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982" r:id="rId3"/>
    <p:sldId id="269" r:id="rId4"/>
    <p:sldId id="258" r:id="rId5"/>
    <p:sldId id="359" r:id="rId6"/>
    <p:sldId id="260" r:id="rId7"/>
    <p:sldId id="259" r:id="rId8"/>
    <p:sldId id="297" r:id="rId9"/>
    <p:sldId id="323" r:id="rId10"/>
    <p:sldId id="324" r:id="rId11"/>
    <p:sldId id="361" r:id="rId12"/>
    <p:sldId id="363" r:id="rId13"/>
    <p:sldId id="268" r:id="rId14"/>
    <p:sldId id="333" r:id="rId15"/>
    <p:sldId id="365" r:id="rId16"/>
    <p:sldId id="302" r:id="rId17"/>
    <p:sldId id="312" r:id="rId18"/>
    <p:sldId id="366" r:id="rId19"/>
    <p:sldId id="329" r:id="rId20"/>
    <p:sldId id="330" r:id="rId21"/>
    <p:sldId id="357" r:id="rId22"/>
    <p:sldId id="331" r:id="rId23"/>
    <p:sldId id="367" r:id="rId24"/>
    <p:sldId id="354" r:id="rId25"/>
    <p:sldId id="368" r:id="rId26"/>
    <p:sldId id="369" r:id="rId27"/>
    <p:sldId id="290"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F68"/>
    <a:srgbClr val="EA4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77415" autoAdjust="0"/>
  </p:normalViewPr>
  <p:slideViewPr>
    <p:cSldViewPr snapToGrid="0">
      <p:cViewPr varScale="1">
        <p:scale>
          <a:sx n="97" d="100"/>
          <a:sy n="97" d="100"/>
        </p:scale>
        <p:origin x="15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670A0-C359-4F39-80D6-AF2061F3AC92}" type="datetimeFigureOut">
              <a:rPr lang="es-ES" smtClean="0"/>
              <a:t>22/11/20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56468-3B56-437D-8766-F3DCB404D175}" type="slidenum">
              <a:rPr lang="es-ES" smtClean="0"/>
              <a:t>‹Nº›</a:t>
            </a:fld>
            <a:endParaRPr lang="es-ES"/>
          </a:p>
        </p:txBody>
      </p:sp>
    </p:spTree>
    <p:extLst>
      <p:ext uri="{BB962C8B-B14F-4D97-AF65-F5344CB8AC3E}">
        <p14:creationId xmlns:p14="http://schemas.microsoft.com/office/powerpoint/2010/main" val="220415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mozilla.org/es/docs/Web/CSS/va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kevinpowell.co/article/positition-fixed-vs-stick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es la maquetación web? </a:t>
            </a:r>
            <a:r>
              <a:rPr lang="es-ES" dirty="0">
                <a:sym typeface="Wingdings" panose="05000000000000000000" pitchFamily="2" charset="2"/>
              </a:rPr>
              <a:t> Es la transformación</a:t>
            </a:r>
            <a:r>
              <a:rPr lang="es-ES" baseline="0" dirty="0">
                <a:sym typeface="Wingdings" panose="05000000000000000000" pitchFamily="2" charset="2"/>
              </a:rPr>
              <a:t> del diseño de un producto web en un conjunto de archivos(</a:t>
            </a:r>
            <a:r>
              <a:rPr lang="es-ES" baseline="0" dirty="0" err="1">
                <a:sym typeface="Wingdings" panose="05000000000000000000" pitchFamily="2" charset="2"/>
              </a:rPr>
              <a:t>html</a:t>
            </a:r>
            <a:r>
              <a:rPr lang="es-ES" baseline="0" dirty="0">
                <a:sym typeface="Wingdings" panose="05000000000000000000" pitchFamily="2" charset="2"/>
              </a:rPr>
              <a:t>, </a:t>
            </a:r>
            <a:r>
              <a:rPr lang="es-ES" baseline="0" dirty="0" err="1">
                <a:sym typeface="Wingdings" panose="05000000000000000000" pitchFamily="2" charset="2"/>
              </a:rPr>
              <a:t>css</a:t>
            </a:r>
            <a:r>
              <a:rPr lang="es-ES" baseline="0" dirty="0">
                <a:sym typeface="Wingdings" panose="05000000000000000000" pitchFamily="2" charset="2"/>
              </a:rPr>
              <a:t> y </a:t>
            </a:r>
            <a:r>
              <a:rPr lang="es-ES" baseline="0" dirty="0" err="1">
                <a:sym typeface="Wingdings" panose="05000000000000000000" pitchFamily="2" charset="2"/>
              </a:rPr>
              <a:t>js</a:t>
            </a:r>
            <a:r>
              <a:rPr lang="es-ES" baseline="0" dirty="0">
                <a:sym typeface="Wingdings" panose="05000000000000000000" pitchFamily="2" charset="2"/>
              </a:rPr>
              <a:t>) capaces de ser reproducidos por los navegadores web.</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a:t>
            </a:fld>
            <a:endParaRPr lang="es-ES"/>
          </a:p>
        </p:txBody>
      </p:sp>
    </p:spTree>
    <p:extLst>
      <p:ext uri="{BB962C8B-B14F-4D97-AF65-F5344CB8AC3E}">
        <p14:creationId xmlns:p14="http://schemas.microsoft.com/office/powerpoint/2010/main" val="357093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endParaRPr lang="es-ES" sz="1200" b="0" i="0" kern="1200" dirty="0">
              <a:solidFill>
                <a:schemeClr val="tx1"/>
              </a:solidFill>
              <a:effectLst/>
              <a:latin typeface="+mn-lt"/>
              <a:ea typeface="+mn-ea"/>
              <a:cs typeface="+mn-cs"/>
            </a:endParaRPr>
          </a:p>
          <a:p>
            <a:pPr marL="0" lvl="0" indent="0">
              <a:buFont typeface="Arial" panose="020B0604020202020204" pitchFamily="34" charset="0"/>
              <a:buNone/>
            </a:pPr>
            <a:r>
              <a:rPr lang="es-ES" sz="1200" b="1" i="0" kern="1200" dirty="0">
                <a:solidFill>
                  <a:schemeClr val="tx1"/>
                </a:solidFill>
                <a:effectLst/>
                <a:latin typeface="+mn-lt"/>
                <a:ea typeface="+mn-ea"/>
                <a:cs typeface="+mn-cs"/>
              </a:rPr>
              <a:t>Las variables CSS</a:t>
            </a:r>
            <a:r>
              <a:rPr lang="es-ES" sz="1200" b="0" i="0" kern="1200" dirty="0">
                <a:solidFill>
                  <a:schemeClr val="tx1"/>
                </a:solidFill>
                <a:effectLst/>
                <a:latin typeface="+mn-lt"/>
                <a:ea typeface="+mn-ea"/>
                <a:cs typeface="+mn-cs"/>
              </a:rPr>
              <a:t> son entidades definidas</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que contienen valores específicos que se pueden volver a utilizar en un documento. Se establecen mediante la notación de propiedades personalizadas (por ejemplo,</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primary</a:t>
            </a:r>
            <a:r>
              <a:rPr lang="es-ES" sz="1200" b="1" i="0" kern="1200" dirty="0">
                <a:solidFill>
                  <a:schemeClr val="tx1"/>
                </a:solidFill>
                <a:effectLst/>
                <a:latin typeface="+mn-lt"/>
                <a:ea typeface="+mn-ea"/>
                <a:cs typeface="+mn-cs"/>
              </a:rPr>
              <a:t>-color: </a:t>
            </a:r>
            <a:r>
              <a:rPr lang="es-ES" sz="1200" b="1" i="0" kern="1200" dirty="0" err="1">
                <a:solidFill>
                  <a:schemeClr val="tx1"/>
                </a:solidFill>
                <a:effectLst/>
                <a:latin typeface="+mn-lt"/>
                <a:ea typeface="+mn-ea"/>
                <a:cs typeface="+mn-cs"/>
              </a:rPr>
              <a:t>green</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y se accede mediante la función </a:t>
            </a:r>
            <a:r>
              <a:rPr lang="es-ES" b="1" dirty="0" err="1">
                <a:effectLst/>
              </a:rPr>
              <a:t>var</a:t>
            </a:r>
            <a:r>
              <a:rPr lang="es-ES" b="1" dirty="0">
                <a:effectLst/>
              </a:rPr>
              <a:t>()</a:t>
            </a:r>
          </a:p>
          <a:p>
            <a:pPr marL="0" lvl="0" indent="0">
              <a:buFont typeface="Arial" panose="020B0604020202020204" pitchFamily="34" charset="0"/>
              <a:buNone/>
            </a:pPr>
            <a:endParaRPr lang="es-ES" b="1" baseline="0" dirty="0">
              <a:effectLst/>
            </a:endParaRPr>
          </a:p>
          <a:p>
            <a:pPr marL="0" lvl="0" indent="0">
              <a:buFont typeface="Arial" panose="020B0604020202020204" pitchFamily="34" charset="0"/>
              <a:buNone/>
            </a:pPr>
            <a:r>
              <a:rPr lang="es-ES" b="0" baseline="0" dirty="0">
                <a:effectLst/>
              </a:rPr>
              <a:t>Se suelen utilizar para colores y fuentes.</a:t>
            </a:r>
          </a:p>
          <a:p>
            <a:pPr marL="0" lvl="0" indent="0">
              <a:buFont typeface="Arial" panose="020B0604020202020204" pitchFamily="34" charset="0"/>
              <a:buNone/>
            </a:pPr>
            <a:endParaRPr lang="es-ES" b="0" baseline="0" dirty="0">
              <a:effectLst/>
            </a:endParaRPr>
          </a:p>
          <a:p>
            <a:pPr marL="0" lvl="0" indent="0">
              <a:buFont typeface="Arial" panose="020B0604020202020204" pitchFamily="34" charset="0"/>
              <a:buNone/>
            </a:pPr>
            <a:r>
              <a:rPr lang="es-ES" sz="1200" b="0" i="0" kern="1200" dirty="0">
                <a:solidFill>
                  <a:schemeClr val="tx1"/>
                </a:solidFill>
                <a:effectLst/>
                <a:latin typeface="+mn-lt"/>
                <a:ea typeface="+mn-ea"/>
                <a:cs typeface="+mn-cs"/>
              </a:rPr>
              <a:t>Las variables CSS están sujetas a la cascada, y heredan su valor de sus padres.</a:t>
            </a:r>
          </a:p>
          <a:p>
            <a:pPr marL="0" lvl="0" indent="0">
              <a:buFont typeface="Arial" panose="020B0604020202020204" pitchFamily="34" charset="0"/>
              <a:buNone/>
            </a:pPr>
            <a:endParaRPr lang="es-ES" sz="1200" b="0" i="0" kern="1200" baseline="0" dirty="0">
              <a:solidFill>
                <a:schemeClr val="tx1"/>
              </a:solidFill>
              <a:effectLst/>
              <a:latin typeface="+mn-lt"/>
              <a:ea typeface="+mn-ea"/>
              <a:cs typeface="+mn-cs"/>
            </a:endParaRPr>
          </a:p>
          <a:p>
            <a:pPr marL="0" lvl="0" indent="0">
              <a:buFont typeface="Arial" panose="020B0604020202020204" pitchFamily="34" charset="0"/>
              <a:buNone/>
            </a:pPr>
            <a:r>
              <a:rPr lang="es-ES" sz="1200" b="0" i="0" kern="1200" dirty="0">
                <a:solidFill>
                  <a:schemeClr val="tx1"/>
                </a:solidFill>
                <a:effectLst/>
                <a:latin typeface="+mn-lt"/>
                <a:ea typeface="+mn-ea"/>
                <a:cs typeface="+mn-cs"/>
              </a:rPr>
              <a:t>Utilizando </a:t>
            </a:r>
            <a:r>
              <a:rPr lang="es-ES" sz="1200" b="0" i="0" u="none" strike="noStrike" kern="1200" dirty="0" err="1">
                <a:solidFill>
                  <a:schemeClr val="tx1"/>
                </a:solidFill>
                <a:effectLst/>
                <a:latin typeface="+mn-lt"/>
                <a:ea typeface="+mn-ea"/>
                <a:cs typeface="+mn-cs"/>
                <a:hlinkClick r:id="rId3"/>
              </a:rPr>
              <a:t>var</a:t>
            </a:r>
            <a:r>
              <a:rPr lang="es-ES" sz="1200" b="0" i="0" u="none" strike="noStrike" kern="1200" dirty="0">
                <a:solidFill>
                  <a:schemeClr val="tx1"/>
                </a:solidFill>
                <a:effectLst/>
                <a:latin typeface="+mn-lt"/>
                <a:ea typeface="+mn-ea"/>
                <a:cs typeface="+mn-cs"/>
                <a:hlinkClick r:id="rId3"/>
              </a:rPr>
              <a:t>()</a:t>
            </a:r>
            <a:r>
              <a:rPr lang="es-ES" sz="1200" b="0" i="0" kern="1200" dirty="0">
                <a:solidFill>
                  <a:schemeClr val="tx1"/>
                </a:solidFill>
                <a:effectLst/>
                <a:latin typeface="+mn-lt"/>
                <a:ea typeface="+mn-ea"/>
                <a:cs typeface="+mn-cs"/>
              </a:rPr>
              <a:t> puede definir múltiples </a:t>
            </a:r>
            <a:r>
              <a:rPr lang="es-ES" sz="1200" b="1" i="0" kern="1200" dirty="0">
                <a:solidFill>
                  <a:schemeClr val="tx1"/>
                </a:solidFill>
                <a:effectLst/>
                <a:latin typeface="+mn-lt"/>
                <a:ea typeface="+mn-ea"/>
                <a:cs typeface="+mn-cs"/>
              </a:rPr>
              <a:t>valores de sustitución (</a:t>
            </a:r>
            <a:r>
              <a:rPr lang="es-ES" sz="1200" b="1" i="0" kern="1200" dirty="0" err="1">
                <a:solidFill>
                  <a:schemeClr val="tx1"/>
                </a:solidFill>
                <a:effectLst/>
                <a:latin typeface="+mn-lt"/>
                <a:ea typeface="+mn-ea"/>
                <a:cs typeface="+mn-cs"/>
              </a:rPr>
              <a:t>fallback</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a:t>
            </a:r>
          </a:p>
          <a:p>
            <a:pPr marL="0" lvl="0" indent="0">
              <a:buFont typeface="Arial" panose="020B0604020202020204" pitchFamily="34" charset="0"/>
              <a:buNone/>
            </a:pPr>
            <a:endParaRPr lang="es-ES" sz="1200" b="0" i="0" kern="1200" baseline="0" dirty="0">
              <a:solidFill>
                <a:schemeClr val="tx1"/>
              </a:solidFill>
              <a:effectLst/>
              <a:latin typeface="+mn-lt"/>
              <a:ea typeface="+mn-ea"/>
              <a:cs typeface="+mn-cs"/>
            </a:endParaRPr>
          </a:p>
          <a:p>
            <a:pPr marL="0" lvl="0" indent="0">
              <a:buFont typeface="Arial" panose="020B0604020202020204" pitchFamily="34" charset="0"/>
              <a:buNone/>
            </a:pPr>
            <a:r>
              <a:rPr lang="es-ES" sz="1200" b="0" i="0" kern="1200" dirty="0">
                <a:solidFill>
                  <a:schemeClr val="tx1"/>
                </a:solidFill>
                <a:effectLst/>
                <a:latin typeface="+mn-lt"/>
                <a:ea typeface="+mn-ea"/>
                <a:cs typeface="+mn-cs"/>
              </a:rPr>
              <a:t>También se ha visto que este método causa problemas de rendimiento. Hace que los navegadores </a:t>
            </a:r>
            <a:r>
              <a:rPr lang="es-ES" sz="1200" b="0" i="0" kern="1200" dirty="0" err="1">
                <a:solidFill>
                  <a:schemeClr val="tx1"/>
                </a:solidFill>
                <a:effectLst/>
                <a:latin typeface="+mn-lt"/>
                <a:ea typeface="+mn-ea"/>
                <a:cs typeface="+mn-cs"/>
              </a:rPr>
              <a:t>rendericen</a:t>
            </a:r>
            <a:r>
              <a:rPr lang="es-ES" sz="1200" b="0" i="0" kern="1200" dirty="0">
                <a:solidFill>
                  <a:schemeClr val="tx1"/>
                </a:solidFill>
                <a:effectLst/>
                <a:latin typeface="+mn-lt"/>
                <a:ea typeface="+mn-ea"/>
                <a:cs typeface="+mn-cs"/>
              </a:rPr>
              <a:t> las páginas más lentamente de lo normal, ya que toma más tiempo para analizar las variables.</a:t>
            </a:r>
            <a:endParaRPr lang="es-ES" b="0" baseline="0" dirty="0"/>
          </a:p>
          <a:p>
            <a:pPr marL="0" lvl="0" indent="0">
              <a:buFont typeface="Arial" panose="020B0604020202020204" pitchFamily="34" charset="0"/>
              <a:buNone/>
            </a:pPr>
            <a:endParaRPr lang="es-ES" baseline="0" dirty="0"/>
          </a:p>
          <a:p>
            <a:pPr marL="0" lvl="0" indent="0">
              <a:buFont typeface="Arial" panose="020B0604020202020204" pitchFamily="34" charset="0"/>
              <a:buNone/>
            </a:pPr>
            <a:r>
              <a:rPr lang="es-ES" baseline="0" dirty="0"/>
              <a:t>Solemos usar </a:t>
            </a:r>
            <a:r>
              <a:rPr lang="es-ES" baseline="0" dirty="0" err="1"/>
              <a:t>sass</a:t>
            </a:r>
            <a:r>
              <a:rPr lang="es-ES" baseline="0" dirty="0"/>
              <a:t> ya que trata las variables de distinta manera al ser un preprocesador.</a:t>
            </a:r>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11</a:t>
            </a:fld>
            <a:endParaRPr lang="es-ES"/>
          </a:p>
        </p:txBody>
      </p:sp>
    </p:spTree>
    <p:extLst>
      <p:ext uri="{BB962C8B-B14F-4D97-AF65-F5344CB8AC3E}">
        <p14:creationId xmlns:p14="http://schemas.microsoft.com/office/powerpoint/2010/main" val="378667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Identificas el elemento HTML al que vas añadir el estilo</a:t>
            </a:r>
          </a:p>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Los atributos si tienen que ser </a:t>
            </a:r>
            <a:r>
              <a:rPr lang="es-ES" sz="1200" b="0" i="0" kern="1200" baseline="0" dirty="0" err="1">
                <a:solidFill>
                  <a:schemeClr val="tx1"/>
                </a:solidFill>
                <a:effectLst/>
                <a:latin typeface="+mn-lt"/>
                <a:ea typeface="+mn-ea"/>
                <a:cs typeface="+mn-cs"/>
              </a:rPr>
              <a:t>sensitive</a:t>
            </a:r>
            <a:r>
              <a:rPr lang="es-ES" sz="1200" b="0" i="0" kern="1200" baseline="0" dirty="0">
                <a:solidFill>
                  <a:schemeClr val="tx1"/>
                </a:solidFill>
                <a:effectLst/>
                <a:latin typeface="+mn-lt"/>
                <a:ea typeface="+mn-ea"/>
                <a:cs typeface="+mn-cs"/>
              </a:rPr>
              <a:t>, es decir siempre en </a:t>
            </a:r>
            <a:r>
              <a:rPr lang="es-ES" sz="1200" b="0" i="0" kern="1200" baseline="0" dirty="0" err="1">
                <a:solidFill>
                  <a:schemeClr val="tx1"/>
                </a:solidFill>
                <a:effectLst/>
                <a:latin typeface="+mn-lt"/>
                <a:ea typeface="+mn-ea"/>
                <a:cs typeface="+mn-cs"/>
              </a:rPr>
              <a:t>minuscula</a:t>
            </a:r>
            <a:endParaRPr lang="es-E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s-ES" sz="1200" b="0" i="0" kern="1200" baseline="0" dirty="0">
                <a:solidFill>
                  <a:schemeClr val="tx1"/>
                </a:solidFill>
                <a:effectLst/>
                <a:latin typeface="+mn-lt"/>
                <a:ea typeface="+mn-ea"/>
                <a:cs typeface="+mn-cs"/>
              </a:rPr>
              <a:t>Se dividen en:</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Elementales (básicos):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i="0" kern="1200" baseline="0" dirty="0">
                <a:solidFill>
                  <a:schemeClr val="tx1"/>
                </a:solidFill>
                <a:effectLst/>
                <a:latin typeface="+mn-lt"/>
                <a:ea typeface="+mn-ea"/>
                <a:cs typeface="+mn-cs"/>
              </a:rPr>
              <a:t>Universal: selecciona todo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i="0" kern="1200" baseline="0" dirty="0">
                <a:solidFill>
                  <a:schemeClr val="tx1"/>
                </a:solidFill>
                <a:effectLst/>
                <a:latin typeface="+mn-lt"/>
                <a:ea typeface="+mn-ea"/>
                <a:cs typeface="+mn-cs"/>
              </a:rPr>
              <a:t>Clases, se puede reutilizar en distintas etiquetas. Optimizas más. Es la más recomendable y buena práctica. Nomenclatura: BEM (que veremos más adelante). No se puede empezar por número</a:t>
            </a:r>
          </a:p>
          <a:p>
            <a:pPr marL="914400" lvl="2" indent="0">
              <a:buFont typeface="Arial" panose="020B0604020202020204" pitchFamily="34" charset="0"/>
              <a:buNone/>
            </a:pPr>
            <a:r>
              <a:rPr lang="es-ES" sz="1200" b="0" i="0" kern="1200" dirty="0">
                <a:solidFill>
                  <a:schemeClr val="tx1"/>
                </a:solidFill>
                <a:effectLst/>
                <a:latin typeface="+mn-lt"/>
                <a:ea typeface="+mn-ea"/>
                <a:cs typeface="+mn-cs"/>
              </a:rPr>
              <a:t>.</a:t>
            </a:r>
            <a:r>
              <a:rPr lang="es-ES" sz="1200" b="0" i="1" kern="1200" dirty="0">
                <a:solidFill>
                  <a:schemeClr val="tx1"/>
                </a:solidFill>
                <a:effectLst/>
                <a:latin typeface="+mn-lt"/>
                <a:ea typeface="+mn-ea"/>
                <a:cs typeface="+mn-cs"/>
              </a:rPr>
              <a:t>&lt;h2&gt; </a:t>
            </a:r>
            <a:r>
              <a:rPr lang="es-ES" sz="1200" b="0" i="1" kern="1200" dirty="0" err="1">
                <a:solidFill>
                  <a:schemeClr val="tx1"/>
                </a:solidFill>
                <a:effectLst/>
                <a:latin typeface="+mn-lt"/>
                <a:ea typeface="+mn-ea"/>
                <a:cs typeface="+mn-cs"/>
              </a:rPr>
              <a:t>class</a:t>
            </a:r>
            <a:r>
              <a:rPr lang="es-ES" sz="1200" b="0" i="1" kern="1200" dirty="0">
                <a:solidFill>
                  <a:schemeClr val="tx1"/>
                </a:solidFill>
                <a:effectLst/>
                <a:latin typeface="+mn-lt"/>
                <a:ea typeface="+mn-ea"/>
                <a:cs typeface="+mn-cs"/>
              </a:rPr>
              <a:t>=“clase”&gt;h2&gt;</a:t>
            </a:r>
            <a:r>
              <a:rPr lang="es-ES" sz="1200" b="0" i="0" kern="1200" baseline="0" dirty="0">
                <a:solidFill>
                  <a:schemeClr val="tx1"/>
                </a:solidFill>
                <a:effectLst/>
                <a:latin typeface="+mn-lt"/>
                <a:ea typeface="+mn-ea"/>
                <a:cs typeface="+mn-cs"/>
              </a:rPr>
              <a:t> </a:t>
            </a:r>
            <a:r>
              <a:rPr lang="es-ES" sz="1200" b="0" i="1" kern="1200" dirty="0">
                <a:solidFill>
                  <a:schemeClr val="tx1"/>
                </a:solidFill>
                <a:effectLst/>
                <a:latin typeface="+mn-lt"/>
                <a:ea typeface="+mn-ea"/>
                <a:cs typeface="+mn-cs"/>
              </a:rPr>
              <a:t>&lt;h2&gt; </a:t>
            </a:r>
            <a:r>
              <a:rPr lang="es-ES" sz="1200" b="0" i="1" kern="1200" dirty="0" err="1">
                <a:solidFill>
                  <a:schemeClr val="tx1"/>
                </a:solidFill>
                <a:effectLst/>
                <a:latin typeface="+mn-lt"/>
                <a:ea typeface="+mn-ea"/>
                <a:cs typeface="+mn-cs"/>
              </a:rPr>
              <a:t>class</a:t>
            </a:r>
            <a:r>
              <a:rPr lang="es-ES" sz="1200" b="0" i="1" kern="1200" dirty="0">
                <a:solidFill>
                  <a:schemeClr val="tx1"/>
                </a:solidFill>
                <a:effectLst/>
                <a:latin typeface="+mn-lt"/>
                <a:ea typeface="+mn-ea"/>
                <a:cs typeface="+mn-cs"/>
              </a:rPr>
              <a:t>=“Articulo sin destacar”&gt;h2&gt;</a:t>
            </a:r>
            <a:endParaRPr lang="es-ES" sz="1200" b="0" i="0" kern="1200" dirty="0">
              <a:solidFill>
                <a:schemeClr val="tx1"/>
              </a:solidFill>
              <a:effectLst/>
              <a:latin typeface="+mn-lt"/>
              <a:ea typeface="+mn-ea"/>
              <a:cs typeface="+mn-cs"/>
            </a:endParaRPr>
          </a:p>
          <a:p>
            <a:pPr marL="0" indent="0">
              <a:buFont typeface="Arial" panose="020B0604020202020204" pitchFamily="34" charset="0"/>
              <a:buNone/>
            </a:pPr>
            <a:r>
              <a:rPr lang="es-ES" sz="1200" b="0" i="1" kern="1200" dirty="0">
                <a:solidFill>
                  <a:schemeClr val="tx1"/>
                </a:solidFill>
                <a:effectLst/>
                <a:latin typeface="+mn-lt"/>
                <a:ea typeface="+mn-ea"/>
                <a:cs typeface="+mn-cs"/>
              </a:rPr>
              <a:t>	.clase</a:t>
            </a:r>
            <a:endParaRPr lang="es-ES" sz="1200" b="0" i="0" kern="1200" baseline="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0" i="0" kern="1200" baseline="0" dirty="0">
                <a:solidFill>
                  <a:schemeClr val="tx1"/>
                </a:solidFill>
                <a:effectLst/>
                <a:latin typeface="+mn-lt"/>
                <a:ea typeface="+mn-ea"/>
                <a:cs typeface="+mn-cs"/>
              </a:rPr>
              <a:t>Id: identificador único, el problema es que no se va a repetir nunca y que suelen ser usados `para lógica de </a:t>
            </a:r>
            <a:r>
              <a:rPr lang="es-ES" sz="1200" b="0" i="0" kern="1200" baseline="0" dirty="0" err="1">
                <a:solidFill>
                  <a:schemeClr val="tx1"/>
                </a:solidFill>
                <a:effectLst/>
                <a:latin typeface="+mn-lt"/>
                <a:ea typeface="+mn-ea"/>
                <a:cs typeface="+mn-cs"/>
              </a:rPr>
              <a:t>js</a:t>
            </a:r>
            <a:r>
              <a:rPr lang="es-ES" sz="1200" b="0" i="0" kern="1200" baseline="0" dirty="0">
                <a:solidFill>
                  <a:schemeClr val="tx1"/>
                </a:solidFill>
                <a:effectLst/>
                <a:latin typeface="+mn-lt"/>
                <a:ea typeface="+mn-ea"/>
                <a:cs typeface="+mn-cs"/>
              </a:rPr>
              <a:t> es mala práctica usarlos para estilizar. Se identifican con #</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Etiqueta, basado en las mismas etiquetas HTML solo son recomendables para el </a:t>
            </a:r>
            <a:r>
              <a:rPr lang="es-ES" sz="1200" b="0" i="0" kern="1200" baseline="0" dirty="0" err="1">
                <a:solidFill>
                  <a:schemeClr val="tx1"/>
                </a:solidFill>
                <a:effectLst/>
                <a:latin typeface="+mn-lt"/>
                <a:ea typeface="+mn-ea"/>
                <a:cs typeface="+mn-cs"/>
              </a:rPr>
              <a:t>reset</a:t>
            </a:r>
            <a:r>
              <a:rPr lang="es-ES" sz="1200" b="0" i="0" kern="1200" baseline="0" dirty="0">
                <a:solidFill>
                  <a:schemeClr val="tx1"/>
                </a:solidFill>
                <a:effectLst/>
                <a:latin typeface="+mn-lt"/>
                <a:ea typeface="+mn-ea"/>
                <a:cs typeface="+mn-cs"/>
              </a:rPr>
              <a:t> o el </a:t>
            </a:r>
            <a:r>
              <a:rPr lang="es-ES" sz="1200" b="0" i="0" kern="1200" baseline="0" dirty="0" err="1">
                <a:solidFill>
                  <a:schemeClr val="tx1"/>
                </a:solidFill>
                <a:effectLst/>
                <a:latin typeface="+mn-lt"/>
                <a:ea typeface="+mn-ea"/>
                <a:cs typeface="+mn-cs"/>
              </a:rPr>
              <a:t>normalize</a:t>
            </a:r>
            <a:endParaRPr lang="es-ES" sz="1200" b="0" i="0" kern="1200" baseline="0" dirty="0">
              <a:solidFill>
                <a:schemeClr val="tx1"/>
              </a:solidFill>
              <a:effectLst/>
              <a:latin typeface="+mn-lt"/>
              <a:ea typeface="+mn-ea"/>
              <a:cs typeface="+mn-cs"/>
            </a:endParaRPr>
          </a:p>
          <a:p>
            <a:pPr marL="1085850" lvl="2" indent="-171450">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Compuestos cuando hay mas de un elemental:</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Agrupados: separados por coma y se les aplica el mismo estilo</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Descendiente: cualquier elemento que esté dentro de otro. No son recomendables. Si no hay espacio indica que tiene ambas clases, espacio indica descendencia.</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Hijo directo: todos los elementos hijos al mismo &gt;</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Hermano siguiente: etiqueta hermana +</a:t>
            </a:r>
          </a:p>
          <a:p>
            <a:pPr marL="1085850" lvl="2" indent="-171450">
              <a:buFont typeface="Arial" panose="020B0604020202020204" pitchFamily="34" charset="0"/>
              <a:buChar char="•"/>
            </a:pPr>
            <a:r>
              <a:rPr lang="es-ES" sz="1200" b="0" i="0" kern="1200" baseline="0" dirty="0">
                <a:solidFill>
                  <a:schemeClr val="tx1"/>
                </a:solidFill>
                <a:effectLst/>
                <a:latin typeface="+mn-lt"/>
                <a:ea typeface="+mn-ea"/>
                <a:cs typeface="+mn-cs"/>
              </a:rPr>
              <a:t>Hermanos siguientes: ~ (no se incluye a si mismo)</a:t>
            </a:r>
          </a:p>
          <a:p>
            <a:pPr marL="628650" lvl="1" indent="-171450">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Atributos</a:t>
            </a:r>
          </a:p>
          <a:p>
            <a:pPr marL="628650" lvl="1" indent="-171450">
              <a:buFont typeface="Arial" panose="020B0604020202020204" pitchFamily="34" charset="0"/>
              <a:buChar char="•"/>
            </a:pPr>
            <a:endParaRPr lang="es-ES" sz="1200" b="0" i="0" kern="1200" baseline="0" dirty="0">
              <a:solidFill>
                <a:schemeClr val="tx1"/>
              </a:solidFill>
              <a:effectLst/>
              <a:latin typeface="+mn-lt"/>
              <a:ea typeface="+mn-ea"/>
              <a:cs typeface="+mn-cs"/>
            </a:endParaRPr>
          </a:p>
          <a:p>
            <a:pPr marL="0" indent="0">
              <a:buFont typeface="+mj-lt"/>
              <a:buNone/>
            </a:pPr>
            <a:endParaRPr lang="es-ES" baseline="0" dirty="0"/>
          </a:p>
          <a:p>
            <a:pPr marL="0" lvl="0" indent="0">
              <a:buFont typeface="Arial" panose="020B0604020202020204" pitchFamily="34" charset="0"/>
              <a:buNone/>
            </a:pPr>
            <a:endParaRPr lang="es-ES" baseline="0" dirty="0"/>
          </a:p>
          <a:p>
            <a:pPr marL="0" lvl="0" indent="0">
              <a:buFont typeface="Arial" panose="020B0604020202020204" pitchFamily="34" charset="0"/>
              <a:buNone/>
            </a:pPr>
            <a:r>
              <a:rPr lang="es-ES" baseline="0" dirty="0"/>
              <a:t>Soluciones juego: https://</a:t>
            </a:r>
            <a:r>
              <a:rPr lang="es-ES" baseline="0" dirty="0" err="1"/>
              <a:t>gist.github.com</a:t>
            </a:r>
            <a:r>
              <a:rPr lang="es-ES" baseline="0" dirty="0"/>
              <a:t>/</a:t>
            </a:r>
            <a:r>
              <a:rPr lang="es-ES" baseline="0" dirty="0" err="1"/>
              <a:t>humbertodias</a:t>
            </a:r>
            <a:r>
              <a:rPr lang="es-ES" baseline="0" dirty="0"/>
              <a:t>/b878772e823fd9863a1e4c2415a3f7b6</a:t>
            </a:r>
          </a:p>
          <a:p>
            <a:pPr marL="0" lvl="0" indent="0">
              <a:buFont typeface="Arial" panose="020B0604020202020204" pitchFamily="34" charset="0"/>
              <a:buNone/>
            </a:pPr>
            <a:endParaRPr lang="es-ES" baseline="0" dirty="0"/>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12</a:t>
            </a:fld>
            <a:endParaRPr lang="es-ES"/>
          </a:p>
        </p:txBody>
      </p:sp>
    </p:spTree>
    <p:extLst>
      <p:ext uri="{BB962C8B-B14F-4D97-AF65-F5344CB8AC3E}">
        <p14:creationId xmlns:p14="http://schemas.microsoft.com/office/powerpoint/2010/main" val="109091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endParaRPr lang="es-ES" sz="1200" b="0" i="0" kern="1200" baseline="0" dirty="0">
              <a:solidFill>
                <a:schemeClr val="bg1">
                  <a:lumMod val="75000"/>
                </a:schemeClr>
              </a:solidFill>
              <a:effectLst/>
              <a:latin typeface="+mn-lt"/>
              <a:ea typeface="+mn-ea"/>
              <a:cs typeface="+mn-cs"/>
            </a:endParaRP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Cada propiedad utilizada en CSS tiene un valor o conjunto de valores permitidos para esa propiedad</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Las medidas en CSS se emplean, entre otras, para definir la altura, anchura y márgenes de los elementos y para establecer el tamaño de letra del texto. Todas las medidas se indican como un valor numérico entero o decimal seguido de una unidad de medida.</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Una medida indicada mediante unidades absolutas está completamente definida, ya que su valor no depende de otro valor de referencia.</a:t>
            </a: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La unidades relativas, a diferencia de las absolutas, no están completamente definidas, ya que su valor siempre está referenciado respecto a otro valor. Son las más utilizadas.</a:t>
            </a:r>
          </a:p>
          <a:p>
            <a:pPr marL="628650" lvl="1" indent="-171450" fontAlgn="base">
              <a:buFont typeface="Arial" panose="020B0604020202020204" pitchFamily="34" charset="0"/>
              <a:buChar char="•"/>
            </a:pP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 (no confundir con la etiqueta &lt;</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&gt; de HTML) tamaño de fuente del contexto, esto es variable. Va a variar, 1 </a:t>
            </a:r>
            <a:r>
              <a:rPr lang="es-ES" sz="1200" b="0" i="0" kern="1200" dirty="0" err="1">
                <a:solidFill>
                  <a:schemeClr val="tx1"/>
                </a:solidFill>
                <a:effectLst/>
                <a:latin typeface="+mn-lt"/>
                <a:ea typeface="+mn-ea"/>
                <a:cs typeface="+mn-cs"/>
              </a:rPr>
              <a:t>em</a:t>
            </a:r>
            <a:r>
              <a:rPr lang="es-ES" sz="1200" b="0" i="0" kern="1200" dirty="0">
                <a:solidFill>
                  <a:schemeClr val="tx1"/>
                </a:solidFill>
                <a:effectLst/>
                <a:latin typeface="+mn-lt"/>
                <a:ea typeface="+mn-ea"/>
                <a:cs typeface="+mn-cs"/>
              </a:rPr>
              <a:t> es 16px normalmente</a:t>
            </a:r>
          </a:p>
          <a:p>
            <a:pPr marL="628650" lvl="1" indent="-171450" fontAlgn="base">
              <a:buFont typeface="Arial" panose="020B0604020202020204" pitchFamily="34" charset="0"/>
              <a:buChar char="•"/>
            </a:pPr>
            <a:r>
              <a:rPr lang="es-ES" sz="1200" b="0" i="0" kern="1200" dirty="0">
                <a:solidFill>
                  <a:schemeClr val="tx1"/>
                </a:solidFill>
                <a:effectLst/>
                <a:latin typeface="+mn-lt"/>
                <a:ea typeface="+mn-ea"/>
                <a:cs typeface="+mn-cs"/>
              </a:rPr>
              <a:t>Rem es el tamaño de fuente</a:t>
            </a:r>
            <a:r>
              <a:rPr lang="es-ES" sz="1200" b="0" i="0" kern="1200" baseline="0" dirty="0">
                <a:solidFill>
                  <a:schemeClr val="tx1"/>
                </a:solidFill>
                <a:effectLst/>
                <a:latin typeface="+mn-lt"/>
                <a:ea typeface="+mn-ea"/>
                <a:cs typeface="+mn-cs"/>
              </a:rPr>
              <a:t> del HTML (</a:t>
            </a:r>
            <a:r>
              <a:rPr lang="es-ES" sz="1200" b="0" i="0" kern="1200" baseline="0" dirty="0" err="1">
                <a:solidFill>
                  <a:schemeClr val="tx1"/>
                </a:solidFill>
                <a:effectLst/>
                <a:latin typeface="+mn-lt"/>
                <a:ea typeface="+mn-ea"/>
                <a:cs typeface="+mn-cs"/>
              </a:rPr>
              <a:t>route</a:t>
            </a:r>
            <a:r>
              <a:rPr lang="es-ES" sz="1200" b="0" i="0" kern="1200" baseline="0" dirty="0">
                <a:solidFill>
                  <a:schemeClr val="tx1"/>
                </a:solidFill>
                <a:effectLst/>
                <a:latin typeface="+mn-lt"/>
                <a:ea typeface="+mn-ea"/>
                <a:cs typeface="+mn-cs"/>
              </a:rPr>
              <a:t>), no importa el contexto porque la raíz es siempre la misma. No va a variar</a:t>
            </a:r>
            <a:endParaRPr lang="es-ES" sz="1200" b="0" i="0" kern="1200" dirty="0">
              <a:solidFill>
                <a:schemeClr val="tx1"/>
              </a:solidFill>
              <a:effectLst/>
              <a:latin typeface="+mn-lt"/>
              <a:ea typeface="+mn-ea"/>
              <a:cs typeface="+mn-cs"/>
            </a:endParaRPr>
          </a:p>
          <a:p>
            <a:pPr marL="628650" lvl="1" indent="-171450" fontAlgn="base">
              <a:buFont typeface="Arial" panose="020B0604020202020204" pitchFamily="34" charset="0"/>
              <a:buChar char="•"/>
            </a:pPr>
            <a:r>
              <a:rPr lang="es-ES" sz="1200" b="0" i="0" kern="1200" dirty="0" err="1">
                <a:solidFill>
                  <a:schemeClr val="tx1"/>
                </a:solidFill>
                <a:effectLst/>
                <a:latin typeface="+mn-lt"/>
                <a:ea typeface="+mn-ea"/>
                <a:cs typeface="+mn-cs"/>
              </a:rPr>
              <a:t>px</a:t>
            </a:r>
            <a:r>
              <a:rPr lang="es-ES" sz="1200" b="0" i="0" kern="1200" dirty="0">
                <a:solidFill>
                  <a:schemeClr val="tx1"/>
                </a:solidFill>
                <a:effectLst/>
                <a:latin typeface="+mn-lt"/>
                <a:ea typeface="+mn-ea"/>
                <a:cs typeface="+mn-cs"/>
              </a:rPr>
              <a:t>, (píxel) relativa respecto de la resolución de la pantalla del dispositivo en el que se visualiza la página HTML.</a:t>
            </a:r>
          </a:p>
          <a:p>
            <a:pPr marL="628650" lvl="1" indent="-171450" fontAlgn="base">
              <a:buFont typeface="Arial" panose="020B0604020202020204" pitchFamily="34" charset="0"/>
              <a:buChar char="•"/>
            </a:pPr>
            <a:endParaRPr lang="es-E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s-ES" sz="1200" b="0" i="0" kern="1200" dirty="0">
                <a:solidFill>
                  <a:schemeClr val="tx1"/>
                </a:solidFill>
                <a:effectLst/>
                <a:latin typeface="+mn-lt"/>
                <a:ea typeface="+mn-ea"/>
                <a:cs typeface="+mn-cs"/>
              </a:rPr>
              <a:t>El porcentaje también es una unidad de medida relativa, aunque por su importancia CSS la trata de forma separada a </a:t>
            </a:r>
            <a:r>
              <a:rPr lang="es-ES" dirty="0" err="1"/>
              <a:t>em</a:t>
            </a:r>
            <a:r>
              <a:rPr lang="es-ES" sz="1200" b="0" i="0" kern="1200" dirty="0">
                <a:solidFill>
                  <a:schemeClr val="tx1"/>
                </a:solidFill>
                <a:effectLst/>
                <a:latin typeface="+mn-lt"/>
                <a:ea typeface="+mn-ea"/>
                <a:cs typeface="+mn-cs"/>
              </a:rPr>
              <a:t>, </a:t>
            </a:r>
            <a:r>
              <a:rPr lang="es-ES" dirty="0"/>
              <a:t>ex</a:t>
            </a:r>
            <a:r>
              <a:rPr lang="es-ES" sz="1200" b="0" i="0" kern="1200" dirty="0">
                <a:solidFill>
                  <a:schemeClr val="tx1"/>
                </a:solidFill>
                <a:effectLst/>
                <a:latin typeface="+mn-lt"/>
                <a:ea typeface="+mn-ea"/>
                <a:cs typeface="+mn-cs"/>
              </a:rPr>
              <a:t> y </a:t>
            </a:r>
            <a:r>
              <a:rPr lang="es-ES" dirty="0" err="1"/>
              <a:t>px</a:t>
            </a:r>
            <a:r>
              <a:rPr lang="es-ES" sz="1200" b="0" i="0" kern="1200" dirty="0">
                <a:solidFill>
                  <a:schemeClr val="tx1"/>
                </a:solidFill>
                <a:effectLst/>
                <a:latin typeface="+mn-lt"/>
                <a:ea typeface="+mn-ea"/>
                <a:cs typeface="+mn-cs"/>
              </a:rPr>
              <a:t>. Un porcentaje está formado por un valor numérico seguido del símbolo </a:t>
            </a:r>
            <a:r>
              <a:rPr lang="es-ES" dirty="0"/>
              <a:t>%</a:t>
            </a:r>
            <a:r>
              <a:rPr lang="es-ES" sz="1200" b="0" i="0" kern="1200" dirty="0">
                <a:solidFill>
                  <a:schemeClr val="tx1"/>
                </a:solidFill>
                <a:effectLst/>
                <a:latin typeface="+mn-lt"/>
                <a:ea typeface="+mn-ea"/>
                <a:cs typeface="+mn-cs"/>
              </a:rPr>
              <a:t> y siempre está referenciado a otra medida. </a:t>
            </a:r>
          </a:p>
          <a:p>
            <a:pPr marL="171450"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Por lo general se recomienda </a:t>
            </a:r>
            <a:r>
              <a:rPr lang="es-ES" sz="1200" b="0" i="0" kern="1200" dirty="0">
                <a:solidFill>
                  <a:schemeClr val="tx1"/>
                </a:solidFill>
                <a:effectLst/>
                <a:latin typeface="+mn-lt"/>
                <a:ea typeface="+mn-ea"/>
                <a:cs typeface="+mn-cs"/>
              </a:rPr>
              <a:t>el uso de unidades relativas siempre que sea posible, ya que mejora la accesibilidad de la página y permite que los documentos se adapten fácilmente a cualquier medio y dispositivo.</a:t>
            </a:r>
            <a:endParaRPr lang="es-ES" sz="1200" b="0"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13</a:t>
            </a:fld>
            <a:endParaRPr lang="es-ES"/>
          </a:p>
        </p:txBody>
      </p:sp>
    </p:spTree>
    <p:extLst>
      <p:ext uri="{BB962C8B-B14F-4D97-AF65-F5344CB8AC3E}">
        <p14:creationId xmlns:p14="http://schemas.microsoft.com/office/powerpoint/2010/main" val="3136832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Static –&gt;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opción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por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defecto</a:t>
            </a:r>
            <a:r>
              <a:rPr lang="en-US" sz="1200" b="0" i="0" kern="1200" baseline="0" dirty="0">
                <a:solidFill>
                  <a:schemeClr val="tx1"/>
                </a:solidFill>
                <a:effectLst/>
                <a:latin typeface="+mn-lt"/>
                <a:ea typeface="+mn-ea"/>
                <a:cs typeface="+mn-cs"/>
              </a:rPr>
              <a:t>, se </a:t>
            </a:r>
            <a:r>
              <a:rPr lang="en-US" sz="1200" b="0" i="0" kern="1200" baseline="0" dirty="0" err="1">
                <a:solidFill>
                  <a:schemeClr val="tx1"/>
                </a:solidFill>
                <a:effectLst/>
                <a:latin typeface="+mn-lt"/>
                <a:ea typeface="+mn-ea"/>
                <a:cs typeface="+mn-cs"/>
              </a:rPr>
              <a:t>posicionan</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acuerdo</a:t>
            </a:r>
            <a:r>
              <a:rPr lang="en-US" sz="1200" b="0" i="0" kern="1200" baseline="0" dirty="0">
                <a:solidFill>
                  <a:schemeClr val="tx1"/>
                </a:solidFill>
                <a:effectLst/>
                <a:latin typeface="+mn-lt"/>
                <a:ea typeface="+mn-ea"/>
                <a:cs typeface="+mn-cs"/>
              </a:rPr>
              <a:t> con el </a:t>
            </a:r>
            <a:r>
              <a:rPr lang="en-US" sz="1200" b="0" i="0" kern="1200" baseline="0" dirty="0" err="1">
                <a:solidFill>
                  <a:schemeClr val="tx1"/>
                </a:solidFill>
                <a:effectLst/>
                <a:latin typeface="+mn-lt"/>
                <a:ea typeface="+mn-ea"/>
                <a:cs typeface="+mn-cs"/>
              </a:rPr>
              <a:t>flujo</a:t>
            </a:r>
            <a:r>
              <a:rPr lang="en-US" sz="1200" b="0" i="0" kern="1200" baseline="0" dirty="0">
                <a:solidFill>
                  <a:schemeClr val="tx1"/>
                </a:solidFill>
                <a:effectLst/>
                <a:latin typeface="+mn-lt"/>
                <a:ea typeface="+mn-ea"/>
                <a:cs typeface="+mn-cs"/>
              </a:rPr>
              <a:t> normal de la </a:t>
            </a:r>
            <a:r>
              <a:rPr lang="en-US" sz="1200" b="0" i="0" kern="1200" baseline="0" dirty="0" err="1">
                <a:solidFill>
                  <a:schemeClr val="tx1"/>
                </a:solidFill>
                <a:effectLst/>
                <a:latin typeface="+mn-lt"/>
                <a:ea typeface="+mn-ea"/>
                <a:cs typeface="+mn-cs"/>
              </a:rPr>
              <a:t>página</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Relative </a:t>
            </a:r>
            <a:r>
              <a:rPr lang="en-US" sz="1200" b="0" i="0" kern="1200" dirty="0">
                <a:solidFill>
                  <a:schemeClr val="tx1"/>
                </a:solidFill>
                <a:effectLst/>
                <a:latin typeface="+mn-lt"/>
                <a:ea typeface="+mn-ea"/>
                <a:cs typeface="+mn-cs"/>
                <a:sym typeface="Wingdings" panose="05000000000000000000" pitchFamily="2" charset="2"/>
              </a:rPr>
              <a:t> se </a:t>
            </a:r>
            <a:r>
              <a:rPr lang="en-US" sz="1200" b="0" i="0" kern="1200" dirty="0" err="1">
                <a:solidFill>
                  <a:schemeClr val="tx1"/>
                </a:solidFill>
                <a:effectLst/>
                <a:latin typeface="+mn-lt"/>
                <a:ea typeface="+mn-ea"/>
                <a:cs typeface="+mn-cs"/>
                <a:sym typeface="Wingdings" panose="05000000000000000000" pitchFamily="2" charset="2"/>
              </a:rPr>
              <a:t>coloca</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en</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relación</a:t>
            </a:r>
            <a:r>
              <a:rPr lang="en-US" sz="1200" b="0" i="0" kern="1200" baseline="0" dirty="0">
                <a:solidFill>
                  <a:schemeClr val="tx1"/>
                </a:solidFill>
                <a:effectLst/>
                <a:latin typeface="+mn-lt"/>
                <a:ea typeface="+mn-ea"/>
                <a:cs typeface="+mn-cs"/>
                <a:sym typeface="Wingdings" panose="05000000000000000000" pitchFamily="2" charset="2"/>
              </a:rPr>
              <a:t> a </a:t>
            </a:r>
            <a:r>
              <a:rPr lang="en-US" sz="1200" b="0" i="0" kern="1200" baseline="0" dirty="0" err="1">
                <a:solidFill>
                  <a:schemeClr val="tx1"/>
                </a:solidFill>
                <a:effectLst/>
                <a:latin typeface="+mn-lt"/>
                <a:ea typeface="+mn-ea"/>
                <a:cs typeface="+mn-cs"/>
                <a:sym typeface="Wingdings" panose="05000000000000000000" pitchFamily="2" charset="2"/>
              </a:rPr>
              <a:t>su</a:t>
            </a:r>
            <a:r>
              <a:rPr lang="en-US" sz="1200" b="0" i="0" kern="1200" baseline="0" dirty="0">
                <a:solidFill>
                  <a:schemeClr val="tx1"/>
                </a:solidFill>
                <a:effectLst/>
                <a:latin typeface="+mn-lt"/>
                <a:ea typeface="+mn-ea"/>
                <a:cs typeface="+mn-cs"/>
                <a:sym typeface="Wingdings" panose="05000000000000000000" pitchFamily="2" charset="2"/>
              </a:rPr>
              <a:t> </a:t>
            </a:r>
            <a:r>
              <a:rPr lang="en-US" sz="1200" b="0" i="0" kern="1200" baseline="0" dirty="0" err="1">
                <a:solidFill>
                  <a:schemeClr val="tx1"/>
                </a:solidFill>
                <a:effectLst/>
                <a:latin typeface="+mn-lt"/>
                <a:ea typeface="+mn-ea"/>
                <a:cs typeface="+mn-cs"/>
                <a:sym typeface="Wingdings" panose="05000000000000000000" pitchFamily="2" charset="2"/>
              </a:rPr>
              <a:t>posición</a:t>
            </a:r>
            <a:r>
              <a:rPr lang="en-US" sz="1200" b="0" i="0" kern="1200" baseline="0" dirty="0">
                <a:solidFill>
                  <a:schemeClr val="tx1"/>
                </a:solidFill>
                <a:effectLst/>
                <a:latin typeface="+mn-lt"/>
                <a:ea typeface="+mn-ea"/>
                <a:cs typeface="+mn-cs"/>
                <a:sym typeface="Wingdings" panose="05000000000000000000" pitchFamily="2" charset="2"/>
              </a:rPr>
              <a:t> normal. </a:t>
            </a:r>
            <a:r>
              <a:rPr lang="es-ES" sz="1200" b="0" i="0" kern="1200" dirty="0">
                <a:solidFill>
                  <a:schemeClr val="tx1"/>
                </a:solidFill>
                <a:effectLst/>
                <a:latin typeface="+mn-lt"/>
                <a:ea typeface="+mn-ea"/>
                <a:cs typeface="+mn-cs"/>
              </a:rPr>
              <a:t>Mediante este valor podemos posicionar un elemento respecto al flujo normal de la página. Se podría decir que estamos posicionando un elemento tomando como referencia el flujo normal (la posición por defecto) de dicho elemento.</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Fixed </a:t>
            </a:r>
            <a:r>
              <a:rPr lang="en-US" sz="1200" b="0" i="0"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coloca un elemento con respecto a la ventana gráfica, lo que significa que siempre permanece en el mismo lugar, incluso si se desplaza la página.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Absolute </a:t>
            </a:r>
            <a:r>
              <a:rPr lang="en-US" sz="1200" b="0" i="0"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position: </a:t>
            </a:r>
            <a:r>
              <a:rPr lang="es-ES" sz="1200" b="0" i="0" kern="1200" dirty="0" err="1">
                <a:solidFill>
                  <a:schemeClr val="tx1"/>
                </a:solidFill>
                <a:effectLst/>
                <a:latin typeface="+mn-lt"/>
                <a:ea typeface="+mn-ea"/>
                <a:cs typeface="+mn-cs"/>
              </a:rPr>
              <a:t>absolute;se</a:t>
            </a:r>
            <a:r>
              <a:rPr lang="es-ES" sz="1200" b="0" i="0" kern="1200" dirty="0">
                <a:solidFill>
                  <a:schemeClr val="tx1"/>
                </a:solidFill>
                <a:effectLst/>
                <a:latin typeface="+mn-lt"/>
                <a:ea typeface="+mn-ea"/>
                <a:cs typeface="+mn-cs"/>
              </a:rPr>
              <a:t> posiciona en relación con el ancestro posicionado más cercano (en lugar de posicionado en relación con la ventana gráfica, como fijo).</a:t>
            </a:r>
          </a:p>
          <a:p>
            <a:r>
              <a:rPr lang="es-ES" sz="1200" b="0" i="0" kern="1200" dirty="0">
                <a:solidFill>
                  <a:schemeClr val="tx1"/>
                </a:solidFill>
                <a:effectLst/>
                <a:latin typeface="+mn-lt"/>
                <a:ea typeface="+mn-ea"/>
                <a:cs typeface="+mn-cs"/>
              </a:rPr>
              <a:t>Sin embargo; Si un elemento posicionado absoluto no tiene ancestros posicionados, utiliza el cuerpo del documento y se mueve junto con el desplazamiento de la página.</a:t>
            </a:r>
          </a:p>
          <a:p>
            <a:r>
              <a:rPr lang="en-US" sz="1200" b="0" i="0" kern="1200" dirty="0">
                <a:solidFill>
                  <a:schemeClr val="tx1"/>
                </a:solidFill>
                <a:effectLst/>
                <a:latin typeface="+mn-lt"/>
                <a:ea typeface="+mn-ea"/>
                <a:cs typeface="+mn-cs"/>
              </a:rPr>
              <a:t>Sticky </a:t>
            </a:r>
            <a:r>
              <a:rPr lang="en-US" sz="1200" b="0" i="0" kern="1200" dirty="0">
                <a:solidFill>
                  <a:schemeClr val="tx1"/>
                </a:solidFill>
                <a:effectLst/>
                <a:latin typeface="+mn-lt"/>
                <a:ea typeface="+mn-ea"/>
                <a:cs typeface="+mn-cs"/>
                <a:sym typeface="Wingdings" panose="05000000000000000000" pitchFamily="2" charset="2"/>
              </a:rPr>
              <a:t> </a:t>
            </a:r>
            <a:r>
              <a:rPr lang="es-ES" dirty="0"/>
              <a:t>position: </a:t>
            </a:r>
            <a:r>
              <a:rPr lang="es-ES" dirty="0" err="1"/>
              <a:t>sticky;</a:t>
            </a:r>
            <a:r>
              <a:rPr lang="es-ES" sz="1200" b="0" i="0" kern="1200" dirty="0" err="1">
                <a:solidFill>
                  <a:schemeClr val="tx1"/>
                </a:solidFill>
                <a:effectLst/>
                <a:latin typeface="+mn-lt"/>
                <a:ea typeface="+mn-ea"/>
                <a:cs typeface="+mn-cs"/>
              </a:rPr>
              <a:t>se</a:t>
            </a:r>
            <a:r>
              <a:rPr lang="es-ES" sz="1200" b="0" i="0" kern="1200" dirty="0">
                <a:solidFill>
                  <a:schemeClr val="tx1"/>
                </a:solidFill>
                <a:effectLst/>
                <a:latin typeface="+mn-lt"/>
                <a:ea typeface="+mn-ea"/>
                <a:cs typeface="+mn-cs"/>
              </a:rPr>
              <a:t> coloca en función de la posición de desplazamiento del usuario. Es</a:t>
            </a:r>
            <a:r>
              <a:rPr lang="es-ES" sz="1200" b="0" i="0" kern="1200" baseline="0" dirty="0">
                <a:solidFill>
                  <a:schemeClr val="tx1"/>
                </a:solidFill>
                <a:effectLst/>
                <a:latin typeface="+mn-lt"/>
                <a:ea typeface="+mn-ea"/>
                <a:cs typeface="+mn-cs"/>
              </a:rPr>
              <a:t> decir aunque el usuario haga scroll se sigue posicionando</a:t>
            </a:r>
          </a:p>
          <a:p>
            <a:endParaRPr lang="es-ES" sz="1200" b="0" i="0" kern="1200" baseline="0" dirty="0">
              <a:solidFill>
                <a:schemeClr val="tx1"/>
              </a:solidFill>
              <a:effectLst/>
              <a:latin typeface="+mn-lt"/>
              <a:ea typeface="+mn-ea"/>
              <a:cs typeface="+mn-cs"/>
            </a:endParaRPr>
          </a:p>
          <a:p>
            <a:endParaRPr lang="es-ES" sz="1200" b="0" i="0" kern="1200" baseline="0" dirty="0">
              <a:solidFill>
                <a:schemeClr val="tx1"/>
              </a:solidFill>
              <a:effectLst/>
              <a:latin typeface="+mn-lt"/>
              <a:ea typeface="+mn-ea"/>
              <a:cs typeface="+mn-cs"/>
            </a:endParaRPr>
          </a:p>
          <a:p>
            <a:endParaRPr lang="es-ES" sz="1200" b="0" i="0" kern="1200" baseline="0" dirty="0">
              <a:solidFill>
                <a:schemeClr val="tx1"/>
              </a:solidFill>
              <a:effectLst/>
              <a:latin typeface="+mn-lt"/>
              <a:ea typeface="+mn-ea"/>
              <a:cs typeface="+mn-cs"/>
            </a:endParaRPr>
          </a:p>
          <a:p>
            <a:r>
              <a:rPr lang="es-ES" dirty="0">
                <a:hlinkClick r:id="rId3"/>
              </a:rPr>
              <a:t>https://www.kevinpowell.co/article/positition-fixed-vs-sticky/</a:t>
            </a:r>
            <a:endParaRPr lang="es-ES" dirty="0"/>
          </a:p>
          <a:p>
            <a:endParaRPr lang="es-ES" dirty="0"/>
          </a:p>
          <a:p>
            <a:r>
              <a:rPr lang="es-ES" dirty="0"/>
              <a:t>Existe algo llamado “</a:t>
            </a:r>
            <a:r>
              <a:rPr lang="es-ES" dirty="0" err="1"/>
              <a:t>stacking</a:t>
            </a:r>
            <a:r>
              <a:rPr lang="es-ES" dirty="0"/>
              <a:t> </a:t>
            </a:r>
            <a:r>
              <a:rPr lang="es-ES" dirty="0" err="1"/>
              <a:t>context</a:t>
            </a:r>
            <a:r>
              <a:rPr lang="es-ES" dirty="0"/>
              <a:t>” -&gt; Contexto de apilamiento. Cuando definimos posiciones a elementos, estos se dividen en capas, por lo que existe una clasificación por la que se decide que se muestra por encima:</a:t>
            </a:r>
          </a:p>
          <a:p>
            <a:pPr rtl="0" fontAlgn="ctr"/>
            <a:r>
              <a:rPr lang="es-ES" sz="1200" b="0" i="0" kern="1200" dirty="0">
                <a:solidFill>
                  <a:schemeClr val="tx1"/>
                </a:solidFill>
                <a:effectLst/>
                <a:latin typeface="+mn-lt"/>
                <a:ea typeface="+mn-ea"/>
                <a:cs typeface="+mn-cs"/>
              </a:rPr>
              <a:t>1.Elementos con nivel de apilamiento negativo (z-</a:t>
            </a:r>
            <a:r>
              <a:rPr lang="es-ES" sz="1200" b="0" i="0" kern="1200" dirty="0" err="1">
                <a:solidFill>
                  <a:schemeClr val="tx1"/>
                </a:solidFill>
                <a:effectLst/>
                <a:latin typeface="+mn-lt"/>
                <a:ea typeface="+mn-ea"/>
                <a:cs typeface="+mn-cs"/>
              </a:rPr>
              <a:t>index</a:t>
            </a:r>
            <a:r>
              <a:rPr lang="es-ES" sz="1200" b="0" i="0" kern="1200" dirty="0">
                <a:solidFill>
                  <a:schemeClr val="tx1"/>
                </a:solidFill>
                <a:effectLst/>
                <a:latin typeface="+mn-lt"/>
                <a:ea typeface="+mn-ea"/>
                <a:cs typeface="+mn-cs"/>
              </a:rPr>
              <a:t>)</a:t>
            </a:r>
          </a:p>
          <a:p>
            <a:pPr rtl="0" fontAlgn="ctr"/>
            <a:r>
              <a:rPr lang="es-ES" sz="1200" b="0" i="0" kern="1200" dirty="0">
                <a:solidFill>
                  <a:schemeClr val="tx1"/>
                </a:solidFill>
                <a:effectLst/>
                <a:latin typeface="+mn-lt"/>
                <a:ea typeface="+mn-ea"/>
                <a:cs typeface="+mn-cs"/>
              </a:rPr>
              <a:t>2.Elementos con position </a:t>
            </a:r>
            <a:r>
              <a:rPr lang="es-ES" sz="1200" b="0" i="0" kern="1200" dirty="0" err="1">
                <a:solidFill>
                  <a:schemeClr val="tx1"/>
                </a:solidFill>
                <a:effectLst/>
                <a:latin typeface="+mn-lt"/>
                <a:ea typeface="+mn-ea"/>
                <a:cs typeface="+mn-cs"/>
              </a:rPr>
              <a:t>static</a:t>
            </a:r>
            <a:endParaRPr lang="es-ES" sz="1200" b="0" i="0" kern="1200" dirty="0">
              <a:solidFill>
                <a:schemeClr val="tx1"/>
              </a:solidFill>
              <a:effectLst/>
              <a:latin typeface="+mn-lt"/>
              <a:ea typeface="+mn-ea"/>
              <a:cs typeface="+mn-cs"/>
            </a:endParaRPr>
          </a:p>
          <a:p>
            <a:pPr rtl="0" fontAlgn="ctr"/>
            <a:r>
              <a:rPr lang="es-ES" sz="1200" b="0" i="0" kern="1200" dirty="0">
                <a:solidFill>
                  <a:schemeClr val="tx1"/>
                </a:solidFill>
                <a:effectLst/>
                <a:latin typeface="+mn-lt"/>
                <a:ea typeface="+mn-ea"/>
                <a:cs typeface="+mn-cs"/>
              </a:rPr>
              <a:t>3.Elementos con nivel neutro o auto</a:t>
            </a:r>
          </a:p>
          <a:p>
            <a:pPr rtl="0" fontAlgn="ctr"/>
            <a:r>
              <a:rPr lang="es-ES" sz="1200" b="0" i="0" kern="1200" dirty="0">
                <a:solidFill>
                  <a:schemeClr val="tx1"/>
                </a:solidFill>
                <a:effectLst/>
                <a:latin typeface="+mn-lt"/>
                <a:ea typeface="+mn-ea"/>
                <a:cs typeface="+mn-cs"/>
              </a:rPr>
              <a:t>4.El </a:t>
            </a:r>
            <a:r>
              <a:rPr lang="es-ES" sz="1200" b="0" i="0" kern="1200" dirty="0" err="1">
                <a:solidFill>
                  <a:schemeClr val="tx1"/>
                </a:solidFill>
                <a:effectLst/>
                <a:latin typeface="+mn-lt"/>
                <a:ea typeface="+mn-ea"/>
                <a:cs typeface="+mn-cs"/>
              </a:rPr>
              <a:t>ementos</a:t>
            </a:r>
            <a:r>
              <a:rPr lang="es-ES" sz="1200" b="0" i="0" kern="1200" dirty="0">
                <a:solidFill>
                  <a:schemeClr val="tx1"/>
                </a:solidFill>
                <a:effectLst/>
                <a:latin typeface="+mn-lt"/>
                <a:ea typeface="+mn-ea"/>
                <a:cs typeface="+mn-cs"/>
              </a:rPr>
              <a:t> con nivel de apilamiento mayor que 0 </a:t>
            </a:r>
          </a:p>
          <a:p>
            <a:pPr rtl="0" fontAlgn="ctr"/>
            <a:endParaRPr lang="es-ES" sz="1200" b="0" i="0" kern="1200" dirty="0">
              <a:solidFill>
                <a:schemeClr val="tx1"/>
              </a:solidFill>
              <a:effectLst/>
              <a:latin typeface="+mn-lt"/>
              <a:ea typeface="+mn-ea"/>
              <a:cs typeface="+mn-cs"/>
            </a:endParaRPr>
          </a:p>
          <a:p>
            <a:pPr rtl="0" fontAlgn="ctr"/>
            <a:r>
              <a:rPr lang="es-ES" sz="1200" b="0" i="0" kern="1200" dirty="0">
                <a:solidFill>
                  <a:schemeClr val="tx1"/>
                </a:solidFill>
                <a:effectLst/>
                <a:latin typeface="+mn-lt"/>
                <a:ea typeface="+mn-ea"/>
                <a:cs typeface="+mn-cs"/>
              </a:rPr>
              <a:t>Es importante saber que si intentamos seleccionar un elemento que esta por debajo de otro, no podremos seleccionar el primero. Para ello podemos hacer uso de la propiedad pointer-</a:t>
            </a:r>
            <a:r>
              <a:rPr lang="es-ES" sz="1200" b="0" i="0" kern="1200" dirty="0" err="1">
                <a:solidFill>
                  <a:schemeClr val="tx1"/>
                </a:solidFill>
                <a:effectLst/>
                <a:latin typeface="+mn-lt"/>
                <a:ea typeface="+mn-ea"/>
                <a:cs typeface="+mn-cs"/>
              </a:rPr>
              <a:t>events</a:t>
            </a:r>
            <a:r>
              <a:rPr lang="es-ES" sz="1200" b="0" i="0" kern="1200" dirty="0">
                <a:solidFill>
                  <a:schemeClr val="tx1"/>
                </a:solidFill>
                <a:effectLst/>
                <a:latin typeface="+mn-lt"/>
                <a:ea typeface="+mn-ea"/>
                <a:cs typeface="+mn-cs"/>
              </a:rPr>
              <a:t>: none; De esta manera el </a:t>
            </a:r>
            <a:r>
              <a:rPr lang="es-ES" sz="1200" b="0" i="0" kern="1200" dirty="0" err="1">
                <a:solidFill>
                  <a:schemeClr val="tx1"/>
                </a:solidFill>
                <a:effectLst/>
                <a:latin typeface="+mn-lt"/>
                <a:ea typeface="+mn-ea"/>
                <a:cs typeface="+mn-cs"/>
              </a:rPr>
              <a:t>raton</a:t>
            </a:r>
            <a:r>
              <a:rPr lang="es-ES" sz="1200" b="0" i="0" kern="1200" dirty="0">
                <a:solidFill>
                  <a:schemeClr val="tx1"/>
                </a:solidFill>
                <a:effectLst/>
                <a:latin typeface="+mn-lt"/>
                <a:ea typeface="+mn-ea"/>
                <a:cs typeface="+mn-cs"/>
              </a:rPr>
              <a:t> no entenderá de capas.</a:t>
            </a:r>
          </a:p>
          <a:p>
            <a:pPr rtl="0" fontAlgn="ctr"/>
            <a:endParaRPr lang="es-ES" sz="1200" b="0" i="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Elementos que pueden usar el z-</a:t>
            </a:r>
            <a:r>
              <a:rPr lang="es-ES" sz="1200" kern="1200" dirty="0" err="1">
                <a:solidFill>
                  <a:schemeClr val="tx1"/>
                </a:solidFill>
                <a:effectLst/>
                <a:latin typeface="+mn-lt"/>
                <a:ea typeface="+mn-ea"/>
                <a:cs typeface="+mn-cs"/>
              </a:rPr>
              <a:t>index</a:t>
            </a:r>
            <a:endParaRPr lang="es-ES" sz="1200" kern="1200" dirty="0">
              <a:solidFill>
                <a:schemeClr val="tx1"/>
              </a:solidFill>
              <a:effectLst/>
              <a:latin typeface="+mn-lt"/>
              <a:ea typeface="+mn-ea"/>
              <a:cs typeface="+mn-cs"/>
            </a:endParaRPr>
          </a:p>
          <a:p>
            <a:pPr rtl="0" fontAlgn="ctr"/>
            <a:r>
              <a:rPr lang="es-ES" sz="1200" kern="1200" dirty="0">
                <a:solidFill>
                  <a:schemeClr val="tx1"/>
                </a:solidFill>
                <a:effectLst/>
                <a:latin typeface="+mn-lt"/>
                <a:ea typeface="+mn-ea"/>
                <a:cs typeface="+mn-cs"/>
              </a:rPr>
              <a:t>- Elementos posicionados</a:t>
            </a:r>
          </a:p>
          <a:p>
            <a:pPr rtl="0" fontAlgn="ctr"/>
            <a:r>
              <a:rPr lang="es-ES" sz="1200" kern="1200" dirty="0">
                <a:solidFill>
                  <a:schemeClr val="tx1"/>
                </a:solidFill>
                <a:effectLst/>
                <a:latin typeface="+mn-lt"/>
                <a:ea typeface="+mn-ea"/>
                <a:cs typeface="+mn-cs"/>
              </a:rPr>
              <a:t>- Elementos hijos de flex y grid </a:t>
            </a:r>
            <a:r>
              <a:rPr lang="es-ES" sz="1200" kern="1200" dirty="0" err="1">
                <a:solidFill>
                  <a:schemeClr val="tx1"/>
                </a:solidFill>
                <a:effectLst/>
                <a:latin typeface="+mn-lt"/>
                <a:ea typeface="+mn-ea"/>
                <a:cs typeface="+mn-cs"/>
              </a:rPr>
              <a:t>container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containers</a:t>
            </a:r>
            <a:r>
              <a:rPr lang="es-ES" sz="1200" kern="1200" dirty="0">
                <a:solidFill>
                  <a:schemeClr val="tx1"/>
                </a:solidFill>
                <a:effectLst/>
                <a:latin typeface="+mn-lt"/>
                <a:ea typeface="+mn-ea"/>
                <a:cs typeface="+mn-cs"/>
              </a:rPr>
              <a:t> con z-</a:t>
            </a:r>
            <a:r>
              <a:rPr lang="es-ES" sz="1200" kern="1200" dirty="0" err="1">
                <a:solidFill>
                  <a:schemeClr val="tx1"/>
                </a:solidFill>
                <a:effectLst/>
                <a:latin typeface="+mn-lt"/>
                <a:ea typeface="+mn-ea"/>
                <a:cs typeface="+mn-cs"/>
              </a:rPr>
              <a:t>index</a:t>
            </a:r>
            <a:r>
              <a:rPr lang="es-ES" sz="1200" kern="1200" dirty="0">
                <a:solidFill>
                  <a:schemeClr val="tx1"/>
                </a:solidFill>
                <a:effectLst/>
                <a:latin typeface="+mn-lt"/>
                <a:ea typeface="+mn-ea"/>
                <a:cs typeface="+mn-cs"/>
              </a:rPr>
              <a:t> distinto a auto</a:t>
            </a:r>
          </a:p>
          <a:p>
            <a:pPr rtl="0" fontAlgn="ctr"/>
            <a:r>
              <a:rPr lang="es-ES" sz="1200" kern="1200" dirty="0">
                <a:solidFill>
                  <a:schemeClr val="tx1"/>
                </a:solidFill>
                <a:effectLst/>
                <a:latin typeface="+mn-lt"/>
                <a:ea typeface="+mn-ea"/>
                <a:cs typeface="+mn-cs"/>
              </a:rPr>
              <a:t>- Elemento con </a:t>
            </a:r>
            <a:r>
              <a:rPr lang="es-ES" sz="1200" kern="1200" dirty="0" err="1">
                <a:solidFill>
                  <a:schemeClr val="tx1"/>
                </a:solidFill>
                <a:effectLst/>
                <a:latin typeface="+mn-lt"/>
                <a:ea typeface="+mn-ea"/>
                <a:cs typeface="+mn-cs"/>
              </a:rPr>
              <a:t>opacity</a:t>
            </a:r>
            <a:r>
              <a:rPr lang="es-ES" sz="1200" kern="1200" dirty="0">
                <a:solidFill>
                  <a:schemeClr val="tx1"/>
                </a:solidFill>
                <a:effectLst/>
                <a:latin typeface="+mn-lt"/>
                <a:ea typeface="+mn-ea"/>
                <a:cs typeface="+mn-cs"/>
              </a:rPr>
              <a:t>, filtros, </a:t>
            </a:r>
            <a:r>
              <a:rPr lang="es-ES" sz="1200" kern="1200" dirty="0" err="1">
                <a:solidFill>
                  <a:schemeClr val="tx1"/>
                </a:solidFill>
                <a:effectLst/>
                <a:latin typeface="+mn-lt"/>
                <a:ea typeface="+mn-ea"/>
                <a:cs typeface="+mn-cs"/>
              </a:rPr>
              <a:t>blend</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modes</a:t>
            </a:r>
            <a:r>
              <a:rPr lang="es-ES" sz="1200" kern="1200" dirty="0">
                <a:solidFill>
                  <a:schemeClr val="tx1"/>
                </a:solidFill>
                <a:effectLst/>
                <a:latin typeface="+mn-lt"/>
                <a:ea typeface="+mn-ea"/>
                <a:cs typeface="+mn-cs"/>
              </a:rPr>
              <a:t> o perspectiva distinta a la inicial</a:t>
            </a:r>
          </a:p>
          <a:p>
            <a:pPr rtl="0" fontAlgn="ctr"/>
            <a:endParaRPr lang="es-ES" sz="1200" b="0" i="0" kern="1200" dirty="0">
              <a:solidFill>
                <a:schemeClr val="tx1"/>
              </a:solidFill>
              <a:effectLst/>
              <a:latin typeface="+mn-lt"/>
              <a:ea typeface="+mn-ea"/>
              <a:cs typeface="+mn-cs"/>
            </a:endParaRPr>
          </a:p>
          <a:p>
            <a:endParaRPr lang="es-ES" dirty="0"/>
          </a:p>
          <a:p>
            <a:endParaRPr lang="es-ES" dirty="0"/>
          </a:p>
          <a:p>
            <a:endParaRPr lang="es-ES" dirty="0"/>
          </a:p>
          <a:p>
            <a:endParaRPr lang="es-ES" sz="1200" b="0" i="0" kern="1200" baseline="0" dirty="0">
              <a:solidFill>
                <a:schemeClr val="tx1"/>
              </a:solidFill>
              <a:effectLst/>
              <a:latin typeface="+mn-lt"/>
              <a:ea typeface="+mn-ea"/>
              <a:cs typeface="+mn-cs"/>
            </a:endParaRPr>
          </a:p>
          <a:p>
            <a:endParaRPr lang="es-ES" sz="1200" b="0" i="0" kern="1200" baseline="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Cuando los elementos se colocan, pueden superponerse a otros elementos.</a:t>
            </a:r>
          </a:p>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z-</a:t>
            </a:r>
            <a:r>
              <a:rPr lang="es-ES" sz="1200" b="1" i="0" kern="1200" dirty="0" err="1">
                <a:solidFill>
                  <a:schemeClr val="tx1"/>
                </a:solidFill>
                <a:effectLst/>
                <a:latin typeface="+mn-lt"/>
                <a:ea typeface="+mn-ea"/>
                <a:cs typeface="+mn-cs"/>
              </a:rPr>
              <a:t>index</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propiedad especifica el orden de apilamiento de un elemento (qué elemento debe colocarse delante o detrás de los demás).</a:t>
            </a:r>
          </a:p>
          <a:p>
            <a:r>
              <a:rPr lang="es-ES" sz="1200" b="0" i="0" kern="1200" dirty="0">
                <a:solidFill>
                  <a:schemeClr val="tx1"/>
                </a:solidFill>
                <a:effectLst/>
                <a:latin typeface="+mn-lt"/>
                <a:ea typeface="+mn-ea"/>
                <a:cs typeface="+mn-cs"/>
              </a:rPr>
              <a:t>Un elemento puede tener un orden de pila positivo o negativo:</a:t>
            </a:r>
          </a:p>
          <a:p>
            <a:br>
              <a:rPr lang="es-E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14</a:t>
            </a:fld>
            <a:endParaRPr lang="es-ES"/>
          </a:p>
        </p:txBody>
      </p:sp>
    </p:spTree>
    <p:extLst>
      <p:ext uri="{BB962C8B-B14F-4D97-AF65-F5344CB8AC3E}">
        <p14:creationId xmlns:p14="http://schemas.microsoft.com/office/powerpoint/2010/main" val="163548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s-ES" sz="1200" i="0" dirty="0">
                <a:solidFill>
                  <a:srgbClr val="666666"/>
                </a:solidFill>
                <a:latin typeface="Nunito Sans"/>
                <a:ea typeface="Nunito Sans"/>
                <a:cs typeface="Nunito Sans"/>
                <a:sym typeface="Nunito Sans"/>
              </a:rPr>
              <a:t>Una </a:t>
            </a:r>
            <a:r>
              <a:rPr lang="es-ES" sz="1200" b="1" i="0" dirty="0" err="1">
                <a:solidFill>
                  <a:srgbClr val="666666"/>
                </a:solidFill>
                <a:latin typeface="Nunito Sans"/>
                <a:ea typeface="Nunito Sans"/>
                <a:cs typeface="Nunito Sans"/>
                <a:sym typeface="Nunito Sans"/>
              </a:rPr>
              <a:t>pseudo</a:t>
            </a:r>
            <a:r>
              <a:rPr lang="es-ES" sz="1200" b="1" i="0" dirty="0">
                <a:solidFill>
                  <a:srgbClr val="666666"/>
                </a:solidFill>
                <a:latin typeface="Nunito Sans"/>
                <a:ea typeface="Nunito Sans"/>
                <a:cs typeface="Nunito Sans"/>
                <a:sym typeface="Nunito Sans"/>
              </a:rPr>
              <a:t>-clase</a:t>
            </a:r>
            <a:r>
              <a:rPr lang="es-ES" sz="1200" i="0" dirty="0">
                <a:solidFill>
                  <a:srgbClr val="666666"/>
                </a:solidFill>
                <a:latin typeface="Nunito Sans"/>
                <a:ea typeface="Nunito Sans"/>
                <a:cs typeface="Nunito Sans"/>
                <a:sym typeface="Nunito Sans"/>
              </a:rPr>
              <a:t> CSS es una palabra clave que se añade a los selectores y que especifica un estado especial del elemento seleccionado,</a:t>
            </a: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r>
              <a:rPr lang="es-ES" sz="1200" b="0" i="0" kern="1200" dirty="0">
                <a:solidFill>
                  <a:schemeClr val="tx1"/>
                </a:solidFill>
                <a:effectLst/>
                <a:latin typeface="+mn-lt"/>
                <a:ea typeface="+mn-ea"/>
                <a:cs typeface="+mn-cs"/>
              </a:rPr>
              <a:t>Una </a:t>
            </a:r>
            <a:r>
              <a:rPr lang="es-ES" sz="1200" b="0" i="0" kern="1200" dirty="0" err="1">
                <a:solidFill>
                  <a:schemeClr val="tx1"/>
                </a:solidFill>
                <a:effectLst/>
                <a:latin typeface="+mn-lt"/>
                <a:ea typeface="+mn-ea"/>
                <a:cs typeface="+mn-cs"/>
              </a:rPr>
              <a:t>pseudoclase</a:t>
            </a:r>
            <a:r>
              <a:rPr lang="es-ES" sz="1200" b="0" i="0" kern="1200" dirty="0">
                <a:solidFill>
                  <a:schemeClr val="tx1"/>
                </a:solidFill>
                <a:effectLst/>
                <a:latin typeface="+mn-lt"/>
                <a:ea typeface="+mn-ea"/>
                <a:cs typeface="+mn-cs"/>
              </a:rPr>
              <a:t> se usa para definir un estado especial de un elemento.</a:t>
            </a:r>
          </a:p>
          <a:p>
            <a:r>
              <a:rPr lang="es-ES" sz="1200" b="0" i="0" kern="1200" dirty="0">
                <a:solidFill>
                  <a:schemeClr val="tx1"/>
                </a:solidFill>
                <a:effectLst/>
                <a:latin typeface="+mn-lt"/>
                <a:ea typeface="+mn-ea"/>
                <a:cs typeface="+mn-cs"/>
              </a:rPr>
              <a:t>Por ejemplo, se puede usar para:</a:t>
            </a:r>
          </a:p>
          <a:p>
            <a:r>
              <a:rPr lang="es-ES" sz="1200" b="0" i="0" kern="1200" dirty="0">
                <a:solidFill>
                  <a:schemeClr val="tx1"/>
                </a:solidFill>
                <a:effectLst/>
                <a:latin typeface="+mn-lt"/>
                <a:ea typeface="+mn-ea"/>
                <a:cs typeface="+mn-cs"/>
              </a:rPr>
              <a:t>Diseñe un elemento cuando un usuario pase el mouse sobre él</a:t>
            </a:r>
          </a:p>
          <a:p>
            <a:r>
              <a:rPr lang="es-ES" sz="1200" b="0" i="0" kern="1200" dirty="0">
                <a:solidFill>
                  <a:schemeClr val="tx1"/>
                </a:solidFill>
                <a:effectLst/>
                <a:latin typeface="+mn-lt"/>
                <a:ea typeface="+mn-ea"/>
                <a:cs typeface="+mn-cs"/>
              </a:rPr>
              <a:t>Estilo de enlaces visitados y no visitados de manera diferente</a:t>
            </a:r>
          </a:p>
          <a:p>
            <a:r>
              <a:rPr lang="es-ES" sz="1200" b="0" i="0" kern="1200" dirty="0">
                <a:solidFill>
                  <a:schemeClr val="tx1"/>
                </a:solidFill>
                <a:effectLst/>
                <a:latin typeface="+mn-lt"/>
                <a:ea typeface="+mn-ea"/>
                <a:cs typeface="+mn-cs"/>
              </a:rPr>
              <a:t>Dale estilo a un elemento cuando se enfoca</a:t>
            </a: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p:first-child</a:t>
            </a:r>
            <a:endParaRPr lang="es-ES" sz="1200" i="0" dirty="0">
              <a:solidFill>
                <a:srgbClr val="666666"/>
              </a:solidFill>
              <a:latin typeface="Nunito Sans"/>
              <a:ea typeface="Nunito Sans"/>
              <a:cs typeface="Nunito Sans"/>
              <a:sym typeface="Nunito San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s-ES" sz="1200" i="0" dirty="0">
              <a:solidFill>
                <a:srgbClr val="666666"/>
              </a:solidFill>
              <a:latin typeface="Nunito Sans"/>
              <a:ea typeface="Nunito Sans"/>
              <a:cs typeface="Nunito Sans"/>
              <a:sym typeface="Nunito San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15</a:t>
            </a:fld>
            <a:endParaRPr lang="es-ES"/>
          </a:p>
        </p:txBody>
      </p:sp>
    </p:spTree>
    <p:extLst>
      <p:ext uri="{BB962C8B-B14F-4D97-AF65-F5344CB8AC3E}">
        <p14:creationId xmlns:p14="http://schemas.microsoft.com/office/powerpoint/2010/main" val="2903667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Un </a:t>
            </a:r>
            <a:r>
              <a:rPr lang="es-ES" sz="1200" b="0" i="0" kern="1200" dirty="0" err="1">
                <a:solidFill>
                  <a:schemeClr val="tx1"/>
                </a:solidFill>
                <a:effectLst/>
                <a:latin typeface="+mn-lt"/>
                <a:ea typeface="+mn-ea"/>
                <a:cs typeface="+mn-cs"/>
              </a:rPr>
              <a:t>pseudo</a:t>
            </a:r>
            <a:r>
              <a:rPr lang="es-ES" sz="1200" b="0" i="0" kern="1200" dirty="0">
                <a:solidFill>
                  <a:schemeClr val="tx1"/>
                </a:solidFill>
                <a:effectLst/>
                <a:latin typeface="+mn-lt"/>
                <a:ea typeface="+mn-ea"/>
                <a:cs typeface="+mn-cs"/>
              </a:rPr>
              <a:t>-elemento CSS se usa para diseñar partes específicas de un elemento.</a:t>
            </a:r>
          </a:p>
          <a:p>
            <a:r>
              <a:rPr lang="es-ES" sz="1200" b="0" i="0" kern="1200" dirty="0">
                <a:solidFill>
                  <a:schemeClr val="tx1"/>
                </a:solidFill>
                <a:effectLst/>
                <a:latin typeface="+mn-lt"/>
                <a:ea typeface="+mn-ea"/>
                <a:cs typeface="+mn-cs"/>
              </a:rPr>
              <a:t>Por ejemplo, se puede usar para:</a:t>
            </a:r>
          </a:p>
          <a:p>
            <a:r>
              <a:rPr lang="es-ES" sz="1200" b="0" i="0" kern="1200" dirty="0">
                <a:solidFill>
                  <a:schemeClr val="tx1"/>
                </a:solidFill>
                <a:effectLst/>
                <a:latin typeface="+mn-lt"/>
                <a:ea typeface="+mn-ea"/>
                <a:cs typeface="+mn-cs"/>
              </a:rPr>
              <a:t>Aplicar estilo a la primera letra o línea de un elemento</a:t>
            </a:r>
          </a:p>
          <a:p>
            <a:r>
              <a:rPr lang="es-ES" sz="1200" b="0" i="0" kern="1200" dirty="0">
                <a:solidFill>
                  <a:schemeClr val="tx1"/>
                </a:solidFill>
                <a:effectLst/>
                <a:latin typeface="+mn-lt"/>
                <a:ea typeface="+mn-ea"/>
                <a:cs typeface="+mn-cs"/>
              </a:rPr>
              <a:t>Insertar contenido antes o después del contenido de un elemento</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Lo solemos usar para iconos o decoraciones</a:t>
            </a:r>
          </a:p>
          <a:p>
            <a:pPr marL="0" indent="0" fontAlgn="base">
              <a:buFontTx/>
              <a:buNone/>
            </a:pPr>
            <a:endParaRPr lang="es-ES" sz="1200" b="0" i="0" kern="1200" baseline="0" dirty="0">
              <a:solidFill>
                <a:schemeClr val="bg1">
                  <a:lumMod val="75000"/>
                </a:schemeClr>
              </a:solidFill>
              <a:effectLst/>
              <a:latin typeface="+mn-lt"/>
              <a:ea typeface="+mn-ea"/>
              <a:cs typeface="+mn-cs"/>
            </a:endParaRPr>
          </a:p>
          <a:p>
            <a:pPr marL="0" indent="0" fontAlgn="base">
              <a:buFontTx/>
              <a:buNone/>
            </a:pPr>
            <a:r>
              <a:rPr lang="es-ES" sz="1200" b="0" i="0" kern="1200" baseline="0" dirty="0">
                <a:solidFill>
                  <a:schemeClr val="bg1">
                    <a:lumMod val="75000"/>
                  </a:schemeClr>
                </a:solidFill>
                <a:effectLst/>
                <a:latin typeface="+mn-lt"/>
                <a:ea typeface="+mn-ea"/>
                <a:cs typeface="+mn-cs"/>
              </a:rPr>
              <a:t>Pregunta genérica, ¿</a:t>
            </a:r>
            <a:r>
              <a:rPr lang="es-ES" sz="1200" b="0" i="0" kern="1200" baseline="0" dirty="0" err="1">
                <a:solidFill>
                  <a:schemeClr val="bg1">
                    <a:lumMod val="75000"/>
                  </a:schemeClr>
                </a:solidFill>
                <a:effectLst/>
                <a:latin typeface="+mn-lt"/>
                <a:ea typeface="+mn-ea"/>
                <a:cs typeface="+mn-cs"/>
              </a:rPr>
              <a:t>Creeis</a:t>
            </a:r>
            <a:r>
              <a:rPr lang="es-ES" sz="1200" b="0" i="0" kern="1200" baseline="0" dirty="0">
                <a:solidFill>
                  <a:schemeClr val="bg1">
                    <a:lumMod val="75000"/>
                  </a:schemeClr>
                </a:solidFill>
                <a:effectLst/>
                <a:latin typeface="+mn-lt"/>
                <a:ea typeface="+mn-ea"/>
                <a:cs typeface="+mn-cs"/>
              </a:rPr>
              <a:t> que es posible pasar datos del </a:t>
            </a:r>
            <a:r>
              <a:rPr lang="es-ES" sz="1200" b="0" i="0" kern="1200" baseline="0" dirty="0" err="1">
                <a:solidFill>
                  <a:schemeClr val="bg1">
                    <a:lumMod val="75000"/>
                  </a:schemeClr>
                </a:solidFill>
                <a:effectLst/>
                <a:latin typeface="+mn-lt"/>
                <a:ea typeface="+mn-ea"/>
                <a:cs typeface="+mn-cs"/>
              </a:rPr>
              <a:t>html</a:t>
            </a:r>
            <a:r>
              <a:rPr lang="es-ES" sz="1200" b="0" i="0" kern="1200" baseline="0" dirty="0">
                <a:solidFill>
                  <a:schemeClr val="bg1">
                    <a:lumMod val="75000"/>
                  </a:schemeClr>
                </a:solidFill>
                <a:effectLst/>
                <a:latin typeface="+mn-lt"/>
                <a:ea typeface="+mn-ea"/>
                <a:cs typeface="+mn-cs"/>
              </a:rPr>
              <a:t> al css sin poner estilos en </a:t>
            </a:r>
            <a:r>
              <a:rPr lang="es-ES" sz="1200" b="0" i="0" kern="1200" baseline="0" dirty="0" err="1">
                <a:solidFill>
                  <a:schemeClr val="bg1">
                    <a:lumMod val="75000"/>
                  </a:schemeClr>
                </a:solidFill>
                <a:effectLst/>
                <a:latin typeface="+mn-lt"/>
                <a:ea typeface="+mn-ea"/>
                <a:cs typeface="+mn-cs"/>
              </a:rPr>
              <a:t>linea</a:t>
            </a:r>
            <a:r>
              <a:rPr lang="es-ES" sz="1200" b="0" i="0" kern="1200" baseline="0" dirty="0">
                <a:solidFill>
                  <a:schemeClr val="bg1">
                    <a:lumMod val="75000"/>
                  </a:schemeClr>
                </a:solidFill>
                <a:effectLst/>
                <a:latin typeface="+mn-lt"/>
                <a:ea typeface="+mn-ea"/>
                <a:cs typeface="+mn-cs"/>
              </a:rPr>
              <a:t>? Es decir, enviar un dato en el archivo </a:t>
            </a:r>
            <a:r>
              <a:rPr lang="es-ES" sz="1200" b="0" i="0" kern="1200" baseline="0" dirty="0" err="1">
                <a:solidFill>
                  <a:schemeClr val="bg1">
                    <a:lumMod val="75000"/>
                  </a:schemeClr>
                </a:solidFill>
                <a:effectLst/>
                <a:latin typeface="+mn-lt"/>
                <a:ea typeface="+mn-ea"/>
                <a:cs typeface="+mn-cs"/>
              </a:rPr>
              <a:t>html</a:t>
            </a:r>
            <a:r>
              <a:rPr lang="es-ES" sz="1200" b="0" i="0" kern="1200" baseline="0" dirty="0">
                <a:solidFill>
                  <a:schemeClr val="bg1">
                    <a:lumMod val="75000"/>
                  </a:schemeClr>
                </a:solidFill>
                <a:effectLst/>
                <a:latin typeface="+mn-lt"/>
                <a:ea typeface="+mn-ea"/>
                <a:cs typeface="+mn-cs"/>
              </a:rPr>
              <a:t> que </a:t>
            </a:r>
            <a:r>
              <a:rPr lang="es-ES" sz="1200" b="0" i="0" kern="1200" baseline="0" dirty="0" err="1">
                <a:solidFill>
                  <a:schemeClr val="bg1">
                    <a:lumMod val="75000"/>
                  </a:schemeClr>
                </a:solidFill>
                <a:effectLst/>
                <a:latin typeface="+mn-lt"/>
                <a:ea typeface="+mn-ea"/>
                <a:cs typeface="+mn-cs"/>
              </a:rPr>
              <a:t>puediese</a:t>
            </a:r>
            <a:r>
              <a:rPr lang="es-ES" sz="1200" b="0" i="0" kern="1200" baseline="0" dirty="0">
                <a:solidFill>
                  <a:schemeClr val="bg1">
                    <a:lumMod val="75000"/>
                  </a:schemeClr>
                </a:solidFill>
                <a:effectLst/>
                <a:latin typeface="+mn-lt"/>
                <a:ea typeface="+mn-ea"/>
                <a:cs typeface="+mn-cs"/>
              </a:rPr>
              <a:t> recibirlo el archivo css. Lo es, con la propiedad </a:t>
            </a:r>
            <a:r>
              <a:rPr lang="es-ES" sz="1200" b="0" i="0" kern="1200" baseline="0" dirty="0" err="1">
                <a:solidFill>
                  <a:schemeClr val="bg1">
                    <a:lumMod val="75000"/>
                  </a:schemeClr>
                </a:solidFill>
                <a:effectLst/>
                <a:latin typeface="+mn-lt"/>
                <a:ea typeface="+mn-ea"/>
                <a:cs typeface="+mn-cs"/>
              </a:rPr>
              <a:t>content</a:t>
            </a:r>
            <a:r>
              <a:rPr lang="es-ES" sz="1200" b="0" i="0" kern="1200" baseline="0" dirty="0">
                <a:solidFill>
                  <a:schemeClr val="bg1">
                    <a:lumMod val="75000"/>
                  </a:schemeClr>
                </a:solidFill>
                <a:effectLst/>
                <a:latin typeface="+mn-lt"/>
                <a:ea typeface="+mn-ea"/>
                <a:cs typeface="+mn-cs"/>
              </a:rPr>
              <a:t>: </a:t>
            </a:r>
            <a:r>
              <a:rPr lang="es-ES" sz="1200" b="0" i="0" kern="1200" baseline="0" dirty="0" err="1">
                <a:solidFill>
                  <a:schemeClr val="bg1">
                    <a:lumMod val="75000"/>
                  </a:schemeClr>
                </a:solidFill>
                <a:effectLst/>
                <a:latin typeface="+mn-lt"/>
                <a:ea typeface="+mn-ea"/>
                <a:cs typeface="+mn-cs"/>
              </a:rPr>
              <a:t>attr</a:t>
            </a:r>
            <a:r>
              <a:rPr lang="es-ES" sz="1200" b="0" i="0" kern="1200" baseline="0" dirty="0">
                <a:solidFill>
                  <a:schemeClr val="bg1">
                    <a:lumMod val="75000"/>
                  </a:schemeClr>
                </a:solidFill>
                <a:effectLst/>
                <a:latin typeface="+mn-lt"/>
                <a:ea typeface="+mn-ea"/>
                <a:cs typeface="+mn-cs"/>
              </a:rPr>
              <a:t>(</a:t>
            </a:r>
            <a:r>
              <a:rPr lang="es-ES" sz="1200" b="0" i="0" kern="1200" baseline="0" dirty="0" err="1">
                <a:solidFill>
                  <a:schemeClr val="bg1">
                    <a:lumMod val="75000"/>
                  </a:schemeClr>
                </a:solidFill>
                <a:effectLst/>
                <a:latin typeface="+mn-lt"/>
                <a:ea typeface="+mn-ea"/>
                <a:cs typeface="+mn-cs"/>
              </a:rPr>
              <a:t>nombreAtributo</a:t>
            </a:r>
            <a:r>
              <a:rPr lang="es-ES" sz="1200" b="0" i="0" kern="1200" baseline="0" dirty="0">
                <a:solidFill>
                  <a:schemeClr val="bg1">
                    <a:lumMod val="75000"/>
                  </a:schemeClr>
                </a:solidFill>
                <a:effectLst/>
                <a:latin typeface="+mn-lt"/>
                <a:ea typeface="+mn-ea"/>
                <a:cs typeface="+mn-cs"/>
              </a:rPr>
              <a:t>)</a:t>
            </a:r>
          </a:p>
          <a:p>
            <a:pPr marL="0" indent="0" fontAlgn="base">
              <a:buFontTx/>
              <a:buNone/>
            </a:pPr>
            <a:r>
              <a:rPr lang="es-ES" sz="1200" b="0" i="0" kern="1200" baseline="0" dirty="0">
                <a:solidFill>
                  <a:schemeClr val="bg1">
                    <a:lumMod val="75000"/>
                  </a:schemeClr>
                </a:solidFill>
                <a:effectLst/>
                <a:latin typeface="+mn-lt"/>
                <a:ea typeface="+mn-ea"/>
                <a:cs typeface="+mn-cs"/>
              </a:rPr>
              <a:t>http://</a:t>
            </a:r>
            <a:r>
              <a:rPr lang="es-ES" sz="1200" b="0" i="0" kern="1200" baseline="0" dirty="0" err="1">
                <a:solidFill>
                  <a:schemeClr val="bg1">
                    <a:lumMod val="75000"/>
                  </a:schemeClr>
                </a:solidFill>
                <a:effectLst/>
                <a:latin typeface="+mn-lt"/>
                <a:ea typeface="+mn-ea"/>
                <a:cs typeface="+mn-cs"/>
              </a:rPr>
              <a:t>jsfiddle.net</a:t>
            </a:r>
            <a:r>
              <a:rPr lang="es-ES" sz="1200" b="0" i="0" kern="1200" baseline="0" dirty="0">
                <a:solidFill>
                  <a:schemeClr val="bg1">
                    <a:lumMod val="75000"/>
                  </a:schemeClr>
                </a:solidFill>
                <a:effectLst/>
                <a:latin typeface="+mn-lt"/>
                <a:ea typeface="+mn-ea"/>
                <a:cs typeface="+mn-cs"/>
              </a:rPr>
              <a:t>/</a:t>
            </a:r>
            <a:r>
              <a:rPr lang="es-ES" sz="1200" b="0" i="0" kern="1200" baseline="0" dirty="0" err="1">
                <a:solidFill>
                  <a:schemeClr val="bg1">
                    <a:lumMod val="75000"/>
                  </a:schemeClr>
                </a:solidFill>
                <a:effectLst/>
                <a:latin typeface="+mn-lt"/>
                <a:ea typeface="+mn-ea"/>
                <a:cs typeface="+mn-cs"/>
              </a:rPr>
              <a:t>abhitalks</a:t>
            </a:r>
            <a:r>
              <a:rPr lang="es-ES" sz="1200" b="0" i="0" kern="1200" baseline="0" dirty="0">
                <a:solidFill>
                  <a:schemeClr val="bg1">
                    <a:lumMod val="75000"/>
                  </a:schemeClr>
                </a:solidFill>
                <a:effectLst/>
                <a:latin typeface="+mn-lt"/>
                <a:ea typeface="+mn-ea"/>
                <a:cs typeface="+mn-cs"/>
              </a:rPr>
              <a:t>/a1f1k8d0/2/</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16</a:t>
            </a:fld>
            <a:endParaRPr lang="es-ES"/>
          </a:p>
        </p:txBody>
      </p:sp>
    </p:spTree>
    <p:extLst>
      <p:ext uri="{BB962C8B-B14F-4D97-AF65-F5344CB8AC3E}">
        <p14:creationId xmlns:p14="http://schemas.microsoft.com/office/powerpoint/2010/main" val="40895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Con esta propiedad controlamos el contenido que se desborda de un elemento</a:t>
            </a:r>
          </a:p>
          <a:p>
            <a:r>
              <a:rPr lang="es-ES" sz="1200" kern="1200" dirty="0">
                <a:solidFill>
                  <a:schemeClr val="tx1"/>
                </a:solidFill>
                <a:effectLst/>
                <a:latin typeface="+mn-lt"/>
                <a:ea typeface="+mn-ea"/>
                <a:cs typeface="+mn-cs"/>
              </a:rPr>
              <a:t>Opciones overflow:</a:t>
            </a:r>
          </a:p>
          <a:p>
            <a:pPr rtl="0" fontAlgn="ct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hidden</a:t>
            </a:r>
            <a:r>
              <a:rPr lang="es-ES" sz="1200" kern="1200" dirty="0">
                <a:solidFill>
                  <a:schemeClr val="tx1"/>
                </a:solidFill>
                <a:effectLst/>
                <a:latin typeface="+mn-lt"/>
                <a:ea typeface="+mn-ea"/>
                <a:cs typeface="+mn-cs"/>
              </a:rPr>
              <a:t>: oculta el contenido que se desborda</a:t>
            </a:r>
          </a:p>
          <a:p>
            <a:pPr rtl="0" fontAlgn="ctr"/>
            <a:r>
              <a:rPr lang="es-ES" sz="1200" kern="1200" dirty="0">
                <a:solidFill>
                  <a:schemeClr val="tx1"/>
                </a:solidFill>
                <a:effectLst/>
                <a:latin typeface="+mn-lt"/>
                <a:ea typeface="+mn-ea"/>
                <a:cs typeface="+mn-cs"/>
              </a:rPr>
              <a:t>visible </a:t>
            </a:r>
          </a:p>
          <a:p>
            <a:pPr rtl="0" fontAlgn="ctr"/>
            <a:r>
              <a:rPr lang="es-ES" sz="1200" kern="1200" dirty="0">
                <a:solidFill>
                  <a:schemeClr val="tx1"/>
                </a:solidFill>
                <a:effectLst/>
                <a:latin typeface="+mn-lt"/>
                <a:ea typeface="+mn-ea"/>
                <a:cs typeface="+mn-cs"/>
              </a:rPr>
              <a:t>- Auto: Solamente muestra la barra de scroll cuando lo vaya a necesitar. Sin embargo esta barra se la aplica tanto en el eje x como eje y, aunque alguno de estos dos no se desborde ningún contenido. Por ello podemos especificar overflow-x, overflow-y. Al aplicarle un valor a uno de los otros, el otro por defecto se le inserta un valor auto.</a:t>
            </a:r>
          </a:p>
          <a:p>
            <a:pPr rtl="0" fontAlgn="ctr"/>
            <a:r>
              <a:rPr lang="es-ES" sz="1200" kern="1200" dirty="0">
                <a:solidFill>
                  <a:schemeClr val="tx1"/>
                </a:solidFill>
                <a:effectLst/>
                <a:latin typeface="+mn-lt"/>
                <a:ea typeface="+mn-ea"/>
                <a:cs typeface="+mn-cs"/>
              </a:rPr>
              <a:t>- scroll: Le aplica las barras de scroll aun cuando el contenido no se esta desbordando</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Con la propiedad overflow podemos definir una transición automática por medio de scroll-</a:t>
            </a:r>
            <a:r>
              <a:rPr lang="es-ES" sz="1200" b="0" i="0" kern="1200" dirty="0" err="1">
                <a:solidFill>
                  <a:schemeClr val="tx1"/>
                </a:solidFill>
                <a:effectLst/>
                <a:latin typeface="+mn-lt"/>
                <a:ea typeface="+mn-ea"/>
                <a:cs typeface="+mn-cs"/>
              </a:rPr>
              <a:t>behaviour</a:t>
            </a:r>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17</a:t>
            </a:fld>
            <a:endParaRPr lang="es-ES"/>
          </a:p>
        </p:txBody>
      </p:sp>
    </p:spTree>
    <p:extLst>
      <p:ext uri="{BB962C8B-B14F-4D97-AF65-F5344CB8AC3E}">
        <p14:creationId xmlns:p14="http://schemas.microsoft.com/office/powerpoint/2010/main" val="2971656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¿Qué pasa cuando un texto sobrepasa su contenedor? Se suele aplicar una </a:t>
            </a:r>
            <a:r>
              <a:rPr lang="es-ES" sz="1200" b="0" i="0" kern="1200" dirty="0" err="1">
                <a:solidFill>
                  <a:schemeClr val="tx1"/>
                </a:solidFill>
                <a:effectLst/>
                <a:latin typeface="+mn-lt"/>
                <a:ea typeface="+mn-ea"/>
                <a:cs typeface="+mn-cs"/>
              </a:rPr>
              <a:t>ellipsis</a:t>
            </a:r>
            <a:r>
              <a:rPr lang="es-ES" sz="1200" b="0" i="0" kern="1200" dirty="0">
                <a:solidFill>
                  <a:schemeClr val="tx1"/>
                </a:solidFill>
                <a:effectLst/>
                <a:latin typeface="+mn-lt"/>
                <a:ea typeface="+mn-ea"/>
                <a:cs typeface="+mn-cs"/>
              </a:rPr>
              <a:t>, un recurso que se suele utilizar con bastante regularidad. https://</a:t>
            </a:r>
            <a:r>
              <a:rPr lang="es-ES" sz="1200" b="0" i="0" kern="1200" dirty="0" err="1">
                <a:solidFill>
                  <a:schemeClr val="tx1"/>
                </a:solidFill>
                <a:effectLst/>
                <a:latin typeface="+mn-lt"/>
                <a:ea typeface="+mn-ea"/>
                <a:cs typeface="+mn-cs"/>
              </a:rPr>
              <a:t>codepen.io</a:t>
            </a:r>
            <a:r>
              <a:rPr lang="es-ES" sz="1200" b="0" i="0" kern="1200" dirty="0">
                <a:solidFill>
                  <a:schemeClr val="tx1"/>
                </a:solidFill>
                <a:effectLst/>
                <a:latin typeface="+mn-lt"/>
                <a:ea typeface="+mn-ea"/>
                <a:cs typeface="+mn-cs"/>
              </a:rPr>
              <a:t>/</a:t>
            </a:r>
            <a:r>
              <a:rPr lang="es-ES" sz="1200" b="0" i="0" kern="1200" dirty="0" err="1">
                <a:solidFill>
                  <a:schemeClr val="tx1"/>
                </a:solidFill>
                <a:effectLst/>
                <a:latin typeface="+mn-lt"/>
                <a:ea typeface="+mn-ea"/>
                <a:cs typeface="+mn-cs"/>
              </a:rPr>
              <a:t>chriscoyier</a:t>
            </a:r>
            <a:r>
              <a:rPr lang="es-ES" sz="1200" b="0" i="0" kern="1200" dirty="0">
                <a:solidFill>
                  <a:schemeClr val="tx1"/>
                </a:solidFill>
                <a:effectLst/>
                <a:latin typeface="+mn-lt"/>
                <a:ea typeface="+mn-ea"/>
                <a:cs typeface="+mn-cs"/>
              </a:rPr>
              <a:t>/pen/</a:t>
            </a:r>
            <a:r>
              <a:rPr lang="es-ES" sz="1200" b="0" i="0" kern="1200" dirty="0" err="1">
                <a:solidFill>
                  <a:schemeClr val="tx1"/>
                </a:solidFill>
                <a:effectLst/>
                <a:latin typeface="+mn-lt"/>
                <a:ea typeface="+mn-ea"/>
                <a:cs typeface="+mn-cs"/>
              </a:rPr>
              <a:t>gvFGI</a:t>
            </a:r>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18</a:t>
            </a:fld>
            <a:endParaRPr lang="es-ES"/>
          </a:p>
        </p:txBody>
      </p:sp>
    </p:spTree>
    <p:extLst>
      <p:ext uri="{BB962C8B-B14F-4D97-AF65-F5344CB8AC3E}">
        <p14:creationId xmlns:p14="http://schemas.microsoft.com/office/powerpoint/2010/main" val="941124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Flexbox</a:t>
            </a:r>
            <a:r>
              <a:rPr lang="es-ES" sz="1200" b="0" i="0" kern="1200" dirty="0">
                <a:solidFill>
                  <a:schemeClr val="tx1"/>
                </a:solidFill>
                <a:effectLst/>
                <a:latin typeface="+mn-lt"/>
                <a:ea typeface="+mn-ea"/>
                <a:cs typeface="+mn-cs"/>
              </a:rPr>
              <a:t> es un sistema de </a:t>
            </a:r>
            <a:r>
              <a:rPr lang="es-ES" sz="1200" b="1" i="0" kern="1200" dirty="0">
                <a:solidFill>
                  <a:schemeClr val="tx1"/>
                </a:solidFill>
                <a:effectLst/>
                <a:latin typeface="+mn-lt"/>
                <a:ea typeface="+mn-ea"/>
                <a:cs typeface="+mn-cs"/>
              </a:rPr>
              <a:t>elementos flexibles</a:t>
            </a:r>
            <a:r>
              <a:rPr lang="es-ES" sz="1200" b="0" i="0" kern="1200" dirty="0">
                <a:solidFill>
                  <a:schemeClr val="tx1"/>
                </a:solidFill>
                <a:effectLst/>
                <a:latin typeface="+mn-lt"/>
                <a:ea typeface="+mn-ea"/>
                <a:cs typeface="+mn-cs"/>
              </a:rPr>
              <a:t> que llega con la idea de olvidar viejos mecanismos y acostumbrarnos a una mecánica más potente, limpia y personalizable, en la que los elementos HTML se adaptan y colocan automáticamente y es más fácil personalizar los diseños.</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19</a:t>
            </a:fld>
            <a:endParaRPr lang="es-ES"/>
          </a:p>
        </p:txBody>
      </p:sp>
    </p:spTree>
    <p:extLst>
      <p:ext uri="{BB962C8B-B14F-4D97-AF65-F5344CB8AC3E}">
        <p14:creationId xmlns:p14="http://schemas.microsoft.com/office/powerpoint/2010/main" val="161345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a:t>Propiedades de contenido:</a:t>
            </a:r>
          </a:p>
          <a:p>
            <a:pPr marL="171450" indent="-171450">
              <a:buFont typeface="Arial" panose="020B0604020202020204" pitchFamily="34" charset="0"/>
              <a:buChar char="•"/>
            </a:pPr>
            <a:r>
              <a:rPr lang="es-ES"/>
              <a:t>Flex-basis </a:t>
            </a:r>
            <a:r>
              <a:rPr lang="es-ES">
                <a:sym typeface="Wingdings" panose="05000000000000000000" pitchFamily="2" charset="2"/>
              </a:rPr>
              <a:t> </a:t>
            </a:r>
            <a:r>
              <a:rPr lang="es-ES" sz="1200" b="0" i="0" kern="1200">
                <a:solidFill>
                  <a:schemeClr val="tx1"/>
                </a:solidFill>
                <a:effectLst/>
                <a:latin typeface="+mn-lt"/>
                <a:ea typeface="+mn-ea"/>
                <a:cs typeface="+mn-cs"/>
              </a:rPr>
              <a:t>Establecemos el tamaño que tendrá un elemento.</a:t>
            </a:r>
            <a:endParaRPr lang="es-ES"/>
          </a:p>
          <a:p>
            <a:pPr marL="171450" indent="-171450">
              <a:buFont typeface="Arial" panose="020B0604020202020204" pitchFamily="34" charset="0"/>
              <a:buChar char="•"/>
            </a:pPr>
            <a:r>
              <a:rPr lang="es-ES"/>
              <a:t>Flex-grow </a:t>
            </a:r>
            <a:r>
              <a:rPr lang="es-ES">
                <a:sym typeface="Wingdings" panose="05000000000000000000" pitchFamily="2" charset="2"/>
              </a:rPr>
              <a:t> </a:t>
            </a:r>
            <a:r>
              <a:rPr lang="es-ES" sz="1200" b="0" i="0" kern="1200">
                <a:solidFill>
                  <a:schemeClr val="tx1"/>
                </a:solidFill>
                <a:effectLst/>
                <a:latin typeface="+mn-lt"/>
                <a:ea typeface="+mn-ea"/>
                <a:cs typeface="+mn-cs"/>
              </a:rPr>
              <a:t>Establecemos la proporción de crecimiento que tendrá un elemento a comparacion con los demás.</a:t>
            </a:r>
            <a:endParaRPr lang="es-ES"/>
          </a:p>
          <a:p>
            <a:pPr marL="171450" indent="-171450">
              <a:buFont typeface="Arial" panose="020B0604020202020204" pitchFamily="34" charset="0"/>
              <a:buChar char="•"/>
            </a:pPr>
            <a:r>
              <a:rPr lang="es-ES"/>
              <a:t>Flex </a:t>
            </a:r>
            <a:r>
              <a:rPr lang="es-ES">
                <a:sym typeface="Wingdings" panose="05000000000000000000" pitchFamily="2" charset="2"/>
              </a:rPr>
              <a:t> </a:t>
            </a:r>
            <a:r>
              <a:rPr lang="en-US" sz="1200" b="0" i="0" kern="1200">
                <a:solidFill>
                  <a:schemeClr val="tx1"/>
                </a:solidFill>
                <a:effectLst/>
                <a:latin typeface="+mn-lt"/>
                <a:ea typeface="+mn-ea"/>
                <a:cs typeface="+mn-cs"/>
              </a:rPr>
              <a:t>Atajo entre </a:t>
            </a:r>
            <a:r>
              <a:rPr lang="en-US"/>
              <a:t>flex-grow</a:t>
            </a:r>
            <a:r>
              <a:rPr lang="en-US" sz="1200" b="0" i="0" kern="1200">
                <a:solidFill>
                  <a:schemeClr val="tx1"/>
                </a:solidFill>
                <a:effectLst/>
                <a:latin typeface="+mn-lt"/>
                <a:ea typeface="+mn-ea"/>
                <a:cs typeface="+mn-cs"/>
              </a:rPr>
              <a:t>, </a:t>
            </a:r>
            <a:r>
              <a:rPr lang="en-US"/>
              <a:t>flex-shrink</a:t>
            </a:r>
            <a:r>
              <a:rPr lang="en-US" sz="1200" b="0" i="0" kern="1200">
                <a:solidFill>
                  <a:schemeClr val="tx1"/>
                </a:solidFill>
                <a:effectLst/>
                <a:latin typeface="+mn-lt"/>
                <a:ea typeface="+mn-ea"/>
                <a:cs typeface="+mn-cs"/>
              </a:rPr>
              <a:t>, </a:t>
            </a:r>
            <a:r>
              <a:rPr lang="en-US"/>
              <a:t>flex-basis.</a:t>
            </a:r>
          </a:p>
          <a:p>
            <a:pPr marL="171450" indent="-171450">
              <a:buFont typeface="Arial" panose="020B0604020202020204" pitchFamily="34" charset="0"/>
              <a:buChar char="•"/>
            </a:pPr>
            <a:r>
              <a:rPr lang="en-US"/>
              <a:t>Flex-shrink</a:t>
            </a:r>
            <a:r>
              <a:rPr lang="en-US" baseline="0"/>
              <a:t> </a:t>
            </a:r>
            <a:r>
              <a:rPr lang="en-US" baseline="0">
                <a:sym typeface="Wingdings" panose="05000000000000000000" pitchFamily="2" charset="2"/>
              </a:rPr>
              <a:t> </a:t>
            </a:r>
            <a:r>
              <a:rPr lang="es-ES" sz="1200" b="0" i="0" kern="1200">
                <a:solidFill>
                  <a:schemeClr val="tx1"/>
                </a:solidFill>
                <a:effectLst/>
                <a:latin typeface="+mn-lt"/>
                <a:ea typeface="+mn-ea"/>
                <a:cs typeface="+mn-cs"/>
              </a:rPr>
              <a:t>Establecemos la proporción de encogimiento que tendrá un elemento a comparacion con los demás.</a:t>
            </a:r>
            <a:endParaRPr lang="es-ES"/>
          </a:p>
          <a:p>
            <a:pPr marL="171450" indent="-171450">
              <a:buFont typeface="Arial" panose="020B0604020202020204" pitchFamily="34" charset="0"/>
              <a:buChar char="•"/>
            </a:pPr>
            <a:r>
              <a:rPr lang="es-ES"/>
              <a:t>Order </a:t>
            </a:r>
            <a:r>
              <a:rPr lang="es-ES">
                <a:sym typeface="Wingdings" panose="05000000000000000000" pitchFamily="2" charset="2"/>
              </a:rPr>
              <a:t> </a:t>
            </a:r>
            <a:r>
              <a:rPr lang="es-ES" sz="1200" b="0" i="0" kern="1200">
                <a:solidFill>
                  <a:schemeClr val="tx1"/>
                </a:solidFill>
                <a:effectLst/>
                <a:latin typeface="+mn-lt"/>
                <a:ea typeface="+mn-ea"/>
                <a:cs typeface="+mn-cs"/>
              </a:rPr>
              <a:t>Establecemos el orden que tendrá un elemento a comparacion con otros elementos.</a:t>
            </a:r>
            <a:endParaRPr lang="es-ES"/>
          </a:p>
          <a:p>
            <a:pPr marL="171450" indent="-171450">
              <a:buFont typeface="Arial" panose="020B0604020202020204" pitchFamily="34" charset="0"/>
              <a:buChar char="•"/>
            </a:pPr>
            <a:r>
              <a:rPr lang="es-ES"/>
              <a:t>Align-self </a:t>
            </a:r>
            <a:r>
              <a:rPr lang="es-ES">
                <a:sym typeface="Wingdings" panose="05000000000000000000" pitchFamily="2" charset="2"/>
              </a:rPr>
              <a:t> </a:t>
            </a:r>
            <a:r>
              <a:rPr lang="es-ES" sz="1200" b="0" i="0" kern="1200">
                <a:solidFill>
                  <a:schemeClr val="tx1"/>
                </a:solidFill>
                <a:effectLst/>
                <a:latin typeface="+mn-lt"/>
                <a:ea typeface="+mn-ea"/>
                <a:cs typeface="+mn-cs"/>
              </a:rPr>
              <a:t>Nos permite alinear un elemento independientemente de los demás.</a:t>
            </a:r>
            <a:endParaRPr lang="es-ES"/>
          </a:p>
          <a:p>
            <a:endParaRPr lang="es-ES"/>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20</a:t>
            </a:fld>
            <a:endParaRPr lang="es-ES"/>
          </a:p>
        </p:txBody>
      </p:sp>
    </p:spTree>
    <p:extLst>
      <p:ext uri="{BB962C8B-B14F-4D97-AF65-F5344CB8AC3E}">
        <p14:creationId xmlns:p14="http://schemas.microsoft.com/office/powerpoint/2010/main" val="178230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3</a:t>
            </a:fld>
            <a:endParaRPr lang="es-ES"/>
          </a:p>
        </p:txBody>
      </p:sp>
    </p:spTree>
    <p:extLst>
      <p:ext uri="{BB962C8B-B14F-4D97-AF65-F5344CB8AC3E}">
        <p14:creationId xmlns:p14="http://schemas.microsoft.com/office/powerpoint/2010/main" val="1741345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fontAlgn="base">
              <a:buFont typeface="Arial" panose="020B0604020202020204" pitchFamily="34" charset="0"/>
              <a:buNone/>
            </a:pPr>
            <a:endParaRPr lang="es-ES" sz="1200" b="0" i="0" kern="1200" baseline="0" dirty="0">
              <a:solidFill>
                <a:schemeClr val="tx1"/>
              </a:solidFill>
              <a:effectLst/>
              <a:latin typeface="+mn-lt"/>
              <a:ea typeface="+mn-ea"/>
              <a:cs typeface="+mn-cs"/>
              <a:sym typeface="Wingdings" panose="05000000000000000000" pitchFamily="2" charset="2"/>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21</a:t>
            </a:fld>
            <a:endParaRPr lang="es-ES"/>
          </a:p>
        </p:txBody>
      </p:sp>
    </p:spTree>
    <p:extLst>
      <p:ext uri="{BB962C8B-B14F-4D97-AF65-F5344CB8AC3E}">
        <p14:creationId xmlns:p14="http://schemas.microsoft.com/office/powerpoint/2010/main" val="759882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CSS </a:t>
            </a:r>
            <a:r>
              <a:rPr lang="es-ES" sz="1200" b="1" i="0" kern="1200" dirty="0" err="1">
                <a:solidFill>
                  <a:schemeClr val="tx1"/>
                </a:solidFill>
                <a:effectLst/>
                <a:latin typeface="+mn-lt"/>
                <a:ea typeface="+mn-ea"/>
                <a:cs typeface="+mn-cs"/>
              </a:rPr>
              <a:t>Grid</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Layout</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es el sistema de diseño más potente disponible en CSS. Es un sistema bidimensional, lo que significa que puede manejar tanto columnas como filas, a diferencia de </a:t>
            </a:r>
            <a:r>
              <a:rPr lang="es-ES" sz="1200" b="0" i="0" u="none" strike="noStrike" kern="1200" dirty="0" err="1">
                <a:solidFill>
                  <a:schemeClr val="tx1"/>
                </a:solidFill>
                <a:effectLst/>
                <a:latin typeface="+mn-lt"/>
                <a:ea typeface="+mn-ea"/>
                <a:cs typeface="+mn-cs"/>
                <a:hlinkClick r:id="rId3"/>
              </a:rPr>
              <a:t>flexbox</a:t>
            </a:r>
            <a:r>
              <a:rPr lang="es-ES" sz="1200" b="0" i="0" u="none" strike="noStrike" kern="1200" dirty="0">
                <a:solidFill>
                  <a:schemeClr val="tx1"/>
                </a:solidFill>
                <a:effectLst/>
                <a:latin typeface="+mn-lt"/>
                <a:ea typeface="+mn-ea"/>
                <a:cs typeface="+mn-cs"/>
                <a:hlinkClick r:id="rId3"/>
              </a:rPr>
              <a:t>,</a:t>
            </a:r>
            <a:r>
              <a:rPr lang="es-ES" sz="1200" b="0" i="0" kern="1200" dirty="0">
                <a:solidFill>
                  <a:schemeClr val="tx1"/>
                </a:solidFill>
                <a:effectLst/>
                <a:latin typeface="+mn-lt"/>
                <a:ea typeface="+mn-ea"/>
                <a:cs typeface="+mn-cs"/>
              </a:rPr>
              <a:t> que es en gran medida un sistema unidimensional.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Instrucciones básicas:</a:t>
            </a:r>
          </a:p>
          <a:p>
            <a:pPr marL="171450" indent="-171450">
              <a:buFont typeface="Arial" panose="020B0604020202020204" pitchFamily="34" charset="0"/>
              <a:buChar char="•"/>
            </a:pPr>
            <a:r>
              <a:rPr lang="es-ES" dirty="0" err="1"/>
              <a:t>Grid-template-columns</a:t>
            </a:r>
            <a:r>
              <a:rPr lang="es-ES" dirty="0"/>
              <a:t> </a:t>
            </a:r>
            <a:r>
              <a:rPr lang="es-ES" dirty="0">
                <a:sym typeface="Wingdings" panose="05000000000000000000" pitchFamily="2" charset="2"/>
              </a:rPr>
              <a:t> </a:t>
            </a:r>
            <a:r>
              <a:rPr lang="es-ES" sz="1200" b="0" i="0" kern="1200" dirty="0">
                <a:solidFill>
                  <a:schemeClr val="tx1"/>
                </a:solidFill>
                <a:effectLst/>
                <a:latin typeface="+mn-lt"/>
                <a:ea typeface="+mn-ea"/>
                <a:cs typeface="+mn-cs"/>
              </a:rPr>
              <a:t>define el nombre de las líneas y las funciones de tamaño de línea de </a:t>
            </a:r>
            <a:r>
              <a:rPr lang="es-ES" sz="1200" b="0" i="0" u="none" strike="noStrike" kern="1200" dirty="0" err="1">
                <a:solidFill>
                  <a:schemeClr val="tx1"/>
                </a:solidFill>
                <a:effectLst/>
                <a:latin typeface="+mn-lt"/>
                <a:ea typeface="+mn-ea"/>
                <a:cs typeface="+mn-cs"/>
              </a:rPr>
              <a:t>grid</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columns</a:t>
            </a:r>
            <a:r>
              <a:rPr lang="es-ES"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s-ES" sz="1200" b="0" i="0" u="none" strike="noStrike" kern="1200" dirty="0" err="1">
                <a:solidFill>
                  <a:schemeClr val="tx1"/>
                </a:solidFill>
                <a:effectLst/>
                <a:latin typeface="+mn-lt"/>
                <a:ea typeface="+mn-ea"/>
                <a:cs typeface="+mn-cs"/>
              </a:rPr>
              <a:t>Grid-template-rows</a:t>
            </a:r>
            <a:r>
              <a:rPr lang="es-ES" sz="1200" b="0" i="0" u="none" strike="noStrike" kern="1200" dirty="0">
                <a:solidFill>
                  <a:schemeClr val="tx1"/>
                </a:solidFill>
                <a:effectLst/>
                <a:latin typeface="+mn-lt"/>
                <a:ea typeface="+mn-ea"/>
                <a:cs typeface="+mn-cs"/>
              </a:rPr>
              <a:t> </a:t>
            </a:r>
            <a:r>
              <a:rPr lang="es-ES" sz="1200" b="0" i="0" u="none" strike="noStrike"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define el nombre de las líneas y las funciones de tamaño de línea de </a:t>
            </a:r>
            <a:r>
              <a:rPr lang="es-ES" sz="1200" b="0" i="0" u="none" strike="noStrike" kern="1200" dirty="0" err="1">
                <a:solidFill>
                  <a:schemeClr val="tx1"/>
                </a:solidFill>
                <a:effectLst/>
                <a:latin typeface="+mn-lt"/>
                <a:ea typeface="+mn-ea"/>
                <a:cs typeface="+mn-cs"/>
              </a:rPr>
              <a:t>grid</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rows</a:t>
            </a:r>
            <a:r>
              <a:rPr lang="es-ES"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s-ES" sz="1200" b="0" i="0" u="none" strike="noStrike" kern="1200" dirty="0" err="1">
                <a:solidFill>
                  <a:schemeClr val="tx1"/>
                </a:solidFill>
                <a:effectLst/>
                <a:latin typeface="+mn-lt"/>
                <a:ea typeface="+mn-ea"/>
                <a:cs typeface="+mn-cs"/>
              </a:rPr>
              <a:t>Grid</a:t>
            </a:r>
            <a:r>
              <a:rPr lang="es-ES" sz="1200" b="0" i="0" u="none" strike="noStrike" kern="1200" dirty="0">
                <a:solidFill>
                  <a:schemeClr val="tx1"/>
                </a:solidFill>
                <a:effectLst/>
                <a:latin typeface="+mn-lt"/>
                <a:ea typeface="+mn-ea"/>
                <a:cs typeface="+mn-cs"/>
              </a:rPr>
              <a:t>-gap </a:t>
            </a:r>
            <a:r>
              <a:rPr lang="es-ES" sz="1200" b="0" i="0" u="none" strike="noStrike" kern="1200" dirty="0">
                <a:solidFill>
                  <a:schemeClr val="tx1"/>
                </a:solidFill>
                <a:effectLst/>
                <a:latin typeface="+mn-lt"/>
                <a:ea typeface="+mn-ea"/>
                <a:cs typeface="+mn-cs"/>
                <a:sym typeface="Wingdings" panose="05000000000000000000" pitchFamily="2" charset="2"/>
              </a:rPr>
              <a:t> </a:t>
            </a:r>
            <a:r>
              <a:rPr lang="es-ES" sz="1200" b="0" i="0" kern="1200" dirty="0">
                <a:solidFill>
                  <a:schemeClr val="tx1"/>
                </a:solidFill>
                <a:effectLst/>
                <a:latin typeface="+mn-lt"/>
                <a:ea typeface="+mn-ea"/>
                <a:cs typeface="+mn-cs"/>
              </a:rPr>
              <a:t> es una propiedad que especifica los márgenes</a:t>
            </a:r>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entre las filas y las columnas de la cuadrícula.</a:t>
            </a:r>
          </a:p>
          <a:p>
            <a:pPr marL="171450" indent="-171450">
              <a:buFont typeface="Arial" panose="020B0604020202020204" pitchFamily="34" charset="0"/>
              <a:buChar char="•"/>
            </a:pPr>
            <a:endParaRPr lang="es-ES"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s-ES" sz="1200" b="1" i="0" u="none" strike="noStrike" kern="1200" dirty="0">
                <a:solidFill>
                  <a:schemeClr val="tx1"/>
                </a:solidFill>
                <a:effectLst/>
                <a:latin typeface="+mn-lt"/>
                <a:ea typeface="+mn-ea"/>
                <a:cs typeface="+mn-cs"/>
              </a:rPr>
              <a:t>*PROBLEMA CON GRID: No esta soportado por</a:t>
            </a:r>
            <a:r>
              <a:rPr lang="es-ES" sz="1200" b="1" i="0" u="none" strike="noStrike" kern="1200" baseline="0" dirty="0">
                <a:solidFill>
                  <a:schemeClr val="tx1"/>
                </a:solidFill>
                <a:effectLst/>
                <a:latin typeface="+mn-lt"/>
                <a:ea typeface="+mn-ea"/>
                <a:cs typeface="+mn-cs"/>
              </a:rPr>
              <a:t> todos los navegadores*</a:t>
            </a:r>
            <a:endParaRPr lang="es-ES" sz="1200" b="1" i="0" u="none" strike="noStrike"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22</a:t>
            </a:fld>
            <a:endParaRPr lang="es-ES"/>
          </a:p>
        </p:txBody>
      </p:sp>
    </p:spTree>
    <p:extLst>
      <p:ext uri="{BB962C8B-B14F-4D97-AF65-F5344CB8AC3E}">
        <p14:creationId xmlns:p14="http://schemas.microsoft.com/office/powerpoint/2010/main" val="3969300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En cuanto a personalización CSS Grid gana de calle a flex debido a que cada celda es un elemento de una cuadricula por lo que podemos controlar con precisión los elementos dentro de un diseño, y escoger exactamente donde poner estos elementos. Como contrapartida la compatibilidad que tiene con los navegadores no es muy alta.</a:t>
            </a:r>
          </a:p>
          <a:p>
            <a:endParaRPr lang="es-ES" sz="1200" b="1" i="0" u="none" strike="noStrike" kern="1200" dirty="0">
              <a:solidFill>
                <a:schemeClr val="tx1"/>
              </a:solidFill>
              <a:effectLst/>
              <a:latin typeface="+mn-lt"/>
              <a:ea typeface="+mn-ea"/>
              <a:cs typeface="+mn-cs"/>
            </a:endParaRPr>
          </a:p>
          <a:p>
            <a:r>
              <a:rPr lang="es-ES" sz="1200" b="1" i="0" u="none" strike="noStrike" kern="1200" dirty="0">
                <a:solidFill>
                  <a:schemeClr val="tx1"/>
                </a:solidFill>
                <a:effectLst/>
                <a:latin typeface="+mn-lt"/>
                <a:ea typeface="+mn-ea"/>
                <a:cs typeface="+mn-cs"/>
              </a:rPr>
              <a:t>En cualquier caso, para generar una simple grid nos sirve perfectamente. Usar ambas mecánicas es tremendamente potente, pudiendo utilizar flex para la gestión del contenido dentro de un contenedor y grid para la creación de una rejilla de 12 columnas, ya que es muy fácil de hacer por este sistema.</a:t>
            </a: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23</a:t>
            </a:fld>
            <a:endParaRPr lang="es-ES"/>
          </a:p>
        </p:txBody>
      </p:sp>
    </p:spTree>
    <p:extLst>
      <p:ext uri="{BB962C8B-B14F-4D97-AF65-F5344CB8AC3E}">
        <p14:creationId xmlns:p14="http://schemas.microsoft.com/office/powerpoint/2010/main" val="3932347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dirty="0">
                <a:solidFill>
                  <a:schemeClr val="tx1"/>
                </a:solidFill>
                <a:effectLst/>
                <a:latin typeface="+mn-lt"/>
                <a:ea typeface="+mn-ea"/>
                <a:cs typeface="+mn-cs"/>
              </a:rPr>
              <a:t>Las </a:t>
            </a:r>
            <a:r>
              <a:rPr lang="es-ES" sz="1200" b="1" i="0" kern="1200" dirty="0">
                <a:solidFill>
                  <a:schemeClr val="tx1"/>
                </a:solidFill>
                <a:effectLst/>
                <a:latin typeface="+mn-lt"/>
                <a:ea typeface="+mn-ea"/>
                <a:cs typeface="+mn-cs"/>
              </a:rPr>
              <a:t>media </a:t>
            </a:r>
            <a:r>
              <a:rPr lang="es-ES" sz="1200" b="1" i="0" kern="1200" dirty="0" err="1">
                <a:solidFill>
                  <a:schemeClr val="tx1"/>
                </a:solidFill>
                <a:effectLst/>
                <a:latin typeface="+mn-lt"/>
                <a:ea typeface="+mn-ea"/>
                <a:cs typeface="+mn-cs"/>
              </a:rPr>
              <a:t>queries</a:t>
            </a:r>
            <a:r>
              <a:rPr lang="es-ES" sz="1200" b="0" i="0" kern="1200" dirty="0">
                <a:solidFill>
                  <a:schemeClr val="tx1"/>
                </a:solidFill>
                <a:effectLst/>
                <a:latin typeface="+mn-lt"/>
                <a:ea typeface="+mn-ea"/>
                <a:cs typeface="+mn-cs"/>
              </a:rPr>
              <a:t> (en español "consultas de medios") son útiles cuando deseas modificar tu página web o aplicación en función del tipo de dispositivo (como una impresora o una pantalla) o de características y parámetros específicos</a:t>
            </a:r>
          </a:p>
          <a:p>
            <a:pPr marL="0" indent="0" fontAlgn="base">
              <a:buFontTx/>
              <a:buNone/>
            </a:pPr>
            <a:endParaRPr lang="es-ES" sz="1200" b="0" i="0" kern="1200" baseline="0" dirty="0">
              <a:solidFill>
                <a:schemeClr val="tx1"/>
              </a:solidFill>
              <a:effectLst/>
              <a:latin typeface="+mn-lt"/>
              <a:ea typeface="+mn-ea"/>
              <a:cs typeface="+mn-cs"/>
            </a:endParaRPr>
          </a:p>
          <a:p>
            <a:pPr marL="0" indent="0" fontAlgn="base">
              <a:buFontTx/>
              <a:buNone/>
            </a:pPr>
            <a:r>
              <a:rPr lang="es-ES" sz="1200" b="0" i="0" kern="1200" baseline="0" dirty="0">
                <a:solidFill>
                  <a:schemeClr val="tx1"/>
                </a:solidFill>
                <a:effectLst/>
                <a:latin typeface="+mn-lt"/>
                <a:ea typeface="+mn-ea"/>
                <a:cs typeface="+mn-cs"/>
              </a:rPr>
              <a:t>Sintaxis:</a:t>
            </a:r>
          </a:p>
          <a:p>
            <a:pPr marL="0" indent="0" fontAlgn="base">
              <a:buFontTx/>
              <a:buNone/>
            </a:pPr>
            <a:r>
              <a:rPr lang="es-ES" sz="1200" b="0" i="0" kern="1200" baseline="0" dirty="0">
                <a:solidFill>
                  <a:schemeClr val="tx1"/>
                </a:solidFill>
                <a:effectLst/>
                <a:latin typeface="+mn-lt"/>
                <a:ea typeface="+mn-ea"/>
                <a:cs typeface="+mn-cs"/>
              </a:rPr>
              <a:t>Regla media</a:t>
            </a:r>
          </a:p>
          <a:p>
            <a:pPr marL="0" indent="0" fontAlgn="base">
              <a:buFontTx/>
              <a:buNone/>
            </a:pPr>
            <a:r>
              <a:rPr lang="es-ES" sz="1200" b="0" i="0" kern="1200" baseline="0" dirty="0">
                <a:solidFill>
                  <a:schemeClr val="tx1"/>
                </a:solidFill>
                <a:effectLst/>
                <a:latin typeface="+mn-lt"/>
                <a:ea typeface="+mn-ea"/>
                <a:cs typeface="+mn-cs"/>
              </a:rPr>
              <a:t>Media </a:t>
            </a:r>
            <a:r>
              <a:rPr lang="es-ES" sz="1200" b="0" i="0" kern="1200" baseline="0" dirty="0" err="1">
                <a:solidFill>
                  <a:schemeClr val="tx1"/>
                </a:solidFill>
                <a:effectLst/>
                <a:latin typeface="+mn-lt"/>
                <a:ea typeface="+mn-ea"/>
                <a:cs typeface="+mn-cs"/>
              </a:rPr>
              <a:t>types</a:t>
            </a:r>
            <a:r>
              <a:rPr lang="es-ES" sz="1200" b="0" i="0" kern="1200" baseline="0" dirty="0">
                <a:solidFill>
                  <a:schemeClr val="tx1"/>
                </a:solidFill>
                <a:effectLst/>
                <a:latin typeface="+mn-lt"/>
                <a:ea typeface="+mn-ea"/>
                <a:cs typeface="+mn-cs"/>
              </a:rPr>
              <a:t> </a:t>
            </a:r>
            <a:r>
              <a:rPr lang="es-ES" sz="1200" b="0" i="0" kern="1200" baseline="0" dirty="0">
                <a:solidFill>
                  <a:schemeClr val="tx1"/>
                </a:solidFill>
                <a:effectLst/>
                <a:latin typeface="+mn-lt"/>
                <a:ea typeface="+mn-ea"/>
                <a:cs typeface="+mn-cs"/>
                <a:sym typeface="Wingdings" panose="05000000000000000000" pitchFamily="2" charset="2"/>
              </a:rPr>
              <a:t> D</a:t>
            </a:r>
            <a:r>
              <a:rPr lang="es-ES" sz="1200" b="0" i="0" kern="1200" dirty="0">
                <a:solidFill>
                  <a:schemeClr val="tx1"/>
                </a:solidFill>
                <a:effectLst/>
                <a:latin typeface="+mn-lt"/>
                <a:ea typeface="+mn-ea"/>
                <a:cs typeface="+mn-cs"/>
              </a:rPr>
              <a:t>escriben la categoría general de un dispositivo. </a:t>
            </a:r>
          </a:p>
          <a:p>
            <a:pPr marL="628650" lvl="1" indent="-171450" fontAlgn="base">
              <a:buFont typeface="Arial" panose="020B0604020202020204" pitchFamily="34" charset="0"/>
              <a:buChar char="•"/>
            </a:pPr>
            <a:r>
              <a:rPr lang="es-ES" sz="1200" b="0" i="0" kern="1200" baseline="0" dirty="0">
                <a:solidFill>
                  <a:schemeClr val="tx1"/>
                </a:solidFill>
                <a:effectLst/>
                <a:latin typeface="+mn-lt"/>
                <a:ea typeface="+mn-ea"/>
                <a:cs typeface="+mn-cs"/>
              </a:rPr>
              <a:t>All </a:t>
            </a:r>
            <a:r>
              <a:rPr lang="es-ES" sz="1200" b="0" i="0" kern="1200" baseline="0" dirty="0">
                <a:solidFill>
                  <a:schemeClr val="tx1"/>
                </a:solidFill>
                <a:effectLst/>
                <a:latin typeface="+mn-lt"/>
                <a:ea typeface="+mn-ea"/>
                <a:cs typeface="+mn-cs"/>
                <a:sym typeface="Wingdings" panose="05000000000000000000" pitchFamily="2" charset="2"/>
              </a:rPr>
              <a:t> Apto para todos los dispositivos.</a:t>
            </a:r>
          </a:p>
          <a:p>
            <a:pPr marL="628650" lvl="1" indent="-171450" fontAlgn="base">
              <a:buFont typeface="Arial" panose="020B0604020202020204" pitchFamily="34" charset="0"/>
              <a:buChar char="•"/>
            </a:pPr>
            <a:r>
              <a:rPr lang="es-ES" sz="1200" b="0" i="0" kern="1200" baseline="0" dirty="0" err="1">
                <a:solidFill>
                  <a:schemeClr val="tx1"/>
                </a:solidFill>
                <a:effectLst/>
                <a:latin typeface="+mn-lt"/>
                <a:ea typeface="+mn-ea"/>
                <a:cs typeface="+mn-cs"/>
                <a:sym typeface="Wingdings" panose="05000000000000000000" pitchFamily="2" charset="2"/>
              </a:rPr>
              <a:t>Print</a:t>
            </a:r>
            <a:r>
              <a:rPr lang="es-ES" sz="1200" b="0" i="0" kern="1200" baseline="0" dirty="0">
                <a:solidFill>
                  <a:schemeClr val="tx1"/>
                </a:solidFill>
                <a:effectLst/>
                <a:latin typeface="+mn-lt"/>
                <a:ea typeface="+mn-ea"/>
                <a:cs typeface="+mn-cs"/>
                <a:sym typeface="Wingdings" panose="05000000000000000000" pitchFamily="2" charset="2"/>
              </a:rPr>
              <a:t>  Destinado a material impreso y visualización de documentos en el modo de vista previa de impresión.</a:t>
            </a:r>
          </a:p>
          <a:p>
            <a:pPr marL="628650" lvl="1" indent="-171450" fontAlgn="base">
              <a:buFont typeface="Arial" panose="020B0604020202020204" pitchFamily="34" charset="0"/>
              <a:buChar char="•"/>
            </a:pPr>
            <a:r>
              <a:rPr lang="es-ES" sz="1200" b="0" i="0" kern="1200" baseline="0" dirty="0" err="1">
                <a:solidFill>
                  <a:schemeClr val="tx1"/>
                </a:solidFill>
                <a:effectLst/>
                <a:latin typeface="+mn-lt"/>
                <a:ea typeface="+mn-ea"/>
                <a:cs typeface="+mn-cs"/>
                <a:sym typeface="Wingdings" panose="05000000000000000000" pitchFamily="2" charset="2"/>
              </a:rPr>
              <a:t>Screen</a:t>
            </a:r>
            <a:r>
              <a:rPr lang="es-ES" sz="1200" b="0" i="0" kern="1200" baseline="0" dirty="0">
                <a:solidFill>
                  <a:schemeClr val="tx1"/>
                </a:solidFill>
                <a:effectLst/>
                <a:latin typeface="+mn-lt"/>
                <a:ea typeface="+mn-ea"/>
                <a:cs typeface="+mn-cs"/>
                <a:sym typeface="Wingdings" panose="05000000000000000000" pitchFamily="2" charset="2"/>
              </a:rPr>
              <a:t>  Destinado principalmente para las pantallas.</a:t>
            </a:r>
          </a:p>
          <a:p>
            <a:pPr marL="628650" lvl="1" indent="-171450" fontAlgn="base">
              <a:buFont typeface="Arial" panose="020B0604020202020204" pitchFamily="34" charset="0"/>
              <a:buChar char="•"/>
            </a:pPr>
            <a:r>
              <a:rPr lang="es-ES" sz="1200" b="0" i="0" kern="1200" baseline="0" dirty="0" err="1">
                <a:solidFill>
                  <a:schemeClr val="tx1"/>
                </a:solidFill>
                <a:effectLst/>
                <a:latin typeface="+mn-lt"/>
                <a:ea typeface="+mn-ea"/>
                <a:cs typeface="+mn-cs"/>
                <a:sym typeface="Wingdings" panose="05000000000000000000" pitchFamily="2" charset="2"/>
              </a:rPr>
              <a:t>Speech</a:t>
            </a:r>
            <a:r>
              <a:rPr lang="es-ES" sz="1200" b="0" i="0" kern="1200" baseline="0" dirty="0">
                <a:solidFill>
                  <a:schemeClr val="tx1"/>
                </a:solidFill>
                <a:effectLst/>
                <a:latin typeface="+mn-lt"/>
                <a:ea typeface="+mn-ea"/>
                <a:cs typeface="+mn-cs"/>
                <a:sym typeface="Wingdings" panose="05000000000000000000" pitchFamily="2" charset="2"/>
              </a:rPr>
              <a:t>  Destinado a los sintetizadores de voz.</a:t>
            </a:r>
          </a:p>
          <a:p>
            <a:r>
              <a:rPr lang="es-ES" sz="1200" b="0" i="0" kern="1200" dirty="0">
                <a:solidFill>
                  <a:schemeClr val="tx1"/>
                </a:solidFill>
                <a:effectLst/>
                <a:latin typeface="+mn-lt"/>
                <a:ea typeface="+mn-ea"/>
                <a:cs typeface="+mn-cs"/>
              </a:rPr>
              <a:t>los tamaños que se utilizan para las resoluciones más habituales de los dispositivos (móvil, </a:t>
            </a:r>
            <a:r>
              <a:rPr lang="es-ES" sz="1200" b="0" i="0" kern="1200" dirty="0" err="1">
                <a:solidFill>
                  <a:schemeClr val="tx1"/>
                </a:solidFill>
                <a:effectLst/>
                <a:latin typeface="+mn-lt"/>
                <a:ea typeface="+mn-ea"/>
                <a:cs typeface="+mn-cs"/>
              </a:rPr>
              <a:t>tablet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portatil</a:t>
            </a:r>
            <a:r>
              <a:rPr lang="es-ES" sz="1200" b="0" i="0" kern="1200" dirty="0">
                <a:solidFill>
                  <a:schemeClr val="tx1"/>
                </a:solidFill>
                <a:effectLst/>
                <a:latin typeface="+mn-lt"/>
                <a:ea typeface="+mn-ea"/>
                <a:cs typeface="+mn-cs"/>
              </a:rPr>
              <a:t>, ordenador, tv, </a:t>
            </a:r>
            <a:r>
              <a:rPr lang="es-ES" sz="1200" b="0" i="0" kern="1200" dirty="0" err="1">
                <a:solidFill>
                  <a:schemeClr val="tx1"/>
                </a:solidFill>
                <a:effectLst/>
                <a:latin typeface="+mn-lt"/>
                <a:ea typeface="+mn-ea"/>
                <a:cs typeface="+mn-cs"/>
              </a:rPr>
              <a:t>etc</a:t>
            </a:r>
            <a:r>
              <a:rPr lang="es-ES" sz="1200" b="0" i="0" kern="1200" dirty="0">
                <a:solidFill>
                  <a:schemeClr val="tx1"/>
                </a:solidFill>
                <a:effectLst/>
                <a:latin typeface="+mn-lt"/>
                <a:ea typeface="+mn-ea"/>
                <a:cs typeface="+mn-cs"/>
              </a:rPr>
              <a:t>). Estos tamaños o cortes para hacer los @media son:</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360px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475px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768px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1024px</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1440px</a:t>
            </a:r>
          </a:p>
          <a:p>
            <a:pPr marL="0" lvl="0" indent="0">
              <a:buFont typeface="Arial" panose="020B0604020202020204" pitchFamily="34" charset="0"/>
              <a:buNone/>
            </a:pPr>
            <a:endParaRPr lang="es-ES" sz="1200" b="0" i="0" kern="1200" dirty="0">
              <a:solidFill>
                <a:schemeClr val="tx1"/>
              </a:solidFill>
              <a:effectLst/>
              <a:latin typeface="+mn-lt"/>
              <a:ea typeface="+mn-ea"/>
              <a:cs typeface="+mn-cs"/>
            </a:endParaRPr>
          </a:p>
          <a:p>
            <a:pPr marL="0" lvl="0" indent="0">
              <a:buFont typeface="Arial" panose="020B0604020202020204" pitchFamily="34" charset="0"/>
              <a:buNone/>
            </a:pPr>
            <a:r>
              <a:rPr lang="es-ES" sz="1200" b="1" i="0" kern="1200" dirty="0">
                <a:solidFill>
                  <a:schemeClr val="tx1"/>
                </a:solidFill>
                <a:effectLst/>
                <a:latin typeface="+mn-lt"/>
                <a:ea typeface="+mn-ea"/>
                <a:cs typeface="+mn-cs"/>
              </a:rPr>
              <a:t>*Estas</a:t>
            </a:r>
            <a:r>
              <a:rPr lang="es-ES" sz="1200" b="1" i="0" kern="1200" baseline="0" dirty="0">
                <a:solidFill>
                  <a:schemeClr val="tx1"/>
                </a:solidFill>
                <a:effectLst/>
                <a:latin typeface="+mn-lt"/>
                <a:ea typeface="+mn-ea"/>
                <a:cs typeface="+mn-cs"/>
              </a:rPr>
              <a:t> medidas están condicionadas a las acordadas con cliente*</a:t>
            </a:r>
            <a:endParaRPr lang="es-ES" sz="1200" b="1" i="0" kern="1200" dirty="0">
              <a:solidFill>
                <a:schemeClr val="tx1"/>
              </a:solidFill>
              <a:effectLst/>
              <a:latin typeface="+mn-lt"/>
              <a:ea typeface="+mn-ea"/>
              <a:cs typeface="+mn-cs"/>
            </a:endParaRPr>
          </a:p>
          <a:p>
            <a:pPr marL="0" lvl="0" indent="0" fontAlgn="base">
              <a:buFont typeface="Arial" panose="020B0604020202020204" pitchFamily="34" charset="0"/>
              <a:buNone/>
            </a:pPr>
            <a:endParaRPr lang="es-ES" sz="1200" b="0" i="0" kern="1200" baseline="0" dirty="0">
              <a:solidFill>
                <a:schemeClr val="tx1"/>
              </a:solidFill>
              <a:effectLst/>
              <a:latin typeface="+mn-lt"/>
              <a:ea typeface="+mn-ea"/>
              <a:cs typeface="+mn-cs"/>
              <a:sym typeface="Wingdings" panose="05000000000000000000" pitchFamily="2" charset="2"/>
            </a:endParaRPr>
          </a:p>
          <a:p>
            <a:pPr marL="0" lvl="0" indent="0" fontAlgn="base">
              <a:buFont typeface="Arial" panose="020B0604020202020204" pitchFamily="34" charset="0"/>
              <a:buNone/>
            </a:pPr>
            <a:endParaRPr lang="es-ES" sz="1200" b="0" i="0" kern="1200" baseline="0" dirty="0">
              <a:solidFill>
                <a:schemeClr val="tx1"/>
              </a:solidFill>
              <a:effectLst/>
              <a:latin typeface="+mn-lt"/>
              <a:ea typeface="+mn-ea"/>
              <a:cs typeface="+mn-cs"/>
              <a:sym typeface="Wingdings" panose="05000000000000000000" pitchFamily="2" charset="2"/>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24</a:t>
            </a:fld>
            <a:endParaRPr lang="es-ES"/>
          </a:p>
        </p:txBody>
      </p:sp>
    </p:spTree>
    <p:extLst>
      <p:ext uri="{BB962C8B-B14F-4D97-AF65-F5344CB8AC3E}">
        <p14:creationId xmlns:p14="http://schemas.microsoft.com/office/powerpoint/2010/main" val="2574072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dirty="0">
                <a:solidFill>
                  <a:schemeClr val="tx1"/>
                </a:solidFill>
                <a:effectLst/>
                <a:latin typeface="+mn-lt"/>
                <a:ea typeface="+mn-ea"/>
                <a:cs typeface="+mn-cs"/>
              </a:rPr>
              <a:t>Es un modulo de </a:t>
            </a:r>
            <a:r>
              <a:rPr lang="es-ES" sz="1200" b="0" i="0" kern="1200" dirty="0" err="1">
                <a:solidFill>
                  <a:schemeClr val="tx1"/>
                </a:solidFill>
                <a:effectLst/>
                <a:latin typeface="+mn-lt"/>
                <a:ea typeface="+mn-ea"/>
                <a:cs typeface="+mn-cs"/>
              </a:rPr>
              <a:t>node</a:t>
            </a:r>
            <a:r>
              <a:rPr lang="es-ES" sz="1200" b="0" i="0" kern="1200" dirty="0">
                <a:solidFill>
                  <a:schemeClr val="tx1"/>
                </a:solidFill>
                <a:effectLst/>
                <a:latin typeface="+mn-lt"/>
                <a:ea typeface="+mn-ea"/>
                <a:cs typeface="+mn-cs"/>
              </a:rPr>
              <a:t> que analiza CSS y lo transforma en un árbol de </a:t>
            </a:r>
            <a:r>
              <a:rPr lang="es-ES" sz="1200" b="0" i="0" kern="1200" dirty="0" err="1">
                <a:solidFill>
                  <a:schemeClr val="tx1"/>
                </a:solidFill>
                <a:effectLst/>
                <a:latin typeface="+mn-lt"/>
                <a:ea typeface="+mn-ea"/>
                <a:cs typeface="+mn-cs"/>
              </a:rPr>
              <a:t>sintaxtis</a:t>
            </a:r>
            <a:r>
              <a:rPr lang="es-ES" sz="1200" b="0" i="0" kern="1200" dirty="0">
                <a:solidFill>
                  <a:schemeClr val="tx1"/>
                </a:solidFill>
                <a:effectLst/>
                <a:latin typeface="+mn-lt"/>
                <a:ea typeface="+mn-ea"/>
                <a:cs typeface="+mn-cs"/>
              </a:rPr>
              <a:t> abstracta. Este AST puede ser modificado o interpretado mediante plugins de javascript.</a:t>
            </a:r>
          </a:p>
          <a:p>
            <a:pPr marL="0" indent="0" fontAlgn="base">
              <a:buFontTx/>
              <a:buNone/>
            </a:pPr>
            <a:endParaRPr lang="es-ES" sz="1200" b="0" i="0" kern="1200" baseline="0" dirty="0">
              <a:solidFill>
                <a:schemeClr val="tx1"/>
              </a:solidFill>
              <a:effectLst/>
              <a:latin typeface="+mn-lt"/>
              <a:ea typeface="+mn-ea"/>
              <a:cs typeface="+mn-cs"/>
              <a:sym typeface="Wingdings" panose="05000000000000000000" pitchFamily="2" charset="2"/>
            </a:endParaRPr>
          </a:p>
          <a:p>
            <a:pPr marL="0" indent="0" fontAlgn="base">
              <a:buFontTx/>
              <a:buNone/>
            </a:pPr>
            <a:r>
              <a:rPr lang="es-ES" sz="1200" b="0" i="0" kern="1200" baseline="0" dirty="0" err="1">
                <a:solidFill>
                  <a:schemeClr val="tx1"/>
                </a:solidFill>
                <a:effectLst/>
                <a:latin typeface="+mn-lt"/>
                <a:ea typeface="+mn-ea"/>
                <a:cs typeface="+mn-cs"/>
                <a:sym typeface="Wingdings" panose="05000000000000000000" pitchFamily="2" charset="2"/>
              </a:rPr>
              <a:t>Node</a:t>
            </a:r>
            <a:r>
              <a:rPr lang="es-ES" sz="1200" b="0" i="0" kern="1200" baseline="0" dirty="0">
                <a:solidFill>
                  <a:schemeClr val="tx1"/>
                </a:solidFill>
                <a:effectLst/>
                <a:latin typeface="+mn-lt"/>
                <a:ea typeface="+mn-ea"/>
                <a:cs typeface="+mn-cs"/>
                <a:sym typeface="Wingdings" panose="05000000000000000000" pitchFamily="2" charset="2"/>
              </a:rPr>
              <a:t> es un entorno de trabajo Javascript.</a:t>
            </a:r>
          </a:p>
          <a:p>
            <a:pPr marL="0" indent="0" fontAlgn="base">
              <a:buFontTx/>
              <a:buNone/>
            </a:pPr>
            <a:endParaRPr lang="es-ES" sz="1200" b="0" i="0" kern="1200" baseline="0" dirty="0">
              <a:solidFill>
                <a:schemeClr val="tx1"/>
              </a:solidFill>
              <a:effectLst/>
              <a:latin typeface="+mn-lt"/>
              <a:ea typeface="+mn-ea"/>
              <a:cs typeface="+mn-cs"/>
              <a:sym typeface="Wingdings" panose="05000000000000000000" pitchFamily="2" charset="2"/>
            </a:endParaRPr>
          </a:p>
          <a:p>
            <a:pPr marL="0" indent="0" fontAlgn="base">
              <a:buFontTx/>
              <a:buNone/>
            </a:pPr>
            <a:r>
              <a:rPr lang="es-ES" sz="1200" b="0" i="0" kern="1200" baseline="0" dirty="0">
                <a:solidFill>
                  <a:schemeClr val="tx1"/>
                </a:solidFill>
                <a:effectLst/>
                <a:latin typeface="+mn-lt"/>
                <a:ea typeface="+mn-ea"/>
                <a:cs typeface="+mn-cs"/>
                <a:sym typeface="Wingdings" panose="05000000000000000000" pitchFamily="2" charset="2"/>
              </a:rPr>
              <a:t>Enseñar ejercicio: /</a:t>
            </a:r>
            <a:r>
              <a:rPr lang="es-ES" sz="1200" b="0" i="0" kern="1200" baseline="0" dirty="0" err="1">
                <a:solidFill>
                  <a:schemeClr val="tx1"/>
                </a:solidFill>
                <a:effectLst/>
                <a:latin typeface="+mn-lt"/>
                <a:ea typeface="+mn-ea"/>
                <a:cs typeface="+mn-cs"/>
                <a:sym typeface="Wingdings" panose="05000000000000000000" pitchFamily="2" charset="2"/>
              </a:rPr>
              <a:t>Users</a:t>
            </a:r>
            <a:r>
              <a:rPr lang="es-ES" sz="1200" b="0" i="0" kern="1200" baseline="0" dirty="0">
                <a:solidFill>
                  <a:schemeClr val="tx1"/>
                </a:solidFill>
                <a:effectLst/>
                <a:latin typeface="+mn-lt"/>
                <a:ea typeface="+mn-ea"/>
                <a:cs typeface="+mn-cs"/>
                <a:sym typeface="Wingdings" panose="05000000000000000000" pitchFamily="2" charset="2"/>
              </a:rPr>
              <a:t>/</a:t>
            </a:r>
            <a:r>
              <a:rPr lang="es-ES" sz="1200" b="0" i="0" kern="1200" baseline="0" dirty="0" err="1">
                <a:solidFill>
                  <a:schemeClr val="tx1"/>
                </a:solidFill>
                <a:effectLst/>
                <a:latin typeface="+mn-lt"/>
                <a:ea typeface="+mn-ea"/>
                <a:cs typeface="+mn-cs"/>
                <a:sym typeface="Wingdings" panose="05000000000000000000" pitchFamily="2" charset="2"/>
              </a:rPr>
              <a:t>javiersamper</a:t>
            </a:r>
            <a:r>
              <a:rPr lang="es-ES" sz="1200" b="0" i="0" kern="1200" baseline="0" dirty="0">
                <a:solidFill>
                  <a:schemeClr val="tx1"/>
                </a:solidFill>
                <a:effectLst/>
                <a:latin typeface="+mn-lt"/>
                <a:ea typeface="+mn-ea"/>
                <a:cs typeface="+mn-cs"/>
                <a:sym typeface="Wingdings" panose="05000000000000000000" pitchFamily="2" charset="2"/>
              </a:rPr>
              <a:t>/Desktop/</a:t>
            </a:r>
            <a:r>
              <a:rPr lang="es-ES" sz="1200" b="0" i="0" kern="1200" baseline="0" dirty="0" err="1">
                <a:solidFill>
                  <a:schemeClr val="tx1"/>
                </a:solidFill>
                <a:effectLst/>
                <a:latin typeface="+mn-lt"/>
                <a:ea typeface="+mn-ea"/>
                <a:cs typeface="+mn-cs"/>
                <a:sym typeface="Wingdings" panose="05000000000000000000" pitchFamily="2" charset="2"/>
              </a:rPr>
              <a:t>Formacion</a:t>
            </a:r>
            <a:r>
              <a:rPr lang="es-ES" sz="1200" b="0" i="0" kern="1200" baseline="0" dirty="0">
                <a:solidFill>
                  <a:schemeClr val="tx1"/>
                </a:solidFill>
                <a:effectLst/>
                <a:latin typeface="+mn-lt"/>
                <a:ea typeface="+mn-ea"/>
                <a:cs typeface="+mn-cs"/>
                <a:sym typeface="Wingdings" panose="05000000000000000000" pitchFamily="2" charset="2"/>
              </a:rPr>
              <a:t>/</a:t>
            </a:r>
            <a:r>
              <a:rPr lang="es-ES" sz="1200" b="0" i="0" kern="1200" baseline="0" dirty="0" err="1">
                <a:solidFill>
                  <a:schemeClr val="tx1"/>
                </a:solidFill>
                <a:effectLst/>
                <a:latin typeface="+mn-lt"/>
                <a:ea typeface="+mn-ea"/>
                <a:cs typeface="+mn-cs"/>
                <a:sym typeface="Wingdings" panose="05000000000000000000" pitchFamily="2" charset="2"/>
              </a:rPr>
              <a:t>maquetacion</a:t>
            </a:r>
            <a:r>
              <a:rPr lang="es-ES" sz="1200" b="0" i="0" kern="1200" baseline="0" dirty="0">
                <a:solidFill>
                  <a:schemeClr val="tx1"/>
                </a:solidFill>
                <a:effectLst/>
                <a:latin typeface="+mn-lt"/>
                <a:ea typeface="+mn-ea"/>
                <a:cs typeface="+mn-cs"/>
                <a:sym typeface="Wingdings" panose="05000000000000000000" pitchFamily="2" charset="2"/>
              </a:rPr>
              <a:t>/</a:t>
            </a:r>
            <a:r>
              <a:rPr lang="es-ES" sz="1200" b="0" i="0" kern="1200" baseline="0" dirty="0" err="1">
                <a:solidFill>
                  <a:schemeClr val="tx1"/>
                </a:solidFill>
                <a:effectLst/>
                <a:latin typeface="+mn-lt"/>
                <a:ea typeface="+mn-ea"/>
                <a:cs typeface="+mn-cs"/>
                <a:sym typeface="Wingdings" panose="05000000000000000000" pitchFamily="2" charset="2"/>
              </a:rPr>
              <a:t>postcss</a:t>
            </a:r>
            <a:r>
              <a:rPr lang="es-ES" sz="1200" b="0" i="0" kern="1200" baseline="0" dirty="0">
                <a:solidFill>
                  <a:schemeClr val="tx1"/>
                </a:solidFill>
                <a:effectLst/>
                <a:latin typeface="+mn-lt"/>
                <a:ea typeface="+mn-ea"/>
                <a:cs typeface="+mn-cs"/>
                <a:sym typeface="Wingdings" panose="05000000000000000000" pitchFamily="2" charset="2"/>
              </a:rPr>
              <a:t>/</a:t>
            </a:r>
            <a:r>
              <a:rPr lang="es-ES" sz="1200" b="0" i="0" kern="1200" baseline="0" dirty="0" err="1">
                <a:solidFill>
                  <a:schemeClr val="tx1"/>
                </a:solidFill>
                <a:effectLst/>
                <a:latin typeface="+mn-lt"/>
                <a:ea typeface="+mn-ea"/>
                <a:cs typeface="+mn-cs"/>
                <a:sym typeface="Wingdings" panose="05000000000000000000" pitchFamily="2" charset="2"/>
              </a:rPr>
              <a:t>postcss-basic</a:t>
            </a:r>
            <a:endParaRPr lang="es-ES" sz="1200" b="0" i="0" kern="1200" baseline="0" dirty="0">
              <a:solidFill>
                <a:schemeClr val="tx1"/>
              </a:solidFill>
              <a:effectLst/>
              <a:latin typeface="+mn-lt"/>
              <a:ea typeface="+mn-ea"/>
              <a:cs typeface="+mn-cs"/>
              <a:sym typeface="Wingdings" panose="05000000000000000000" pitchFamily="2" charset="2"/>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25</a:t>
            </a:fld>
            <a:endParaRPr lang="es-ES"/>
          </a:p>
        </p:txBody>
      </p:sp>
    </p:spTree>
    <p:extLst>
      <p:ext uri="{BB962C8B-B14F-4D97-AF65-F5344CB8AC3E}">
        <p14:creationId xmlns:p14="http://schemas.microsoft.com/office/powerpoint/2010/main" val="363885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FontTx/>
              <a:buNone/>
            </a:pPr>
            <a:r>
              <a:rPr lang="es-ES" sz="1200" b="0" i="0" kern="1200" dirty="0">
                <a:solidFill>
                  <a:schemeClr val="tx1"/>
                </a:solidFill>
                <a:effectLst/>
                <a:latin typeface="+mn-lt"/>
                <a:ea typeface="+mn-ea"/>
                <a:cs typeface="+mn-cs"/>
              </a:rPr>
              <a:t>Es un modulo de </a:t>
            </a:r>
            <a:r>
              <a:rPr lang="es-ES" sz="1200" b="0" i="0" kern="1200" dirty="0" err="1">
                <a:solidFill>
                  <a:schemeClr val="tx1"/>
                </a:solidFill>
                <a:effectLst/>
                <a:latin typeface="+mn-lt"/>
                <a:ea typeface="+mn-ea"/>
                <a:cs typeface="+mn-cs"/>
              </a:rPr>
              <a:t>node</a:t>
            </a:r>
            <a:r>
              <a:rPr lang="es-ES" sz="1200" b="0" i="0" kern="1200" dirty="0">
                <a:solidFill>
                  <a:schemeClr val="tx1"/>
                </a:solidFill>
                <a:effectLst/>
                <a:latin typeface="+mn-lt"/>
                <a:ea typeface="+mn-ea"/>
                <a:cs typeface="+mn-cs"/>
              </a:rPr>
              <a:t> que analiza CSS y lo transforma en un árbol de </a:t>
            </a:r>
            <a:r>
              <a:rPr lang="es-ES" sz="1200" b="0" i="0" kern="1200" dirty="0" err="1">
                <a:solidFill>
                  <a:schemeClr val="tx1"/>
                </a:solidFill>
                <a:effectLst/>
                <a:latin typeface="+mn-lt"/>
                <a:ea typeface="+mn-ea"/>
                <a:cs typeface="+mn-cs"/>
              </a:rPr>
              <a:t>sintaxtis</a:t>
            </a:r>
            <a:r>
              <a:rPr lang="es-ES" sz="1200" b="0" i="0" kern="1200" dirty="0">
                <a:solidFill>
                  <a:schemeClr val="tx1"/>
                </a:solidFill>
                <a:effectLst/>
                <a:latin typeface="+mn-lt"/>
                <a:ea typeface="+mn-ea"/>
                <a:cs typeface="+mn-cs"/>
              </a:rPr>
              <a:t> abstracta. Este AST puede ser modificado o interpretado mediante plugins de javascript.</a:t>
            </a:r>
          </a:p>
          <a:p>
            <a:pPr marL="0" indent="0" fontAlgn="base">
              <a:buFontTx/>
              <a:buNone/>
            </a:pPr>
            <a:endParaRPr lang="es-ES" sz="1200" b="0" i="0" kern="1200" baseline="0" dirty="0">
              <a:solidFill>
                <a:schemeClr val="tx1"/>
              </a:solidFill>
              <a:effectLst/>
              <a:latin typeface="+mn-lt"/>
              <a:ea typeface="+mn-ea"/>
              <a:cs typeface="+mn-cs"/>
              <a:sym typeface="Wingdings" panose="05000000000000000000" pitchFamily="2" charset="2"/>
            </a:endParaRPr>
          </a:p>
          <a:p>
            <a:pPr marL="0" indent="0" fontAlgn="base">
              <a:buFontTx/>
              <a:buNone/>
            </a:pPr>
            <a:r>
              <a:rPr lang="es-ES" sz="1200" b="0" i="0" kern="1200" baseline="0" dirty="0" err="1">
                <a:solidFill>
                  <a:schemeClr val="tx1"/>
                </a:solidFill>
                <a:effectLst/>
                <a:latin typeface="+mn-lt"/>
                <a:ea typeface="+mn-ea"/>
                <a:cs typeface="+mn-cs"/>
                <a:sym typeface="Wingdings" panose="05000000000000000000" pitchFamily="2" charset="2"/>
              </a:rPr>
              <a:t>Node</a:t>
            </a:r>
            <a:r>
              <a:rPr lang="es-ES" sz="1200" b="0" i="0" kern="1200" baseline="0" dirty="0">
                <a:solidFill>
                  <a:schemeClr val="tx1"/>
                </a:solidFill>
                <a:effectLst/>
                <a:latin typeface="+mn-lt"/>
                <a:ea typeface="+mn-ea"/>
                <a:cs typeface="+mn-cs"/>
                <a:sym typeface="Wingdings" panose="05000000000000000000" pitchFamily="2" charset="2"/>
              </a:rPr>
              <a:t> es un entorno de trabajo Javascript.</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26</a:t>
            </a:fld>
            <a:endParaRPr lang="es-ES"/>
          </a:p>
        </p:txBody>
      </p:sp>
    </p:spTree>
    <p:extLst>
      <p:ext uri="{BB962C8B-B14F-4D97-AF65-F5344CB8AC3E}">
        <p14:creationId xmlns:p14="http://schemas.microsoft.com/office/powerpoint/2010/main" val="22636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27</a:t>
            </a:fld>
            <a:endParaRPr lang="es-ES"/>
          </a:p>
        </p:txBody>
      </p:sp>
    </p:spTree>
    <p:extLst>
      <p:ext uri="{BB962C8B-B14F-4D97-AF65-F5344CB8AC3E}">
        <p14:creationId xmlns:p14="http://schemas.microsoft.com/office/powerpoint/2010/main" val="70908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Hojas</a:t>
            </a:r>
            <a:r>
              <a:rPr lang="es-ES" sz="1200" b="0" i="0" kern="1200" baseline="0" dirty="0">
                <a:solidFill>
                  <a:schemeClr val="tx1"/>
                </a:solidFill>
                <a:effectLst/>
                <a:latin typeface="+mn-lt"/>
                <a:ea typeface="+mn-ea"/>
                <a:cs typeface="+mn-cs"/>
              </a:rPr>
              <a:t> de Estilos en </a:t>
            </a:r>
            <a:r>
              <a:rPr lang="es-ES" sz="1200" b="0" i="0" kern="1200" baseline="0" dirty="0" err="1">
                <a:solidFill>
                  <a:schemeClr val="tx1"/>
                </a:solidFill>
                <a:effectLst/>
                <a:latin typeface="+mn-lt"/>
                <a:ea typeface="+mn-ea"/>
                <a:cs typeface="+mn-cs"/>
              </a:rPr>
              <a:t>Cascasa</a:t>
            </a:r>
            <a:endParaRPr lang="es-ES" sz="1200" b="0" i="0" kern="1200" baseline="0" dirty="0">
              <a:solidFill>
                <a:schemeClr val="tx1"/>
              </a:solidFill>
              <a:effectLst/>
              <a:latin typeface="+mn-lt"/>
              <a:ea typeface="+mn-ea"/>
              <a:cs typeface="+mn-cs"/>
            </a:endParaRP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Surgió en el año 1996 con la versión de HTML 4.0, apareció para darle formato a las páginas separando la presentación de la estructura.</a:t>
            </a: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El mismo archivo </a:t>
            </a:r>
            <a:r>
              <a:rPr lang="es-ES" sz="1200" b="0" i="0" kern="1200" baseline="0" dirty="0" err="1">
                <a:solidFill>
                  <a:schemeClr val="tx1"/>
                </a:solidFill>
                <a:effectLst/>
                <a:latin typeface="+mn-lt"/>
                <a:ea typeface="+mn-ea"/>
                <a:cs typeface="+mn-cs"/>
              </a:rPr>
              <a:t>css</a:t>
            </a:r>
            <a:r>
              <a:rPr lang="es-ES" sz="1200" b="0" i="0" kern="1200" baseline="0" dirty="0">
                <a:solidFill>
                  <a:schemeClr val="tx1"/>
                </a:solidFill>
                <a:effectLst/>
                <a:latin typeface="+mn-lt"/>
                <a:ea typeface="+mn-ea"/>
                <a:cs typeface="+mn-cs"/>
              </a:rPr>
              <a:t> se puede compartir en diferentes páginas.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W3C es la encargada de las normas de CSS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Se puede trabajar en módulos separados como módulos independientes y se lanzaba como especificación</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CSS3</a:t>
            </a:r>
            <a:r>
              <a:rPr lang="es-ES" sz="1200" b="0" i="0" kern="1200" dirty="0">
                <a:solidFill>
                  <a:schemeClr val="tx1"/>
                </a:solidFill>
                <a:effectLst/>
                <a:latin typeface="+mn-lt"/>
                <a:ea typeface="+mn-ea"/>
                <a:cs typeface="+mn-cs"/>
                <a:sym typeface="Wingdings" panose="05000000000000000000" pitchFamily="2" charset="2"/>
              </a:rPr>
              <a:t> Es el último estándar</a:t>
            </a:r>
            <a:r>
              <a:rPr lang="es-ES" sz="1200" b="0" i="0" kern="1200" baseline="0" dirty="0">
                <a:solidFill>
                  <a:schemeClr val="tx1"/>
                </a:solidFill>
                <a:effectLst/>
                <a:latin typeface="+mn-lt"/>
                <a:ea typeface="+mn-ea"/>
                <a:cs typeface="+mn-cs"/>
                <a:sym typeface="Wingdings" panose="05000000000000000000" pitchFamily="2" charset="2"/>
              </a:rPr>
              <a:t> de CSS. Sombras, degradados, animaciones…</a:t>
            </a: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4</a:t>
            </a:fld>
            <a:endParaRPr lang="es-ES"/>
          </a:p>
        </p:txBody>
      </p:sp>
    </p:spTree>
    <p:extLst>
      <p:ext uri="{BB962C8B-B14F-4D97-AF65-F5344CB8AC3E}">
        <p14:creationId xmlns:p14="http://schemas.microsoft.com/office/powerpoint/2010/main" val="421132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sz="1200" b="0" i="0" kern="1200" dirty="0">
                <a:solidFill>
                  <a:schemeClr val="tx1"/>
                </a:solidFill>
                <a:effectLst/>
                <a:latin typeface="+mn-lt"/>
                <a:ea typeface="+mn-ea"/>
                <a:cs typeface="+mn-cs"/>
              </a:rPr>
              <a:t>Formalmente, no existe un </a:t>
            </a:r>
            <a:r>
              <a:rPr lang="es-ES" sz="1200" b="0" i="0" kern="1200" dirty="0" err="1">
                <a:solidFill>
                  <a:schemeClr val="tx1"/>
                </a:solidFill>
                <a:effectLst/>
                <a:latin typeface="+mn-lt"/>
                <a:ea typeface="+mn-ea"/>
                <a:cs typeface="+mn-cs"/>
              </a:rPr>
              <a:t>estandar</a:t>
            </a:r>
            <a:r>
              <a:rPr lang="es-ES" sz="1200" b="0" i="0" kern="1200" dirty="0">
                <a:solidFill>
                  <a:schemeClr val="tx1"/>
                </a:solidFill>
                <a:effectLst/>
                <a:latin typeface="+mn-lt"/>
                <a:ea typeface="+mn-ea"/>
                <a:cs typeface="+mn-cs"/>
              </a:rPr>
              <a:t> de CSS3 por sí solo cada módulo es estandarizado independientemente, por lo que el estándar CSS consiste en CSS2.1 modificado y extendido por módulos terminados, no necesariamente todos con el mismo nivel numérico por tanto, puede ser definido un panorama del CSS </a:t>
            </a:r>
            <a:r>
              <a:rPr lang="es-ES" sz="1200" b="0" i="0" kern="1200" dirty="0" err="1">
                <a:solidFill>
                  <a:schemeClr val="tx1"/>
                </a:solidFill>
                <a:effectLst/>
                <a:latin typeface="+mn-lt"/>
                <a:ea typeface="+mn-ea"/>
                <a:cs typeface="+mn-cs"/>
              </a:rPr>
              <a:t>estandar</a:t>
            </a:r>
            <a:r>
              <a:rPr lang="es-ES" sz="1200" b="0" i="0" kern="1200" dirty="0">
                <a:solidFill>
                  <a:schemeClr val="tx1"/>
                </a:solidFill>
                <a:effectLst/>
                <a:latin typeface="+mn-lt"/>
                <a:ea typeface="+mn-ea"/>
                <a:cs typeface="+mn-cs"/>
              </a:rPr>
              <a:t> listando (enumerando) CSS2.1 y los módulos maduros.</a:t>
            </a:r>
          </a:p>
          <a:p>
            <a:pPr marL="171450" indent="-171450">
              <a:buFontTx/>
              <a:buChar char="-"/>
            </a:pPr>
            <a:endParaRPr lang="es-ES" sz="1200" b="0" i="0" kern="1200" dirty="0">
              <a:solidFill>
                <a:schemeClr val="tx1"/>
              </a:solidFill>
              <a:effectLst/>
              <a:latin typeface="+mn-lt"/>
              <a:ea typeface="+mn-ea"/>
              <a:cs typeface="+mn-cs"/>
            </a:endParaRPr>
          </a:p>
          <a:p>
            <a:pPr marL="171450" indent="-171450">
              <a:buFontTx/>
              <a:buChar char="-"/>
            </a:pPr>
            <a:r>
              <a:rPr lang="es-ES" sz="1200" b="0" i="0" kern="1200" dirty="0">
                <a:solidFill>
                  <a:schemeClr val="tx1"/>
                </a:solidFill>
                <a:effectLst/>
                <a:latin typeface="+mn-lt"/>
                <a:ea typeface="+mn-ea"/>
                <a:cs typeface="+mn-cs"/>
              </a:rPr>
              <a:t>Por</a:t>
            </a:r>
            <a:r>
              <a:rPr lang="es-ES" sz="1200" b="0" i="0" kern="1200" baseline="0" dirty="0">
                <a:solidFill>
                  <a:schemeClr val="tx1"/>
                </a:solidFill>
                <a:effectLst/>
                <a:latin typeface="+mn-lt"/>
                <a:ea typeface="+mn-ea"/>
                <a:cs typeface="+mn-cs"/>
              </a:rPr>
              <a:t> ejemplo existe el módulo de </a:t>
            </a:r>
            <a:r>
              <a:rPr lang="es-ES" sz="1200" b="0" i="0" kern="1200" baseline="0" dirty="0" err="1">
                <a:solidFill>
                  <a:schemeClr val="tx1"/>
                </a:solidFill>
                <a:effectLst/>
                <a:latin typeface="+mn-lt"/>
                <a:ea typeface="+mn-ea"/>
                <a:cs typeface="+mn-cs"/>
              </a:rPr>
              <a:t>mediaqueries</a:t>
            </a:r>
            <a:r>
              <a:rPr lang="es-ES" sz="1200" b="0" i="0" kern="1200" baseline="0" dirty="0">
                <a:solidFill>
                  <a:schemeClr val="tx1"/>
                </a:solidFill>
                <a:effectLst/>
                <a:latin typeface="+mn-lt"/>
                <a:ea typeface="+mn-ea"/>
                <a:cs typeface="+mn-cs"/>
              </a:rPr>
              <a:t> o el de </a:t>
            </a:r>
            <a:r>
              <a:rPr lang="es-ES" sz="1200" b="0" i="0" kern="1200" baseline="0" dirty="0" err="1">
                <a:solidFill>
                  <a:schemeClr val="tx1"/>
                </a:solidFill>
                <a:effectLst/>
                <a:latin typeface="+mn-lt"/>
                <a:ea typeface="+mn-ea"/>
                <a:cs typeface="+mn-cs"/>
              </a:rPr>
              <a:t>background</a:t>
            </a:r>
            <a:r>
              <a:rPr lang="es-ES" sz="1200" b="0" i="0" kern="1200" baseline="0" dirty="0">
                <a:solidFill>
                  <a:schemeClr val="tx1"/>
                </a:solidFill>
                <a:effectLst/>
                <a:latin typeface="+mn-lt"/>
                <a:ea typeface="+mn-ea"/>
                <a:cs typeface="+mn-cs"/>
              </a:rPr>
              <a:t> y bordes</a:t>
            </a:r>
          </a:p>
          <a:p>
            <a:pPr marL="171450" indent="-171450">
              <a:buFontTx/>
              <a:buChar char="-"/>
            </a:pPr>
            <a:endParaRPr lang="es-E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CSS Snapshot 2018</a:t>
            </a:r>
          </a:p>
          <a:p>
            <a:r>
              <a:rPr lang="en-US" sz="1200" b="1" kern="1200" dirty="0">
                <a:solidFill>
                  <a:schemeClr val="tx1"/>
                </a:solidFill>
                <a:effectLst/>
                <a:latin typeface="+mn-lt"/>
                <a:ea typeface="+mn-ea"/>
                <a:cs typeface="+mn-cs"/>
              </a:rPr>
              <a:t>W3C Working Group Note, 22 January 2019 </a:t>
            </a:r>
            <a:r>
              <a:rPr lang="en-US" sz="1200" b="1" kern="1200" dirty="0">
                <a:solidFill>
                  <a:schemeClr val="tx1"/>
                </a:solidFill>
                <a:effectLst/>
                <a:latin typeface="+mn-lt"/>
                <a:ea typeface="+mn-ea"/>
                <a:cs typeface="+mn-cs"/>
                <a:sym typeface="Wingdings" panose="05000000000000000000" pitchFamily="2" charset="2"/>
              </a:rPr>
              <a:t> </a:t>
            </a:r>
            <a:r>
              <a:rPr lang="en-US" sz="1200" b="0" kern="1200" dirty="0" err="1">
                <a:solidFill>
                  <a:schemeClr val="tx1"/>
                </a:solidFill>
                <a:effectLst/>
                <a:latin typeface="+mn-lt"/>
                <a:ea typeface="+mn-ea"/>
                <a:cs typeface="+mn-cs"/>
                <a:sym typeface="Wingdings" panose="05000000000000000000" pitchFamily="2" charset="2"/>
              </a:rPr>
              <a:t>Es</a:t>
            </a:r>
            <a:r>
              <a:rPr lang="en-US" sz="1200" b="0" kern="1200" baseline="0" dirty="0">
                <a:solidFill>
                  <a:schemeClr val="tx1"/>
                </a:solidFill>
                <a:effectLst/>
                <a:latin typeface="+mn-lt"/>
                <a:ea typeface="+mn-ea"/>
                <a:cs typeface="+mn-cs"/>
                <a:sym typeface="Wingdings" panose="05000000000000000000" pitchFamily="2" charset="2"/>
              </a:rPr>
              <a:t> lo </a:t>
            </a:r>
            <a:r>
              <a:rPr lang="en-US" sz="1200" b="0" kern="1200" baseline="0" dirty="0" err="1">
                <a:solidFill>
                  <a:schemeClr val="tx1"/>
                </a:solidFill>
                <a:effectLst/>
                <a:latin typeface="+mn-lt"/>
                <a:ea typeface="+mn-ea"/>
                <a:cs typeface="+mn-cs"/>
                <a:sym typeface="Wingdings" panose="05000000000000000000" pitchFamily="2" charset="2"/>
              </a:rPr>
              <a:t>más</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cercano</a:t>
            </a:r>
            <a:r>
              <a:rPr lang="en-US" sz="1200" b="0" kern="1200" baseline="0" dirty="0">
                <a:solidFill>
                  <a:schemeClr val="tx1"/>
                </a:solidFill>
                <a:effectLst/>
                <a:latin typeface="+mn-lt"/>
                <a:ea typeface="+mn-ea"/>
                <a:cs typeface="+mn-cs"/>
                <a:sym typeface="Wingdings" panose="05000000000000000000" pitchFamily="2" charset="2"/>
              </a:rPr>
              <a:t> a </a:t>
            </a:r>
            <a:r>
              <a:rPr lang="en-US" sz="1200" b="0" kern="1200" baseline="0" dirty="0" err="1">
                <a:solidFill>
                  <a:schemeClr val="tx1"/>
                </a:solidFill>
                <a:effectLst/>
                <a:latin typeface="+mn-lt"/>
                <a:ea typeface="+mn-ea"/>
                <a:cs typeface="+mn-cs"/>
                <a:sym typeface="Wingdings" panose="05000000000000000000" pitchFamily="2" charset="2"/>
              </a:rPr>
              <a:t>una</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estandarización</a:t>
            </a:r>
            <a:endParaRPr lang="en-US" sz="1200" b="1" kern="1200" dirty="0">
              <a:solidFill>
                <a:schemeClr val="tx1"/>
              </a:solidFill>
              <a:effectLst/>
              <a:latin typeface="+mn-lt"/>
              <a:ea typeface="+mn-ea"/>
              <a:cs typeface="+mn-cs"/>
            </a:endParaRP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5</a:t>
            </a:fld>
            <a:endParaRPr lang="es-ES"/>
          </a:p>
        </p:txBody>
      </p:sp>
    </p:spTree>
    <p:extLst>
      <p:ext uri="{BB962C8B-B14F-4D97-AF65-F5344CB8AC3E}">
        <p14:creationId xmlns:p14="http://schemas.microsoft.com/office/powerpoint/2010/main" val="294694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sz="1200" b="0" i="0" kern="1200" dirty="0">
                <a:solidFill>
                  <a:schemeClr val="tx1"/>
                </a:solidFill>
                <a:effectLst/>
                <a:latin typeface="+mn-lt"/>
                <a:ea typeface="+mn-ea"/>
                <a:cs typeface="+mn-cs"/>
              </a:rPr>
              <a:t>Lo principal es que tiene que ir conectado</a:t>
            </a:r>
            <a:r>
              <a:rPr lang="es-ES" sz="1200" b="0" i="0" kern="1200" baseline="0" dirty="0">
                <a:solidFill>
                  <a:schemeClr val="tx1"/>
                </a:solidFill>
                <a:effectLst/>
                <a:latin typeface="+mn-lt"/>
                <a:ea typeface="+mn-ea"/>
                <a:cs typeface="+mn-cs"/>
              </a:rPr>
              <a:t> con el HTML</a:t>
            </a:r>
          </a:p>
          <a:p>
            <a:pPr marL="0" indent="0">
              <a:buFontTx/>
              <a:buNone/>
            </a:pP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 </a:t>
            </a:r>
            <a:r>
              <a:rPr lang="es-ES" sz="1200" b="1" i="0" kern="1200" dirty="0">
                <a:solidFill>
                  <a:schemeClr val="tx1"/>
                </a:solidFill>
                <a:effectLst/>
                <a:latin typeface="+mn-lt"/>
                <a:ea typeface="+mn-ea"/>
                <a:cs typeface="+mn-cs"/>
              </a:rPr>
              <a:t>Hoja de estilos externa: </a:t>
            </a:r>
            <a:r>
              <a:rPr lang="es-ES" sz="1200" b="0" i="0" kern="1200" dirty="0">
                <a:solidFill>
                  <a:schemeClr val="tx1"/>
                </a:solidFill>
                <a:effectLst/>
                <a:latin typeface="+mn-lt"/>
                <a:ea typeface="+mn-ea"/>
                <a:cs typeface="+mn-cs"/>
              </a:rPr>
              <a:t>El atributo</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href</a:t>
            </a:r>
            <a:r>
              <a:rPr lang="es-ES" sz="1200" b="0" i="0" kern="1200" dirty="0">
                <a:solidFill>
                  <a:schemeClr val="tx1"/>
                </a:solidFill>
                <a:effectLst/>
                <a:latin typeface="+mn-lt"/>
                <a:ea typeface="+mn-ea"/>
                <a:cs typeface="+mn-cs"/>
              </a:rPr>
              <a:t> del </a:t>
            </a:r>
            <a:r>
              <a:rPr lang="es-ES" sz="1200" b="0" i="0" u="none" strike="noStrike" kern="1200" dirty="0">
                <a:solidFill>
                  <a:schemeClr val="tx1"/>
                </a:solidFill>
                <a:effectLst/>
                <a:latin typeface="+mn-lt"/>
                <a:ea typeface="+mn-ea"/>
                <a:cs typeface="+mn-cs"/>
              </a:rPr>
              <a:t>&lt;link&gt; </a:t>
            </a:r>
            <a:r>
              <a:rPr lang="es-ES" sz="1200" b="0" i="0" kern="1200" dirty="0">
                <a:solidFill>
                  <a:schemeClr val="tx1"/>
                </a:solidFill>
                <a:effectLst/>
                <a:latin typeface="+mn-lt"/>
                <a:ea typeface="+mn-ea"/>
                <a:cs typeface="+mn-cs"/>
              </a:rPr>
              <a:t>elemento debe hacer referencia a un archivo en su sistema de archivos.</a:t>
            </a:r>
            <a:r>
              <a:rPr lang="es-ES" sz="1200" b="0" i="0" kern="1200" baseline="0" dirty="0">
                <a:solidFill>
                  <a:schemeClr val="tx1"/>
                </a:solidFill>
                <a:effectLst/>
                <a:latin typeface="+mn-lt"/>
                <a:ea typeface="+mn-ea"/>
                <a:cs typeface="+mn-cs"/>
              </a:rPr>
              <a:t> </a:t>
            </a:r>
            <a:r>
              <a:rPr lang="es-ES" dirty="0"/>
              <a:t>La</a:t>
            </a:r>
            <a:r>
              <a:rPr lang="es-ES" baseline="0" dirty="0"/>
              <a:t> forma común de conectar nuestro CSS al HTML es por medio de la hoja de estilos externa. Se cambia la vista de toda la página cambiando un único archivo.</a:t>
            </a:r>
          </a:p>
          <a:p>
            <a:pPr marL="171450" indent="-171450">
              <a:buFontTx/>
              <a:buChar char="-"/>
            </a:pPr>
            <a:r>
              <a:rPr lang="es-ES" b="1" baseline="0" dirty="0"/>
              <a:t>Hoja de estilos interna: </a:t>
            </a:r>
            <a:r>
              <a:rPr lang="es-ES" b="0" baseline="0" dirty="0"/>
              <a:t>se usa cuando una sola página HTML tiene un estilo único. Se define dentro del elemento &lt;</a:t>
            </a:r>
            <a:r>
              <a:rPr lang="es-ES" b="0" baseline="0" dirty="0" err="1"/>
              <a:t>style</a:t>
            </a:r>
            <a:r>
              <a:rPr lang="es-ES" b="0" baseline="0" dirty="0"/>
              <a:t>&gt; dentro de la sección del encabezado.</a:t>
            </a:r>
          </a:p>
          <a:p>
            <a:pPr marL="171450" indent="-171450">
              <a:buFontTx/>
              <a:buChar char="-"/>
            </a:pPr>
            <a:r>
              <a:rPr lang="es-ES" b="1" baseline="0" dirty="0"/>
              <a:t>Hoja de estilos en línea: </a:t>
            </a:r>
            <a:r>
              <a:rPr lang="es-ES" b="0" baseline="0" dirty="0"/>
              <a:t>se puede usar un estilo en línea para aplicar un estilo único para un solo elemento.</a:t>
            </a:r>
          </a:p>
          <a:p>
            <a:pPr marL="171450" indent="-171450">
              <a:buFontTx/>
              <a:buChar char="-"/>
            </a:pPr>
            <a:endParaRPr lang="es-ES" b="0" baseline="0" dirty="0"/>
          </a:p>
          <a:p>
            <a:pPr marL="171450" indent="-171450">
              <a:buFontTx/>
              <a:buChar char="-"/>
            </a:pPr>
            <a:r>
              <a:rPr lang="es-ES" b="0" baseline="0" dirty="0"/>
              <a:t>@</a:t>
            </a:r>
            <a:r>
              <a:rPr lang="es-ES" b="0" baseline="0" dirty="0" err="1"/>
              <a:t>import</a:t>
            </a:r>
            <a:r>
              <a:rPr lang="es-ES" b="0" baseline="0" dirty="0"/>
              <a:t> </a:t>
            </a:r>
            <a:r>
              <a:rPr lang="es-ES" b="0" baseline="0" dirty="0" err="1"/>
              <a:t>url</a:t>
            </a:r>
            <a:r>
              <a:rPr lang="es-ES" b="0" baseline="0" dirty="0"/>
              <a:t>(‘#’) </a:t>
            </a:r>
            <a:r>
              <a:rPr lang="es-ES" b="0" baseline="0" dirty="0">
                <a:sym typeface="Wingdings" panose="05000000000000000000" pitchFamily="2" charset="2"/>
              </a:rPr>
              <a:t> no es recomendable puesto que si hay problemas en la primera no se cargan las siguientes</a:t>
            </a:r>
          </a:p>
          <a:p>
            <a:pPr marL="171450" indent="-171450">
              <a:buFontTx/>
              <a:buChar char="-"/>
            </a:pPr>
            <a:endParaRPr lang="es-ES" b="0" baseline="0" dirty="0">
              <a:sym typeface="Wingdings" panose="05000000000000000000" pitchFamily="2" charset="2"/>
            </a:endParaRPr>
          </a:p>
          <a:p>
            <a:pPr marL="171450" indent="-171450">
              <a:buFontTx/>
              <a:buChar char="-"/>
            </a:pPr>
            <a:r>
              <a:rPr lang="es-ES" b="0" baseline="0" dirty="0">
                <a:sym typeface="Wingdings" panose="05000000000000000000" pitchFamily="2" charset="2"/>
              </a:rPr>
              <a:t>LO MÁS RECOMENDABLE ETIQUETA LINK O STYLE EN EL META</a:t>
            </a:r>
          </a:p>
          <a:p>
            <a:pPr marL="171450" indent="-171450">
              <a:buFontTx/>
              <a:buChar char="-"/>
            </a:pPr>
            <a:endParaRPr lang="es-ES" b="0" baseline="0" dirty="0">
              <a:sym typeface="Wingdings" panose="05000000000000000000" pitchFamily="2" charset="2"/>
            </a:endParaRPr>
          </a:p>
          <a:p>
            <a:pPr marL="171450" indent="-171450">
              <a:buFontTx/>
              <a:buChar char="-"/>
            </a:pPr>
            <a:r>
              <a:rPr lang="es-ES" b="0" baseline="0" dirty="0">
                <a:sym typeface="Wingdings" panose="05000000000000000000" pitchFamily="2" charset="2"/>
              </a:rPr>
              <a:t>Los navegadores traen por si solo sus estilos, hacer solo el HTML y visualizar esos estilos, enseñar a inspeccionar con la consola</a:t>
            </a:r>
          </a:p>
          <a:p>
            <a:pPr marL="171450" indent="-171450">
              <a:buFontTx/>
              <a:buChar char="-"/>
            </a:pPr>
            <a:endParaRPr lang="es-ES" b="0" baseline="0" dirty="0">
              <a:sym typeface="Wingdings" panose="05000000000000000000" pitchFamily="2" charset="2"/>
            </a:endParaRPr>
          </a:p>
          <a:p>
            <a:pPr marL="171450" indent="-171450">
              <a:buFontTx/>
              <a:buChar char="-"/>
            </a:pPr>
            <a:endParaRPr lang="es-ES" b="1"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6</a:t>
            </a:fld>
            <a:endParaRPr lang="es-ES"/>
          </a:p>
        </p:txBody>
      </p:sp>
    </p:spTree>
    <p:extLst>
      <p:ext uri="{BB962C8B-B14F-4D97-AF65-F5344CB8AC3E}">
        <p14:creationId xmlns:p14="http://schemas.microsoft.com/office/powerpoint/2010/main" val="21097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endParaRPr lang="es-E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s-ES" dirty="0"/>
              <a:t>El código CSS3 son</a:t>
            </a:r>
            <a:r>
              <a:rPr lang="es-ES" baseline="0" dirty="0"/>
              <a:t> una serie de reglas incluidas en un fichero.</a:t>
            </a:r>
          </a:p>
          <a:p>
            <a:pPr marL="0" indent="0">
              <a:buFont typeface="Arial" panose="020B0604020202020204" pitchFamily="34" charset="0"/>
              <a:buNone/>
            </a:pPr>
            <a:endParaRPr lang="es-ES" baseline="0" dirty="0"/>
          </a:p>
          <a:p>
            <a:pPr marL="171450" indent="-171450">
              <a:buFont typeface="Arial" panose="020B0604020202020204" pitchFamily="34" charset="0"/>
              <a:buChar char="•"/>
            </a:pPr>
            <a:r>
              <a:rPr lang="es-ES" baseline="0" dirty="0"/>
              <a:t>Cada regla se compone de un selector y una declaración:</a:t>
            </a:r>
            <a:endParaRPr lang="es-ES" dirty="0"/>
          </a:p>
          <a:p>
            <a:pPr marL="628650" lvl="1" indent="-171450">
              <a:buFont typeface="Arial" panose="020B0604020202020204" pitchFamily="34" charset="0"/>
              <a:buChar char="•"/>
            </a:pPr>
            <a:r>
              <a:rPr lang="es-ES" dirty="0"/>
              <a:t>Selector:</a:t>
            </a:r>
            <a:r>
              <a:rPr lang="es-ES" baseline="0" dirty="0"/>
              <a:t> Se corresponde con la etiqueta </a:t>
            </a:r>
            <a:r>
              <a:rPr lang="es-ES" baseline="0" dirty="0" err="1"/>
              <a:t>html</a:t>
            </a:r>
            <a:r>
              <a:rPr lang="es-ES" baseline="0" dirty="0"/>
              <a:t>, clase a estilizar, id, atributo…</a:t>
            </a:r>
          </a:p>
          <a:p>
            <a:pPr marL="628650" lvl="1" indent="-171450">
              <a:buFont typeface="Arial" panose="020B0604020202020204" pitchFamily="34" charset="0"/>
              <a:buChar char="•"/>
            </a:pPr>
            <a:r>
              <a:rPr lang="es-ES" baseline="0" dirty="0"/>
              <a:t>Declaración: Las distintas instrucciones que modificaran visualmente nuestro documento, bloque de declaración</a:t>
            </a:r>
          </a:p>
          <a:p>
            <a:pPr marL="628650" lvl="1" indent="-171450">
              <a:buFont typeface="Arial" panose="020B0604020202020204" pitchFamily="34" charset="0"/>
              <a:buChar char="•"/>
            </a:pPr>
            <a:endParaRPr lang="es-ES" baseline="0" dirty="0"/>
          </a:p>
          <a:p>
            <a:pPr marL="171450" lvl="0" indent="-171450">
              <a:buFont typeface="Arial" panose="020B0604020202020204" pitchFamily="34" charset="0"/>
              <a:buChar char="•"/>
            </a:pPr>
            <a:r>
              <a:rPr lang="es-ES" baseline="0" dirty="0"/>
              <a:t>Y va con llave</a:t>
            </a:r>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r>
              <a:rPr lang="es-ES" baseline="0" dirty="0"/>
              <a:t>Acordarnos de los ; entre los elementos para separarlos sino no se interpreta de manera correcta</a:t>
            </a:r>
          </a:p>
          <a:p>
            <a:pPr marL="628650" lvl="1" indent="-171450">
              <a:buFont typeface="Arial" panose="020B0604020202020204" pitchFamily="34" charset="0"/>
              <a:buChar char="•"/>
            </a:pPr>
            <a:endParaRPr lang="es-ES" baseline="0" dirty="0"/>
          </a:p>
          <a:p>
            <a:pPr marL="171450" lvl="0" indent="-171450">
              <a:buFont typeface="Arial" panose="020B0604020202020204" pitchFamily="34" charset="0"/>
              <a:buChar char="•"/>
            </a:pPr>
            <a:r>
              <a:rPr lang="es-ES" baseline="0" dirty="0"/>
              <a:t>Los comentarios empiezan por /* y acaban por */ -&gt; Organizar, es un texto que el navegador ignora</a:t>
            </a:r>
          </a:p>
          <a:p>
            <a:pPr marL="171450" lvl="0" indent="-171450">
              <a:buFont typeface="Arial" panose="020B0604020202020204" pitchFamily="34" charset="0"/>
              <a:buChar char="•"/>
            </a:pPr>
            <a:endParaRPr lang="es-ES" baseline="0" dirty="0"/>
          </a:p>
          <a:p>
            <a:pPr marL="0" lvl="0" indent="0">
              <a:buFont typeface="Arial" panose="020B0604020202020204" pitchFamily="34" charset="0"/>
              <a:buNone/>
            </a:pPr>
            <a:endParaRPr lang="es-ES" baseline="0" dirty="0"/>
          </a:p>
          <a:p>
            <a:pPr marL="171450" lvl="0" indent="-171450">
              <a:buFont typeface="Arial" panose="020B0604020202020204" pitchFamily="34" charset="0"/>
              <a:buChar char="•"/>
            </a:pPr>
            <a:endParaRPr lang="es-ES" baseline="0" dirty="0"/>
          </a:p>
          <a:p>
            <a:pPr marL="171450" lvl="0" indent="-171450">
              <a:buFont typeface="Arial" panose="020B0604020202020204" pitchFamily="34" charset="0"/>
              <a:buChar char="•"/>
            </a:pPr>
            <a:endParaRPr lang="es-ES" baseline="0" dirty="0"/>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7</a:t>
            </a:fld>
            <a:endParaRPr lang="es-ES"/>
          </a:p>
        </p:txBody>
      </p:sp>
    </p:spTree>
    <p:extLst>
      <p:ext uri="{BB962C8B-B14F-4D97-AF65-F5344CB8AC3E}">
        <p14:creationId xmlns:p14="http://schemas.microsoft.com/office/powerpoint/2010/main" val="326207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baseline="0" dirty="0">
                <a:solidFill>
                  <a:schemeClr val="tx1"/>
                </a:solidFill>
                <a:effectLst/>
                <a:latin typeface="+mn-lt"/>
                <a:ea typeface="+mn-ea"/>
                <a:cs typeface="+mn-cs"/>
              </a:rPr>
              <a:t>Si el estilo interno se define después del enlace a la hoja de estilo externa, permanece esta última ya que el CSS se lee en cascada. </a:t>
            </a: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¿Qué estilo se usará cuando haya más de un estilo especificado para un elemento HTML?</a:t>
            </a:r>
          </a:p>
          <a:p>
            <a:r>
              <a:rPr lang="es-ES" sz="1200" b="0" i="0" kern="1200" dirty="0">
                <a:solidFill>
                  <a:schemeClr val="tx1"/>
                </a:solidFill>
                <a:effectLst/>
                <a:latin typeface="+mn-lt"/>
                <a:ea typeface="+mn-ea"/>
                <a:cs typeface="+mn-cs"/>
              </a:rPr>
              <a:t>Todos los estilos de una página se "encadenarán" en una nueva hoja de estilo "virtual" según las siguientes reglas, donde el número uno tiene la máxima prioridad:</a:t>
            </a:r>
          </a:p>
          <a:p>
            <a:pPr marL="228600" indent="-228600">
              <a:buFont typeface="+mj-lt"/>
              <a:buAutoNum type="arabicPeriod"/>
            </a:pPr>
            <a:r>
              <a:rPr lang="es-ES" sz="1200" b="0" i="0" kern="1200" dirty="0">
                <a:solidFill>
                  <a:schemeClr val="tx1"/>
                </a:solidFill>
                <a:effectLst/>
                <a:latin typeface="+mn-lt"/>
                <a:ea typeface="+mn-ea"/>
                <a:cs typeface="+mn-cs"/>
              </a:rPr>
              <a:t>Estilo en línea (dentro de un elemento HTML)</a:t>
            </a:r>
          </a:p>
          <a:p>
            <a:pPr marL="228600" indent="-228600">
              <a:buFont typeface="+mj-lt"/>
              <a:buAutoNum type="arabicPeriod"/>
            </a:pPr>
            <a:r>
              <a:rPr lang="es-ES" sz="1200" b="0" i="0" kern="1200" dirty="0">
                <a:solidFill>
                  <a:schemeClr val="tx1"/>
                </a:solidFill>
                <a:effectLst/>
                <a:latin typeface="+mn-lt"/>
                <a:ea typeface="+mn-ea"/>
                <a:cs typeface="+mn-cs"/>
              </a:rPr>
              <a:t>Hojas de estilo externas e internas (en la sección del encabezado)</a:t>
            </a:r>
          </a:p>
          <a:p>
            <a:pPr marL="228600" indent="-228600">
              <a:buFont typeface="+mj-lt"/>
              <a:buAutoNum type="arabicPeriod"/>
            </a:pPr>
            <a:r>
              <a:rPr lang="es-ES" sz="1200" b="0" i="0" kern="1200" dirty="0">
                <a:solidFill>
                  <a:schemeClr val="tx1"/>
                </a:solidFill>
                <a:effectLst/>
                <a:latin typeface="+mn-lt"/>
                <a:ea typeface="+mn-ea"/>
                <a:cs typeface="+mn-cs"/>
              </a:rPr>
              <a:t>Navegador predeterminado</a:t>
            </a:r>
          </a:p>
          <a:p>
            <a:r>
              <a:rPr lang="es-ES" sz="1200" b="0" i="0" kern="1200" dirty="0">
                <a:solidFill>
                  <a:schemeClr val="tx1"/>
                </a:solidFill>
                <a:effectLst/>
                <a:latin typeface="+mn-lt"/>
                <a:ea typeface="+mn-ea"/>
                <a:cs typeface="+mn-cs"/>
              </a:rPr>
              <a:t>Por lo tanto, un estilo en línea tiene la máxima prioridad y anulará los estilos externos e internos y los valores predeterminados del navegador.</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También se lee de arriba</a:t>
            </a:r>
            <a:r>
              <a:rPr lang="es-ES" sz="1200" b="0" i="0" kern="1200" baseline="0" dirty="0">
                <a:solidFill>
                  <a:schemeClr val="tx1"/>
                </a:solidFill>
                <a:effectLst/>
                <a:latin typeface="+mn-lt"/>
                <a:ea typeface="+mn-ea"/>
                <a:cs typeface="+mn-cs"/>
              </a:rPr>
              <a:t> abajo, es decir el último estilo que se lee es el que se mantiene si tiene la misma especificidad, sino mantendría el de mayor especificidad</a:t>
            </a:r>
            <a:endParaRPr lang="es-ES" sz="1200" b="0" i="0" kern="1200" dirty="0">
              <a:solidFill>
                <a:schemeClr val="tx1"/>
              </a:solidFill>
              <a:effectLst/>
              <a:latin typeface="+mn-lt"/>
              <a:ea typeface="+mn-ea"/>
              <a:cs typeface="+mn-cs"/>
            </a:endParaRPr>
          </a:p>
          <a:p>
            <a:pPr marL="171450" indent="-171450" fontAlgn="base">
              <a:buFontTx/>
              <a:buChar char="-"/>
            </a:pPr>
            <a:endParaRPr lang="es-ES" sz="1200" b="0" i="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8</a:t>
            </a:fld>
            <a:endParaRPr lang="es-ES"/>
          </a:p>
        </p:txBody>
      </p:sp>
    </p:spTree>
    <p:extLst>
      <p:ext uri="{BB962C8B-B14F-4D97-AF65-F5344CB8AC3E}">
        <p14:creationId xmlns:p14="http://schemas.microsoft.com/office/powerpoint/2010/main" val="231760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200" b="1" i="0" kern="1200" dirty="0">
                <a:solidFill>
                  <a:schemeClr val="tx1"/>
                </a:solidFill>
                <a:effectLst/>
                <a:latin typeface="+mn-lt"/>
                <a:ea typeface="+mn-ea"/>
                <a:cs typeface="+mn-cs"/>
              </a:rPr>
              <a:t>Especificidad</a:t>
            </a:r>
            <a:r>
              <a:rPr lang="es-ES" sz="1200" b="0" i="0" kern="1200" dirty="0">
                <a:solidFill>
                  <a:schemeClr val="tx1"/>
                </a:solidFill>
                <a:effectLst/>
                <a:latin typeface="+mn-lt"/>
                <a:ea typeface="+mn-ea"/>
                <a:cs typeface="+mn-cs"/>
              </a:rPr>
              <a:t> es la manera mediante la cual los navegadores deciden qué valores de una propiedad CSS son más relevantes para un elemento y, por lo tanto, serán aplicados.</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Lo solemos ver cuando añadimos librerías externas por eso es importante comprender estos conceptos y tener una buena arquitectura.</a:t>
            </a:r>
          </a:p>
          <a:p>
            <a:pPr marL="171450" indent="-171450">
              <a:buFont typeface="Arial" panose="020B0604020202020204" pitchFamily="34" charset="0"/>
              <a:buChar char="•"/>
            </a:pPr>
            <a:r>
              <a:rPr lang="es-ES" sz="1200" b="0" i="0" kern="1200" dirty="0">
                <a:solidFill>
                  <a:schemeClr val="tx1"/>
                </a:solidFill>
                <a:effectLst/>
                <a:latin typeface="+mn-lt"/>
                <a:ea typeface="+mn-ea"/>
                <a:cs typeface="+mn-cs"/>
              </a:rPr>
              <a:t>La especificidad de una declaración se puede representar como cuatro valores separados por comas, que son:</a:t>
            </a:r>
          </a:p>
          <a:p>
            <a:pPr marL="628650" lvl="1" indent="-171450">
              <a:buFont typeface="Arial" panose="020B0604020202020204" pitchFamily="34" charset="0"/>
              <a:buChar char="•"/>
            </a:pPr>
            <a:r>
              <a:rPr lang="es-ES" sz="1200" b="0" i="0" kern="1200" dirty="0">
                <a:solidFill>
                  <a:schemeClr val="tx1"/>
                </a:solidFill>
                <a:effectLst/>
                <a:latin typeface="+mn-lt"/>
                <a:ea typeface="+mn-ea"/>
                <a:cs typeface="+mn-cs"/>
              </a:rPr>
              <a:t>Las etiquetas</a:t>
            </a:r>
            <a:r>
              <a:rPr lang="es-ES" sz="1200" b="0" i="0" kern="1200" baseline="0" dirty="0">
                <a:solidFill>
                  <a:schemeClr val="tx1"/>
                </a:solidFill>
                <a:effectLst/>
                <a:latin typeface="+mn-lt"/>
                <a:ea typeface="+mn-ea"/>
                <a:cs typeface="+mn-cs"/>
              </a:rPr>
              <a:t> valen 1</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Las clases valen 10</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Los ID 100</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Y los </a:t>
            </a:r>
            <a:r>
              <a:rPr lang="es-ES" sz="1200" b="0" i="0" kern="1200" baseline="0" dirty="0" err="1">
                <a:solidFill>
                  <a:schemeClr val="tx1"/>
                </a:solidFill>
                <a:effectLst/>
                <a:latin typeface="+mn-lt"/>
                <a:ea typeface="+mn-ea"/>
                <a:cs typeface="+mn-cs"/>
              </a:rPr>
              <a:t>style</a:t>
            </a:r>
            <a:r>
              <a:rPr lang="es-ES" sz="1200" b="0" i="0" kern="1200" baseline="0" dirty="0">
                <a:solidFill>
                  <a:schemeClr val="tx1"/>
                </a:solidFill>
                <a:effectLst/>
                <a:latin typeface="+mn-lt"/>
                <a:ea typeface="+mn-ea"/>
                <a:cs typeface="+mn-cs"/>
              </a:rPr>
              <a:t> 1000</a:t>
            </a:r>
          </a:p>
          <a:p>
            <a:pPr marL="171450" lvl="0" indent="-171450">
              <a:buFont typeface="Arial" panose="020B0604020202020204" pitchFamily="34" charset="0"/>
              <a:buChar char="•"/>
            </a:pPr>
            <a:r>
              <a:rPr lang="es-ES" sz="1200" b="0" i="0" kern="1200" baseline="0" dirty="0">
                <a:solidFill>
                  <a:schemeClr val="tx1"/>
                </a:solidFill>
                <a:effectLst/>
                <a:latin typeface="+mn-lt"/>
                <a:ea typeface="+mn-ea"/>
                <a:cs typeface="+mn-cs"/>
              </a:rPr>
              <a:t>La especificidad se calcula en el selector</a:t>
            </a:r>
          </a:p>
          <a:p>
            <a:pPr marL="171450" lvl="0" indent="-171450">
              <a:buFont typeface="Arial" panose="020B0604020202020204" pitchFamily="34" charset="0"/>
              <a:buChar char="•"/>
            </a:pPr>
            <a:r>
              <a:rPr lang="es-ES" sz="1200" b="0" i="0" kern="1200" baseline="0" dirty="0">
                <a:solidFill>
                  <a:schemeClr val="tx1"/>
                </a:solidFill>
                <a:effectLst/>
                <a:latin typeface="+mn-lt"/>
                <a:ea typeface="+mn-ea"/>
                <a:cs typeface="+mn-cs"/>
              </a:rPr>
              <a:t>Hacer un ejemplo de especificidad:</a:t>
            </a:r>
          </a:p>
          <a:p>
            <a:pPr marL="628650" lvl="1" indent="-171450">
              <a:buFont typeface="Arial" panose="020B0604020202020204" pitchFamily="34" charset="0"/>
              <a:buChar char="•"/>
            </a:pPr>
            <a:r>
              <a:rPr lang="es-ES" sz="1200" b="0" i="0" kern="1200" baseline="0" dirty="0" err="1">
                <a:solidFill>
                  <a:schemeClr val="tx1"/>
                </a:solidFill>
                <a:effectLst/>
                <a:latin typeface="+mn-lt"/>
                <a:ea typeface="+mn-ea"/>
                <a:cs typeface="+mn-cs"/>
              </a:rPr>
              <a:t>Body#main</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header</a:t>
            </a:r>
            <a:r>
              <a:rPr lang="es-ES" sz="1200" b="0" i="0" kern="1200" baseline="0" dirty="0">
                <a:solidFill>
                  <a:schemeClr val="tx1"/>
                </a:solidFill>
                <a:effectLst/>
                <a:latin typeface="+mn-lt"/>
                <a:ea typeface="+mn-ea"/>
                <a:cs typeface="+mn-cs"/>
              </a:rPr>
              <a:t> p</a:t>
            </a:r>
          </a:p>
          <a:p>
            <a:pPr marL="628650" lvl="1" indent="-171450">
              <a:buFont typeface="Arial" panose="020B0604020202020204" pitchFamily="34" charset="0"/>
              <a:buChar char="•"/>
            </a:pPr>
            <a:r>
              <a:rPr lang="es-ES" sz="1200" b="0" i="0" kern="1200" baseline="0" dirty="0">
                <a:solidFill>
                  <a:schemeClr val="tx1"/>
                </a:solidFill>
                <a:effectLst/>
                <a:latin typeface="+mn-lt"/>
                <a:ea typeface="+mn-ea"/>
                <a:cs typeface="+mn-cs"/>
              </a:rPr>
              <a:t>.</a:t>
            </a:r>
            <a:r>
              <a:rPr lang="es-ES" sz="1200" b="0" i="0" kern="1200" baseline="0" dirty="0" err="1">
                <a:solidFill>
                  <a:schemeClr val="tx1"/>
                </a:solidFill>
                <a:effectLst/>
                <a:latin typeface="+mn-lt"/>
                <a:ea typeface="+mn-ea"/>
                <a:cs typeface="+mn-cs"/>
              </a:rPr>
              <a:t>header</a:t>
            </a:r>
            <a:r>
              <a:rPr lang="es-ES" sz="1200" b="0" i="0" kern="1200" baseline="0" dirty="0">
                <a:solidFill>
                  <a:schemeClr val="tx1"/>
                </a:solidFill>
                <a:effectLst/>
                <a:latin typeface="+mn-lt"/>
                <a:ea typeface="+mn-ea"/>
                <a:cs typeface="+mn-cs"/>
              </a:rPr>
              <a:t> p</a:t>
            </a:r>
            <a:endParaRPr lang="es-ES" sz="1200" b="0" i="0" kern="1200" dirty="0">
              <a:solidFill>
                <a:schemeClr val="tx1"/>
              </a:solidFill>
              <a:effectLst/>
              <a:latin typeface="+mn-lt"/>
              <a:ea typeface="+mn-ea"/>
              <a:cs typeface="+mn-cs"/>
            </a:endParaRPr>
          </a:p>
          <a:p>
            <a:pPr marL="0" lvl="0" indent="0">
              <a:buFont typeface="+mj-lt"/>
              <a:buNone/>
            </a:pPr>
            <a:r>
              <a:rPr lang="es-ES" sz="1200" b="1" i="0" kern="1200" dirty="0">
                <a:solidFill>
                  <a:schemeClr val="tx1"/>
                </a:solidFill>
                <a:effectLst/>
                <a:latin typeface="+mn-lt"/>
                <a:ea typeface="+mn-ea"/>
                <a:cs typeface="+mn-cs"/>
              </a:rPr>
              <a:t>*Al</a:t>
            </a:r>
            <a:r>
              <a:rPr lang="es-ES" sz="1200" b="1" i="0" kern="1200" baseline="0" dirty="0">
                <a:solidFill>
                  <a:schemeClr val="tx1"/>
                </a:solidFill>
                <a:effectLst/>
                <a:latin typeface="+mn-lt"/>
                <a:ea typeface="+mn-ea"/>
                <a:cs typeface="+mn-cs"/>
              </a:rPr>
              <a:t> agregar un !</a:t>
            </a:r>
            <a:r>
              <a:rPr lang="es-ES" sz="1200" b="1" i="0" kern="1200" baseline="0" dirty="0" err="1">
                <a:solidFill>
                  <a:schemeClr val="tx1"/>
                </a:solidFill>
                <a:effectLst/>
                <a:latin typeface="+mn-lt"/>
                <a:ea typeface="+mn-ea"/>
                <a:cs typeface="+mn-cs"/>
              </a:rPr>
              <a:t>important</a:t>
            </a:r>
            <a:r>
              <a:rPr lang="es-ES" sz="1200" b="1" i="0" kern="1200" baseline="0" dirty="0">
                <a:solidFill>
                  <a:schemeClr val="tx1"/>
                </a:solidFill>
                <a:effectLst/>
                <a:latin typeface="+mn-lt"/>
                <a:ea typeface="+mn-ea"/>
                <a:cs typeface="+mn-cs"/>
              </a:rPr>
              <a:t> se genera un quinto grupo que prevalece por encima de cualquiera. MALA PRÁCTICA, a no ser que sea indispensable. </a:t>
            </a:r>
          </a:p>
          <a:p>
            <a:pPr marL="0" lvl="0" indent="0">
              <a:buFont typeface="+mj-lt"/>
              <a:buNone/>
            </a:pPr>
            <a:r>
              <a:rPr lang="es-ES" sz="1200" b="1" i="0" kern="1200" baseline="0" dirty="0">
                <a:solidFill>
                  <a:schemeClr val="tx1"/>
                </a:solidFill>
                <a:effectLst/>
                <a:latin typeface="+mn-lt"/>
                <a:ea typeface="+mn-ea"/>
                <a:cs typeface="+mn-cs"/>
              </a:rPr>
              <a:t>Ejemplo: sobrescribir estilos predeterminados de componentes de angular material*</a:t>
            </a:r>
          </a:p>
          <a:p>
            <a:pPr marL="0" lvl="0" indent="0">
              <a:buFont typeface="+mj-lt"/>
              <a:buNone/>
            </a:pPr>
            <a:endParaRPr lang="es-ES" sz="1200" b="1" i="0" kern="1200" baseline="0" dirty="0">
              <a:solidFill>
                <a:schemeClr val="tx1"/>
              </a:solidFill>
              <a:effectLst/>
              <a:latin typeface="+mn-lt"/>
              <a:ea typeface="+mn-ea"/>
              <a:cs typeface="+mn-cs"/>
            </a:endParaRPr>
          </a:p>
          <a:p>
            <a:pPr marL="0" lvl="0" indent="0">
              <a:buFont typeface="+mj-lt"/>
              <a:buNone/>
            </a:pPr>
            <a:r>
              <a:rPr lang="es-ES" sz="1200" b="1" i="0" kern="1200" baseline="0" dirty="0">
                <a:solidFill>
                  <a:schemeClr val="tx1"/>
                </a:solidFill>
                <a:effectLst/>
                <a:latin typeface="+mn-lt"/>
                <a:ea typeface="+mn-ea"/>
                <a:cs typeface="+mn-cs"/>
              </a:rPr>
              <a:t>También importante no añadir muchas clases intentar reducir el mayor número posible y reutilizar.</a:t>
            </a:r>
          </a:p>
          <a:p>
            <a:pPr marL="0" lvl="0" indent="0">
              <a:buFont typeface="+mj-lt"/>
              <a:buNone/>
            </a:pPr>
            <a:endParaRPr lang="es-ES" sz="1200" b="1" i="0" kern="1200" baseline="0" dirty="0">
              <a:solidFill>
                <a:schemeClr val="tx1"/>
              </a:solidFill>
              <a:effectLst/>
              <a:latin typeface="+mn-lt"/>
              <a:ea typeface="+mn-ea"/>
              <a:cs typeface="+mn-cs"/>
            </a:endParaRPr>
          </a:p>
          <a:p>
            <a:pPr marL="0" lvl="0" indent="0">
              <a:buFont typeface="+mj-lt"/>
              <a:buNone/>
            </a:pPr>
            <a:r>
              <a:rPr lang="es-ES" sz="1200" b="1" i="0" kern="1200" baseline="0" dirty="0">
                <a:solidFill>
                  <a:schemeClr val="tx1"/>
                </a:solidFill>
                <a:effectLst/>
                <a:latin typeface="+mn-lt"/>
                <a:ea typeface="+mn-ea"/>
                <a:cs typeface="+mn-cs"/>
              </a:rPr>
              <a:t>Cómo máximo bajar 2 niveles es lo recomendable.</a:t>
            </a:r>
          </a:p>
          <a:p>
            <a:pPr marL="0" lvl="0" indent="0">
              <a:buFont typeface="+mj-lt"/>
              <a:buNone/>
            </a:pPr>
            <a:endParaRPr lang="es-ES" sz="1200" b="1" i="0" kern="1200" baseline="0" dirty="0">
              <a:solidFill>
                <a:schemeClr val="tx1"/>
              </a:solidFill>
              <a:effectLst/>
              <a:latin typeface="+mn-lt"/>
              <a:ea typeface="+mn-ea"/>
              <a:cs typeface="+mn-cs"/>
            </a:endParaRPr>
          </a:p>
          <a:p>
            <a:pPr marL="0" lvl="0" indent="0">
              <a:buFont typeface="+mj-lt"/>
              <a:buNone/>
            </a:pPr>
            <a:r>
              <a:rPr lang="es-ES" sz="1200" b="1" i="0" kern="1200" baseline="0" dirty="0">
                <a:solidFill>
                  <a:schemeClr val="tx1"/>
                </a:solidFill>
                <a:effectLst/>
                <a:latin typeface="+mn-lt"/>
                <a:ea typeface="+mn-ea"/>
                <a:cs typeface="+mn-cs"/>
              </a:rPr>
              <a:t>Esto es importancia de ITCSS, que es una metodología para tratar la especificidad</a:t>
            </a:r>
            <a:endParaRPr lang="es-ES" sz="1200" b="1" i="0" kern="1200" dirty="0">
              <a:solidFill>
                <a:schemeClr val="tx1"/>
              </a:solidFill>
              <a:effectLst/>
              <a:latin typeface="+mn-lt"/>
              <a:ea typeface="+mn-ea"/>
              <a:cs typeface="+mn-cs"/>
            </a:endParaRPr>
          </a:p>
          <a:p>
            <a:pPr marL="0" lvl="0" indent="0" algn="l">
              <a:buFont typeface="+mj-lt"/>
              <a:buNone/>
            </a:pPr>
            <a:endParaRPr lang="es-ES" sz="1200" b="1"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9</a:t>
            </a:fld>
            <a:endParaRPr lang="es-ES"/>
          </a:p>
        </p:txBody>
      </p:sp>
    </p:spTree>
    <p:extLst>
      <p:ext uri="{BB962C8B-B14F-4D97-AF65-F5344CB8AC3E}">
        <p14:creationId xmlns:p14="http://schemas.microsoft.com/office/powerpoint/2010/main" val="241634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fontAlgn="base">
              <a:buFontTx/>
              <a:buChar char="-"/>
            </a:pPr>
            <a:r>
              <a:rPr lang="es-ES" sz="1200" b="0" i="0" kern="1200" baseline="0" dirty="0">
                <a:solidFill>
                  <a:schemeClr val="tx1"/>
                </a:solidFill>
                <a:effectLst/>
                <a:latin typeface="+mn-lt"/>
                <a:ea typeface="+mn-ea"/>
                <a:cs typeface="+mn-cs"/>
              </a:rPr>
              <a:t>Lo principal es saber lo que es el </a:t>
            </a:r>
            <a:r>
              <a:rPr lang="es-ES" sz="1200" b="0" i="0" kern="1200" baseline="0" dirty="0" err="1">
                <a:solidFill>
                  <a:schemeClr val="tx1"/>
                </a:solidFill>
                <a:effectLst/>
                <a:latin typeface="+mn-lt"/>
                <a:ea typeface="+mn-ea"/>
                <a:cs typeface="+mn-cs"/>
              </a:rPr>
              <a:t>layout</a:t>
            </a:r>
            <a:r>
              <a:rPr lang="es-ES" sz="1200" b="0" i="0" kern="1200" baseline="0" dirty="0">
                <a:solidFill>
                  <a:schemeClr val="tx1"/>
                </a:solidFill>
                <a:effectLst/>
                <a:latin typeface="+mn-lt"/>
                <a:ea typeface="+mn-ea"/>
                <a:cs typeface="+mn-cs"/>
              </a:rPr>
              <a:t>, es la geometría cuanto mide cada elemento, donde va a dibujarse.</a:t>
            </a:r>
          </a:p>
          <a:p>
            <a:pPr marL="171450" indent="-171450" fontAlgn="base">
              <a:buFontTx/>
              <a:buChar char="-"/>
            </a:pPr>
            <a:r>
              <a:rPr lang="es-ES" sz="1200" b="0" i="0" kern="1200" baseline="0" dirty="0">
                <a:solidFill>
                  <a:schemeClr val="tx1"/>
                </a:solidFill>
                <a:effectLst/>
                <a:latin typeface="+mn-lt"/>
                <a:ea typeface="+mn-ea"/>
                <a:cs typeface="+mn-cs"/>
              </a:rPr>
              <a:t>Todos los elementos deben convivir en la misma página por eso es importante dibujar antes que nada.</a:t>
            </a:r>
          </a:p>
          <a:p>
            <a:pPr marL="171450" indent="-171450" fontAlgn="base">
              <a:buFontTx/>
              <a:buChar char="-"/>
            </a:pPr>
            <a:endParaRPr lang="es-ES" sz="1200" b="0" i="0" kern="1200" baseline="0" dirty="0">
              <a:solidFill>
                <a:schemeClr val="tx1"/>
              </a:solidFill>
              <a:effectLst/>
              <a:latin typeface="+mn-lt"/>
              <a:ea typeface="+mn-ea"/>
              <a:cs typeface="+mn-cs"/>
            </a:endParaRPr>
          </a:p>
          <a:p>
            <a:pPr marL="171450" indent="-171450" fontAlgn="base">
              <a:buFontTx/>
              <a:buChar char="-"/>
            </a:pPr>
            <a:r>
              <a:rPr lang="es-ES" sz="1200" b="0" i="0" kern="1200" baseline="0" dirty="0">
                <a:solidFill>
                  <a:schemeClr val="tx1"/>
                </a:solidFill>
                <a:effectLst/>
                <a:latin typeface="+mn-lt"/>
                <a:ea typeface="+mn-ea"/>
                <a:cs typeface="+mn-cs"/>
              </a:rPr>
              <a:t>Solo actúa en los elementos en bloqueo:</a:t>
            </a:r>
          </a:p>
          <a:p>
            <a:pPr marL="628650" lvl="1" indent="-171450" fontAlgn="base">
              <a:buFontTx/>
              <a:buChar char="-"/>
            </a:pPr>
            <a:r>
              <a:rPr lang="es-ES" sz="1200" b="0" i="0" kern="1200" baseline="0" dirty="0">
                <a:solidFill>
                  <a:schemeClr val="tx1"/>
                </a:solidFill>
                <a:effectLst/>
                <a:latin typeface="+mn-lt"/>
                <a:ea typeface="+mn-ea"/>
                <a:cs typeface="+mn-cs"/>
              </a:rPr>
              <a:t>Caja contenido</a:t>
            </a:r>
          </a:p>
          <a:p>
            <a:pPr marL="628650" lvl="1" indent="-171450" fontAlgn="base">
              <a:buFontTx/>
              <a:buChar char="-"/>
            </a:pPr>
            <a:r>
              <a:rPr lang="es-ES" sz="1200" b="0" i="0" kern="1200" baseline="0" dirty="0">
                <a:solidFill>
                  <a:schemeClr val="tx1"/>
                </a:solidFill>
                <a:effectLst/>
                <a:latin typeface="+mn-lt"/>
                <a:ea typeface="+mn-ea"/>
                <a:cs typeface="+mn-cs"/>
              </a:rPr>
              <a:t>Caja </a:t>
            </a:r>
            <a:r>
              <a:rPr lang="es-ES" sz="1200" b="0" i="0" kern="1200" baseline="0" dirty="0" err="1">
                <a:solidFill>
                  <a:schemeClr val="tx1"/>
                </a:solidFill>
                <a:effectLst/>
                <a:latin typeface="+mn-lt"/>
                <a:ea typeface="+mn-ea"/>
                <a:cs typeface="+mn-cs"/>
              </a:rPr>
              <a:t>padding</a:t>
            </a:r>
            <a:endParaRPr lang="es-ES" sz="1200" b="0" i="0" kern="1200" baseline="0" dirty="0">
              <a:solidFill>
                <a:schemeClr val="tx1"/>
              </a:solidFill>
              <a:effectLst/>
              <a:latin typeface="+mn-lt"/>
              <a:ea typeface="+mn-ea"/>
              <a:cs typeface="+mn-cs"/>
            </a:endParaRPr>
          </a:p>
          <a:p>
            <a:pPr marL="628650" lvl="1" indent="-171450" fontAlgn="base">
              <a:buFontTx/>
              <a:buChar char="-"/>
            </a:pPr>
            <a:r>
              <a:rPr lang="es-ES" sz="1200" b="0" i="0" kern="1200" baseline="0" dirty="0">
                <a:solidFill>
                  <a:schemeClr val="tx1"/>
                </a:solidFill>
                <a:effectLst/>
                <a:latin typeface="+mn-lt"/>
                <a:ea typeface="+mn-ea"/>
                <a:cs typeface="+mn-cs"/>
              </a:rPr>
              <a:t>Caja del borde</a:t>
            </a:r>
          </a:p>
          <a:p>
            <a:pPr marL="628650" lvl="1" indent="-171450" fontAlgn="base">
              <a:buFontTx/>
              <a:buChar char="-"/>
            </a:pPr>
            <a:endParaRPr lang="es-ES" sz="1200" b="0" i="0" kern="1200" baseline="0" dirty="0">
              <a:solidFill>
                <a:schemeClr val="tx1"/>
              </a:solidFill>
              <a:effectLst/>
              <a:latin typeface="+mn-lt"/>
              <a:ea typeface="+mn-ea"/>
              <a:cs typeface="+mn-cs"/>
            </a:endParaRPr>
          </a:p>
          <a:p>
            <a:pPr marL="171450" lvl="0" indent="-171450" fontAlgn="base">
              <a:buFontTx/>
              <a:buChar char="-"/>
            </a:pPr>
            <a:r>
              <a:rPr lang="es-ES" sz="1200" b="0" i="0" kern="1200" baseline="0" dirty="0">
                <a:solidFill>
                  <a:schemeClr val="tx1"/>
                </a:solidFill>
                <a:effectLst/>
                <a:latin typeface="+mn-lt"/>
                <a:ea typeface="+mn-ea"/>
                <a:cs typeface="+mn-cs"/>
              </a:rPr>
              <a:t>Dimensiones: declarada la que definimos en </a:t>
            </a:r>
            <a:r>
              <a:rPr lang="es-ES" sz="1200" b="0" i="0" kern="1200" baseline="0" dirty="0" err="1">
                <a:solidFill>
                  <a:schemeClr val="tx1"/>
                </a:solidFill>
                <a:effectLst/>
                <a:latin typeface="+mn-lt"/>
                <a:ea typeface="+mn-ea"/>
                <a:cs typeface="+mn-cs"/>
              </a:rPr>
              <a:t>px</a:t>
            </a:r>
            <a:r>
              <a:rPr lang="es-ES" sz="1200" b="0" i="0" kern="1200" baseline="0" dirty="0">
                <a:solidFill>
                  <a:schemeClr val="tx1"/>
                </a:solidFill>
                <a:effectLst/>
                <a:latin typeface="+mn-lt"/>
                <a:ea typeface="+mn-ea"/>
                <a:cs typeface="+mn-cs"/>
              </a:rPr>
              <a:t> en ancho y alto y la automática la fija en cuestión de elementos internos por eso a veces no funciona el </a:t>
            </a:r>
            <a:r>
              <a:rPr lang="es-ES" sz="1200" b="0" i="0" kern="1200" baseline="0" dirty="0" err="1">
                <a:solidFill>
                  <a:schemeClr val="tx1"/>
                </a:solidFill>
                <a:effectLst/>
                <a:latin typeface="+mn-lt"/>
                <a:ea typeface="+mn-ea"/>
                <a:cs typeface="+mn-cs"/>
              </a:rPr>
              <a:t>height</a:t>
            </a:r>
            <a:r>
              <a:rPr lang="es-ES" sz="1200" b="0" i="0" kern="1200" baseline="0" dirty="0">
                <a:solidFill>
                  <a:schemeClr val="tx1"/>
                </a:solidFill>
                <a:effectLst/>
                <a:latin typeface="+mn-lt"/>
                <a:ea typeface="+mn-ea"/>
                <a:cs typeface="+mn-cs"/>
              </a:rPr>
              <a:t> del hijo</a:t>
            </a:r>
          </a:p>
          <a:p>
            <a:pPr marL="171450" lvl="0" indent="-171450" fontAlgn="base">
              <a:buFontTx/>
              <a:buChar char="-"/>
            </a:pPr>
            <a:endParaRPr lang="es-ES" sz="1200" b="0" i="0" kern="1200" baseline="0" dirty="0">
              <a:solidFill>
                <a:schemeClr val="tx1"/>
              </a:solidFill>
              <a:effectLst/>
              <a:latin typeface="+mn-lt"/>
              <a:ea typeface="+mn-ea"/>
              <a:cs typeface="+mn-cs"/>
            </a:endParaRPr>
          </a:p>
          <a:p>
            <a:pPr marL="171450" lvl="0" indent="-171450" fontAlgn="base">
              <a:buFontTx/>
              <a:buChar char="-"/>
            </a:pPr>
            <a:r>
              <a:rPr lang="es-ES" sz="1200" b="0" i="0" kern="1200" baseline="0" dirty="0" err="1">
                <a:solidFill>
                  <a:schemeClr val="tx1"/>
                </a:solidFill>
                <a:effectLst/>
                <a:latin typeface="+mn-lt"/>
                <a:ea typeface="+mn-ea"/>
                <a:cs typeface="+mn-cs"/>
              </a:rPr>
              <a:t>Background</a:t>
            </a:r>
            <a:r>
              <a:rPr lang="es-ES" sz="1200" b="0" i="0" kern="1200" baseline="0" dirty="0">
                <a:solidFill>
                  <a:schemeClr val="tx1"/>
                </a:solidFill>
                <a:effectLst/>
                <a:latin typeface="+mn-lt"/>
                <a:ea typeface="+mn-ea"/>
                <a:cs typeface="+mn-cs"/>
              </a:rPr>
              <a:t>-clip</a:t>
            </a:r>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10</a:t>
            </a:fld>
            <a:endParaRPr lang="es-ES"/>
          </a:p>
        </p:txBody>
      </p:sp>
    </p:spTree>
    <p:extLst>
      <p:ext uri="{BB962C8B-B14F-4D97-AF65-F5344CB8AC3E}">
        <p14:creationId xmlns:p14="http://schemas.microsoft.com/office/powerpoint/2010/main" val="424424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3340A2CC-1B8E-4CE2-8A0E-EFD6EE5FFCB2}" type="datetime1">
              <a:rPr lang="es-ES" smtClean="0"/>
              <a:t>22/11/20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84988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51F1428-88D0-49EC-80AA-A7DEE87EE2F2}" type="datetime1">
              <a:rPr lang="es-ES" smtClean="0"/>
              <a:t>22/11/20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9390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B887CE87-75B3-410A-B755-975FB9E27086}" type="datetime1">
              <a:rPr lang="es-ES" smtClean="0"/>
              <a:t>22/11/20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061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A53DFF7-3244-484B-BCCB-F4EDEA26B2CE}" type="datetime1">
              <a:rPr lang="es-ES" smtClean="0"/>
              <a:t>22/11/20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68925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3F2BC912-BF64-4BFF-AF98-F510A8B19428}" type="datetime1">
              <a:rPr lang="es-ES" smtClean="0"/>
              <a:t>22/11/20</a:t>
            </a:fld>
            <a:endParaRPr lang="es-ES"/>
          </a:p>
        </p:txBody>
      </p:sp>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88839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6DF9BE2-56FF-46E3-A238-5CCC9177A3AC}" type="datetime1">
              <a:rPr lang="es-ES" smtClean="0"/>
              <a:t>22/11/20</a:t>
            </a:fld>
            <a:endParaRPr lang="es-ES"/>
          </a:p>
        </p:txBody>
      </p:sp>
      <p:sp>
        <p:nvSpPr>
          <p:cNvPr id="6" name="Marcador de pie de página 5"/>
          <p:cNvSpPr>
            <a:spLocks noGrp="1"/>
          </p:cNvSpPr>
          <p:nvPr>
            <p:ph type="ftr" sz="quarter" idx="11"/>
          </p:nvPr>
        </p:nvSpPr>
        <p:spPr/>
        <p:txBody>
          <a:bodyPr/>
          <a:lstStyle/>
          <a:p>
            <a:r>
              <a:rPr lang="es-ES"/>
              <a:t>CSS Básico</a:t>
            </a:r>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03423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D3927A3-8519-4BDD-B584-125757BB0D8D}" type="datetime1">
              <a:rPr lang="es-ES" smtClean="0"/>
              <a:t>22/11/20</a:t>
            </a:fld>
            <a:endParaRPr lang="es-ES"/>
          </a:p>
        </p:txBody>
      </p:sp>
      <p:sp>
        <p:nvSpPr>
          <p:cNvPr id="8" name="Marcador de pie de página 7"/>
          <p:cNvSpPr>
            <a:spLocks noGrp="1"/>
          </p:cNvSpPr>
          <p:nvPr>
            <p:ph type="ftr" sz="quarter" idx="11"/>
          </p:nvPr>
        </p:nvSpPr>
        <p:spPr/>
        <p:txBody>
          <a:bodyPr/>
          <a:lstStyle/>
          <a:p>
            <a:r>
              <a:rPr lang="es-ES"/>
              <a:t>CSS Básico</a:t>
            </a:r>
          </a:p>
        </p:txBody>
      </p:sp>
      <p:sp>
        <p:nvSpPr>
          <p:cNvPr id="9" name="Marcador de número de diapositiva 8"/>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213274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A4E6871-9456-4E3B-868F-0F5C1461A8AD}" type="datetime1">
              <a:rPr lang="es-ES" smtClean="0"/>
              <a:t>22/11/20</a:t>
            </a:fld>
            <a:endParaRPr lang="es-ES"/>
          </a:p>
        </p:txBody>
      </p:sp>
      <p:sp>
        <p:nvSpPr>
          <p:cNvPr id="4" name="Marcador de pie de página 3"/>
          <p:cNvSpPr>
            <a:spLocks noGrp="1"/>
          </p:cNvSpPr>
          <p:nvPr>
            <p:ph type="ftr" sz="quarter" idx="11"/>
          </p:nvPr>
        </p:nvSpPr>
        <p:spPr/>
        <p:txBody>
          <a:bodyPr/>
          <a:lstStyle/>
          <a:p>
            <a:r>
              <a:rPr lang="es-ES"/>
              <a:t>CSS Básico</a:t>
            </a:r>
          </a:p>
        </p:txBody>
      </p:sp>
      <p:sp>
        <p:nvSpPr>
          <p:cNvPr id="5" name="Marcador de número de diapositiva 4"/>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75396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801CDA-CAB2-4141-A74F-098876521FB3}" type="datetime1">
              <a:rPr lang="es-ES" smtClean="0"/>
              <a:t>22/11/20</a:t>
            </a:fld>
            <a:endParaRPr lang="es-ES"/>
          </a:p>
        </p:txBody>
      </p:sp>
      <p:sp>
        <p:nvSpPr>
          <p:cNvPr id="3" name="Marcador de pie de página 2"/>
          <p:cNvSpPr>
            <a:spLocks noGrp="1"/>
          </p:cNvSpPr>
          <p:nvPr>
            <p:ph type="ftr" sz="quarter" idx="11"/>
          </p:nvPr>
        </p:nvSpPr>
        <p:spPr/>
        <p:txBody>
          <a:bodyPr/>
          <a:lstStyle/>
          <a:p>
            <a:r>
              <a:rPr lang="es-ES"/>
              <a:t>CSS Básico</a:t>
            </a:r>
          </a:p>
        </p:txBody>
      </p:sp>
      <p:sp>
        <p:nvSpPr>
          <p:cNvPr id="4" name="Marcador de número de diapositiva 3"/>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128344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1AAB512-6136-4EFE-B7AD-0D356BB2F7FE}" type="datetime1">
              <a:rPr lang="es-ES" smtClean="0"/>
              <a:t>22/11/20</a:t>
            </a:fld>
            <a:endParaRPr lang="es-ES"/>
          </a:p>
        </p:txBody>
      </p:sp>
      <p:sp>
        <p:nvSpPr>
          <p:cNvPr id="6" name="Marcador de pie de página 5"/>
          <p:cNvSpPr>
            <a:spLocks noGrp="1"/>
          </p:cNvSpPr>
          <p:nvPr>
            <p:ph type="ftr" sz="quarter" idx="11"/>
          </p:nvPr>
        </p:nvSpPr>
        <p:spPr/>
        <p:txBody>
          <a:bodyPr/>
          <a:lstStyle/>
          <a:p>
            <a:r>
              <a:rPr lang="es-ES"/>
              <a:t>CSS Básico</a:t>
            </a:r>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301736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A6E443E-2A17-46C9-AA73-E39300AABA05}" type="datetime1">
              <a:rPr lang="es-ES" smtClean="0"/>
              <a:t>22/11/20</a:t>
            </a:fld>
            <a:endParaRPr lang="es-ES"/>
          </a:p>
        </p:txBody>
      </p:sp>
      <p:sp>
        <p:nvSpPr>
          <p:cNvPr id="6" name="Marcador de pie de página 5"/>
          <p:cNvSpPr>
            <a:spLocks noGrp="1"/>
          </p:cNvSpPr>
          <p:nvPr>
            <p:ph type="ftr" sz="quarter" idx="11"/>
          </p:nvPr>
        </p:nvSpPr>
        <p:spPr/>
        <p:txBody>
          <a:bodyPr/>
          <a:lstStyle/>
          <a:p>
            <a:r>
              <a:rPr lang="es-ES"/>
              <a:t>CSS Básico</a:t>
            </a:r>
          </a:p>
        </p:txBody>
      </p:sp>
      <p:sp>
        <p:nvSpPr>
          <p:cNvPr id="7" name="Marcador de número de diapositiva 6"/>
          <p:cNvSpPr>
            <a:spLocks noGrp="1"/>
          </p:cNvSpPr>
          <p:nvPr>
            <p:ph type="sldNum" sz="quarter" idx="12"/>
          </p:nvPr>
        </p:nvSpPr>
        <p:spPr/>
        <p:txBody>
          <a:bodyPr/>
          <a:lstStyle/>
          <a:p>
            <a:fld id="{F96FDB00-D5D8-496F-8A86-E175B071149C}" type="slidenum">
              <a:rPr lang="es-ES" smtClean="0"/>
              <a:t>‹Nº›</a:t>
            </a:fld>
            <a:endParaRPr lang="es-ES"/>
          </a:p>
        </p:txBody>
      </p:sp>
    </p:spTree>
    <p:extLst>
      <p:ext uri="{BB962C8B-B14F-4D97-AF65-F5344CB8AC3E}">
        <p14:creationId xmlns:p14="http://schemas.microsoft.com/office/powerpoint/2010/main" val="70884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EC8B-24C5-4512-8DCD-EB65F27F21FD}" type="datetime1">
              <a:rPr lang="es-ES" smtClean="0"/>
              <a:t>22/11/20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CSS Básico</a:t>
            </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DB00-D5D8-496F-8A86-E175B071149C}" type="slidenum">
              <a:rPr lang="es-ES" smtClean="0"/>
              <a:t>‹Nº›</a:t>
            </a:fld>
            <a:endParaRPr lang="es-ES"/>
          </a:p>
        </p:txBody>
      </p:sp>
    </p:spTree>
    <p:extLst>
      <p:ext uri="{BB962C8B-B14F-4D97-AF65-F5344CB8AC3E}">
        <p14:creationId xmlns:p14="http://schemas.microsoft.com/office/powerpoint/2010/main" val="93460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flukeout.github.io/" TargetMode="External"/><Relationship Id="rId5" Type="http://schemas.openxmlformats.org/officeDocument/2006/relationships/image" Target="../media/image23.png"/><Relationship Id="rId4" Type="http://schemas.openxmlformats.org/officeDocument/2006/relationships/hyperlink" Target="https://codepen.io/nana8/pen/aXQgoj"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codepen.io/bthehuman/pen/BNraLo"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hyperlink" Target="https://www.campusmvp.es/recursos/post/como-suavizar-scrolls-automaticos-solo-con-CSS-y-scroll-behavior.aspx" TargetMode="External"/><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hyperlink" Target="https://codepen.io/jsamper92/pen/YzqQea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hyperlink" Target="https://css-tricks.com/snippets/css/a-guide-to-flexbox/"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github.com/Jsamper92"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linkedin.com/in/javiersamperarias/" TargetMode="External"/><Relationship Id="rId4" Type="http://schemas.openxmlformats.org/officeDocument/2006/relationships/image" Target="../media/image3.png"/><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s://flexboxfroggy.com/#es" TargetMode="External"/><Relationship Id="rId4" Type="http://schemas.openxmlformats.org/officeDocument/2006/relationships/hyperlink" Target="https://codepen.io/enxaneta/full/adLPwv"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hyperlink" Target="https://codepen.io/IbanVeiss/pen/KJgbJE" TargetMode="External"/><Relationship Id="rId4" Type="http://schemas.openxmlformats.org/officeDocument/2006/relationships/hyperlink" Target="https://css-tricks.com/snippets/css/complete-guide-gri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w3schools.com/cssref/css3_pr_mediaquery.asp"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codepen.io/TrentWalton/full/kqxDy" TargetMode="External"/><Relationship Id="rId5" Type="http://schemas.openxmlformats.org/officeDocument/2006/relationships/image" Target="../media/image41.jpeg"/><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github.com/postcss/postcss" TargetMode="External"/><Relationship Id="rId5" Type="http://schemas.openxmlformats.org/officeDocument/2006/relationships/image" Target="../media/image43.jpe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hyperlink" Target="https://www.w3.org/TR/selectors/#specificity" TargetMode="External"/><Relationship Id="rId3" Type="http://schemas.openxmlformats.org/officeDocument/2006/relationships/hyperlink" Target="https://www.w3schools.com/css/default.asp" TargetMode="External"/><Relationship Id="rId7" Type="http://schemas.openxmlformats.org/officeDocument/2006/relationships/hyperlink" Target="https://caniuse.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hyperlink" Target="https://css-tricks.com/" TargetMode="External"/><Relationship Id="rId5" Type="http://schemas.openxmlformats.org/officeDocument/2006/relationships/hyperlink" Target="https://jigsaw.w3.org/css-validator/" TargetMode="External"/><Relationship Id="rId4" Type="http://schemas.openxmlformats.org/officeDocument/2006/relationships/hyperlink" Target="https://developer.mozilla.org/en-US/docs/Learn/CSS"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www.w3.org/TR/CSS/" TargetMode="External"/><Relationship Id="rId5" Type="http://schemas.openxmlformats.org/officeDocument/2006/relationships/hyperlink" Target="https://www.w3.org/Style/CSS/specs.en.html"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hyperlink" Target="https://www.w3schools.com/css/exercise.asp?filename=exercise_howto1"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specificity.keegan.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43776" y="3745337"/>
            <a:ext cx="9144000" cy="857445"/>
          </a:xfrm>
        </p:spPr>
        <p:txBody>
          <a:bodyPr>
            <a:normAutofit fontScale="90000"/>
          </a:bodyPr>
          <a:lstStyle/>
          <a:p>
            <a:pPr algn="l"/>
            <a:r>
              <a:rPr lang="es-ES" dirty="0">
                <a:solidFill>
                  <a:srgbClr val="960F68"/>
                </a:solidFill>
              </a:rPr>
              <a:t>CSS Básico</a:t>
            </a:r>
          </a:p>
        </p:txBody>
      </p:sp>
      <p:sp>
        <p:nvSpPr>
          <p:cNvPr id="3" name="Subtítulo 2"/>
          <p:cNvSpPr>
            <a:spLocks noGrp="1"/>
          </p:cNvSpPr>
          <p:nvPr>
            <p:ph type="subTitle" idx="1"/>
          </p:nvPr>
        </p:nvSpPr>
        <p:spPr>
          <a:xfrm>
            <a:off x="-1" y="4814596"/>
            <a:ext cx="12192001" cy="2043404"/>
          </a:xfrm>
          <a:solidFill>
            <a:srgbClr val="960F68"/>
          </a:solidFill>
        </p:spPr>
        <p:txBody>
          <a:bodyPr/>
          <a:lstStyle/>
          <a:p>
            <a:pPr algn="l"/>
            <a:endParaRPr lang="es-ES" dirty="0"/>
          </a:p>
          <a:p>
            <a:pPr algn="l"/>
            <a:endParaRPr lang="es-ES" dirty="0"/>
          </a:p>
          <a:p>
            <a:pPr algn="l"/>
            <a:endParaRPr lang="es-ES" dirty="0"/>
          </a:p>
          <a:p>
            <a:pPr algn="l"/>
            <a:r>
              <a:rPr lang="es-ES" dirty="0"/>
              <a:t>	</a:t>
            </a:r>
            <a:r>
              <a:rPr lang="es-ES" sz="1800" dirty="0">
                <a:solidFill>
                  <a:schemeClr val="bg1"/>
                </a:solidFill>
                <a:latin typeface="Arial" panose="020B0604020202020204" pitchFamily="34" charset="0"/>
                <a:cs typeface="Arial" panose="020B0604020202020204" pitchFamily="34" charset="0"/>
              </a:rPr>
              <a:t>2019</a:t>
            </a:r>
            <a:endParaRPr lang="es-ES" dirty="0">
              <a:solidFill>
                <a:schemeClr val="bg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8331265" y="314617"/>
            <a:ext cx="3143250" cy="2085975"/>
          </a:xfrm>
          <a:prstGeom prst="rect">
            <a:avLst/>
          </a:prstGeom>
        </p:spPr>
      </p:pic>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1</a:t>
            </a:fld>
            <a:endParaRPr lang="es-ES"/>
          </a:p>
        </p:txBody>
      </p:sp>
    </p:spTree>
    <p:extLst>
      <p:ext uri="{BB962C8B-B14F-4D97-AF65-F5344CB8AC3E}">
        <p14:creationId xmlns:p14="http://schemas.microsoft.com/office/powerpoint/2010/main" val="52648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10</a:t>
            </a:fld>
            <a:endParaRPr lang="es-ES"/>
          </a:p>
        </p:txBody>
      </p:sp>
      <p:sp>
        <p:nvSpPr>
          <p:cNvPr id="7" name="Título 4"/>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Box </a:t>
            </a:r>
            <a:r>
              <a:rPr lang="es-ES" dirty="0" err="1">
                <a:solidFill>
                  <a:srgbClr val="960F68"/>
                </a:solidFill>
              </a:rPr>
              <a:t>Model</a:t>
            </a:r>
            <a:endParaRPr lang="es-ES" dirty="0">
              <a:solidFill>
                <a:srgbClr val="960F68"/>
              </a:solidFill>
            </a:endParaRPr>
          </a:p>
        </p:txBody>
      </p:sp>
      <p:sp>
        <p:nvSpPr>
          <p:cNvPr id="10" name="Rectángulo 9"/>
          <p:cNvSpPr/>
          <p:nvPr/>
        </p:nvSpPr>
        <p:spPr>
          <a:xfrm>
            <a:off x="990600" y="1843088"/>
            <a:ext cx="8300029" cy="369332"/>
          </a:xfrm>
          <a:prstGeom prst="rect">
            <a:avLst/>
          </a:prstGeom>
          <a:noFill/>
        </p:spPr>
        <p:txBody>
          <a:bodyPr wrap="none" lIns="91440" tIns="45720" rIns="91440" bIns="45720">
            <a:spAutoFit/>
          </a:bodyPr>
          <a:lstStyle/>
          <a:p>
            <a:pPr algn="ctr"/>
            <a:r>
              <a:rPr lang="es-ES" b="0" cap="none" spc="0">
                <a:ln w="0"/>
                <a:solidFill>
                  <a:schemeClr val="tx1"/>
                </a:solidFill>
              </a:rPr>
              <a:t>Cada elemento que definimos en un HTML se mostrara en el navegador como una caja</a:t>
            </a:r>
          </a:p>
        </p:txBody>
      </p:sp>
      <p:pic>
        <p:nvPicPr>
          <p:cNvPr id="3074" name="Picture 2" descr="https://mdn.mozillademos.org/files/8685/boxmodel-(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17" y="2329418"/>
            <a:ext cx="52197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rot="10800000" flipV="1">
            <a:off x="6650181" y="2899390"/>
            <a:ext cx="5035551" cy="2031325"/>
          </a:xfrm>
          <a:prstGeom prst="rect">
            <a:avLst/>
          </a:prstGeom>
          <a:noFill/>
        </p:spPr>
        <p:txBody>
          <a:bodyPr wrap="square" lIns="91440" tIns="45720" rIns="91440" bIns="45720">
            <a:spAutoFit/>
          </a:bodyPr>
          <a:lstStyle/>
          <a:p>
            <a:r>
              <a:rPr lang="es-ES" b="0" cap="none" spc="0" dirty="0">
                <a:ln w="0"/>
                <a:solidFill>
                  <a:schemeClr val="tx1"/>
                </a:solidFill>
              </a:rPr>
              <a:t>Todo bloque de HTML, ocupa un espacio que podemos definir mediante las instrucciones:</a:t>
            </a:r>
          </a:p>
          <a:p>
            <a:pPr marL="285750" indent="-285750">
              <a:buFont typeface="Arial" panose="020B0604020202020204" pitchFamily="34" charset="0"/>
              <a:buChar char="•"/>
            </a:pPr>
            <a:r>
              <a:rPr lang="es-ES" dirty="0" err="1">
                <a:ln w="0"/>
              </a:rPr>
              <a:t>Width</a:t>
            </a:r>
            <a:endParaRPr lang="es-ES" dirty="0">
              <a:ln w="0"/>
            </a:endParaRPr>
          </a:p>
          <a:p>
            <a:pPr marL="285750" indent="-285750">
              <a:buFont typeface="Arial" panose="020B0604020202020204" pitchFamily="34" charset="0"/>
              <a:buChar char="•"/>
            </a:pPr>
            <a:r>
              <a:rPr lang="es-ES" dirty="0">
                <a:ln w="0"/>
              </a:rPr>
              <a:t>Max-</a:t>
            </a:r>
            <a:r>
              <a:rPr lang="es-ES" dirty="0" err="1">
                <a:ln w="0"/>
              </a:rPr>
              <a:t>width</a:t>
            </a:r>
            <a:endParaRPr lang="es-ES" dirty="0">
              <a:ln w="0"/>
            </a:endParaRPr>
          </a:p>
          <a:p>
            <a:pPr marL="285750" indent="-285750">
              <a:buFont typeface="Arial" panose="020B0604020202020204" pitchFamily="34" charset="0"/>
              <a:buChar char="•"/>
            </a:pPr>
            <a:r>
              <a:rPr lang="es-ES" b="0" cap="none" spc="0" dirty="0" err="1">
                <a:ln w="0"/>
                <a:solidFill>
                  <a:schemeClr val="tx1"/>
                </a:solidFill>
              </a:rPr>
              <a:t>Height</a:t>
            </a:r>
            <a:endParaRPr lang="es-ES" b="0" cap="none" spc="0" dirty="0">
              <a:ln w="0"/>
              <a:solidFill>
                <a:schemeClr val="tx1"/>
              </a:solidFill>
            </a:endParaRPr>
          </a:p>
          <a:p>
            <a:pPr marL="285750" indent="-285750">
              <a:buFont typeface="Arial" panose="020B0604020202020204" pitchFamily="34" charset="0"/>
              <a:buChar char="•"/>
            </a:pPr>
            <a:r>
              <a:rPr lang="es-ES" dirty="0">
                <a:ln w="0"/>
              </a:rPr>
              <a:t>Max-</a:t>
            </a:r>
            <a:r>
              <a:rPr lang="es-ES" dirty="0" err="1">
                <a:ln w="0"/>
              </a:rPr>
              <a:t>height</a:t>
            </a:r>
            <a:endParaRPr lang="es-ES" b="0" cap="none" spc="0" dirty="0">
              <a:ln w="0"/>
              <a:solidFill>
                <a:schemeClr val="tx1"/>
              </a:solidFill>
            </a:endParaRPr>
          </a:p>
          <a:p>
            <a:pPr marL="285750" indent="-285750">
              <a:buFont typeface="Arial" panose="020B0604020202020204" pitchFamily="34" charset="0"/>
              <a:buChar char="•"/>
            </a:pPr>
            <a:endParaRPr lang="es-ES" b="0" cap="none" spc="0" dirty="0">
              <a:ln w="0"/>
              <a:solidFill>
                <a:schemeClr val="tx1"/>
              </a:solidFill>
            </a:endParaRPr>
          </a:p>
        </p:txBody>
      </p:sp>
    </p:spTree>
    <p:extLst>
      <p:ext uri="{BB962C8B-B14F-4D97-AF65-F5344CB8AC3E}">
        <p14:creationId xmlns:p14="http://schemas.microsoft.com/office/powerpoint/2010/main" val="223661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Custom </a:t>
            </a:r>
            <a:r>
              <a:rPr lang="es-ES" dirty="0" err="1">
                <a:solidFill>
                  <a:srgbClr val="960F68"/>
                </a:solidFill>
              </a:rPr>
              <a:t>properties</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11</a:t>
            </a:fld>
            <a:endParaRPr lang="es-ES"/>
          </a:p>
        </p:txBody>
      </p:sp>
      <p:pic>
        <p:nvPicPr>
          <p:cNvPr id="6" name="Imagen 5"/>
          <p:cNvPicPr>
            <a:picLocks noChangeAspect="1"/>
          </p:cNvPicPr>
          <p:nvPr/>
        </p:nvPicPr>
        <p:blipFill>
          <a:blip r:embed="rId4"/>
          <a:stretch>
            <a:fillRect/>
          </a:stretch>
        </p:blipFill>
        <p:spPr>
          <a:xfrm>
            <a:off x="838198" y="1648738"/>
            <a:ext cx="3957309" cy="1077660"/>
          </a:xfrm>
          <a:prstGeom prst="rect">
            <a:avLst/>
          </a:prstGeom>
        </p:spPr>
      </p:pic>
      <p:pic>
        <p:nvPicPr>
          <p:cNvPr id="7" name="Imagen 6"/>
          <p:cNvPicPr>
            <a:picLocks noChangeAspect="1"/>
          </p:cNvPicPr>
          <p:nvPr/>
        </p:nvPicPr>
        <p:blipFill>
          <a:blip r:embed="rId5"/>
          <a:stretch>
            <a:fillRect/>
          </a:stretch>
        </p:blipFill>
        <p:spPr>
          <a:xfrm>
            <a:off x="838197" y="2920346"/>
            <a:ext cx="3957309" cy="1048251"/>
          </a:xfrm>
          <a:prstGeom prst="rect">
            <a:avLst/>
          </a:prstGeom>
        </p:spPr>
      </p:pic>
      <p:pic>
        <p:nvPicPr>
          <p:cNvPr id="8" name="Imagen 7"/>
          <p:cNvPicPr>
            <a:picLocks noChangeAspect="1"/>
          </p:cNvPicPr>
          <p:nvPr/>
        </p:nvPicPr>
        <p:blipFill>
          <a:blip r:embed="rId6"/>
          <a:stretch>
            <a:fillRect/>
          </a:stretch>
        </p:blipFill>
        <p:spPr>
          <a:xfrm>
            <a:off x="5639135" y="1289718"/>
            <a:ext cx="4871035" cy="2459317"/>
          </a:xfrm>
          <a:prstGeom prst="rect">
            <a:avLst/>
          </a:prstGeom>
        </p:spPr>
      </p:pic>
      <p:pic>
        <p:nvPicPr>
          <p:cNvPr id="9" name="Imagen 8"/>
          <p:cNvPicPr>
            <a:picLocks noChangeAspect="1"/>
          </p:cNvPicPr>
          <p:nvPr/>
        </p:nvPicPr>
        <p:blipFill>
          <a:blip r:embed="rId7"/>
          <a:stretch>
            <a:fillRect/>
          </a:stretch>
        </p:blipFill>
        <p:spPr>
          <a:xfrm>
            <a:off x="2751221" y="4137778"/>
            <a:ext cx="6689558" cy="2120953"/>
          </a:xfrm>
          <a:prstGeom prst="rect">
            <a:avLst/>
          </a:prstGeom>
        </p:spPr>
      </p:pic>
    </p:spTree>
    <p:extLst>
      <p:ext uri="{BB962C8B-B14F-4D97-AF65-F5344CB8AC3E}">
        <p14:creationId xmlns:p14="http://schemas.microsoft.com/office/powerpoint/2010/main" val="184406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Selectores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12</a:t>
            </a:fld>
            <a:endParaRPr lang="es-ES"/>
          </a:p>
        </p:txBody>
      </p:sp>
      <p:sp>
        <p:nvSpPr>
          <p:cNvPr id="8" name="CuadroTexto 7"/>
          <p:cNvSpPr txBox="1"/>
          <p:nvPr/>
        </p:nvSpPr>
        <p:spPr>
          <a:xfrm>
            <a:off x="6268278" y="1743052"/>
            <a:ext cx="5066442" cy="923330"/>
          </a:xfrm>
          <a:prstGeom prst="rect">
            <a:avLst/>
          </a:prstGeom>
          <a:noFill/>
        </p:spPr>
        <p:txBody>
          <a:bodyPr wrap="square" rtlCol="0">
            <a:spAutoFit/>
          </a:bodyPr>
          <a:lstStyle/>
          <a:p>
            <a:r>
              <a:rPr lang="es-ES" dirty="0"/>
              <a:t>Todos los selectores:</a:t>
            </a:r>
          </a:p>
          <a:p>
            <a:r>
              <a:rPr lang="es-ES" dirty="0">
                <a:hlinkClick r:id="rId4"/>
              </a:rPr>
              <a:t>https://codepen.io/nana8/pen/aXQgoj</a:t>
            </a:r>
            <a:endParaRPr lang="es-ES" dirty="0"/>
          </a:p>
          <a:p>
            <a:endParaRPr lang="es-ES" dirty="0"/>
          </a:p>
        </p:txBody>
      </p:sp>
      <p:sp>
        <p:nvSpPr>
          <p:cNvPr id="6" name="Rectángulo 5"/>
          <p:cNvSpPr/>
          <p:nvPr/>
        </p:nvSpPr>
        <p:spPr>
          <a:xfrm>
            <a:off x="838200" y="1551172"/>
            <a:ext cx="6096000" cy="4370427"/>
          </a:xfrm>
          <a:prstGeom prst="rect">
            <a:avLst/>
          </a:prstGeom>
        </p:spPr>
        <p:txBody>
          <a:bodyPr>
            <a:spAutoFit/>
          </a:bodyPr>
          <a:lstStyle/>
          <a:p>
            <a:pPr marL="457200" indent="-457200">
              <a:buFont typeface="+mj-lt"/>
              <a:buAutoNum type="arabicPeriod"/>
            </a:pPr>
            <a:r>
              <a:rPr lang="es-ES" sz="2000" b="1" dirty="0"/>
              <a:t>Elementales </a:t>
            </a:r>
            <a:r>
              <a:rPr lang="es-ES" dirty="0"/>
              <a:t>Universal</a:t>
            </a:r>
          </a:p>
          <a:p>
            <a:pPr marL="742950" lvl="1" indent="-285750">
              <a:buFont typeface="Arial" panose="020B0604020202020204" pitchFamily="34" charset="0"/>
              <a:buChar char="•"/>
            </a:pPr>
            <a:r>
              <a:rPr lang="es-ES" dirty="0"/>
              <a:t>Etiqueta</a:t>
            </a:r>
          </a:p>
          <a:p>
            <a:pPr marL="742950" lvl="1" indent="-285750">
              <a:buFont typeface="Arial" panose="020B0604020202020204" pitchFamily="34" charset="0"/>
              <a:buChar char="•"/>
            </a:pPr>
            <a:r>
              <a:rPr lang="es-ES" dirty="0"/>
              <a:t>Id</a:t>
            </a:r>
          </a:p>
          <a:p>
            <a:pPr marL="742950" lvl="1" indent="-285750">
              <a:buFont typeface="Arial" panose="020B0604020202020204" pitchFamily="34" charset="0"/>
              <a:buChar char="•"/>
            </a:pPr>
            <a:r>
              <a:rPr lang="es-ES" dirty="0"/>
              <a:t>Clase</a:t>
            </a:r>
          </a:p>
          <a:p>
            <a:pPr marL="457200" indent="-457200">
              <a:buFont typeface="+mj-lt"/>
              <a:buAutoNum type="arabicPeriod"/>
            </a:pPr>
            <a:r>
              <a:rPr lang="es-ES" sz="2000" b="1" dirty="0"/>
              <a:t>Compuestos</a:t>
            </a:r>
          </a:p>
          <a:p>
            <a:pPr marL="742950" lvl="1" indent="-285750">
              <a:buFont typeface="Arial" panose="020B0604020202020204" pitchFamily="34" charset="0"/>
              <a:buChar char="•"/>
            </a:pPr>
            <a:r>
              <a:rPr lang="es-ES" dirty="0"/>
              <a:t>Agrupados</a:t>
            </a:r>
          </a:p>
          <a:p>
            <a:pPr marL="742950" lvl="1" indent="-285750">
              <a:buFont typeface="Arial" panose="020B0604020202020204" pitchFamily="34" charset="0"/>
              <a:buChar char="•"/>
            </a:pPr>
            <a:r>
              <a:rPr lang="es-ES" dirty="0"/>
              <a:t>Descendientes</a:t>
            </a:r>
          </a:p>
          <a:p>
            <a:pPr marL="742950" lvl="1" indent="-285750">
              <a:buFont typeface="Arial" panose="020B0604020202020204" pitchFamily="34" charset="0"/>
              <a:buChar char="•"/>
            </a:pPr>
            <a:r>
              <a:rPr lang="es-ES" dirty="0"/>
              <a:t>Hijo directo</a:t>
            </a:r>
          </a:p>
          <a:p>
            <a:pPr marL="742950" lvl="1" indent="-285750">
              <a:buFont typeface="Arial" panose="020B0604020202020204" pitchFamily="34" charset="0"/>
              <a:buChar char="•"/>
            </a:pPr>
            <a:r>
              <a:rPr lang="es-ES" dirty="0"/>
              <a:t>Hermano siguiente</a:t>
            </a:r>
          </a:p>
          <a:p>
            <a:pPr marL="742950" lvl="1" indent="-285750">
              <a:buFont typeface="Arial" panose="020B0604020202020204" pitchFamily="34" charset="0"/>
              <a:buChar char="•"/>
            </a:pPr>
            <a:r>
              <a:rPr lang="es-ES" dirty="0"/>
              <a:t>Hermanos siguientes</a:t>
            </a:r>
          </a:p>
          <a:p>
            <a:pPr marL="457200" indent="-457200">
              <a:buFont typeface="+mj-lt"/>
              <a:buAutoNum type="arabicPeriod"/>
            </a:pPr>
            <a:r>
              <a:rPr lang="es-ES" sz="2000" b="1" dirty="0"/>
              <a:t>De atributos</a:t>
            </a:r>
          </a:p>
          <a:p>
            <a:pPr lvl="1"/>
            <a:r>
              <a:rPr lang="es-ES" sz="2000" b="1" dirty="0"/>
              <a:t>	</a:t>
            </a:r>
          </a:p>
          <a:p>
            <a:pPr marL="742950" lvl="1" indent="-285750">
              <a:buFont typeface="Arial" panose="020B0604020202020204" pitchFamily="34" charset="0"/>
              <a:buChar char="•"/>
            </a:pPr>
            <a:r>
              <a:rPr lang="es-ES" dirty="0"/>
              <a:t>Sencillos</a:t>
            </a:r>
          </a:p>
          <a:p>
            <a:pPr marL="742950" lvl="1" indent="-285750">
              <a:buFont typeface="Arial" panose="020B0604020202020204" pitchFamily="34" charset="0"/>
              <a:buChar char="•"/>
            </a:pPr>
            <a:r>
              <a:rPr lang="es-ES" dirty="0"/>
              <a:t>Con comodines</a:t>
            </a:r>
          </a:p>
          <a:p>
            <a:pPr marL="742950" lvl="1" indent="-285750">
              <a:buFont typeface="Arial" panose="020B0604020202020204" pitchFamily="34" charset="0"/>
              <a:buChar char="•"/>
            </a:pPr>
            <a:endParaRPr lang="es-ES" dirty="0"/>
          </a:p>
        </p:txBody>
      </p:sp>
      <p:pic>
        <p:nvPicPr>
          <p:cNvPr id="10" name="Imagen 9"/>
          <p:cNvPicPr>
            <a:picLocks noChangeAspect="1"/>
          </p:cNvPicPr>
          <p:nvPr/>
        </p:nvPicPr>
        <p:blipFill>
          <a:blip r:embed="rId5"/>
          <a:stretch>
            <a:fillRect/>
          </a:stretch>
        </p:blipFill>
        <p:spPr>
          <a:xfrm>
            <a:off x="5600700" y="3168016"/>
            <a:ext cx="6019800" cy="2428875"/>
          </a:xfrm>
          <a:prstGeom prst="rect">
            <a:avLst/>
          </a:prstGeom>
        </p:spPr>
      </p:pic>
      <p:sp>
        <p:nvSpPr>
          <p:cNvPr id="7" name="CuadroTexto 6">
            <a:extLst>
              <a:ext uri="{FF2B5EF4-FFF2-40B4-BE49-F238E27FC236}">
                <a16:creationId xmlns:a16="http://schemas.microsoft.com/office/drawing/2014/main" id="{06DA325B-BCF8-864D-ACF3-55794560D5C3}"/>
              </a:ext>
            </a:extLst>
          </p:cNvPr>
          <p:cNvSpPr txBox="1"/>
          <p:nvPr/>
        </p:nvSpPr>
        <p:spPr>
          <a:xfrm>
            <a:off x="6944851" y="5527869"/>
            <a:ext cx="2672270" cy="646331"/>
          </a:xfrm>
          <a:prstGeom prst="rect">
            <a:avLst/>
          </a:prstGeom>
          <a:noFill/>
        </p:spPr>
        <p:txBody>
          <a:bodyPr wrap="none" rtlCol="0">
            <a:spAutoFit/>
          </a:bodyPr>
          <a:lstStyle/>
          <a:p>
            <a:r>
              <a:rPr lang="es-ES" dirty="0"/>
              <a:t>Juego</a:t>
            </a:r>
            <a:endParaRPr lang="es-ES" dirty="0">
              <a:solidFill>
                <a:srgbClr val="0563C1"/>
              </a:solidFill>
              <a:hlinkClick r:id="rId6">
                <a:extLst>
                  <a:ext uri="{A12FA001-AC4F-418D-AE19-62706E023703}">
                    <ahyp:hlinkClr xmlns:ahyp="http://schemas.microsoft.com/office/drawing/2018/hyperlinkcolor" val="tx"/>
                  </a:ext>
                </a:extLst>
              </a:hlinkClick>
            </a:endParaRPr>
          </a:p>
          <a:p>
            <a:r>
              <a:rPr lang="es-ES" dirty="0">
                <a:solidFill>
                  <a:srgbClr val="0563C1"/>
                </a:solidFill>
                <a:hlinkClick r:id="rId6">
                  <a:extLst>
                    <a:ext uri="{A12FA001-AC4F-418D-AE19-62706E023703}">
                      <ahyp:hlinkClr xmlns:ahyp="http://schemas.microsoft.com/office/drawing/2018/hyperlinkcolor" val="tx"/>
                    </a:ext>
                  </a:extLst>
                </a:hlinkClick>
              </a:rPr>
              <a:t>https://flukeout.github.io/</a:t>
            </a:r>
            <a:endParaRPr lang="es-ES" dirty="0"/>
          </a:p>
        </p:txBody>
      </p:sp>
    </p:spTree>
    <p:extLst>
      <p:ext uri="{BB962C8B-B14F-4D97-AF65-F5344CB8AC3E}">
        <p14:creationId xmlns:p14="http://schemas.microsoft.com/office/powerpoint/2010/main" val="405270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Texto - Unidades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13</a:t>
            </a:fld>
            <a:endParaRPr lang="es-ES"/>
          </a:p>
        </p:txBody>
      </p:sp>
      <p:pic>
        <p:nvPicPr>
          <p:cNvPr id="9" name="Picture 2" descr="Resultado de imagen de css unida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906" y="1858045"/>
            <a:ext cx="6587751" cy="418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Position - Position</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14</a:t>
            </a:fld>
            <a:endParaRPr lang="es-ES"/>
          </a:p>
        </p:txBody>
      </p:sp>
      <p:pic>
        <p:nvPicPr>
          <p:cNvPr id="6" name="Imagen 5"/>
          <p:cNvPicPr>
            <a:picLocks noChangeAspect="1"/>
          </p:cNvPicPr>
          <p:nvPr/>
        </p:nvPicPr>
        <p:blipFill>
          <a:blip r:embed="rId4"/>
          <a:stretch>
            <a:fillRect/>
          </a:stretch>
        </p:blipFill>
        <p:spPr>
          <a:xfrm>
            <a:off x="838200" y="2233931"/>
            <a:ext cx="5266880" cy="1742122"/>
          </a:xfrm>
          <a:prstGeom prst="rect">
            <a:avLst/>
          </a:prstGeom>
        </p:spPr>
      </p:pic>
      <p:pic>
        <p:nvPicPr>
          <p:cNvPr id="7" name="Imagen 6"/>
          <p:cNvPicPr>
            <a:picLocks noChangeAspect="1"/>
          </p:cNvPicPr>
          <p:nvPr/>
        </p:nvPicPr>
        <p:blipFill>
          <a:blip r:embed="rId5"/>
          <a:stretch>
            <a:fillRect/>
          </a:stretch>
        </p:blipFill>
        <p:spPr>
          <a:xfrm>
            <a:off x="6993255" y="2452453"/>
            <a:ext cx="1998345" cy="1523600"/>
          </a:xfrm>
          <a:prstGeom prst="rect">
            <a:avLst/>
          </a:prstGeom>
          <a:ln>
            <a:solidFill>
              <a:srgbClr val="960F68"/>
            </a:solidFill>
          </a:ln>
        </p:spPr>
      </p:pic>
      <p:sp>
        <p:nvSpPr>
          <p:cNvPr id="8" name="CuadroTexto 7"/>
          <p:cNvSpPr txBox="1"/>
          <p:nvPr/>
        </p:nvSpPr>
        <p:spPr>
          <a:xfrm>
            <a:off x="3169920" y="5013960"/>
            <a:ext cx="8366760" cy="369332"/>
          </a:xfrm>
          <a:prstGeom prst="rect">
            <a:avLst/>
          </a:prstGeom>
          <a:noFill/>
        </p:spPr>
        <p:txBody>
          <a:bodyPr wrap="square" rtlCol="0">
            <a:spAutoFit/>
          </a:bodyPr>
          <a:lstStyle/>
          <a:p>
            <a:r>
              <a:rPr lang="es-ES" dirty="0"/>
              <a:t>Ejemplo: </a:t>
            </a:r>
            <a:r>
              <a:rPr lang="es-ES" dirty="0">
                <a:hlinkClick r:id="rId6"/>
              </a:rPr>
              <a:t>https://codepen.io/bthehuman/pen/BNraLo</a:t>
            </a:r>
            <a:r>
              <a:rPr lang="es-ES" dirty="0"/>
              <a:t> </a:t>
            </a:r>
          </a:p>
        </p:txBody>
      </p:sp>
    </p:spTree>
    <p:extLst>
      <p:ext uri="{BB962C8B-B14F-4D97-AF65-F5344CB8AC3E}">
        <p14:creationId xmlns:p14="http://schemas.microsoft.com/office/powerpoint/2010/main" val="188862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err="1">
                <a:solidFill>
                  <a:srgbClr val="960F68"/>
                </a:solidFill>
              </a:rPr>
              <a:t>Pseudo</a:t>
            </a:r>
            <a:r>
              <a:rPr lang="es-ES" dirty="0">
                <a:solidFill>
                  <a:srgbClr val="960F68"/>
                </a:solidFill>
              </a:rPr>
              <a:t>-clases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15</a:t>
            </a:fld>
            <a:endParaRPr lang="es-ES"/>
          </a:p>
        </p:txBody>
      </p:sp>
      <p:pic>
        <p:nvPicPr>
          <p:cNvPr id="6" name="Imagen 5"/>
          <p:cNvPicPr>
            <a:picLocks noChangeAspect="1"/>
          </p:cNvPicPr>
          <p:nvPr/>
        </p:nvPicPr>
        <p:blipFill>
          <a:blip r:embed="rId4"/>
          <a:stretch>
            <a:fillRect/>
          </a:stretch>
        </p:blipFill>
        <p:spPr>
          <a:xfrm>
            <a:off x="2664407" y="1416205"/>
            <a:ext cx="6558386" cy="3440207"/>
          </a:xfrm>
          <a:prstGeom prst="rect">
            <a:avLst/>
          </a:prstGeom>
        </p:spPr>
      </p:pic>
    </p:spTree>
    <p:extLst>
      <p:ext uri="{BB962C8B-B14F-4D97-AF65-F5344CB8AC3E}">
        <p14:creationId xmlns:p14="http://schemas.microsoft.com/office/powerpoint/2010/main" val="71014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err="1">
                <a:solidFill>
                  <a:srgbClr val="960F68"/>
                </a:solidFill>
              </a:rPr>
              <a:t>Pseudo</a:t>
            </a:r>
            <a:r>
              <a:rPr lang="es-ES" dirty="0">
                <a:solidFill>
                  <a:srgbClr val="960F68"/>
                </a:solidFill>
              </a:rPr>
              <a:t>-elementos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16</a:t>
            </a:fld>
            <a:endParaRPr lang="es-ES"/>
          </a:p>
        </p:txBody>
      </p:sp>
      <p:pic>
        <p:nvPicPr>
          <p:cNvPr id="7" name="Imagen 6"/>
          <p:cNvPicPr>
            <a:picLocks noChangeAspect="1"/>
          </p:cNvPicPr>
          <p:nvPr/>
        </p:nvPicPr>
        <p:blipFill>
          <a:blip r:embed="rId4"/>
          <a:stretch>
            <a:fillRect/>
          </a:stretch>
        </p:blipFill>
        <p:spPr>
          <a:xfrm>
            <a:off x="1146619" y="1879631"/>
            <a:ext cx="1855661" cy="2427762"/>
          </a:xfrm>
          <a:prstGeom prst="rect">
            <a:avLst/>
          </a:prstGeom>
        </p:spPr>
      </p:pic>
      <p:pic>
        <p:nvPicPr>
          <p:cNvPr id="9" name="Imagen 8"/>
          <p:cNvPicPr>
            <a:picLocks noChangeAspect="1"/>
          </p:cNvPicPr>
          <p:nvPr/>
        </p:nvPicPr>
        <p:blipFill>
          <a:blip r:embed="rId5"/>
          <a:stretch>
            <a:fillRect/>
          </a:stretch>
        </p:blipFill>
        <p:spPr>
          <a:xfrm>
            <a:off x="3852800" y="2005045"/>
            <a:ext cx="7501000" cy="1863406"/>
          </a:xfrm>
          <a:prstGeom prst="rect">
            <a:avLst/>
          </a:prstGeom>
        </p:spPr>
      </p:pic>
    </p:spTree>
    <p:extLst>
      <p:ext uri="{BB962C8B-B14F-4D97-AF65-F5344CB8AC3E}">
        <p14:creationId xmlns:p14="http://schemas.microsoft.com/office/powerpoint/2010/main" val="427677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Overflow – Overflow contenido</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17</a:t>
            </a:fld>
            <a:endParaRPr lang="es-ES"/>
          </a:p>
        </p:txBody>
      </p:sp>
      <p:sp>
        <p:nvSpPr>
          <p:cNvPr id="8" name="Rectángulo 7"/>
          <p:cNvSpPr/>
          <p:nvPr/>
        </p:nvSpPr>
        <p:spPr>
          <a:xfrm>
            <a:off x="5974813" y="3244334"/>
            <a:ext cx="242374" cy="369332"/>
          </a:xfrm>
          <a:prstGeom prst="rect">
            <a:avLst/>
          </a:prstGeom>
        </p:spPr>
        <p:txBody>
          <a:bodyPr wrap="none">
            <a:spAutoFit/>
          </a:bodyPr>
          <a:lstStyle/>
          <a:p>
            <a:r>
              <a:rPr lang="es-ES" dirty="0">
                <a:solidFill>
                  <a:srgbClr val="000000"/>
                </a:solidFill>
                <a:latin typeface="Times New Roman" panose="02020603050405020304" pitchFamily="18" charset="0"/>
              </a:rPr>
              <a:t> </a:t>
            </a:r>
            <a:endParaRPr lang="es-ES" dirty="0"/>
          </a:p>
        </p:txBody>
      </p:sp>
      <p:sp>
        <p:nvSpPr>
          <p:cNvPr id="9" name="Rectángulo 8"/>
          <p:cNvSpPr/>
          <p:nvPr/>
        </p:nvSpPr>
        <p:spPr>
          <a:xfrm>
            <a:off x="5974813" y="3244334"/>
            <a:ext cx="242374" cy="369332"/>
          </a:xfrm>
          <a:prstGeom prst="rect">
            <a:avLst/>
          </a:prstGeom>
        </p:spPr>
        <p:txBody>
          <a:bodyPr wrap="none">
            <a:spAutoFit/>
          </a:bodyPr>
          <a:lstStyle/>
          <a:p>
            <a:r>
              <a:rPr lang="es-ES" dirty="0">
                <a:solidFill>
                  <a:srgbClr val="000000"/>
                </a:solidFill>
                <a:latin typeface="Times New Roman" panose="02020603050405020304" pitchFamily="18" charset="0"/>
              </a:rPr>
              <a:t> </a:t>
            </a:r>
            <a:endParaRPr lang="es-ES" dirty="0"/>
          </a:p>
        </p:txBody>
      </p:sp>
      <p:pic>
        <p:nvPicPr>
          <p:cNvPr id="11" name="Imagen 10"/>
          <p:cNvPicPr>
            <a:picLocks noChangeAspect="1"/>
          </p:cNvPicPr>
          <p:nvPr/>
        </p:nvPicPr>
        <p:blipFill>
          <a:blip r:embed="rId4"/>
          <a:stretch>
            <a:fillRect/>
          </a:stretch>
        </p:blipFill>
        <p:spPr>
          <a:xfrm>
            <a:off x="838200" y="1690688"/>
            <a:ext cx="6854681" cy="2693670"/>
          </a:xfrm>
          <a:prstGeom prst="rect">
            <a:avLst/>
          </a:prstGeom>
        </p:spPr>
      </p:pic>
      <p:pic>
        <p:nvPicPr>
          <p:cNvPr id="12" name="Imagen 11"/>
          <p:cNvPicPr>
            <a:picLocks noChangeAspect="1"/>
          </p:cNvPicPr>
          <p:nvPr/>
        </p:nvPicPr>
        <p:blipFill>
          <a:blip r:embed="rId5"/>
          <a:stretch>
            <a:fillRect/>
          </a:stretch>
        </p:blipFill>
        <p:spPr>
          <a:xfrm>
            <a:off x="8153401" y="1638300"/>
            <a:ext cx="2164080" cy="1437622"/>
          </a:xfrm>
          <a:prstGeom prst="rect">
            <a:avLst/>
          </a:prstGeom>
        </p:spPr>
      </p:pic>
      <p:pic>
        <p:nvPicPr>
          <p:cNvPr id="13" name="Imagen 12"/>
          <p:cNvPicPr>
            <a:picLocks noChangeAspect="1"/>
          </p:cNvPicPr>
          <p:nvPr/>
        </p:nvPicPr>
        <p:blipFill>
          <a:blip r:embed="rId6"/>
          <a:stretch>
            <a:fillRect/>
          </a:stretch>
        </p:blipFill>
        <p:spPr>
          <a:xfrm>
            <a:off x="7622202" y="3054967"/>
            <a:ext cx="1976795" cy="1381704"/>
          </a:xfrm>
          <a:prstGeom prst="rect">
            <a:avLst/>
          </a:prstGeom>
        </p:spPr>
      </p:pic>
      <p:pic>
        <p:nvPicPr>
          <p:cNvPr id="14" name="Imagen 13"/>
          <p:cNvPicPr>
            <a:picLocks noChangeAspect="1"/>
          </p:cNvPicPr>
          <p:nvPr/>
        </p:nvPicPr>
        <p:blipFill>
          <a:blip r:embed="rId7"/>
          <a:stretch>
            <a:fillRect/>
          </a:stretch>
        </p:blipFill>
        <p:spPr>
          <a:xfrm>
            <a:off x="9775445" y="3745819"/>
            <a:ext cx="2120265" cy="1472031"/>
          </a:xfrm>
          <a:prstGeom prst="rect">
            <a:avLst/>
          </a:prstGeom>
        </p:spPr>
      </p:pic>
      <p:sp>
        <p:nvSpPr>
          <p:cNvPr id="6" name="CuadroTexto 5">
            <a:extLst>
              <a:ext uri="{FF2B5EF4-FFF2-40B4-BE49-F238E27FC236}">
                <a16:creationId xmlns:a16="http://schemas.microsoft.com/office/drawing/2014/main" id="{1868D36A-8DE7-5848-A667-24C0A055FAAE}"/>
              </a:ext>
            </a:extLst>
          </p:cNvPr>
          <p:cNvSpPr txBox="1"/>
          <p:nvPr/>
        </p:nvSpPr>
        <p:spPr>
          <a:xfrm>
            <a:off x="296290" y="4689644"/>
            <a:ext cx="10515600" cy="1754326"/>
          </a:xfrm>
          <a:prstGeom prst="rect">
            <a:avLst/>
          </a:prstGeom>
          <a:noFill/>
        </p:spPr>
        <p:txBody>
          <a:bodyPr wrap="square" rtlCol="0">
            <a:spAutoFit/>
          </a:bodyPr>
          <a:lstStyle/>
          <a:p>
            <a:r>
              <a:rPr lang="es-ES" dirty="0"/>
              <a:t>Scroll-</a:t>
            </a:r>
            <a:r>
              <a:rPr lang="es-ES" dirty="0" err="1"/>
              <a:t>behavior</a:t>
            </a:r>
            <a:r>
              <a:rPr lang="es-ES" dirty="0"/>
              <a:t> </a:t>
            </a:r>
          </a:p>
          <a:p>
            <a:r>
              <a:rPr lang="es-ES" dirty="0">
                <a:hlinkClick r:id="rId8"/>
              </a:rPr>
              <a:t>https://www.campusmvp.es/recursos/post/como-suavizar-scrolls-automaticos-solo-con-CSS-y-scroll-behavior.aspx</a:t>
            </a:r>
            <a:endParaRPr lang="es-ES" dirty="0"/>
          </a:p>
          <a:p>
            <a:r>
              <a:rPr lang="es-ES" dirty="0"/>
              <a:t> </a:t>
            </a:r>
          </a:p>
          <a:p>
            <a:r>
              <a:rPr lang="es-ES" dirty="0"/>
              <a:t>Ejercicio Scroll-</a:t>
            </a:r>
            <a:r>
              <a:rPr lang="es-ES" dirty="0" err="1"/>
              <a:t>behavior</a:t>
            </a:r>
            <a:r>
              <a:rPr lang="es-ES" dirty="0"/>
              <a:t>:</a:t>
            </a:r>
          </a:p>
          <a:p>
            <a:r>
              <a:rPr lang="es-ES" dirty="0">
                <a:hlinkClick r:id="rId9"/>
              </a:rPr>
              <a:t>https://codepen.io/jsamper92/pen/YzqQeaa</a:t>
            </a:r>
            <a:endParaRPr lang="es-ES" dirty="0"/>
          </a:p>
        </p:txBody>
      </p:sp>
    </p:spTree>
    <p:extLst>
      <p:ext uri="{BB962C8B-B14F-4D97-AF65-F5344CB8AC3E}">
        <p14:creationId xmlns:p14="http://schemas.microsoft.com/office/powerpoint/2010/main" val="419751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Overflow – Overflow textos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18</a:t>
            </a:fld>
            <a:endParaRPr lang="es-ES"/>
          </a:p>
        </p:txBody>
      </p:sp>
      <p:sp>
        <p:nvSpPr>
          <p:cNvPr id="8" name="Rectángulo 7"/>
          <p:cNvSpPr/>
          <p:nvPr/>
        </p:nvSpPr>
        <p:spPr>
          <a:xfrm>
            <a:off x="5974813" y="3244334"/>
            <a:ext cx="242374" cy="369332"/>
          </a:xfrm>
          <a:prstGeom prst="rect">
            <a:avLst/>
          </a:prstGeom>
        </p:spPr>
        <p:txBody>
          <a:bodyPr wrap="none">
            <a:spAutoFit/>
          </a:bodyPr>
          <a:lstStyle/>
          <a:p>
            <a:r>
              <a:rPr lang="es-ES" dirty="0">
                <a:solidFill>
                  <a:srgbClr val="000000"/>
                </a:solidFill>
                <a:latin typeface="Times New Roman" panose="02020603050405020304" pitchFamily="18" charset="0"/>
              </a:rPr>
              <a:t> </a:t>
            </a:r>
            <a:endParaRPr lang="es-ES" dirty="0"/>
          </a:p>
        </p:txBody>
      </p:sp>
      <p:sp>
        <p:nvSpPr>
          <p:cNvPr id="9" name="Rectángulo 8"/>
          <p:cNvSpPr/>
          <p:nvPr/>
        </p:nvSpPr>
        <p:spPr>
          <a:xfrm>
            <a:off x="5974813" y="3244334"/>
            <a:ext cx="242374" cy="369332"/>
          </a:xfrm>
          <a:prstGeom prst="rect">
            <a:avLst/>
          </a:prstGeom>
        </p:spPr>
        <p:txBody>
          <a:bodyPr wrap="none">
            <a:spAutoFit/>
          </a:bodyPr>
          <a:lstStyle/>
          <a:p>
            <a:r>
              <a:rPr lang="es-ES" dirty="0">
                <a:solidFill>
                  <a:srgbClr val="000000"/>
                </a:solidFill>
                <a:latin typeface="Times New Roman" panose="02020603050405020304" pitchFamily="18" charset="0"/>
              </a:rPr>
              <a:t> </a:t>
            </a:r>
            <a:endParaRPr lang="es-ES" dirty="0"/>
          </a:p>
        </p:txBody>
      </p:sp>
      <p:sp>
        <p:nvSpPr>
          <p:cNvPr id="7" name="CuadroTexto 6">
            <a:extLst>
              <a:ext uri="{FF2B5EF4-FFF2-40B4-BE49-F238E27FC236}">
                <a16:creationId xmlns:a16="http://schemas.microsoft.com/office/drawing/2014/main" id="{F109C4E8-4EBD-B043-8000-CE1A45E20C46}"/>
              </a:ext>
            </a:extLst>
          </p:cNvPr>
          <p:cNvSpPr txBox="1"/>
          <p:nvPr/>
        </p:nvSpPr>
        <p:spPr>
          <a:xfrm>
            <a:off x="609600" y="1503660"/>
            <a:ext cx="8213082" cy="369332"/>
          </a:xfrm>
          <a:prstGeom prst="rect">
            <a:avLst/>
          </a:prstGeom>
          <a:noFill/>
        </p:spPr>
        <p:txBody>
          <a:bodyPr wrap="none" rtlCol="0">
            <a:spAutoFit/>
          </a:bodyPr>
          <a:lstStyle/>
          <a:p>
            <a:r>
              <a:rPr lang="es-ES" dirty="0"/>
              <a:t>White-</a:t>
            </a:r>
            <a:r>
              <a:rPr lang="es-ES" dirty="0" err="1"/>
              <a:t>space</a:t>
            </a:r>
            <a:r>
              <a:rPr lang="es-ES" dirty="0"/>
              <a:t>: determina como se maneja el espacio en blanco dentro de un elemento.</a:t>
            </a:r>
          </a:p>
        </p:txBody>
      </p:sp>
      <p:pic>
        <p:nvPicPr>
          <p:cNvPr id="17" name="Imagen 16" descr="Interfaz de usuario gráfica, Texto, Aplicación, Correo electrónico&#10;&#10;Descripción generada automáticamente">
            <a:extLst>
              <a:ext uri="{FF2B5EF4-FFF2-40B4-BE49-F238E27FC236}">
                <a16:creationId xmlns:a16="http://schemas.microsoft.com/office/drawing/2014/main" id="{0FE780CB-DC05-514D-9503-7F7830A94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3" y="2065830"/>
            <a:ext cx="6168068" cy="4422873"/>
          </a:xfrm>
          <a:prstGeom prst="rect">
            <a:avLst/>
          </a:prstGeom>
        </p:spPr>
      </p:pic>
      <p:pic>
        <p:nvPicPr>
          <p:cNvPr id="19" name="Imagen 18" descr="Interfaz de usuario gráfica, Texto, Aplicación, Correo electrónico&#10;&#10;Descripción generada automáticamente">
            <a:extLst>
              <a:ext uri="{FF2B5EF4-FFF2-40B4-BE49-F238E27FC236}">
                <a16:creationId xmlns:a16="http://schemas.microsoft.com/office/drawing/2014/main" id="{14613C2C-CA24-C942-83C2-1E33A0485F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458" y="2554740"/>
            <a:ext cx="5350252" cy="3283631"/>
          </a:xfrm>
          <a:prstGeom prst="rect">
            <a:avLst/>
          </a:prstGeom>
        </p:spPr>
      </p:pic>
    </p:spTree>
    <p:extLst>
      <p:ext uri="{BB962C8B-B14F-4D97-AF65-F5344CB8AC3E}">
        <p14:creationId xmlns:p14="http://schemas.microsoft.com/office/powerpoint/2010/main" val="322460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19</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Diseño Responsive - Flexbox</a:t>
            </a: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472440" y="5732463"/>
            <a:ext cx="10350731" cy="817966"/>
          </a:xfrm>
        </p:spPr>
        <p:txBody>
          <a:bodyPr>
            <a:noAutofit/>
          </a:bodyPr>
          <a:lstStyle/>
          <a:p>
            <a:r>
              <a:rPr lang="es-ES" sz="1800" dirty="0">
                <a:hlinkClick r:id="rId4"/>
              </a:rPr>
              <a:t>https://css-tricks.com/snippets/css/a-guide-to-flexbox/</a:t>
            </a:r>
            <a:endParaRPr lang="es-ES" sz="1800" dirty="0"/>
          </a:p>
        </p:txBody>
      </p:sp>
      <p:pic>
        <p:nvPicPr>
          <p:cNvPr id="4100" name="Picture 4" descr="Resultado de imagen de flex c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700" y="1211388"/>
            <a:ext cx="11484496" cy="452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6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86994" y="552243"/>
            <a:ext cx="6516688" cy="428625"/>
          </a:xfrm>
          <a:prstGeom prst="rect">
            <a:avLst/>
          </a:prstGeom>
          <a:noFill/>
          <a:ln w="9525">
            <a:noFill/>
            <a:miter lim="800000"/>
            <a:headEnd/>
            <a:tailEnd/>
          </a:ln>
        </p:spPr>
        <p:txBody>
          <a:bodyPr lIns="0" tIns="0" rIns="0" bIns="0">
            <a:spAutoFit/>
          </a:bodyPr>
          <a:lstStyle/>
          <a:p>
            <a:pPr defTabSz="915988" eaLnBrk="0" hangingPunct="0">
              <a:spcBef>
                <a:spcPct val="50000"/>
              </a:spcBef>
            </a:pPr>
            <a:r>
              <a:rPr lang="es-ES_tradnl" sz="2800" dirty="0">
                <a:solidFill>
                  <a:schemeClr val="tx2"/>
                </a:solidFill>
              </a:rPr>
              <a:t>Who i am?</a:t>
            </a:r>
          </a:p>
        </p:txBody>
      </p:sp>
      <p:grpSp>
        <p:nvGrpSpPr>
          <p:cNvPr id="23" name="Grupo 22"/>
          <p:cNvGrpSpPr/>
          <p:nvPr/>
        </p:nvGrpSpPr>
        <p:grpSpPr>
          <a:xfrm>
            <a:off x="892929" y="5181042"/>
            <a:ext cx="2887845" cy="689293"/>
            <a:chOff x="663307" y="5501267"/>
            <a:chExt cx="2887845" cy="689293"/>
          </a:xfrm>
        </p:grpSpPr>
        <p:sp>
          <p:nvSpPr>
            <p:cNvPr id="24" name="CuadroTexto 23"/>
            <p:cNvSpPr txBox="1"/>
            <p:nvPr/>
          </p:nvSpPr>
          <p:spPr>
            <a:xfrm>
              <a:off x="1450705" y="5661248"/>
              <a:ext cx="2100447" cy="276999"/>
            </a:xfrm>
            <a:prstGeom prst="rect">
              <a:avLst/>
            </a:prstGeom>
            <a:noFill/>
          </p:spPr>
          <p:txBody>
            <a:bodyPr wrap="none" rtlCol="0">
              <a:spAutoFit/>
            </a:bodyPr>
            <a:lstStyle/>
            <a:p>
              <a:r>
                <a:rPr lang="es-ES" sz="1200" dirty="0">
                  <a:hlinkClick r:id="rId2"/>
                </a:rPr>
                <a:t>https://github.com/Jsamper92</a:t>
              </a:r>
              <a:endParaRPr lang="es-ES" sz="1200" dirty="0">
                <a:latin typeface="Avenir Next"/>
              </a:endParaRPr>
            </a:p>
          </p:txBody>
        </p:sp>
        <p:pic>
          <p:nvPicPr>
            <p:cNvPr id="25" name="Imagen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307" y="5501267"/>
              <a:ext cx="689293" cy="689293"/>
            </a:xfrm>
            <a:prstGeom prst="rect">
              <a:avLst/>
            </a:prstGeom>
          </p:spPr>
        </p:pic>
      </p:grpSp>
      <p:grpSp>
        <p:nvGrpSpPr>
          <p:cNvPr id="26" name="Grupo 25"/>
          <p:cNvGrpSpPr/>
          <p:nvPr/>
        </p:nvGrpSpPr>
        <p:grpSpPr>
          <a:xfrm>
            <a:off x="706108" y="5861427"/>
            <a:ext cx="4119892" cy="870844"/>
            <a:chOff x="4880992" y="5410491"/>
            <a:chExt cx="4119892" cy="870844"/>
          </a:xfrm>
        </p:grpSpPr>
        <p:pic>
          <p:nvPicPr>
            <p:cNvPr id="27" name="Picture 4" descr="Resultado de imagen de linkedi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992" y="5410491"/>
              <a:ext cx="870844" cy="870844"/>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p:nvSpPr>
          <p:spPr>
            <a:xfrm>
              <a:off x="5677987" y="5708353"/>
              <a:ext cx="3322897" cy="276999"/>
            </a:xfrm>
            <a:prstGeom prst="rect">
              <a:avLst/>
            </a:prstGeom>
            <a:noFill/>
          </p:spPr>
          <p:txBody>
            <a:bodyPr wrap="none" rtlCol="0">
              <a:spAutoFit/>
            </a:bodyPr>
            <a:lstStyle/>
            <a:p>
              <a:r>
                <a:rPr lang="es-ES" sz="1200" dirty="0">
                  <a:hlinkClick r:id="rId5"/>
                </a:rPr>
                <a:t>https://www.linkedin.com/in/javiersamperarias/</a:t>
              </a:r>
              <a:endParaRPr lang="es-ES" sz="1200" dirty="0">
                <a:latin typeface="Avenir Next"/>
              </a:endParaRPr>
            </a:p>
          </p:txBody>
        </p:sp>
      </p:grpSp>
      <p:sp>
        <p:nvSpPr>
          <p:cNvPr id="35" name="CuadroTexto 34"/>
          <p:cNvSpPr txBox="1"/>
          <p:nvPr/>
        </p:nvSpPr>
        <p:spPr>
          <a:xfrm>
            <a:off x="4642615" y="1295697"/>
            <a:ext cx="2561569" cy="369332"/>
          </a:xfrm>
          <a:prstGeom prst="rect">
            <a:avLst/>
          </a:prstGeom>
          <a:noFill/>
        </p:spPr>
        <p:txBody>
          <a:bodyPr wrap="square" rtlCol="0">
            <a:spAutoFit/>
          </a:bodyPr>
          <a:lstStyle/>
          <a:p>
            <a:r>
              <a:rPr lang="es-ES" dirty="0">
                <a:latin typeface="Avenir Next"/>
              </a:rPr>
              <a:t>Javier Samper Arias</a:t>
            </a:r>
          </a:p>
        </p:txBody>
      </p:sp>
      <p:pic>
        <p:nvPicPr>
          <p:cNvPr id="10" name="Imagen 9"/>
          <p:cNvPicPr>
            <a:picLocks/>
          </p:cNvPicPr>
          <p:nvPr/>
        </p:nvPicPr>
        <p:blipFill>
          <a:blip r:embed="rId6">
            <a:extLst>
              <a:ext uri="{28A0092B-C50C-407E-A947-70E740481C1C}">
                <a14:useLocalDpi xmlns:a14="http://schemas.microsoft.com/office/drawing/2010/main" val="0"/>
              </a:ext>
            </a:extLst>
          </a:blip>
          <a:stretch>
            <a:fillRect/>
          </a:stretch>
        </p:blipFill>
        <p:spPr>
          <a:xfrm>
            <a:off x="4826000" y="3989125"/>
            <a:ext cx="1093837" cy="1044000"/>
          </a:xfrm>
          <a:prstGeom prst="rect">
            <a:avLst/>
          </a:prstGeom>
        </p:spPr>
      </p:pic>
      <p:pic>
        <p:nvPicPr>
          <p:cNvPr id="9" name="Imagen 8">
            <a:extLst>
              <a:ext uri="{FF2B5EF4-FFF2-40B4-BE49-F238E27FC236}">
                <a16:creationId xmlns:a16="http://schemas.microsoft.com/office/drawing/2014/main" id="{5784F4B7-B981-D949-8397-5080B3D42D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0537" y="2867738"/>
            <a:ext cx="1106819" cy="1106819"/>
          </a:xfrm>
          <a:prstGeom prst="rect">
            <a:avLst/>
          </a:prstGeom>
        </p:spPr>
      </p:pic>
      <p:pic>
        <p:nvPicPr>
          <p:cNvPr id="12" name="Imagen 11">
            <a:extLst>
              <a:ext uri="{FF2B5EF4-FFF2-40B4-BE49-F238E27FC236}">
                <a16:creationId xmlns:a16="http://schemas.microsoft.com/office/drawing/2014/main" id="{E2AFCC55-D134-5140-B790-147E56BC4C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5777" y="3115397"/>
            <a:ext cx="859160" cy="859160"/>
          </a:xfrm>
          <a:prstGeom prst="rect">
            <a:avLst/>
          </a:prstGeom>
        </p:spPr>
      </p:pic>
      <p:pic>
        <p:nvPicPr>
          <p:cNvPr id="15" name="Imagen 14" descr="Imagen que contiene exterior, persona, hombre, pasto&#10;&#10;Descripción generada automáticamente">
            <a:extLst>
              <a:ext uri="{FF2B5EF4-FFF2-40B4-BE49-F238E27FC236}">
                <a16:creationId xmlns:a16="http://schemas.microsoft.com/office/drawing/2014/main" id="{F998FD5A-6CAE-9A4F-8011-D339F7A58F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6000" y="1930161"/>
            <a:ext cx="1270000" cy="1270000"/>
          </a:xfrm>
          <a:prstGeom prst="rect">
            <a:avLst/>
          </a:prstGeom>
        </p:spPr>
      </p:pic>
    </p:spTree>
    <p:extLst>
      <p:ext uri="{BB962C8B-B14F-4D97-AF65-F5344CB8AC3E}">
        <p14:creationId xmlns:p14="http://schemas.microsoft.com/office/powerpoint/2010/main" val="187475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20</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Diseño Responsive - Flexbox</a:t>
            </a: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838200" y="5358997"/>
            <a:ext cx="10350731" cy="817966"/>
          </a:xfrm>
        </p:spPr>
        <p:txBody>
          <a:bodyPr>
            <a:noAutofit/>
          </a:bodyPr>
          <a:lstStyle/>
          <a:p>
            <a:r>
              <a:rPr lang="es-ES" sz="1800" dirty="0"/>
              <a:t>Ejemplo completo </a:t>
            </a:r>
            <a:r>
              <a:rPr lang="es-ES" sz="1800" dirty="0" err="1"/>
              <a:t>flex</a:t>
            </a:r>
            <a:r>
              <a:rPr lang="es-ES" sz="1800" dirty="0"/>
              <a:t> </a:t>
            </a:r>
            <a:r>
              <a:rPr lang="es-ES" sz="1800" dirty="0">
                <a:sym typeface="Wingdings" panose="05000000000000000000" pitchFamily="2" charset="2"/>
              </a:rPr>
              <a:t> </a:t>
            </a:r>
            <a:r>
              <a:rPr lang="es-ES" sz="1800" dirty="0">
                <a:hlinkClick r:id="rId4"/>
              </a:rPr>
              <a:t>https://codepen.io/enxaneta/full/adLPwv</a:t>
            </a:r>
            <a:endParaRPr lang="es-ES" sz="1800" dirty="0"/>
          </a:p>
          <a:p>
            <a:r>
              <a:rPr lang="es-ES" sz="1800" dirty="0"/>
              <a:t>Juego: </a:t>
            </a:r>
            <a:r>
              <a:rPr lang="es-ES" sz="1800" dirty="0">
                <a:hlinkClick r:id="rId5"/>
              </a:rPr>
              <a:t>https://flexboxfroggy.com/#es</a:t>
            </a:r>
            <a:r>
              <a:rPr lang="es-ES" sz="1800" dirty="0"/>
              <a:t> </a:t>
            </a:r>
          </a:p>
        </p:txBody>
      </p:sp>
      <p:sp>
        <p:nvSpPr>
          <p:cNvPr id="2" name="Marcador de contenido 1"/>
          <p:cNvSpPr>
            <a:spLocks noGrp="1"/>
          </p:cNvSpPr>
          <p:nvPr>
            <p:ph sz="half" idx="1"/>
          </p:nvPr>
        </p:nvSpPr>
        <p:spPr/>
        <p:txBody>
          <a:bodyPr/>
          <a:lstStyle/>
          <a:p>
            <a:pPr marL="0" indent="0">
              <a:buNone/>
            </a:pPr>
            <a:r>
              <a:rPr lang="es-ES" dirty="0"/>
              <a:t>Propiedades de contenido:</a:t>
            </a:r>
          </a:p>
          <a:p>
            <a:r>
              <a:rPr lang="es-ES" dirty="0"/>
              <a:t>Flex-</a:t>
            </a:r>
            <a:r>
              <a:rPr lang="es-ES" dirty="0" err="1"/>
              <a:t>basis</a:t>
            </a:r>
            <a:endParaRPr lang="es-ES" dirty="0"/>
          </a:p>
          <a:p>
            <a:r>
              <a:rPr lang="es-ES" dirty="0"/>
              <a:t>Flex-</a:t>
            </a:r>
            <a:r>
              <a:rPr lang="es-ES" dirty="0" err="1"/>
              <a:t>grow</a:t>
            </a:r>
            <a:endParaRPr lang="es-ES" dirty="0"/>
          </a:p>
          <a:p>
            <a:r>
              <a:rPr lang="es-ES" dirty="0"/>
              <a:t>Flex</a:t>
            </a:r>
          </a:p>
          <a:p>
            <a:r>
              <a:rPr lang="es-ES" dirty="0" err="1"/>
              <a:t>Order</a:t>
            </a:r>
            <a:endParaRPr lang="es-ES" dirty="0"/>
          </a:p>
          <a:p>
            <a:r>
              <a:rPr lang="es-ES" dirty="0" err="1"/>
              <a:t>Align-self</a:t>
            </a:r>
            <a:r>
              <a:rPr lang="es-ES" dirty="0"/>
              <a:t> </a:t>
            </a:r>
          </a:p>
          <a:p>
            <a:pPr marL="0" indent="0">
              <a:buNone/>
            </a:pPr>
            <a:endParaRPr lang="es-ES" dirty="0"/>
          </a:p>
          <a:p>
            <a:endParaRPr lang="es-ES" dirty="0"/>
          </a:p>
          <a:p>
            <a:endParaRPr lang="es-ES" dirty="0"/>
          </a:p>
        </p:txBody>
      </p:sp>
    </p:spTree>
    <p:extLst>
      <p:ext uri="{BB962C8B-B14F-4D97-AF65-F5344CB8AC3E}">
        <p14:creationId xmlns:p14="http://schemas.microsoft.com/office/powerpoint/2010/main" val="1599191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95133" y="0"/>
            <a:ext cx="10515600" cy="1325563"/>
          </a:xfrm>
        </p:spPr>
        <p:txBody>
          <a:bodyPr/>
          <a:lstStyle/>
          <a:p>
            <a:r>
              <a:rPr lang="es-ES" dirty="0">
                <a:solidFill>
                  <a:srgbClr val="960F68"/>
                </a:solidFill>
              </a:rPr>
              <a:t>Diseño Responsive - Grid</a:t>
            </a:r>
          </a:p>
        </p:txBody>
      </p:sp>
      <p:pic>
        <p:nvPicPr>
          <p:cNvPr id="4" name="Imagen 3"/>
          <p:cNvPicPr>
            <a:picLocks noChangeAspect="1"/>
          </p:cNvPicPr>
          <p:nvPr/>
        </p:nvPicPr>
        <p:blipFill>
          <a:blip r:embed="rId3"/>
          <a:stretch>
            <a:fillRect/>
          </a:stretch>
        </p:blipFill>
        <p:spPr>
          <a:xfrm>
            <a:off x="9881062" y="107126"/>
            <a:ext cx="1836000" cy="1218437"/>
          </a:xfrm>
          <a:prstGeom prst="rect">
            <a:avLst/>
          </a:prstGeom>
        </p:spPr>
      </p:pic>
      <p:sp>
        <p:nvSpPr>
          <p:cNvPr id="2" name="Marcador de pie de página 1"/>
          <p:cNvSpPr>
            <a:spLocks noGrp="1"/>
          </p:cNvSpPr>
          <p:nvPr>
            <p:ph type="ftr" sz="quarter" idx="11"/>
          </p:nvPr>
        </p:nvSpPr>
        <p:spPr/>
        <p:txBody>
          <a:bodyPr/>
          <a:lstStyle/>
          <a:p>
            <a:r>
              <a:rPr lang="es-ES" dirty="0"/>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21</a:t>
            </a:fld>
            <a:endParaRPr lang="es-ES"/>
          </a:p>
        </p:txBody>
      </p:sp>
      <p:pic>
        <p:nvPicPr>
          <p:cNvPr id="9" name="Imagen 8"/>
          <p:cNvPicPr>
            <a:picLocks noChangeAspect="1"/>
          </p:cNvPicPr>
          <p:nvPr/>
        </p:nvPicPr>
        <p:blipFill>
          <a:blip r:embed="rId4"/>
          <a:stretch>
            <a:fillRect/>
          </a:stretch>
        </p:blipFill>
        <p:spPr>
          <a:xfrm>
            <a:off x="2871608" y="1325563"/>
            <a:ext cx="5962650" cy="4522888"/>
          </a:xfrm>
          <a:prstGeom prst="rect">
            <a:avLst/>
          </a:prstGeom>
        </p:spPr>
      </p:pic>
    </p:spTree>
    <p:extLst>
      <p:ext uri="{BB962C8B-B14F-4D97-AF65-F5344CB8AC3E}">
        <p14:creationId xmlns:p14="http://schemas.microsoft.com/office/powerpoint/2010/main" val="215351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22</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Diseño Responsive – CSS Grid</a:t>
            </a: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11" name="Marcador de contenido 2"/>
          <p:cNvSpPr>
            <a:spLocks noGrp="1"/>
          </p:cNvSpPr>
          <p:nvPr>
            <p:ph sz="half" idx="1"/>
          </p:nvPr>
        </p:nvSpPr>
        <p:spPr>
          <a:xfrm>
            <a:off x="838200" y="5358997"/>
            <a:ext cx="10350731" cy="817966"/>
          </a:xfrm>
        </p:spPr>
        <p:txBody>
          <a:bodyPr>
            <a:noAutofit/>
          </a:bodyPr>
          <a:lstStyle/>
          <a:p>
            <a:r>
              <a:rPr lang="es-ES" sz="1800" dirty="0">
                <a:hlinkClick r:id="rId4"/>
              </a:rPr>
              <a:t>https://css-tricks.com/snippets/css/complete-guide-grid/</a:t>
            </a:r>
            <a:r>
              <a:rPr lang="es-ES" sz="1800" dirty="0"/>
              <a:t> </a:t>
            </a:r>
            <a:r>
              <a:rPr lang="es-ES" sz="1800" dirty="0">
                <a:sym typeface="Wingdings" panose="05000000000000000000" pitchFamily="2" charset="2"/>
              </a:rPr>
              <a:t> documentación</a:t>
            </a:r>
          </a:p>
          <a:p>
            <a:r>
              <a:rPr lang="es-ES" sz="1800" dirty="0">
                <a:hlinkClick r:id="rId5"/>
              </a:rPr>
              <a:t>https://codepen.io/IbanVeiss/pen/KJgbJE</a:t>
            </a:r>
            <a:r>
              <a:rPr lang="es-ES" sz="1800" dirty="0"/>
              <a:t>  </a:t>
            </a:r>
            <a:r>
              <a:rPr lang="es-ES" sz="1800" dirty="0">
                <a:sym typeface="Wingdings" panose="05000000000000000000" pitchFamily="2" charset="2"/>
              </a:rPr>
              <a:t> Ejemplo básico Grid</a:t>
            </a:r>
            <a:endParaRPr lang="es-ES" sz="1800" dirty="0"/>
          </a:p>
        </p:txBody>
      </p:sp>
      <p:sp>
        <p:nvSpPr>
          <p:cNvPr id="2" name="Marcador de contenido 1"/>
          <p:cNvSpPr>
            <a:spLocks noGrp="1"/>
          </p:cNvSpPr>
          <p:nvPr>
            <p:ph sz="half" idx="1"/>
          </p:nvPr>
        </p:nvSpPr>
        <p:spPr/>
        <p:txBody>
          <a:bodyPr/>
          <a:lstStyle/>
          <a:p>
            <a:pPr marL="0" indent="0">
              <a:buNone/>
            </a:pPr>
            <a:endParaRPr lang="es-ES"/>
          </a:p>
          <a:p>
            <a:endParaRPr lang="es-ES"/>
          </a:p>
          <a:p>
            <a:endParaRPr lang="es-ES"/>
          </a:p>
        </p:txBody>
      </p:sp>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1" y="1416205"/>
            <a:ext cx="9268384" cy="3289323"/>
          </a:xfrm>
          <a:prstGeom prst="rect">
            <a:avLst/>
          </a:prstGeom>
        </p:spPr>
      </p:pic>
    </p:spTree>
    <p:extLst>
      <p:ext uri="{BB962C8B-B14F-4D97-AF65-F5344CB8AC3E}">
        <p14:creationId xmlns:p14="http://schemas.microsoft.com/office/powerpoint/2010/main" val="252090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23</a:t>
            </a:fld>
            <a:endParaRPr lang="es-ES"/>
          </a:p>
        </p:txBody>
      </p:sp>
      <p:sp>
        <p:nvSpPr>
          <p:cNvPr id="8" name="Título 4"/>
          <p:cNvSpPr txBox="1">
            <a:spLocks/>
          </p:cNvSpPr>
          <p:nvPr/>
        </p:nvSpPr>
        <p:spPr>
          <a:xfrm>
            <a:off x="531638" y="144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60F68"/>
                </a:solidFill>
              </a:rPr>
              <a:t>Diseño Responsive - Flex vs Grid</a:t>
            </a:r>
          </a:p>
        </p:txBody>
      </p:sp>
      <p:pic>
        <p:nvPicPr>
          <p:cNvPr id="9" name="Imagen 8"/>
          <p:cNvPicPr>
            <a:picLocks noChangeAspect="1"/>
          </p:cNvPicPr>
          <p:nvPr/>
        </p:nvPicPr>
        <p:blipFill>
          <a:blip r:embed="rId3"/>
          <a:stretch>
            <a:fillRect/>
          </a:stretch>
        </p:blipFill>
        <p:spPr>
          <a:xfrm>
            <a:off x="10059710" y="197768"/>
            <a:ext cx="1836000" cy="1218437"/>
          </a:xfrm>
          <a:prstGeom prst="rect">
            <a:avLst/>
          </a:prstGeom>
        </p:spPr>
      </p:pic>
      <p:sp>
        <p:nvSpPr>
          <p:cNvPr id="2" name="Marcador de contenido 1"/>
          <p:cNvSpPr>
            <a:spLocks noGrp="1"/>
          </p:cNvSpPr>
          <p:nvPr>
            <p:ph sz="half" idx="1"/>
          </p:nvPr>
        </p:nvSpPr>
        <p:spPr/>
        <p:txBody>
          <a:bodyPr/>
          <a:lstStyle/>
          <a:p>
            <a:pPr marL="0" indent="0">
              <a:buNone/>
            </a:pPr>
            <a:endParaRPr lang="es-ES" dirty="0"/>
          </a:p>
          <a:p>
            <a:endParaRPr lang="es-ES" dirty="0"/>
          </a:p>
          <a:p>
            <a:endParaRPr lang="es-ES" dirty="0"/>
          </a:p>
        </p:txBody>
      </p:sp>
      <p:pic>
        <p:nvPicPr>
          <p:cNvPr id="12" name="Imagen 11" descr="Imagen que contiene texto, dibujo&#10;&#10;Descripción generada automáticamente">
            <a:extLst>
              <a:ext uri="{FF2B5EF4-FFF2-40B4-BE49-F238E27FC236}">
                <a16:creationId xmlns:a16="http://schemas.microsoft.com/office/drawing/2014/main" id="{FE8573F6-AB93-674F-8AE3-F819E6515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809" y="1469767"/>
            <a:ext cx="7177257" cy="4590106"/>
          </a:xfrm>
          <a:prstGeom prst="rect">
            <a:avLst/>
          </a:prstGeom>
        </p:spPr>
      </p:pic>
    </p:spTree>
    <p:extLst>
      <p:ext uri="{BB962C8B-B14F-4D97-AF65-F5344CB8AC3E}">
        <p14:creationId xmlns:p14="http://schemas.microsoft.com/office/powerpoint/2010/main" val="1089411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95133" y="0"/>
            <a:ext cx="10515600" cy="1325563"/>
          </a:xfrm>
        </p:spPr>
        <p:txBody>
          <a:bodyPr/>
          <a:lstStyle/>
          <a:p>
            <a:r>
              <a:rPr lang="es-ES" dirty="0">
                <a:solidFill>
                  <a:srgbClr val="960F68"/>
                </a:solidFill>
              </a:rPr>
              <a:t>Diseño Responsive - Media </a:t>
            </a:r>
            <a:r>
              <a:rPr lang="es-ES" dirty="0" err="1">
                <a:solidFill>
                  <a:srgbClr val="960F68"/>
                </a:solidFill>
              </a:rPr>
              <a:t>queries</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9881062" y="107126"/>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24</a:t>
            </a:fld>
            <a:endParaRPr lang="es-ES"/>
          </a:p>
        </p:txBody>
      </p:sp>
      <p:pic>
        <p:nvPicPr>
          <p:cNvPr id="6" name="Picture 2" descr="Resultado de imagen de css media que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79" y="4137602"/>
            <a:ext cx="4593552" cy="2583873"/>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SS media quer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55" y="1278024"/>
            <a:ext cx="9753600" cy="299085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307331" y="4783207"/>
            <a:ext cx="6884669" cy="646331"/>
          </a:xfrm>
          <a:prstGeom prst="rect">
            <a:avLst/>
          </a:prstGeom>
        </p:spPr>
        <p:txBody>
          <a:bodyPr wrap="square">
            <a:spAutoFit/>
          </a:bodyPr>
          <a:lstStyle/>
          <a:p>
            <a:r>
              <a:rPr lang="es-ES" dirty="0">
                <a:hlinkClick r:id="rId6"/>
              </a:rPr>
              <a:t>https://codepen.io/TrentWalton/full/kqxDy</a:t>
            </a:r>
            <a:r>
              <a:rPr lang="es-ES" dirty="0"/>
              <a:t>  </a:t>
            </a:r>
            <a:r>
              <a:rPr lang="es-ES" dirty="0">
                <a:sym typeface="Wingdings" panose="05000000000000000000" pitchFamily="2" charset="2"/>
              </a:rPr>
              <a:t> Ejemplo</a:t>
            </a:r>
          </a:p>
          <a:p>
            <a:r>
              <a:rPr lang="es-ES" dirty="0">
                <a:hlinkClick r:id="rId7"/>
              </a:rPr>
              <a:t>https://www.w3schools.com/</a:t>
            </a:r>
            <a:r>
              <a:rPr lang="es-ES" dirty="0" err="1">
                <a:hlinkClick r:id="rId7"/>
              </a:rPr>
              <a:t>cssref</a:t>
            </a:r>
            <a:r>
              <a:rPr lang="es-ES" dirty="0">
                <a:hlinkClick r:id="rId7"/>
              </a:rPr>
              <a:t>/css3_pr_mediaquery.asp</a:t>
            </a:r>
            <a:r>
              <a:rPr lang="es-ES" dirty="0">
                <a:sym typeface="Wingdings" panose="05000000000000000000" pitchFamily="2" charset="2"/>
              </a:rPr>
              <a:t>Más </a:t>
            </a:r>
            <a:r>
              <a:rPr lang="es-ES" dirty="0" err="1">
                <a:sym typeface="Wingdings" panose="05000000000000000000" pitchFamily="2" charset="2"/>
              </a:rPr>
              <a:t>info</a:t>
            </a:r>
            <a:endParaRPr lang="es-ES" dirty="0"/>
          </a:p>
        </p:txBody>
      </p:sp>
    </p:spTree>
    <p:extLst>
      <p:ext uri="{BB962C8B-B14F-4D97-AF65-F5344CB8AC3E}">
        <p14:creationId xmlns:p14="http://schemas.microsoft.com/office/powerpoint/2010/main" val="2814548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95133" y="0"/>
            <a:ext cx="10515600" cy="1325563"/>
          </a:xfrm>
        </p:spPr>
        <p:txBody>
          <a:bodyPr/>
          <a:lstStyle/>
          <a:p>
            <a:r>
              <a:rPr lang="es-ES" dirty="0" err="1">
                <a:solidFill>
                  <a:srgbClr val="960F68"/>
                </a:solidFill>
              </a:rPr>
              <a:t>PostCSS</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9881062" y="107126"/>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25</a:t>
            </a:fld>
            <a:endParaRPr lang="es-ES"/>
          </a:p>
        </p:txBody>
      </p:sp>
      <p:pic>
        <p:nvPicPr>
          <p:cNvPr id="9" name="Imagen 8">
            <a:extLst>
              <a:ext uri="{FF2B5EF4-FFF2-40B4-BE49-F238E27FC236}">
                <a16:creationId xmlns:a16="http://schemas.microsoft.com/office/drawing/2014/main" id="{570117E3-A06C-7447-8E16-BC3AC4AAB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33" y="1608207"/>
            <a:ext cx="8915400" cy="673100"/>
          </a:xfrm>
          <a:prstGeom prst="rect">
            <a:avLst/>
          </a:prstGeom>
        </p:spPr>
      </p:pic>
      <p:pic>
        <p:nvPicPr>
          <p:cNvPr id="1026" name="Picture 2" descr="PostCSS: Future of CSS. There are always new tools being… | by Nirazan  Basnet | YoungInnovations' Blog">
            <a:extLst>
              <a:ext uri="{FF2B5EF4-FFF2-40B4-BE49-F238E27FC236}">
                <a16:creationId xmlns:a16="http://schemas.microsoft.com/office/drawing/2014/main" id="{9ACB779E-925E-FB48-B0FD-87B19D92F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13" y="2281307"/>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F2744C4C-E657-D54D-8FB4-4711515807F1}"/>
              </a:ext>
            </a:extLst>
          </p:cNvPr>
          <p:cNvSpPr txBox="1"/>
          <p:nvPr/>
        </p:nvSpPr>
        <p:spPr>
          <a:xfrm>
            <a:off x="7646504" y="2915478"/>
            <a:ext cx="3511731" cy="923330"/>
          </a:xfrm>
          <a:prstGeom prst="rect">
            <a:avLst/>
          </a:prstGeom>
          <a:noFill/>
        </p:spPr>
        <p:txBody>
          <a:bodyPr wrap="none" rtlCol="0">
            <a:spAutoFit/>
          </a:bodyPr>
          <a:lstStyle/>
          <a:p>
            <a:r>
              <a:rPr lang="es-ES" dirty="0"/>
              <a:t>Plugins:</a:t>
            </a:r>
          </a:p>
          <a:p>
            <a:r>
              <a:rPr lang="es-ES" dirty="0">
                <a:hlinkClick r:id="rId6"/>
              </a:rPr>
              <a:t>https://github.com/postcss/postcss</a:t>
            </a:r>
            <a:endParaRPr lang="es-ES" dirty="0"/>
          </a:p>
          <a:p>
            <a:endParaRPr lang="es-ES" dirty="0"/>
          </a:p>
        </p:txBody>
      </p:sp>
    </p:spTree>
    <p:extLst>
      <p:ext uri="{BB962C8B-B14F-4D97-AF65-F5344CB8AC3E}">
        <p14:creationId xmlns:p14="http://schemas.microsoft.com/office/powerpoint/2010/main" val="3416089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95133" y="0"/>
            <a:ext cx="10515600" cy="1325563"/>
          </a:xfrm>
        </p:spPr>
        <p:txBody>
          <a:bodyPr/>
          <a:lstStyle/>
          <a:p>
            <a:r>
              <a:rPr lang="es-ES" dirty="0">
                <a:solidFill>
                  <a:srgbClr val="960F68"/>
                </a:solidFill>
              </a:rPr>
              <a:t>Asistencia</a:t>
            </a:r>
          </a:p>
        </p:txBody>
      </p:sp>
      <p:pic>
        <p:nvPicPr>
          <p:cNvPr id="4" name="Imagen 3"/>
          <p:cNvPicPr>
            <a:picLocks noChangeAspect="1"/>
          </p:cNvPicPr>
          <p:nvPr/>
        </p:nvPicPr>
        <p:blipFill>
          <a:blip r:embed="rId3"/>
          <a:stretch>
            <a:fillRect/>
          </a:stretch>
        </p:blipFill>
        <p:spPr>
          <a:xfrm>
            <a:off x="9881062" y="107126"/>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26</a:t>
            </a:fld>
            <a:endParaRPr lang="es-ES"/>
          </a:p>
        </p:txBody>
      </p:sp>
      <p:pic>
        <p:nvPicPr>
          <p:cNvPr id="8" name="Imagen 7" descr="Código QR&#10;&#10;Descripción generada automáticamente">
            <a:extLst>
              <a:ext uri="{FF2B5EF4-FFF2-40B4-BE49-F238E27FC236}">
                <a16:creationId xmlns:a16="http://schemas.microsoft.com/office/drawing/2014/main" id="{92FB8D85-B61A-C54E-A6A8-3EA04988E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344" y="1512101"/>
            <a:ext cx="3479800" cy="3479800"/>
          </a:xfrm>
          <a:prstGeom prst="rect">
            <a:avLst/>
          </a:prstGeom>
        </p:spPr>
      </p:pic>
      <p:sp>
        <p:nvSpPr>
          <p:cNvPr id="11" name="Rectángulo 10">
            <a:extLst>
              <a:ext uri="{FF2B5EF4-FFF2-40B4-BE49-F238E27FC236}">
                <a16:creationId xmlns:a16="http://schemas.microsoft.com/office/drawing/2014/main" id="{1820C85D-4CFB-DB47-A954-2D08A4A3CCA2}"/>
              </a:ext>
            </a:extLst>
          </p:cNvPr>
          <p:cNvSpPr/>
          <p:nvPr/>
        </p:nvSpPr>
        <p:spPr>
          <a:xfrm>
            <a:off x="-1" y="5114163"/>
            <a:ext cx="10124661" cy="787652"/>
          </a:xfrm>
          <a:prstGeom prst="rect">
            <a:avLst/>
          </a:prstGeom>
        </p:spPr>
        <p:txBody>
          <a:bodyPr wrap="square">
            <a:spAutoFit/>
          </a:bodyPr>
          <a:lstStyle/>
          <a:p>
            <a:pPr marL="449580">
              <a:lnSpc>
                <a:spcPct val="115000"/>
              </a:lnSpc>
              <a:spcAft>
                <a:spcPts val="600"/>
              </a:spcAft>
            </a:pPr>
            <a:r>
              <a:rPr lang="es-ES" dirty="0"/>
              <a:t>Código del curso: (UCO Online Training) FRONT – </a:t>
            </a:r>
            <a:r>
              <a:rPr lang="es-ES" dirty="0" err="1"/>
              <a:t>Maquetador</a:t>
            </a:r>
            <a:r>
              <a:rPr lang="es-ES" dirty="0"/>
              <a:t> – CSS y HTML</a:t>
            </a:r>
            <a:endParaRPr lang="es-ES" sz="1400" dirty="0"/>
          </a:p>
          <a:p>
            <a:pPr marL="449580">
              <a:lnSpc>
                <a:spcPct val="115000"/>
              </a:lnSpc>
              <a:spcAft>
                <a:spcPts val="600"/>
              </a:spcAft>
            </a:pPr>
            <a:r>
              <a:rPr lang="es-ES" dirty="0"/>
              <a:t>Número de empleado instructores (172611) Javier Samper Arias</a:t>
            </a:r>
          </a:p>
        </p:txBody>
      </p:sp>
    </p:spTree>
    <p:extLst>
      <p:ext uri="{BB962C8B-B14F-4D97-AF65-F5344CB8AC3E}">
        <p14:creationId xmlns:p14="http://schemas.microsoft.com/office/powerpoint/2010/main" val="243124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Referencias</a:t>
            </a:r>
          </a:p>
        </p:txBody>
      </p:sp>
      <p:sp>
        <p:nvSpPr>
          <p:cNvPr id="6" name="Marcador de contenido 5"/>
          <p:cNvSpPr>
            <a:spLocks noGrp="1"/>
          </p:cNvSpPr>
          <p:nvPr>
            <p:ph sz="half" idx="1"/>
          </p:nvPr>
        </p:nvSpPr>
        <p:spPr>
          <a:xfrm>
            <a:off x="838199" y="1416205"/>
            <a:ext cx="10937789" cy="4760758"/>
          </a:xfrm>
        </p:spPr>
        <p:txBody>
          <a:bodyPr>
            <a:normAutofit/>
          </a:bodyPr>
          <a:lstStyle/>
          <a:p>
            <a:pPr marL="514350" indent="-514350">
              <a:buFont typeface="+mj-lt"/>
              <a:buAutoNum type="arabicPeriod"/>
            </a:pPr>
            <a:r>
              <a:rPr lang="es-ES" sz="2400" dirty="0">
                <a:hlinkClick r:id="rId3"/>
              </a:rPr>
              <a:t>https://www.w3schools.com/css/default.asp</a:t>
            </a:r>
            <a:endParaRPr lang="es-ES" sz="2400" dirty="0"/>
          </a:p>
          <a:p>
            <a:pPr marL="514350" indent="-514350">
              <a:buFont typeface="+mj-lt"/>
              <a:buAutoNum type="arabicPeriod"/>
            </a:pPr>
            <a:r>
              <a:rPr lang="es-ES" sz="2400" dirty="0">
                <a:hlinkClick r:id="rId4"/>
              </a:rPr>
              <a:t>https://developer.mozilla.org/en-US/docs/Learn/CSS</a:t>
            </a:r>
            <a:endParaRPr lang="es-ES" sz="2400" dirty="0"/>
          </a:p>
          <a:p>
            <a:pPr marL="514350" indent="-514350">
              <a:buFont typeface="+mj-lt"/>
              <a:buAutoNum type="arabicPeriod"/>
            </a:pPr>
            <a:r>
              <a:rPr lang="es-ES" sz="2400" dirty="0">
                <a:hlinkClick r:id="rId5"/>
              </a:rPr>
              <a:t>https://jigsaw.w3.org/css-validator/</a:t>
            </a:r>
            <a:endParaRPr lang="es-ES" sz="2400" dirty="0">
              <a:hlinkClick r:id="rId6"/>
            </a:endParaRPr>
          </a:p>
          <a:p>
            <a:pPr marL="514350" indent="-514350">
              <a:buFont typeface="+mj-lt"/>
              <a:buAutoNum type="arabicPeriod"/>
            </a:pPr>
            <a:r>
              <a:rPr lang="es-ES" sz="2400" dirty="0">
                <a:hlinkClick r:id="rId6"/>
              </a:rPr>
              <a:t>https://css-tricks.com</a:t>
            </a:r>
            <a:endParaRPr lang="es-ES" sz="2400" dirty="0"/>
          </a:p>
          <a:p>
            <a:pPr marL="514350" indent="-514350">
              <a:buFont typeface="+mj-lt"/>
              <a:buAutoNum type="arabicPeriod"/>
            </a:pPr>
            <a:r>
              <a:rPr lang="es-ES" sz="2400" dirty="0">
                <a:hlinkClick r:id="rId7"/>
              </a:rPr>
              <a:t>https://caniuse.com</a:t>
            </a:r>
            <a:endParaRPr lang="es-ES" sz="2400" dirty="0"/>
          </a:p>
          <a:p>
            <a:pPr marL="514350" indent="-514350">
              <a:buFont typeface="+mj-lt"/>
              <a:buAutoNum type="arabicPeriod"/>
            </a:pPr>
            <a:r>
              <a:rPr lang="es-ES" sz="2400" dirty="0">
                <a:hlinkClick r:id="rId8"/>
              </a:rPr>
              <a:t>https://www.w3.org/TR/selectors/#specificity</a:t>
            </a:r>
            <a:endParaRPr lang="es-ES" sz="2400" dirty="0"/>
          </a:p>
          <a:p>
            <a:pPr marL="514350" indent="-514350">
              <a:buFont typeface="+mj-lt"/>
              <a:buAutoNum type="arabicPeriod"/>
            </a:pPr>
            <a:endParaRPr lang="es-ES" sz="2400" dirty="0"/>
          </a:p>
          <a:p>
            <a:pPr marL="514350" indent="-514350">
              <a:buFont typeface="+mj-lt"/>
              <a:buAutoNum type="arabicPeriod"/>
            </a:pPr>
            <a:endParaRPr lang="es-ES" sz="2400" dirty="0">
              <a:solidFill>
                <a:schemeClr val="bg2">
                  <a:lumMod val="75000"/>
                </a:schemeClr>
              </a:solidFill>
            </a:endParaRPr>
          </a:p>
        </p:txBody>
      </p:sp>
      <p:pic>
        <p:nvPicPr>
          <p:cNvPr id="4" name="Imagen 3"/>
          <p:cNvPicPr>
            <a:picLocks noChangeAspect="1"/>
          </p:cNvPicPr>
          <p:nvPr/>
        </p:nvPicPr>
        <p:blipFill>
          <a:blip r:embed="rId9"/>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endParaRPr lang="es-ES" dirty="0"/>
          </a:p>
        </p:txBody>
      </p:sp>
      <p:sp>
        <p:nvSpPr>
          <p:cNvPr id="3" name="Marcador de número de diapositiva 2"/>
          <p:cNvSpPr>
            <a:spLocks noGrp="1"/>
          </p:cNvSpPr>
          <p:nvPr>
            <p:ph type="sldNum" sz="quarter" idx="12"/>
          </p:nvPr>
        </p:nvSpPr>
        <p:spPr/>
        <p:txBody>
          <a:bodyPr/>
          <a:lstStyle/>
          <a:p>
            <a:fld id="{F96FDB00-D5D8-496F-8A86-E175B071149C}" type="slidenum">
              <a:rPr lang="es-ES" smtClean="0"/>
              <a:t>27</a:t>
            </a:fld>
            <a:endParaRPr lang="es-ES" dirty="0"/>
          </a:p>
        </p:txBody>
      </p:sp>
    </p:spTree>
    <p:extLst>
      <p:ext uri="{BB962C8B-B14F-4D97-AF65-F5344CB8AC3E}">
        <p14:creationId xmlns:p14="http://schemas.microsoft.com/office/powerpoint/2010/main" val="416054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96290" y="0"/>
            <a:ext cx="10515600" cy="1325563"/>
          </a:xfrm>
        </p:spPr>
        <p:txBody>
          <a:bodyPr/>
          <a:lstStyle/>
          <a:p>
            <a:r>
              <a:rPr lang="es-ES" dirty="0">
                <a:solidFill>
                  <a:srgbClr val="960F68"/>
                </a:solidFill>
              </a:rPr>
              <a:t>Bloque CSS</a:t>
            </a:r>
          </a:p>
        </p:txBody>
      </p:sp>
      <p:sp>
        <p:nvSpPr>
          <p:cNvPr id="6" name="Marcador de contenido 5"/>
          <p:cNvSpPr>
            <a:spLocks noGrp="1"/>
          </p:cNvSpPr>
          <p:nvPr>
            <p:ph sz="half" idx="1"/>
          </p:nvPr>
        </p:nvSpPr>
        <p:spPr>
          <a:xfrm>
            <a:off x="838200" y="1107060"/>
            <a:ext cx="5991726" cy="5249290"/>
          </a:xfrm>
        </p:spPr>
        <p:txBody>
          <a:bodyPr>
            <a:normAutofit fontScale="62500" lnSpcReduction="20000"/>
          </a:bodyPr>
          <a:lstStyle/>
          <a:p>
            <a:pPr marL="514350" indent="-514350">
              <a:buFont typeface="+mj-lt"/>
              <a:buAutoNum type="arabicPeriod"/>
            </a:pPr>
            <a:r>
              <a:rPr lang="es-ES" sz="3100" dirty="0">
                <a:solidFill>
                  <a:schemeClr val="bg2">
                    <a:lumMod val="75000"/>
                  </a:schemeClr>
                </a:solidFill>
              </a:rPr>
              <a:t>Introducción </a:t>
            </a:r>
          </a:p>
          <a:p>
            <a:pPr marL="514350" indent="-514350">
              <a:buFont typeface="+mj-lt"/>
              <a:buAutoNum type="arabicPeriod"/>
            </a:pPr>
            <a:r>
              <a:rPr lang="es-ES" sz="3100" dirty="0">
                <a:solidFill>
                  <a:schemeClr val="bg2">
                    <a:lumMod val="75000"/>
                  </a:schemeClr>
                </a:solidFill>
              </a:rPr>
              <a:t>Usos</a:t>
            </a:r>
          </a:p>
          <a:p>
            <a:pPr marL="514350" indent="-514350">
              <a:buFont typeface="+mj-lt"/>
              <a:buAutoNum type="arabicPeriod"/>
            </a:pPr>
            <a:r>
              <a:rPr lang="es-ES" sz="3100" dirty="0">
                <a:solidFill>
                  <a:schemeClr val="bg2">
                    <a:lumMod val="75000"/>
                  </a:schemeClr>
                </a:solidFill>
              </a:rPr>
              <a:t>Sintaxis</a:t>
            </a:r>
          </a:p>
          <a:p>
            <a:pPr marL="514350" indent="-514350">
              <a:buFont typeface="+mj-lt"/>
              <a:buAutoNum type="arabicPeriod"/>
            </a:pPr>
            <a:r>
              <a:rPr lang="es-ES" sz="3100" dirty="0">
                <a:solidFill>
                  <a:schemeClr val="bg2">
                    <a:lumMod val="75000"/>
                  </a:schemeClr>
                </a:solidFill>
              </a:rPr>
              <a:t>Selectores</a:t>
            </a:r>
          </a:p>
          <a:p>
            <a:pPr marL="514350" indent="-514350">
              <a:buFont typeface="+mj-lt"/>
              <a:buAutoNum type="arabicPeriod"/>
            </a:pPr>
            <a:r>
              <a:rPr lang="es-ES" sz="3100" dirty="0">
                <a:solidFill>
                  <a:schemeClr val="bg2">
                    <a:lumMod val="75000"/>
                  </a:schemeClr>
                </a:solidFill>
              </a:rPr>
              <a:t>Especificidad</a:t>
            </a:r>
          </a:p>
          <a:p>
            <a:pPr marL="514350" indent="-514350">
              <a:buFont typeface="+mj-lt"/>
              <a:buAutoNum type="arabicPeriod"/>
            </a:pPr>
            <a:r>
              <a:rPr lang="es-ES" sz="3100" dirty="0">
                <a:solidFill>
                  <a:schemeClr val="bg2">
                    <a:lumMod val="75000"/>
                  </a:schemeClr>
                </a:solidFill>
              </a:rPr>
              <a:t>Cascada y herencia</a:t>
            </a:r>
          </a:p>
          <a:p>
            <a:pPr marL="514350" indent="-514350">
              <a:buFont typeface="+mj-lt"/>
              <a:buAutoNum type="arabicPeriod"/>
            </a:pPr>
            <a:r>
              <a:rPr lang="es-ES" sz="3100" dirty="0">
                <a:solidFill>
                  <a:schemeClr val="bg2">
                    <a:lumMod val="75000"/>
                  </a:schemeClr>
                </a:solidFill>
              </a:rPr>
              <a:t>Box </a:t>
            </a:r>
            <a:r>
              <a:rPr lang="es-ES" sz="3100" dirty="0" err="1">
                <a:solidFill>
                  <a:schemeClr val="bg2">
                    <a:lumMod val="75000"/>
                  </a:schemeClr>
                </a:solidFill>
              </a:rPr>
              <a:t>model</a:t>
            </a:r>
            <a:endParaRPr lang="es-ES" sz="3100" dirty="0">
              <a:solidFill>
                <a:schemeClr val="bg2">
                  <a:lumMod val="75000"/>
                </a:schemeClr>
              </a:solidFill>
            </a:endParaRPr>
          </a:p>
          <a:p>
            <a:pPr marL="514350" indent="-514350">
              <a:buFont typeface="+mj-lt"/>
              <a:buAutoNum type="arabicPeriod"/>
            </a:pPr>
            <a:r>
              <a:rPr lang="es-ES" sz="3100" dirty="0">
                <a:solidFill>
                  <a:schemeClr val="bg2">
                    <a:lumMod val="75000"/>
                  </a:schemeClr>
                </a:solidFill>
              </a:rPr>
              <a:t>Custom Properties</a:t>
            </a:r>
          </a:p>
          <a:p>
            <a:pPr marL="514350" indent="-514350">
              <a:buFont typeface="+mj-lt"/>
              <a:buAutoNum type="arabicPeriod"/>
            </a:pPr>
            <a:r>
              <a:rPr lang="es-ES" sz="3100" dirty="0">
                <a:solidFill>
                  <a:schemeClr val="bg2">
                    <a:lumMod val="75000"/>
                  </a:schemeClr>
                </a:solidFill>
              </a:rPr>
              <a:t>Selectores</a:t>
            </a:r>
          </a:p>
          <a:p>
            <a:pPr marL="514350" indent="-514350">
              <a:buFont typeface="+mj-lt"/>
              <a:buAutoNum type="arabicPeriod"/>
            </a:pPr>
            <a:r>
              <a:rPr lang="es-ES" sz="3100" dirty="0">
                <a:solidFill>
                  <a:schemeClr val="bg2">
                    <a:lumMod val="75000"/>
                  </a:schemeClr>
                </a:solidFill>
              </a:rPr>
              <a:t>Unidades</a:t>
            </a:r>
          </a:p>
          <a:p>
            <a:pPr marL="514350" indent="-514350">
              <a:buFont typeface="+mj-lt"/>
              <a:buAutoNum type="arabicPeriod"/>
            </a:pPr>
            <a:r>
              <a:rPr lang="es-ES" sz="3100" dirty="0">
                <a:solidFill>
                  <a:schemeClr val="bg2">
                    <a:lumMod val="75000"/>
                  </a:schemeClr>
                </a:solidFill>
              </a:rPr>
              <a:t>Posicionamiento</a:t>
            </a:r>
          </a:p>
          <a:p>
            <a:pPr marL="514350" indent="-514350">
              <a:buFont typeface="+mj-lt"/>
              <a:buAutoNum type="arabicPeriod"/>
            </a:pPr>
            <a:r>
              <a:rPr lang="es-ES" sz="3100" dirty="0" err="1">
                <a:solidFill>
                  <a:schemeClr val="bg2">
                    <a:lumMod val="75000"/>
                  </a:schemeClr>
                </a:solidFill>
              </a:rPr>
              <a:t>Pseudo</a:t>
            </a:r>
            <a:r>
              <a:rPr lang="es-ES" sz="3100" dirty="0">
                <a:solidFill>
                  <a:schemeClr val="bg2">
                    <a:lumMod val="75000"/>
                  </a:schemeClr>
                </a:solidFill>
              </a:rPr>
              <a:t>-clases</a:t>
            </a:r>
          </a:p>
          <a:p>
            <a:pPr marL="514350" indent="-514350">
              <a:buFont typeface="+mj-lt"/>
              <a:buAutoNum type="arabicPeriod"/>
            </a:pPr>
            <a:r>
              <a:rPr lang="es-ES" sz="3100" dirty="0" err="1">
                <a:solidFill>
                  <a:schemeClr val="bg2">
                    <a:lumMod val="75000"/>
                  </a:schemeClr>
                </a:solidFill>
              </a:rPr>
              <a:t>Pseudo</a:t>
            </a:r>
            <a:r>
              <a:rPr lang="es-ES" sz="3100" dirty="0">
                <a:solidFill>
                  <a:schemeClr val="bg2">
                    <a:lumMod val="75000"/>
                  </a:schemeClr>
                </a:solidFill>
              </a:rPr>
              <a:t>-elementos</a:t>
            </a:r>
          </a:p>
          <a:p>
            <a:pPr marL="514350" indent="-514350">
              <a:buFont typeface="+mj-lt"/>
              <a:buAutoNum type="arabicPeriod"/>
            </a:pPr>
            <a:r>
              <a:rPr lang="es-ES" sz="3100" dirty="0">
                <a:solidFill>
                  <a:schemeClr val="bg2">
                    <a:lumMod val="75000"/>
                  </a:schemeClr>
                </a:solidFill>
              </a:rPr>
              <a:t>Overflow</a:t>
            </a:r>
            <a:endParaRPr lang="es-ES" sz="2700" dirty="0">
              <a:solidFill>
                <a:schemeClr val="bg2">
                  <a:lumMod val="75000"/>
                </a:schemeClr>
              </a:solidFill>
            </a:endParaRPr>
          </a:p>
          <a:p>
            <a:pPr marL="514350" indent="-514350">
              <a:buFont typeface="+mj-lt"/>
              <a:buAutoNum type="arabicPeriod"/>
            </a:pPr>
            <a:r>
              <a:rPr lang="es-ES" sz="3100" dirty="0">
                <a:solidFill>
                  <a:schemeClr val="bg2">
                    <a:lumMod val="75000"/>
                  </a:schemeClr>
                </a:solidFill>
              </a:rPr>
              <a:t>Diseño Responsive</a:t>
            </a:r>
          </a:p>
          <a:p>
            <a:pPr marL="514350" indent="-514350">
              <a:buFont typeface="+mj-lt"/>
              <a:buAutoNum type="arabicPeriod"/>
            </a:pPr>
            <a:r>
              <a:rPr lang="es-ES" sz="3100" dirty="0" err="1">
                <a:solidFill>
                  <a:schemeClr val="bg2">
                    <a:lumMod val="75000"/>
                  </a:schemeClr>
                </a:solidFill>
              </a:rPr>
              <a:t>PostCSS</a:t>
            </a:r>
            <a:endParaRPr lang="es-ES" sz="3100" dirty="0">
              <a:solidFill>
                <a:schemeClr val="bg2">
                  <a:lumMod val="75000"/>
                </a:schemeClr>
              </a:solidFill>
            </a:endParaRP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3</a:t>
            </a:fld>
            <a:endParaRPr lang="es-ES"/>
          </a:p>
        </p:txBody>
      </p:sp>
    </p:spTree>
    <p:extLst>
      <p:ext uri="{BB962C8B-B14F-4D97-AF65-F5344CB8AC3E}">
        <p14:creationId xmlns:p14="http://schemas.microsoft.com/office/powerpoint/2010/main" val="46917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Introducción (I)</a:t>
            </a:r>
          </a:p>
        </p:txBody>
      </p:sp>
      <p:sp>
        <p:nvSpPr>
          <p:cNvPr id="6" name="Marcador de contenido 5"/>
          <p:cNvSpPr>
            <a:spLocks noGrp="1"/>
          </p:cNvSpPr>
          <p:nvPr>
            <p:ph sz="half" idx="1"/>
          </p:nvPr>
        </p:nvSpPr>
        <p:spPr>
          <a:xfrm>
            <a:off x="838199" y="1416205"/>
            <a:ext cx="10725615" cy="4760758"/>
          </a:xfrm>
        </p:spPr>
        <p:txBody>
          <a:bodyPr>
            <a:normAutofit/>
          </a:bodyPr>
          <a:lstStyle/>
          <a:p>
            <a:r>
              <a:rPr lang="es-ES" sz="1800" b="1" i="1">
                <a:solidFill>
                  <a:schemeClr val="tx2">
                    <a:lumMod val="75000"/>
                  </a:schemeClr>
                </a:solidFill>
              </a:rPr>
              <a:t>Cascading Style Sheets</a:t>
            </a:r>
            <a:endParaRPr lang="es-ES" sz="1800" b="1" i="1" dirty="0">
              <a:solidFill>
                <a:schemeClr val="tx2">
                  <a:lumMod val="75000"/>
                </a:schemeClr>
              </a:solidFill>
            </a:endParaRPr>
          </a:p>
          <a:p>
            <a:r>
              <a:rPr lang="es-ES" sz="1800">
                <a:solidFill>
                  <a:schemeClr val="tx2">
                    <a:lumMod val="75000"/>
                  </a:schemeClr>
                </a:solidFill>
              </a:rPr>
              <a:t>Lanzamiento inicial 17 de diciembre de 1996</a:t>
            </a:r>
            <a:endParaRPr lang="es-ES" sz="1800" dirty="0">
              <a:solidFill>
                <a:schemeClr val="tx2">
                  <a:lumMod val="75000"/>
                </a:schemeClr>
              </a:solidFill>
              <a:sym typeface="Wingdings" panose="05000000000000000000" pitchFamily="2" charset="2"/>
            </a:endParaRPr>
          </a:p>
          <a:p>
            <a:r>
              <a:rPr lang="es-ES" sz="1800" dirty="0">
                <a:solidFill>
                  <a:schemeClr val="tx2">
                    <a:lumMod val="75000"/>
                  </a:schemeClr>
                </a:solidFill>
                <a:sym typeface="Wingdings" panose="05000000000000000000" pitchFamily="2" charset="2"/>
              </a:rPr>
              <a:t>Estándar a cargo de la</a:t>
            </a:r>
            <a:r>
              <a:rPr lang="es-ES" sz="1800" b="1" i="1" dirty="0">
                <a:solidFill>
                  <a:schemeClr val="tx2">
                    <a:lumMod val="75000"/>
                  </a:schemeClr>
                </a:solidFill>
                <a:sym typeface="Wingdings" panose="05000000000000000000" pitchFamily="2" charset="2"/>
              </a:rPr>
              <a:t> </a:t>
            </a:r>
            <a:r>
              <a:rPr lang="es-ES" sz="1800" b="1" i="1" dirty="0" err="1">
                <a:solidFill>
                  <a:schemeClr val="tx2">
                    <a:lumMod val="75000"/>
                  </a:schemeClr>
                </a:solidFill>
                <a:sym typeface="Wingdings" panose="05000000000000000000" pitchFamily="2" charset="2"/>
              </a:rPr>
              <a:t>World</a:t>
            </a:r>
            <a:r>
              <a:rPr lang="es-ES" sz="1800" b="1" i="1" dirty="0">
                <a:solidFill>
                  <a:schemeClr val="tx2">
                    <a:lumMod val="75000"/>
                  </a:schemeClr>
                </a:solidFill>
                <a:sym typeface="Wingdings" panose="05000000000000000000" pitchFamily="2" charset="2"/>
              </a:rPr>
              <a:t> Wide Web </a:t>
            </a:r>
            <a:r>
              <a:rPr lang="es-ES" sz="1800" b="1" i="1" dirty="0" err="1">
                <a:solidFill>
                  <a:schemeClr val="tx2">
                    <a:lumMod val="75000"/>
                  </a:schemeClr>
                </a:solidFill>
                <a:sym typeface="Wingdings" panose="05000000000000000000" pitchFamily="2" charset="2"/>
              </a:rPr>
              <a:t>Consortium</a:t>
            </a:r>
            <a:r>
              <a:rPr lang="es-ES" sz="1800" b="1" i="1" dirty="0">
                <a:solidFill>
                  <a:schemeClr val="tx2">
                    <a:lumMod val="75000"/>
                  </a:schemeClr>
                </a:solidFill>
                <a:sym typeface="Wingdings" panose="05000000000000000000" pitchFamily="2" charset="2"/>
              </a:rPr>
              <a:t> </a:t>
            </a:r>
            <a:r>
              <a:rPr lang="es-ES" sz="1800" dirty="0">
                <a:solidFill>
                  <a:schemeClr val="tx2">
                    <a:lumMod val="75000"/>
                  </a:schemeClr>
                </a:solidFill>
                <a:sym typeface="Wingdings" panose="05000000000000000000" pitchFamily="2" charset="2"/>
              </a:rPr>
              <a:t>(W3C)</a:t>
            </a:r>
          </a:p>
          <a:p>
            <a:r>
              <a:rPr lang="es-ES" sz="1800">
                <a:solidFill>
                  <a:schemeClr val="tx2">
                    <a:lumMod val="75000"/>
                  </a:schemeClr>
                </a:solidFill>
                <a:sym typeface="Wingdings" panose="05000000000000000000" pitchFamily="2" charset="2"/>
              </a:rPr>
              <a:t>2011 CSS3</a:t>
            </a:r>
            <a:endParaRPr lang="es-ES" sz="1800" dirty="0">
              <a:solidFill>
                <a:schemeClr val="tx2">
                  <a:lumMod val="75000"/>
                </a:schemeClr>
              </a:solidFill>
              <a:sym typeface="Wingdings" panose="05000000000000000000" pitchFamily="2" charset="2"/>
            </a:endParaRPr>
          </a:p>
          <a:p>
            <a:pPr lvl="1"/>
            <a:r>
              <a:rPr lang="es-ES" sz="1400">
                <a:solidFill>
                  <a:schemeClr val="tx2">
                    <a:lumMod val="75000"/>
                  </a:schemeClr>
                </a:solidFill>
                <a:sym typeface="Wingdings" panose="05000000000000000000" pitchFamily="2" charset="2"/>
              </a:rPr>
              <a:t>Dividida en documentos separados llamados módulos, cada módulo añade nuevas funcionalidades.</a:t>
            </a:r>
            <a:endParaRPr lang="es-ES" sz="1400" dirty="0">
              <a:solidFill>
                <a:schemeClr val="tx2">
                  <a:lumMod val="75000"/>
                </a:schemeClr>
              </a:solidFill>
              <a:sym typeface="Wingdings" panose="05000000000000000000" pitchFamily="2" charset="2"/>
            </a:endParaRPr>
          </a:p>
          <a:p>
            <a:pPr lvl="1"/>
            <a:r>
              <a:rPr lang="es-ES" sz="1400">
                <a:solidFill>
                  <a:schemeClr val="tx2">
                    <a:lumMod val="75000"/>
                  </a:schemeClr>
                </a:solidFill>
                <a:sym typeface="Wingdings" panose="05000000000000000000" pitchFamily="2" charset="2"/>
              </a:rPr>
              <a:t>Modifica la apariencia de una web, permitiendo controlar el estilo y formato del documento</a:t>
            </a:r>
            <a:endParaRPr lang="es-ES" sz="1400" dirty="0">
              <a:solidFill>
                <a:schemeClr val="tx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4</a:t>
            </a:fld>
            <a:endParaRPr lang="es-ES"/>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422" y="3796584"/>
            <a:ext cx="4011155" cy="1897275"/>
          </a:xfrm>
          <a:prstGeom prst="rect">
            <a:avLst/>
          </a:prstGeom>
        </p:spPr>
      </p:pic>
    </p:spTree>
    <p:extLst>
      <p:ext uri="{BB962C8B-B14F-4D97-AF65-F5344CB8AC3E}">
        <p14:creationId xmlns:p14="http://schemas.microsoft.com/office/powerpoint/2010/main" val="192116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Introducción (II)</a:t>
            </a:r>
          </a:p>
        </p:txBody>
      </p:sp>
      <p:pic>
        <p:nvPicPr>
          <p:cNvPr id="7" name="Marcador de contenido 6"/>
          <p:cNvPicPr>
            <a:picLocks noGrp="1" noChangeAspect="1"/>
          </p:cNvPicPr>
          <p:nvPr>
            <p:ph sz="half" idx="1"/>
          </p:nvPr>
        </p:nvPicPr>
        <p:blipFill>
          <a:blip r:embed="rId3"/>
          <a:stretch>
            <a:fillRect/>
          </a:stretch>
        </p:blipFill>
        <p:spPr>
          <a:xfrm>
            <a:off x="1040732" y="1759443"/>
            <a:ext cx="5518724" cy="2640680"/>
          </a:xfrm>
          <a:prstGeom prst="rect">
            <a:avLst/>
          </a:prstGeom>
        </p:spPr>
      </p:pic>
      <p:pic>
        <p:nvPicPr>
          <p:cNvPr id="4" name="Imagen 3"/>
          <p:cNvPicPr>
            <a:picLocks noChangeAspect="1"/>
          </p:cNvPicPr>
          <p:nvPr/>
        </p:nvPicPr>
        <p:blipFill>
          <a:blip r:embed="rId4"/>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5</a:t>
            </a:fld>
            <a:endParaRPr lang="es-ES"/>
          </a:p>
        </p:txBody>
      </p:sp>
      <p:sp>
        <p:nvSpPr>
          <p:cNvPr id="9" name="CuadroTexto 8"/>
          <p:cNvSpPr txBox="1"/>
          <p:nvPr/>
        </p:nvSpPr>
        <p:spPr>
          <a:xfrm>
            <a:off x="1040732" y="4836755"/>
            <a:ext cx="5314950" cy="646331"/>
          </a:xfrm>
          <a:prstGeom prst="rect">
            <a:avLst/>
          </a:prstGeom>
          <a:noFill/>
        </p:spPr>
        <p:txBody>
          <a:bodyPr wrap="square" rtlCol="0">
            <a:spAutoFit/>
          </a:bodyPr>
          <a:lstStyle/>
          <a:p>
            <a:r>
              <a:rPr lang="es-ES" dirty="0">
                <a:hlinkClick r:id="rId5"/>
              </a:rPr>
              <a:t>https://www.w3.org/Style/CSS/specs.en.html</a:t>
            </a:r>
            <a:endParaRPr lang="es-ES" dirty="0"/>
          </a:p>
          <a:p>
            <a:r>
              <a:rPr lang="es-ES" dirty="0">
                <a:hlinkClick r:id="rId6"/>
              </a:rPr>
              <a:t>https://www.w3.org/TR/CSS/</a:t>
            </a:r>
            <a:endParaRPr lang="es-ES" dirty="0"/>
          </a:p>
        </p:txBody>
      </p:sp>
      <p:sp>
        <p:nvSpPr>
          <p:cNvPr id="10" name="CuadroTexto 9"/>
          <p:cNvSpPr txBox="1"/>
          <p:nvPr/>
        </p:nvSpPr>
        <p:spPr>
          <a:xfrm>
            <a:off x="7094621" y="1746267"/>
            <a:ext cx="4303295" cy="3139321"/>
          </a:xfrm>
          <a:prstGeom prst="rect">
            <a:avLst/>
          </a:prstGeom>
          <a:noFill/>
        </p:spPr>
        <p:txBody>
          <a:bodyPr wrap="square" rtlCol="0">
            <a:spAutoFit/>
          </a:bodyPr>
          <a:lstStyle/>
          <a:p>
            <a:r>
              <a:rPr lang="es-ES" b="1" dirty="0"/>
              <a:t>Algunas novedades</a:t>
            </a:r>
          </a:p>
          <a:p>
            <a:pPr marL="285750" indent="-285750">
              <a:buFont typeface="Arial" panose="020B0604020202020204" pitchFamily="34" charset="0"/>
              <a:buChar char="•"/>
            </a:pPr>
            <a:r>
              <a:rPr lang="es-ES" dirty="0"/>
              <a:t>Nuevos selectores</a:t>
            </a:r>
          </a:p>
          <a:p>
            <a:pPr marL="285750" indent="-285750">
              <a:buFont typeface="Arial" panose="020B0604020202020204" pitchFamily="34" charset="0"/>
              <a:buChar char="•"/>
            </a:pPr>
            <a:r>
              <a:rPr lang="es-ES" dirty="0"/>
              <a:t>Bordes redondeados</a:t>
            </a:r>
          </a:p>
          <a:p>
            <a:pPr marL="285750" indent="-285750">
              <a:buFont typeface="Arial" panose="020B0604020202020204" pitchFamily="34" charset="0"/>
              <a:buChar char="•"/>
            </a:pPr>
            <a:r>
              <a:rPr lang="es-ES" dirty="0"/>
              <a:t>Bordes con imagen</a:t>
            </a:r>
          </a:p>
          <a:p>
            <a:pPr marL="285750" indent="-285750">
              <a:buFont typeface="Arial" panose="020B0604020202020204" pitchFamily="34" charset="0"/>
              <a:buChar char="•"/>
            </a:pPr>
            <a:r>
              <a:rPr lang="es-ES" dirty="0"/>
              <a:t>Sombras en textos y cajas</a:t>
            </a:r>
          </a:p>
          <a:p>
            <a:pPr marL="285750" indent="-285750">
              <a:buFont typeface="Arial" panose="020B0604020202020204" pitchFamily="34" charset="0"/>
              <a:buChar char="•"/>
            </a:pPr>
            <a:r>
              <a:rPr lang="es-ES" dirty="0"/>
              <a:t>Gradientes</a:t>
            </a:r>
          </a:p>
          <a:p>
            <a:pPr marL="285750" indent="-285750">
              <a:buFont typeface="Arial" panose="020B0604020202020204" pitchFamily="34" charset="0"/>
              <a:buChar char="•"/>
            </a:pPr>
            <a:r>
              <a:rPr lang="es-ES" dirty="0"/>
              <a:t>Colores en RGBA (opacidad)</a:t>
            </a:r>
          </a:p>
          <a:p>
            <a:pPr marL="285750" indent="-285750">
              <a:buFont typeface="Arial" panose="020B0604020202020204" pitchFamily="34" charset="0"/>
              <a:buChar char="•"/>
            </a:pPr>
            <a:r>
              <a:rPr lang="es-ES" dirty="0"/>
              <a:t>Transformadas</a:t>
            </a:r>
          </a:p>
          <a:p>
            <a:pPr marL="285750" indent="-285750">
              <a:buFont typeface="Arial" panose="020B0604020202020204" pitchFamily="34" charset="0"/>
              <a:buChar char="•"/>
            </a:pPr>
            <a:r>
              <a:rPr lang="es-ES" dirty="0" err="1"/>
              <a:t>Layout</a:t>
            </a:r>
            <a:r>
              <a:rPr lang="es-ES" dirty="0"/>
              <a:t> </a:t>
            </a:r>
            <a:r>
              <a:rPr lang="es-ES" dirty="0" err="1"/>
              <a:t>multicolumnas</a:t>
            </a:r>
            <a:endParaRPr lang="es-ES" dirty="0"/>
          </a:p>
          <a:p>
            <a:pPr marL="285750" indent="-285750">
              <a:buFont typeface="Arial" panose="020B0604020202020204" pitchFamily="34" charset="0"/>
              <a:buChar char="•"/>
            </a:pPr>
            <a:r>
              <a:rPr lang="es-ES" dirty="0"/>
              <a:t>Fuentes</a:t>
            </a:r>
          </a:p>
          <a:p>
            <a:endParaRPr lang="es-ES" dirty="0"/>
          </a:p>
        </p:txBody>
      </p:sp>
    </p:spTree>
    <p:extLst>
      <p:ext uri="{BB962C8B-B14F-4D97-AF65-F5344CB8AC3E}">
        <p14:creationId xmlns:p14="http://schemas.microsoft.com/office/powerpoint/2010/main" val="114175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8200" y="365126"/>
            <a:ext cx="10515600" cy="1200068"/>
          </a:xfrm>
        </p:spPr>
        <p:txBody>
          <a:bodyPr/>
          <a:lstStyle/>
          <a:p>
            <a:r>
              <a:rPr lang="es-ES" dirty="0">
                <a:solidFill>
                  <a:srgbClr val="960F68"/>
                </a:solidFill>
              </a:rPr>
              <a:t>Usos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6</a:t>
            </a:fld>
            <a:endParaRPr lang="es-ES"/>
          </a:p>
        </p:txBody>
      </p:sp>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57" y="2179778"/>
            <a:ext cx="6754586" cy="356950"/>
          </a:xfrm>
          <a:prstGeom prst="rect">
            <a:avLst/>
          </a:prstGeom>
        </p:spPr>
      </p:pic>
      <p:sp>
        <p:nvSpPr>
          <p:cNvPr id="20" name="Rectángulo 19"/>
          <p:cNvSpPr/>
          <p:nvPr/>
        </p:nvSpPr>
        <p:spPr>
          <a:xfrm>
            <a:off x="838204" y="1677092"/>
            <a:ext cx="1575111" cy="369332"/>
          </a:xfrm>
          <a:prstGeom prst="rect">
            <a:avLst/>
          </a:prstGeom>
          <a:noFill/>
        </p:spPr>
        <p:txBody>
          <a:bodyPr wrap="none" lIns="91440" tIns="45720" rIns="91440" bIns="45720">
            <a:spAutoFit/>
          </a:bodyPr>
          <a:lstStyle/>
          <a:p>
            <a:pPr algn="ctr"/>
            <a:r>
              <a:rPr lang="es-ES" b="0" cap="none" spc="0">
                <a:ln w="0"/>
                <a:solidFill>
                  <a:schemeClr val="tx1"/>
                </a:solidFill>
                <a:effectLst>
                  <a:outerShdw blurRad="38100" dist="19050" dir="2700000" algn="tl" rotWithShape="0">
                    <a:schemeClr val="dk1">
                      <a:alpha val="40000"/>
                    </a:schemeClr>
                  </a:outerShdw>
                </a:effectLst>
              </a:rPr>
              <a:t>Estilos en linea</a:t>
            </a:r>
          </a:p>
        </p:txBody>
      </p:sp>
      <p:sp>
        <p:nvSpPr>
          <p:cNvPr id="21" name="Rectángulo 20"/>
          <p:cNvSpPr/>
          <p:nvPr/>
        </p:nvSpPr>
        <p:spPr>
          <a:xfrm>
            <a:off x="7468684" y="3151312"/>
            <a:ext cx="2283831" cy="369332"/>
          </a:xfrm>
          <a:prstGeom prst="rect">
            <a:avLst/>
          </a:prstGeom>
        </p:spPr>
        <p:txBody>
          <a:bodyPr wrap="none">
            <a:spAutoFit/>
          </a:bodyPr>
          <a:lstStyle/>
          <a:p>
            <a:pPr algn="ctr"/>
            <a:r>
              <a:rPr lang="es-ES" dirty="0">
                <a:ln w="0"/>
                <a:effectLst>
                  <a:outerShdw blurRad="38100" dist="19050" dir="2700000" algn="tl" rotWithShape="0">
                    <a:schemeClr val="dk1">
                      <a:alpha val="40000"/>
                    </a:schemeClr>
                  </a:outerShdw>
                </a:effectLst>
              </a:rPr>
              <a:t>Hoja de estilos interna</a:t>
            </a:r>
          </a:p>
        </p:txBody>
      </p:sp>
      <p:sp>
        <p:nvSpPr>
          <p:cNvPr id="22" name="Rectángulo 21"/>
          <p:cNvSpPr/>
          <p:nvPr/>
        </p:nvSpPr>
        <p:spPr>
          <a:xfrm>
            <a:off x="527959" y="3185098"/>
            <a:ext cx="2939143" cy="369332"/>
          </a:xfrm>
          <a:prstGeom prst="rect">
            <a:avLst/>
          </a:prstGeom>
        </p:spPr>
        <p:txBody>
          <a:bodyPr wrap="square">
            <a:spAutoFit/>
          </a:bodyPr>
          <a:lstStyle/>
          <a:p>
            <a:pPr algn="ctr"/>
            <a:r>
              <a:rPr lang="es-ES">
                <a:ln w="0"/>
                <a:effectLst>
                  <a:outerShdw blurRad="38100" dist="19050" dir="2700000" algn="tl" rotWithShape="0">
                    <a:schemeClr val="dk1">
                      <a:alpha val="40000"/>
                    </a:schemeClr>
                  </a:outerShdw>
                </a:effectLst>
              </a:rPr>
              <a:t>Hoja de estilos externa</a:t>
            </a:r>
          </a:p>
        </p:txBody>
      </p:sp>
      <p:pic>
        <p:nvPicPr>
          <p:cNvPr id="7" name="Imagen 6"/>
          <p:cNvPicPr>
            <a:picLocks noChangeAspect="1"/>
          </p:cNvPicPr>
          <p:nvPr/>
        </p:nvPicPr>
        <p:blipFill>
          <a:blip r:embed="rId5"/>
          <a:stretch>
            <a:fillRect/>
          </a:stretch>
        </p:blipFill>
        <p:spPr>
          <a:xfrm>
            <a:off x="904875" y="3660326"/>
            <a:ext cx="6267450" cy="1800225"/>
          </a:xfrm>
          <a:prstGeom prst="rect">
            <a:avLst/>
          </a:prstGeom>
        </p:spPr>
      </p:pic>
      <p:pic>
        <p:nvPicPr>
          <p:cNvPr id="8" name="Imagen 7"/>
          <p:cNvPicPr>
            <a:picLocks noChangeAspect="1"/>
          </p:cNvPicPr>
          <p:nvPr/>
        </p:nvPicPr>
        <p:blipFill>
          <a:blip r:embed="rId6"/>
          <a:stretch>
            <a:fillRect/>
          </a:stretch>
        </p:blipFill>
        <p:spPr>
          <a:xfrm>
            <a:off x="7549243" y="3761373"/>
            <a:ext cx="2733675" cy="981075"/>
          </a:xfrm>
          <a:prstGeom prst="rect">
            <a:avLst/>
          </a:prstGeom>
        </p:spPr>
      </p:pic>
    </p:spTree>
    <p:extLst>
      <p:ext uri="{BB962C8B-B14F-4D97-AF65-F5344CB8AC3E}">
        <p14:creationId xmlns:p14="http://schemas.microsoft.com/office/powerpoint/2010/main" val="19133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a:solidFill>
                  <a:srgbClr val="960F68"/>
                </a:solidFill>
              </a:rPr>
              <a:t>Sintaxis</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7</a:t>
            </a:fld>
            <a:endParaRPr lang="es-ES"/>
          </a:p>
        </p:txBody>
      </p:sp>
      <p:pic>
        <p:nvPicPr>
          <p:cNvPr id="32" name="Picture 2" descr="Resultado de imagen de css sintax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117" y="2762137"/>
            <a:ext cx="8245055" cy="244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1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Cascada y herencia</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a:t>CSS Básico</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8</a:t>
            </a:fld>
            <a:endParaRPr lang="es-ES"/>
          </a:p>
        </p:txBody>
      </p:sp>
      <p:pic>
        <p:nvPicPr>
          <p:cNvPr id="6" name="Imagen 5"/>
          <p:cNvPicPr>
            <a:picLocks noChangeAspect="1"/>
          </p:cNvPicPr>
          <p:nvPr/>
        </p:nvPicPr>
        <p:blipFill>
          <a:blip r:embed="rId4"/>
          <a:stretch>
            <a:fillRect/>
          </a:stretch>
        </p:blipFill>
        <p:spPr>
          <a:xfrm>
            <a:off x="838200" y="1690688"/>
            <a:ext cx="5000625" cy="1895475"/>
          </a:xfrm>
          <a:prstGeom prst="rect">
            <a:avLst/>
          </a:prstGeom>
        </p:spPr>
      </p:pic>
      <p:sp>
        <p:nvSpPr>
          <p:cNvPr id="7" name="CuadroTexto 6"/>
          <p:cNvSpPr txBox="1"/>
          <p:nvPr/>
        </p:nvSpPr>
        <p:spPr>
          <a:xfrm>
            <a:off x="2026920" y="5712535"/>
            <a:ext cx="8595360" cy="369332"/>
          </a:xfrm>
          <a:prstGeom prst="rect">
            <a:avLst/>
          </a:prstGeom>
          <a:noFill/>
        </p:spPr>
        <p:txBody>
          <a:bodyPr wrap="square" rtlCol="0">
            <a:spAutoFit/>
          </a:bodyPr>
          <a:lstStyle/>
          <a:p>
            <a:r>
              <a:rPr lang="es-ES" dirty="0">
                <a:hlinkClick r:id="rId5"/>
              </a:rPr>
              <a:t>https://www.w3schools.com/css/exercise.asp?filename=exercise_howto1</a:t>
            </a:r>
            <a:endParaRPr lang="es-ES" dirty="0"/>
          </a:p>
        </p:txBody>
      </p:sp>
      <p:pic>
        <p:nvPicPr>
          <p:cNvPr id="10" name="Picture 2" descr="Resultado de imagen de cascada y herencia c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1" y="1759984"/>
            <a:ext cx="4739640" cy="32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28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a:t>CSS Básico</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9</a:t>
            </a:fld>
            <a:endParaRPr lang="es-ES"/>
          </a:p>
        </p:txBody>
      </p:sp>
      <p:sp>
        <p:nvSpPr>
          <p:cNvPr id="7" name="Título 4"/>
          <p:cNvSpPr txBox="1">
            <a:spLocks/>
          </p:cNvSpPr>
          <p:nvPr/>
        </p:nvSpPr>
        <p:spPr>
          <a:xfrm>
            <a:off x="838200" y="364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solidFill>
                  <a:srgbClr val="960F68"/>
                </a:solidFill>
              </a:rPr>
              <a:t>Especificidad</a:t>
            </a:r>
            <a:endParaRPr lang="es-ES" dirty="0">
              <a:solidFill>
                <a:srgbClr val="960F68"/>
              </a:solidFill>
            </a:endParaRPr>
          </a:p>
        </p:txBody>
      </p:sp>
      <p:pic>
        <p:nvPicPr>
          <p:cNvPr id="8" name="Imagen 7"/>
          <p:cNvPicPr>
            <a:picLocks noChangeAspect="1"/>
          </p:cNvPicPr>
          <p:nvPr/>
        </p:nvPicPr>
        <p:blipFill>
          <a:blip r:embed="rId3"/>
          <a:stretch>
            <a:fillRect/>
          </a:stretch>
        </p:blipFill>
        <p:spPr>
          <a:xfrm>
            <a:off x="10059710" y="197768"/>
            <a:ext cx="1836000" cy="1218437"/>
          </a:xfrm>
          <a:prstGeom prst="rect">
            <a:avLst/>
          </a:prstGeom>
        </p:spPr>
      </p:pic>
      <p:sp>
        <p:nvSpPr>
          <p:cNvPr id="10" name="CuadroTexto 9"/>
          <p:cNvSpPr txBox="1"/>
          <p:nvPr/>
        </p:nvSpPr>
        <p:spPr>
          <a:xfrm>
            <a:off x="746067" y="5858111"/>
            <a:ext cx="10699865" cy="369332"/>
          </a:xfrm>
          <a:prstGeom prst="rect">
            <a:avLst/>
          </a:prstGeom>
          <a:noFill/>
        </p:spPr>
        <p:txBody>
          <a:bodyPr wrap="square" rtlCol="0">
            <a:spAutoFit/>
          </a:bodyPr>
          <a:lstStyle/>
          <a:p>
            <a:r>
              <a:rPr lang="es-ES" dirty="0">
                <a:hlinkClick r:id="rId4"/>
              </a:rPr>
              <a:t>https://specificity.keegan.st/</a:t>
            </a:r>
            <a:r>
              <a:rPr lang="es-ES" dirty="0"/>
              <a:t> </a:t>
            </a:r>
            <a:r>
              <a:rPr lang="es-ES" dirty="0">
                <a:sym typeface="Wingdings" panose="05000000000000000000" pitchFamily="2" charset="2"/>
              </a:rPr>
              <a:t> Calculadora de especificidad</a:t>
            </a:r>
            <a:endParaRPr lang="es-ES" dirty="0"/>
          </a:p>
        </p:txBody>
      </p:sp>
      <p:pic>
        <p:nvPicPr>
          <p:cNvPr id="2050" name="Picture 2" descr="Resultado de imagen de especificidad c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60" y="1825625"/>
            <a:ext cx="54292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Marcador de contenido 13"/>
          <p:cNvPicPr>
            <a:picLocks noGrp="1" noChangeAspect="1"/>
          </p:cNvPicPr>
          <p:nvPr>
            <p:ph sz="half" idx="1"/>
          </p:nvPr>
        </p:nvPicPr>
        <p:blipFill>
          <a:blip r:embed="rId6"/>
          <a:stretch>
            <a:fillRect/>
          </a:stretch>
        </p:blipFill>
        <p:spPr>
          <a:xfrm>
            <a:off x="838200" y="1361197"/>
            <a:ext cx="5086350" cy="4351338"/>
          </a:xfrm>
          <a:prstGeom prst="rect">
            <a:avLst/>
          </a:prstGeom>
        </p:spPr>
      </p:pic>
    </p:spTree>
    <p:extLst>
      <p:ext uri="{BB962C8B-B14F-4D97-AF65-F5344CB8AC3E}">
        <p14:creationId xmlns:p14="http://schemas.microsoft.com/office/powerpoint/2010/main" val="13038467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3609</TotalTime>
  <Words>3655</Words>
  <Application>Microsoft Macintosh PowerPoint</Application>
  <PresentationFormat>Panorámica</PresentationFormat>
  <Paragraphs>451</Paragraphs>
  <Slides>27</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Avenir Next</vt:lpstr>
      <vt:lpstr>Calibri</vt:lpstr>
      <vt:lpstr>Calibri Light</vt:lpstr>
      <vt:lpstr>Nunito Sans</vt:lpstr>
      <vt:lpstr>Times New Roman</vt:lpstr>
      <vt:lpstr>Tema de Office</vt:lpstr>
      <vt:lpstr>CSS Básico</vt:lpstr>
      <vt:lpstr>Presentación de PowerPoint</vt:lpstr>
      <vt:lpstr>Bloque CSS</vt:lpstr>
      <vt:lpstr>Introducción (I)</vt:lpstr>
      <vt:lpstr>Introducción (II)</vt:lpstr>
      <vt:lpstr>Usos</vt:lpstr>
      <vt:lpstr>Sintaxis</vt:lpstr>
      <vt:lpstr>Cascada y herencia</vt:lpstr>
      <vt:lpstr>Presentación de PowerPoint</vt:lpstr>
      <vt:lpstr>Presentación de PowerPoint</vt:lpstr>
      <vt:lpstr>Custom properties</vt:lpstr>
      <vt:lpstr>Selectores</vt:lpstr>
      <vt:lpstr>Texto - Unidades</vt:lpstr>
      <vt:lpstr>Position - Position</vt:lpstr>
      <vt:lpstr>Pseudo-clases</vt:lpstr>
      <vt:lpstr>Pseudo-elementos</vt:lpstr>
      <vt:lpstr>Overflow – Overflow contenido</vt:lpstr>
      <vt:lpstr>Overflow – Overflow textos</vt:lpstr>
      <vt:lpstr>Presentación de PowerPoint</vt:lpstr>
      <vt:lpstr>Presentación de PowerPoint</vt:lpstr>
      <vt:lpstr>Diseño Responsive - Grid</vt:lpstr>
      <vt:lpstr>Presentación de PowerPoint</vt:lpstr>
      <vt:lpstr>Presentación de PowerPoint</vt:lpstr>
      <vt:lpstr>Diseño Responsive - Media queries</vt:lpstr>
      <vt:lpstr>PostCSS</vt:lpstr>
      <vt:lpstr>Asistencia</vt:lpstr>
      <vt:lpstr>Referencias</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Básico</dc:title>
  <dc:creator>Natacha Baute Feo</dc:creator>
  <cp:lastModifiedBy>Javier Samper Arias</cp:lastModifiedBy>
  <cp:revision>213</cp:revision>
  <cp:lastPrinted>2019-10-29T19:11:09Z</cp:lastPrinted>
  <dcterms:created xsi:type="dcterms:W3CDTF">2019-09-24T11:58:49Z</dcterms:created>
  <dcterms:modified xsi:type="dcterms:W3CDTF">2020-11-22T20:38:02Z</dcterms:modified>
</cp:coreProperties>
</file>