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8" r:id="rId5"/>
    <p:sldId id="269" r:id="rId6"/>
    <p:sldId id="259" r:id="rId7"/>
    <p:sldId id="260" r:id="rId8"/>
    <p:sldId id="286" r:id="rId9"/>
    <p:sldId id="261" r:id="rId10"/>
    <p:sldId id="274" r:id="rId11"/>
    <p:sldId id="262" r:id="rId12"/>
    <p:sldId id="270" r:id="rId13"/>
    <p:sldId id="277" r:id="rId14"/>
    <p:sldId id="263" r:id="rId15"/>
    <p:sldId id="271" r:id="rId16"/>
    <p:sldId id="281" r:id="rId17"/>
    <p:sldId id="282" r:id="rId18"/>
    <p:sldId id="283" r:id="rId19"/>
    <p:sldId id="284" r:id="rId20"/>
    <p:sldId id="285" r:id="rId21"/>
    <p:sldId id="280" r:id="rId22"/>
    <p:sldId id="279" r:id="rId23"/>
    <p:sldId id="265"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6C7"/>
    <a:srgbClr val="960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66452" autoAdjust="0"/>
  </p:normalViewPr>
  <p:slideViewPr>
    <p:cSldViewPr snapToGrid="0">
      <p:cViewPr varScale="1">
        <p:scale>
          <a:sx n="59" d="100"/>
          <a:sy n="59" d="100"/>
        </p:scale>
        <p:origin x="1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670A0-C359-4F39-80D6-AF2061F3AC92}" type="datetimeFigureOut">
              <a:rPr lang="es-ES" smtClean="0"/>
              <a:t>11/9/20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56468-3B56-437D-8766-F3DCB404D175}" type="slidenum">
              <a:rPr lang="es-ES" smtClean="0"/>
              <a:t>‹Nº›</a:t>
            </a:fld>
            <a:endParaRPr lang="es-ES"/>
          </a:p>
        </p:txBody>
      </p:sp>
    </p:spTree>
    <p:extLst>
      <p:ext uri="{BB962C8B-B14F-4D97-AF65-F5344CB8AC3E}">
        <p14:creationId xmlns:p14="http://schemas.microsoft.com/office/powerpoint/2010/main" val="22041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s.wikipedia.org/wiki/World_Wide_We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s/docs/Web/HTML/Elemento/opt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s/docs/Web/HTML/Elemento/h1"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mozilla.org/es/docs/Web/HTML/Elemento/p" TargetMode="External"/><Relationship Id="rId4" Type="http://schemas.openxmlformats.org/officeDocument/2006/relationships/hyperlink" Target="https://developer.mozilla.org/es/docs/Web/HTML/Elemento/h6"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3schools.com/tags/tag_dl.asp"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w3schools.com/tags/tag_dd.asp" TargetMode="External"/><Relationship Id="rId4" Type="http://schemas.openxmlformats.org/officeDocument/2006/relationships/hyperlink" Target="https://www.w3schools.com/tags/tag_dt.asp"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Lenguaje</a:t>
            </a:r>
            <a:r>
              <a:rPr lang="es-ES" sz="1200" b="0" i="0" kern="1200" baseline="0" dirty="0">
                <a:solidFill>
                  <a:schemeClr val="tx1"/>
                </a:solidFill>
                <a:effectLst/>
                <a:latin typeface="+mn-lt"/>
                <a:ea typeface="+mn-ea"/>
                <a:cs typeface="+mn-cs"/>
              </a:rPr>
              <a:t> de marcado para la elaboración de páginas web.</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W3C </a:t>
            </a:r>
            <a:r>
              <a:rPr lang="es-E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organización dedicada a la estandarización de casi todas las tecnologías ligadas a la web, sobre todo en lo referente a su escritura e interpretación. Se considera el lenguaje web más importante siendo su invención crucial en la aparición, desarrollo y expansión de la </a:t>
            </a:r>
            <a:r>
              <a:rPr lang="es-ES" sz="1200" b="0" i="0" u="none" strike="noStrike" kern="1200" dirty="0" err="1">
                <a:solidFill>
                  <a:schemeClr val="tx1"/>
                </a:solidFill>
                <a:effectLst/>
                <a:latin typeface="+mn-lt"/>
                <a:ea typeface="+mn-ea"/>
                <a:cs typeface="+mn-cs"/>
                <a:hlinkClick r:id="rId3" tooltip="World Wide Web"/>
              </a:rPr>
              <a:t>World</a:t>
            </a:r>
            <a:r>
              <a:rPr lang="es-ES" sz="1200" b="0" i="0" u="none" strike="noStrike" kern="1200" dirty="0">
                <a:solidFill>
                  <a:schemeClr val="tx1"/>
                </a:solidFill>
                <a:effectLst/>
                <a:latin typeface="+mn-lt"/>
                <a:ea typeface="+mn-ea"/>
                <a:cs typeface="+mn-cs"/>
                <a:hlinkClick r:id="rId3" tooltip="World Wide Web"/>
              </a:rPr>
              <a:t> Wide Web</a:t>
            </a:r>
            <a:r>
              <a:rPr lang="es-ES" sz="1200" b="0" i="0" kern="1200" dirty="0">
                <a:solidFill>
                  <a:schemeClr val="tx1"/>
                </a:solidFill>
                <a:effectLst/>
                <a:latin typeface="+mn-lt"/>
                <a:ea typeface="+mn-ea"/>
                <a:cs typeface="+mn-cs"/>
              </a:rPr>
              <a:t> (WWW). Es el estándar que se ha impuesto en la visualización de páginas web y es el que todos los navegadores actuales han adoptado</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HTML5 </a:t>
            </a:r>
            <a:r>
              <a:rPr lang="es-ES" sz="1200" b="0" i="0" kern="1200" dirty="0">
                <a:solidFill>
                  <a:schemeClr val="tx1"/>
                </a:solidFill>
                <a:effectLst/>
                <a:latin typeface="+mn-lt"/>
                <a:ea typeface="+mn-ea"/>
                <a:cs typeface="+mn-cs"/>
                <a:sym typeface="Wingdings" panose="05000000000000000000" pitchFamily="2" charset="2"/>
              </a:rPr>
              <a:t> Es la última versión de HTML</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a:t>
            </a:fld>
            <a:endParaRPr lang="es-ES"/>
          </a:p>
        </p:txBody>
      </p:sp>
    </p:spTree>
    <p:extLst>
      <p:ext uri="{BB962C8B-B14F-4D97-AF65-F5344CB8AC3E}">
        <p14:creationId xmlns:p14="http://schemas.microsoft.com/office/powerpoint/2010/main" val="421132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Imágenes: </a:t>
            </a:r>
          </a:p>
          <a:p>
            <a:r>
              <a:rPr lang="es-ES" b="1" dirty="0"/>
              <a:t>- </a:t>
            </a: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src</a:t>
            </a:r>
            <a:r>
              <a:rPr lang="es-ES" sz="1200" b="0" i="0" kern="1200" dirty="0">
                <a:solidFill>
                  <a:schemeClr val="tx1"/>
                </a:solidFill>
                <a:effectLst/>
                <a:latin typeface="+mn-lt"/>
                <a:ea typeface="+mn-ea"/>
                <a:cs typeface="+mn-cs"/>
              </a:rPr>
              <a:t> atributo especifica la dirección URL (dirección web) de la imagen.</a:t>
            </a:r>
          </a:p>
          <a:p>
            <a:pPr marL="171450" indent="-171450">
              <a:buFontTx/>
              <a:buChar char="-"/>
            </a:pPr>
            <a:r>
              <a:rPr lang="es-ES" sz="1200" b="0" i="0" kern="1200" dirty="0">
                <a:solidFill>
                  <a:schemeClr val="tx1"/>
                </a:solidFill>
                <a:effectLst/>
                <a:latin typeface="+mn-lt"/>
                <a:ea typeface="+mn-ea"/>
                <a:cs typeface="+mn-cs"/>
              </a:rPr>
              <a:t>El </a:t>
            </a:r>
            <a:r>
              <a:rPr lang="es-ES" dirty="0" err="1"/>
              <a:t>alt</a:t>
            </a:r>
            <a:r>
              <a:rPr lang="es-ES" dirty="0"/>
              <a:t> </a:t>
            </a:r>
            <a:r>
              <a:rPr lang="es-ES" sz="1200" b="0" i="0" kern="1200" dirty="0">
                <a:solidFill>
                  <a:schemeClr val="tx1"/>
                </a:solidFill>
                <a:effectLst/>
                <a:latin typeface="+mn-lt"/>
                <a:ea typeface="+mn-ea"/>
                <a:cs typeface="+mn-cs"/>
              </a:rPr>
              <a:t>atributo proporciona un texto alternativo para una imagen, si el usuario por alguna razón no puede visualizarla (debido a la conexión lenta, un error en el atributo </a:t>
            </a:r>
            <a:r>
              <a:rPr lang="es-ES" sz="1200" b="0" i="0" kern="1200" dirty="0" err="1">
                <a:solidFill>
                  <a:schemeClr val="tx1"/>
                </a:solidFill>
                <a:effectLst/>
                <a:latin typeface="+mn-lt"/>
                <a:ea typeface="+mn-ea"/>
                <a:cs typeface="+mn-cs"/>
              </a:rPr>
              <a:t>src</a:t>
            </a:r>
            <a:r>
              <a:rPr lang="es-ES" sz="1200" b="0" i="0" kern="1200" dirty="0">
                <a:solidFill>
                  <a:schemeClr val="tx1"/>
                </a:solidFill>
                <a:effectLst/>
                <a:latin typeface="+mn-lt"/>
                <a:ea typeface="+mn-ea"/>
                <a:cs typeface="+mn-cs"/>
              </a:rPr>
              <a:t>, o si el usuario utiliza un lector de pantalla).</a:t>
            </a:r>
          </a:p>
          <a:p>
            <a:pPr marL="171450" indent="-171450">
              <a:buFontTx/>
              <a:buChar char="-"/>
            </a:pPr>
            <a:r>
              <a:rPr lang="es-ES" sz="1200" b="0" i="0" kern="1200" dirty="0">
                <a:solidFill>
                  <a:schemeClr val="tx1"/>
                </a:solidFill>
                <a:effectLst/>
                <a:latin typeface="+mn-lt"/>
                <a:ea typeface="+mn-ea"/>
                <a:cs typeface="+mn-cs"/>
              </a:rPr>
              <a:t>Alternativamente, se puede utilizar el </a:t>
            </a:r>
            <a:r>
              <a:rPr lang="es-ES" dirty="0" err="1"/>
              <a:t>width</a:t>
            </a:r>
            <a:r>
              <a:rPr lang="es-ES" dirty="0"/>
              <a:t> </a:t>
            </a:r>
            <a:r>
              <a:rPr lang="es-ES" sz="1200" b="0" i="0" kern="1200" dirty="0">
                <a:solidFill>
                  <a:schemeClr val="tx1"/>
                </a:solidFill>
                <a:effectLst/>
                <a:latin typeface="+mn-lt"/>
                <a:ea typeface="+mn-ea"/>
                <a:cs typeface="+mn-cs"/>
              </a:rPr>
              <a:t>y </a:t>
            </a:r>
            <a:r>
              <a:rPr lang="es-ES" dirty="0" err="1"/>
              <a:t>height</a:t>
            </a:r>
            <a:r>
              <a:rPr lang="es-ES" dirty="0"/>
              <a:t> </a:t>
            </a:r>
            <a:r>
              <a:rPr lang="es-ES" sz="1200" b="0" i="0" kern="1200" dirty="0">
                <a:solidFill>
                  <a:schemeClr val="tx1"/>
                </a:solidFill>
                <a:effectLst/>
                <a:latin typeface="+mn-lt"/>
                <a:ea typeface="+mn-ea"/>
                <a:cs typeface="+mn-cs"/>
              </a:rPr>
              <a:t>atributos,</a:t>
            </a:r>
            <a:r>
              <a:rPr lang="es-ES" sz="1200" b="0" i="0" kern="1200" baseline="0" dirty="0">
                <a:solidFill>
                  <a:schemeClr val="tx1"/>
                </a:solidFill>
                <a:effectLst/>
                <a:latin typeface="+mn-lt"/>
                <a:ea typeface="+mn-ea"/>
                <a:cs typeface="+mn-cs"/>
              </a:rPr>
              <a:t> es mejor por estilo</a:t>
            </a:r>
          </a:p>
          <a:p>
            <a:pPr marL="171450" indent="-171450">
              <a:buFontTx/>
              <a:buChar char="-"/>
            </a:pPr>
            <a:endParaRPr lang="es-ES" sz="1200" b="0" i="0" kern="1200" baseline="0" dirty="0">
              <a:solidFill>
                <a:schemeClr val="tx1"/>
              </a:solidFill>
              <a:effectLst/>
              <a:latin typeface="+mn-lt"/>
              <a:ea typeface="+mn-ea"/>
              <a:cs typeface="+mn-cs"/>
            </a:endParaRPr>
          </a:p>
          <a:p>
            <a:pPr marL="0" indent="0">
              <a:buFontTx/>
              <a:buNone/>
            </a:pPr>
            <a:r>
              <a:rPr lang="es-ES" sz="1200" b="1" i="0" kern="1200" baseline="0" dirty="0">
                <a:solidFill>
                  <a:schemeClr val="tx1"/>
                </a:solidFill>
                <a:effectLst/>
                <a:latin typeface="+mn-lt"/>
                <a:ea typeface="+mn-ea"/>
                <a:cs typeface="+mn-cs"/>
              </a:rPr>
              <a:t>Audio</a:t>
            </a:r>
          </a:p>
          <a:p>
            <a:r>
              <a:rPr lang="es-ES" sz="1200" b="1"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controls</a:t>
            </a:r>
            <a:r>
              <a:rPr lang="es-ES" sz="1200" b="0" i="0" kern="1200" dirty="0">
                <a:solidFill>
                  <a:schemeClr val="tx1"/>
                </a:solidFill>
                <a:effectLst/>
                <a:latin typeface="+mn-lt"/>
                <a:ea typeface="+mn-ea"/>
                <a:cs typeface="+mn-cs"/>
              </a:rPr>
              <a:t> atributo agrega controles de audio, como reproducción, pausa y volumen.</a:t>
            </a:r>
          </a:p>
          <a:p>
            <a:r>
              <a:rPr lang="es-ES" sz="1200" b="0" i="0" kern="1200" dirty="0">
                <a:solidFill>
                  <a:schemeClr val="tx1"/>
                </a:solidFill>
                <a:effectLst/>
                <a:latin typeface="+mn-lt"/>
                <a:ea typeface="+mn-ea"/>
                <a:cs typeface="+mn-cs"/>
              </a:rPr>
              <a:t>- El &lt;</a:t>
            </a:r>
            <a:r>
              <a:rPr lang="es-ES" sz="1200" b="0" i="0" kern="1200" dirty="0" err="1">
                <a:solidFill>
                  <a:schemeClr val="tx1"/>
                </a:solidFill>
                <a:effectLst/>
                <a:latin typeface="+mn-lt"/>
                <a:ea typeface="+mn-ea"/>
                <a:cs typeface="+mn-cs"/>
              </a:rPr>
              <a:t>source</a:t>
            </a:r>
            <a:r>
              <a:rPr lang="es-ES" sz="1200" b="0" i="0" kern="1200" dirty="0">
                <a:solidFill>
                  <a:schemeClr val="tx1"/>
                </a:solidFill>
                <a:effectLst/>
                <a:latin typeface="+mn-lt"/>
                <a:ea typeface="+mn-ea"/>
                <a:cs typeface="+mn-cs"/>
              </a:rPr>
              <a:t>&gt;elemento le permite especificar los archivos de audio alternativos que el navegador puede elegir. El navegador usará el primer formato reconocido.</a:t>
            </a:r>
          </a:p>
          <a:p>
            <a:pPr marL="171450" indent="-171450">
              <a:buFontTx/>
              <a:buChar char="-"/>
            </a:pPr>
            <a:r>
              <a:rPr lang="es-ES" sz="1200" b="0" i="0" kern="1200" dirty="0">
                <a:solidFill>
                  <a:schemeClr val="tx1"/>
                </a:solidFill>
                <a:effectLst/>
                <a:latin typeface="+mn-lt"/>
                <a:ea typeface="+mn-ea"/>
                <a:cs typeface="+mn-cs"/>
              </a:rPr>
              <a:t>El texto entre el &lt;audio&gt;y &lt;/audio&gt;etiquetas sólo se mostrará en los navegadores que no soportan el &lt;audio&gt;elemento.</a:t>
            </a:r>
          </a:p>
          <a:p>
            <a:pPr marL="171450" indent="-171450">
              <a:buFontTx/>
              <a:buChar char="-"/>
            </a:pPr>
            <a:endParaRPr lang="es-ES" sz="1200" b="0" i="0" kern="1200" dirty="0">
              <a:solidFill>
                <a:schemeClr val="tx1"/>
              </a:solidFill>
              <a:effectLst/>
              <a:latin typeface="+mn-lt"/>
              <a:ea typeface="+mn-ea"/>
              <a:cs typeface="+mn-cs"/>
            </a:endParaRPr>
          </a:p>
          <a:p>
            <a:pPr marL="0" indent="0">
              <a:buFontTx/>
              <a:buNone/>
            </a:pPr>
            <a:r>
              <a:rPr lang="es-ES" sz="1200" b="1" i="0" kern="1200" dirty="0">
                <a:solidFill>
                  <a:schemeClr val="tx1"/>
                </a:solidFill>
                <a:effectLst/>
                <a:latin typeface="+mn-lt"/>
                <a:ea typeface="+mn-ea"/>
                <a:cs typeface="+mn-cs"/>
              </a:rPr>
              <a:t>Video</a:t>
            </a:r>
          </a:p>
          <a:p>
            <a:pPr marL="171450" indent="-171450">
              <a:buFontTx/>
              <a:buChar char="-"/>
            </a:pP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controls</a:t>
            </a:r>
            <a:r>
              <a:rPr lang="es-ES" sz="1200" b="0" i="0" kern="1200" dirty="0">
                <a:solidFill>
                  <a:schemeClr val="tx1"/>
                </a:solidFill>
                <a:effectLst/>
                <a:latin typeface="+mn-lt"/>
                <a:ea typeface="+mn-ea"/>
                <a:cs typeface="+mn-cs"/>
              </a:rPr>
              <a:t> atributo agrega controles de vídeo, como reproducción, pausa y volumen.</a:t>
            </a:r>
          </a:p>
          <a:p>
            <a:pPr marL="171450" indent="-171450">
              <a:buFontTx/>
              <a:buChar char="-"/>
            </a:pPr>
            <a:r>
              <a:rPr lang="es-ES" sz="1200" b="0" i="0" kern="1200" dirty="0" err="1">
                <a:solidFill>
                  <a:schemeClr val="tx1"/>
                </a:solidFill>
                <a:effectLst/>
                <a:latin typeface="+mn-lt"/>
                <a:ea typeface="+mn-ea"/>
                <a:cs typeface="+mn-cs"/>
              </a:rPr>
              <a:t>Autoplay</a:t>
            </a:r>
            <a:r>
              <a:rPr lang="es-ES" sz="1200" b="0" i="0" kern="1200" baseline="0" dirty="0">
                <a:solidFill>
                  <a:schemeClr val="tx1"/>
                </a:solidFill>
                <a:effectLst/>
                <a:latin typeface="+mn-lt"/>
                <a:ea typeface="+mn-ea"/>
                <a:cs typeface="+mn-cs"/>
              </a:rPr>
              <a:t> para iniciar el video automáticamente</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 Es una buena idea incluir siempre </a:t>
            </a:r>
            <a:r>
              <a:rPr lang="es-ES" sz="1200" b="0" i="0" kern="1200" dirty="0" err="1">
                <a:solidFill>
                  <a:schemeClr val="tx1"/>
                </a:solidFill>
                <a:effectLst/>
                <a:latin typeface="+mn-lt"/>
                <a:ea typeface="+mn-ea"/>
                <a:cs typeface="+mn-cs"/>
              </a:rPr>
              <a:t>width</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height</a:t>
            </a:r>
            <a:r>
              <a:rPr lang="es-ES" sz="1200" b="0" i="0" kern="1200" dirty="0">
                <a:solidFill>
                  <a:schemeClr val="tx1"/>
                </a:solidFill>
                <a:effectLst/>
                <a:latin typeface="+mn-lt"/>
                <a:ea typeface="+mn-ea"/>
                <a:cs typeface="+mn-cs"/>
              </a:rPr>
              <a:t> atributos. Si la altura y anchura no están establecidos, la página puede parpadear mientras se carga el vídeo.</a:t>
            </a:r>
          </a:p>
          <a:p>
            <a:r>
              <a:rPr lang="es-ES" sz="1200" b="0" i="0" kern="1200" dirty="0">
                <a:solidFill>
                  <a:schemeClr val="tx1"/>
                </a:solidFill>
                <a:effectLst/>
                <a:latin typeface="+mn-lt"/>
                <a:ea typeface="+mn-ea"/>
                <a:cs typeface="+mn-cs"/>
              </a:rPr>
              <a:t>- El &lt;</a:t>
            </a:r>
            <a:r>
              <a:rPr lang="es-ES" sz="1200" b="0" i="0" kern="1200" dirty="0" err="1">
                <a:solidFill>
                  <a:schemeClr val="tx1"/>
                </a:solidFill>
                <a:effectLst/>
                <a:latin typeface="+mn-lt"/>
                <a:ea typeface="+mn-ea"/>
                <a:cs typeface="+mn-cs"/>
              </a:rPr>
              <a:t>source</a:t>
            </a:r>
            <a:r>
              <a:rPr lang="es-ES" sz="1200" b="0" i="0" kern="1200" dirty="0">
                <a:solidFill>
                  <a:schemeClr val="tx1"/>
                </a:solidFill>
                <a:effectLst/>
                <a:latin typeface="+mn-lt"/>
                <a:ea typeface="+mn-ea"/>
                <a:cs typeface="+mn-cs"/>
              </a:rPr>
              <a:t>&gt;elemento le permite especificar los archivos de vídeo alternativas que el navegador puede elegir. El navegador usará el primer formato reconocido.</a:t>
            </a:r>
          </a:p>
          <a:p>
            <a:r>
              <a:rPr lang="es-ES" sz="1200" b="0" i="0" kern="1200" dirty="0">
                <a:solidFill>
                  <a:schemeClr val="tx1"/>
                </a:solidFill>
                <a:effectLst/>
                <a:latin typeface="+mn-lt"/>
                <a:ea typeface="+mn-ea"/>
                <a:cs typeface="+mn-cs"/>
              </a:rPr>
              <a:t>- El texto entre el &lt;video&gt;y &lt;/video&gt;etiquetas sólo se mostrará en los navegadores que no soportan el &lt;video&gt;elemento.</a:t>
            </a:r>
          </a:p>
          <a:p>
            <a:pPr marL="0" indent="0">
              <a:buFontTx/>
              <a:buNone/>
            </a:pPr>
            <a:endParaRPr lang="es-ES" sz="1200" b="0" i="0" kern="1200" dirty="0">
              <a:solidFill>
                <a:schemeClr val="tx1"/>
              </a:solidFill>
              <a:effectLst/>
              <a:latin typeface="+mn-lt"/>
              <a:ea typeface="+mn-ea"/>
              <a:cs typeface="+mn-cs"/>
            </a:endParaRPr>
          </a:p>
          <a:p>
            <a:pPr marL="0" indent="0">
              <a:buFontTx/>
              <a:buNone/>
            </a:pPr>
            <a:endParaRPr lang="es-ES" sz="1200" b="1"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12</a:t>
            </a:fld>
            <a:endParaRPr lang="es-ES"/>
          </a:p>
        </p:txBody>
      </p:sp>
    </p:spTree>
    <p:extLst>
      <p:ext uri="{BB962C8B-B14F-4D97-AF65-F5344CB8AC3E}">
        <p14:creationId xmlns:p14="http://schemas.microsoft.com/office/powerpoint/2010/main" val="405890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El </a:t>
            </a:r>
            <a:r>
              <a:rPr lang="es-ES" sz="1200" b="0" i="1" kern="1200" dirty="0">
                <a:solidFill>
                  <a:schemeClr val="tx1"/>
                </a:solidFill>
                <a:effectLst/>
                <a:latin typeface="+mn-lt"/>
                <a:ea typeface="+mn-ea"/>
                <a:cs typeface="+mn-cs"/>
              </a:rPr>
              <a:t>elemento HTML</a:t>
            </a:r>
            <a:r>
              <a:rPr lang="es-ES" sz="1200" b="0" i="0" kern="1200" dirty="0">
                <a:solidFill>
                  <a:schemeClr val="tx1"/>
                </a:solidFill>
                <a:effectLst/>
                <a:latin typeface="+mn-lt"/>
                <a:ea typeface="+mn-ea"/>
                <a:cs typeface="+mn-cs"/>
              </a:rPr>
              <a:t> &lt;figure&gt; representa contenido independiente, a menudo con un título. Si bien se relaciona con el flujo principal, su posición es independiente de éste. Por lo general, se trata de una imagen, una ilustración, un diagrama, un fragmento de código, o un esquema al que se hace referencia en el texto principal, pero que se puede mover a otra página o a un apéndice sin que afecte al flujo principal</a:t>
            </a:r>
            <a:endParaRPr lang="es-ES" sz="1200" b="1"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13</a:t>
            </a:fld>
            <a:endParaRPr lang="es-ES"/>
          </a:p>
        </p:txBody>
      </p:sp>
    </p:spTree>
    <p:extLst>
      <p:ext uri="{BB962C8B-B14F-4D97-AF65-F5344CB8AC3E}">
        <p14:creationId xmlns:p14="http://schemas.microsoft.com/office/powerpoint/2010/main" val="160531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Una tabla es un conjunto estructurado de datos compuesto por filas y columnas ( </a:t>
            </a:r>
            <a:r>
              <a:rPr lang="es-ES" sz="1200" b="1" i="0" kern="1200" dirty="0">
                <a:solidFill>
                  <a:schemeClr val="tx1"/>
                </a:solidFill>
                <a:effectLst/>
                <a:latin typeface="+mn-lt"/>
                <a:ea typeface="+mn-ea"/>
                <a:cs typeface="+mn-cs"/>
              </a:rPr>
              <a:t>datos tabulares</a:t>
            </a:r>
            <a:r>
              <a:rPr lang="es-ES" sz="1200" b="0" i="0" kern="1200" dirty="0">
                <a:solidFill>
                  <a:schemeClr val="tx1"/>
                </a:solidFill>
                <a:effectLst/>
                <a:latin typeface="+mn-lt"/>
                <a:ea typeface="+mn-ea"/>
                <a:cs typeface="+mn-cs"/>
              </a:rPr>
              <a:t> ). Una tabla le permite buscar rápida y fácilmente valores que indican algún tipo de conexión entre diferentes tipos de datos, por ejemplo, una persona y su edad.</a:t>
            </a:r>
          </a:p>
          <a:p>
            <a:r>
              <a:rPr lang="es-ES" sz="1200" b="0" i="0" kern="1200" dirty="0">
                <a:solidFill>
                  <a:schemeClr val="tx1"/>
                </a:solidFill>
                <a:effectLst/>
                <a:latin typeface="+mn-lt"/>
                <a:ea typeface="+mn-ea"/>
                <a:cs typeface="+mn-cs"/>
              </a:rPr>
              <a:t>- Una tabla HTML se define con la &lt;</a:t>
            </a:r>
            <a:r>
              <a:rPr lang="es-ES" sz="1200" b="0" i="0" kern="1200" dirty="0" err="1">
                <a:solidFill>
                  <a:schemeClr val="tx1"/>
                </a:solidFill>
                <a:effectLst/>
                <a:latin typeface="+mn-lt"/>
                <a:ea typeface="+mn-ea"/>
                <a:cs typeface="+mn-cs"/>
              </a:rPr>
              <a:t>table</a:t>
            </a:r>
            <a:r>
              <a:rPr lang="es-ES" sz="1200" b="0" i="0" kern="1200" dirty="0">
                <a:solidFill>
                  <a:schemeClr val="tx1"/>
                </a:solidFill>
                <a:effectLst/>
                <a:latin typeface="+mn-lt"/>
                <a:ea typeface="+mn-ea"/>
                <a:cs typeface="+mn-cs"/>
              </a:rPr>
              <a:t>&gt;etiqueta.</a:t>
            </a:r>
          </a:p>
          <a:p>
            <a:r>
              <a:rPr lang="es-ES" sz="1200" b="0" i="0" kern="1200" dirty="0">
                <a:solidFill>
                  <a:schemeClr val="tx1"/>
                </a:solidFill>
                <a:effectLst/>
                <a:latin typeface="+mn-lt"/>
                <a:ea typeface="+mn-ea"/>
                <a:cs typeface="+mn-cs"/>
              </a:rPr>
              <a:t>- Cada fila de la tabla se define con la &lt;</a:t>
            </a:r>
            <a:r>
              <a:rPr lang="es-ES" sz="1200" b="0" i="0" kern="1200" dirty="0" err="1">
                <a:solidFill>
                  <a:schemeClr val="tx1"/>
                </a:solidFill>
                <a:effectLst/>
                <a:latin typeface="+mn-lt"/>
                <a:ea typeface="+mn-ea"/>
                <a:cs typeface="+mn-cs"/>
              </a:rPr>
              <a:t>tr</a:t>
            </a:r>
            <a:r>
              <a:rPr lang="es-ES" sz="1200" b="0" i="0" kern="1200" dirty="0">
                <a:solidFill>
                  <a:schemeClr val="tx1"/>
                </a:solidFill>
                <a:effectLst/>
                <a:latin typeface="+mn-lt"/>
                <a:ea typeface="+mn-ea"/>
                <a:cs typeface="+mn-cs"/>
              </a:rPr>
              <a:t>&gt;etiqueta. Un encabezado de la tabla se define con la &lt;</a:t>
            </a:r>
            <a:r>
              <a:rPr lang="es-ES" sz="1200" b="0" i="0" kern="1200" dirty="0" err="1">
                <a:solidFill>
                  <a:schemeClr val="tx1"/>
                </a:solidFill>
                <a:effectLst/>
                <a:latin typeface="+mn-lt"/>
                <a:ea typeface="+mn-ea"/>
                <a:cs typeface="+mn-cs"/>
              </a:rPr>
              <a:t>th</a:t>
            </a:r>
            <a:r>
              <a:rPr lang="es-ES" sz="1200" b="0" i="0" kern="1200" dirty="0">
                <a:solidFill>
                  <a:schemeClr val="tx1"/>
                </a:solidFill>
                <a:effectLst/>
                <a:latin typeface="+mn-lt"/>
                <a:ea typeface="+mn-ea"/>
                <a:cs typeface="+mn-cs"/>
              </a:rPr>
              <a:t>&gt;etiqueta. Por defecto, encabezados de la tabla están en negrita y centrado. A los datos / celda de la tabla se define con la &lt;</a:t>
            </a:r>
            <a:r>
              <a:rPr lang="es-ES" sz="1200" b="0" i="0" kern="1200" dirty="0" err="1">
                <a:solidFill>
                  <a:schemeClr val="tx1"/>
                </a:solidFill>
                <a:effectLst/>
                <a:latin typeface="+mn-lt"/>
                <a:ea typeface="+mn-ea"/>
                <a:cs typeface="+mn-cs"/>
              </a:rPr>
              <a:t>td</a:t>
            </a:r>
            <a:r>
              <a:rPr lang="es-ES" sz="1200" b="0" i="0" kern="1200" dirty="0">
                <a:solidFill>
                  <a:schemeClr val="tx1"/>
                </a:solidFill>
                <a:effectLst/>
                <a:latin typeface="+mn-lt"/>
                <a:ea typeface="+mn-ea"/>
                <a:cs typeface="+mn-cs"/>
              </a:rPr>
              <a:t>&gt;etiqueta.</a:t>
            </a:r>
          </a:p>
          <a:p>
            <a:pPr marL="0" indent="0">
              <a:buFontTx/>
              <a:buNone/>
            </a:pPr>
            <a:endParaRPr lang="es-ES" dirty="0"/>
          </a:p>
          <a:p>
            <a:pPr marL="0" indent="0">
              <a:buFontTx/>
              <a:buNone/>
            </a:pPr>
            <a:endParaRPr lang="es-ES" dirty="0"/>
          </a:p>
          <a:p>
            <a:pPr marL="171450" indent="-171450">
              <a:buFontTx/>
              <a:buChar char="-"/>
            </a:pPr>
            <a:r>
              <a:rPr lang="es-ES" dirty="0"/>
              <a:t>Para que una celda mida</a:t>
            </a:r>
            <a:r>
              <a:rPr lang="es-ES" baseline="0" dirty="0"/>
              <a:t> más de una columna podemos usar el atributo </a:t>
            </a:r>
            <a:r>
              <a:rPr lang="es-ES" baseline="0" dirty="0" err="1"/>
              <a:t>colspan</a:t>
            </a:r>
            <a:r>
              <a:rPr lang="es-ES" baseline="0" dirty="0"/>
              <a:t> y para que mida más de una fila </a:t>
            </a:r>
            <a:r>
              <a:rPr lang="es-ES" baseline="0" dirty="0" err="1"/>
              <a:t>rowspan</a:t>
            </a:r>
            <a:endParaRPr lang="es-ES" baseline="0" dirty="0"/>
          </a:p>
          <a:p>
            <a:pPr marL="171450" indent="-171450">
              <a:buFontTx/>
              <a:buChar char="-"/>
            </a:pPr>
            <a:r>
              <a:rPr lang="es-ES" baseline="0" dirty="0"/>
              <a:t>Para añadir un título a la tabla usamos la etiqueta &lt;</a:t>
            </a:r>
            <a:r>
              <a:rPr lang="es-ES" baseline="0" dirty="0" err="1"/>
              <a:t>caption</a:t>
            </a:r>
            <a:r>
              <a:rPr lang="es-ES" baseline="0" dirty="0"/>
              <a:t>&gt;</a:t>
            </a:r>
          </a:p>
          <a:p>
            <a:pPr marL="171450" indent="-171450">
              <a:buFontTx/>
              <a:buChar char="-"/>
            </a:pPr>
            <a:endParaRPr lang="es-ES" baseline="0" dirty="0"/>
          </a:p>
          <a:p>
            <a:pPr marL="171450" indent="-171450">
              <a:buFontTx/>
              <a:buChar char="-"/>
            </a:pPr>
            <a:r>
              <a:rPr lang="es-ES" baseline="0" dirty="0"/>
              <a:t>Para mejorar la semántica tenemos las etiquetas </a:t>
            </a:r>
            <a:r>
              <a:rPr lang="es-ES" baseline="0" dirty="0" err="1"/>
              <a:t>thead</a:t>
            </a:r>
            <a:r>
              <a:rPr lang="es-ES" baseline="0" dirty="0"/>
              <a:t>, </a:t>
            </a:r>
            <a:r>
              <a:rPr lang="es-ES" baseline="0" dirty="0" err="1"/>
              <a:t>tbody</a:t>
            </a:r>
            <a:r>
              <a:rPr lang="es-ES" baseline="0" dirty="0"/>
              <a:t> and </a:t>
            </a:r>
            <a:r>
              <a:rPr lang="es-ES" baseline="0" dirty="0" err="1"/>
              <a:t>tfoot</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14</a:t>
            </a:fld>
            <a:endParaRPr lang="es-ES"/>
          </a:p>
        </p:txBody>
      </p:sp>
    </p:spTree>
    <p:extLst>
      <p:ext uri="{BB962C8B-B14F-4D97-AF65-F5344CB8AC3E}">
        <p14:creationId xmlns:p14="http://schemas.microsoft.com/office/powerpoint/2010/main" val="245432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La etiqueta </a:t>
            </a:r>
            <a:r>
              <a:rPr lang="es-ES" dirty="0" err="1"/>
              <a:t>form</a:t>
            </a:r>
            <a:r>
              <a:rPr lang="es-ES" dirty="0"/>
              <a:t> define un formulario que se usa para obtener información del usuario.</a:t>
            </a:r>
          </a:p>
          <a:p>
            <a:pPr marL="0" indent="0">
              <a:buFontTx/>
              <a:buNone/>
            </a:pPr>
            <a:r>
              <a:rPr lang="es-ES" dirty="0"/>
              <a:t>- Los formularios tienen otros elementos como input, </a:t>
            </a:r>
            <a:r>
              <a:rPr lang="es-ES" dirty="0" err="1"/>
              <a:t>checkbox</a:t>
            </a:r>
            <a:r>
              <a:rPr lang="es-ES" dirty="0"/>
              <a:t>, </a:t>
            </a:r>
            <a:r>
              <a:rPr lang="es-ES" dirty="0" err="1"/>
              <a:t>radiobutton</a:t>
            </a:r>
            <a:r>
              <a:rPr lang="es-ES" dirty="0"/>
              <a:t>,</a:t>
            </a:r>
            <a:r>
              <a:rPr lang="es-ES" baseline="0" dirty="0"/>
              <a:t> botones… algo que veremos a continuación</a:t>
            </a:r>
          </a:p>
          <a:p>
            <a:pPr marL="171450" indent="-171450">
              <a:buFontTx/>
              <a:buChar char="-"/>
            </a:pPr>
            <a:endParaRPr lang="es-ES" baseline="0" dirty="0"/>
          </a:p>
          <a:p>
            <a:pPr marL="171450" indent="-171450">
              <a:buFontTx/>
              <a:buChar char="-"/>
            </a:pPr>
            <a:endParaRPr lang="es-ES" baseline="0" dirty="0"/>
          </a:p>
          <a:p>
            <a:r>
              <a:rPr lang="es-ES" baseline="0" dirty="0"/>
              <a:t>La etiqueta </a:t>
            </a:r>
            <a:r>
              <a:rPr lang="es-ES" baseline="0" dirty="0" err="1"/>
              <a:t>form</a:t>
            </a:r>
            <a:r>
              <a:rPr lang="es-ES" baseline="0" dirty="0"/>
              <a:t> puede tener el atributo </a:t>
            </a:r>
            <a:r>
              <a:rPr lang="es-ES" b="1" baseline="0" dirty="0" err="1"/>
              <a:t>action</a:t>
            </a:r>
            <a:r>
              <a:rPr lang="es-ES" baseline="0" dirty="0"/>
              <a:t>: </a:t>
            </a:r>
            <a:r>
              <a:rPr lang="es-ES" sz="1200" b="0" i="0" kern="1200" dirty="0">
                <a:solidFill>
                  <a:schemeClr val="tx1"/>
                </a:solidFill>
                <a:effectLst/>
                <a:latin typeface="+mn-lt"/>
                <a:ea typeface="+mn-ea"/>
                <a:cs typeface="+mn-cs"/>
              </a:rPr>
              <a:t>define la acción que debe realizarse cuando se envía el formulario.</a:t>
            </a:r>
          </a:p>
          <a:p>
            <a:r>
              <a:rPr lang="es-ES" sz="1200" b="0" i="0" kern="1200" dirty="0">
                <a:solidFill>
                  <a:schemeClr val="tx1"/>
                </a:solidFill>
                <a:effectLst/>
                <a:latin typeface="+mn-lt"/>
                <a:ea typeface="+mn-ea"/>
                <a:cs typeface="+mn-cs"/>
              </a:rPr>
              <a:t>Normalmente, los datos del formulario se envía a una página web en el servidor cuando el usuario hace clic en el botón de envío.</a:t>
            </a:r>
            <a:r>
              <a:rPr lang="es-ES" sz="1200" b="0" i="0" kern="1200" baseline="0" dirty="0">
                <a:solidFill>
                  <a:schemeClr val="tx1"/>
                </a:solidFill>
                <a:effectLst/>
                <a:latin typeface="+mn-lt"/>
                <a:ea typeface="+mn-ea"/>
                <a:cs typeface="+mn-cs"/>
              </a:rPr>
              <a:t> Si se omite el atributo, la acción se establece en la página actual. </a:t>
            </a:r>
            <a:r>
              <a:rPr lang="es-ES" sz="1200" b="0" i="0" kern="1200" baseline="0" dirty="0" err="1">
                <a:solidFill>
                  <a:schemeClr val="tx1"/>
                </a:solidFill>
                <a:effectLst/>
                <a:latin typeface="+mn-lt"/>
                <a:ea typeface="+mn-ea"/>
                <a:cs typeface="+mn-cs"/>
              </a:rPr>
              <a:t>Tambien</a:t>
            </a:r>
            <a:r>
              <a:rPr lang="es-ES" sz="1200" b="0" i="0" kern="1200" baseline="0" dirty="0">
                <a:solidFill>
                  <a:schemeClr val="tx1"/>
                </a:solidFill>
                <a:effectLst/>
                <a:latin typeface="+mn-lt"/>
                <a:ea typeface="+mn-ea"/>
                <a:cs typeface="+mn-cs"/>
              </a:rPr>
              <a:t> puede contener el </a:t>
            </a:r>
            <a:r>
              <a:rPr lang="es-ES" sz="1200" b="0" i="0" kern="1200" dirty="0">
                <a:solidFill>
                  <a:schemeClr val="tx1"/>
                </a:solidFill>
                <a:effectLst/>
                <a:latin typeface="+mn-lt"/>
                <a:ea typeface="+mn-ea"/>
                <a:cs typeface="+mn-cs"/>
              </a:rPr>
              <a:t>atributo </a:t>
            </a:r>
            <a:r>
              <a:rPr lang="es-ES" sz="1200" b="1" i="0" kern="1200" dirty="0">
                <a:solidFill>
                  <a:schemeClr val="tx1"/>
                </a:solidFill>
                <a:effectLst/>
                <a:latin typeface="+mn-lt"/>
                <a:ea typeface="+mn-ea"/>
                <a:cs typeface="+mn-cs"/>
              </a:rPr>
              <a:t>target</a:t>
            </a:r>
            <a:r>
              <a:rPr lang="es-ES" sz="1200" b="0" i="0" kern="1200" dirty="0">
                <a:solidFill>
                  <a:schemeClr val="tx1"/>
                </a:solidFill>
                <a:effectLst/>
                <a:latin typeface="+mn-lt"/>
                <a:ea typeface="+mn-ea"/>
                <a:cs typeface="+mn-cs"/>
              </a:rPr>
              <a:t> especifica si el resultado presentado se abrirá en una nueva pestaña del navegador, un marco, o en la ventana actual.</a:t>
            </a:r>
          </a:p>
          <a:p>
            <a:r>
              <a:rPr lang="es-ES" sz="1200" b="0" i="0" kern="1200" dirty="0">
                <a:solidFill>
                  <a:schemeClr val="tx1"/>
                </a:solidFill>
                <a:effectLst/>
                <a:latin typeface="+mn-lt"/>
                <a:ea typeface="+mn-ea"/>
                <a:cs typeface="+mn-cs"/>
              </a:rPr>
              <a:t>El valor por defecto es " _</a:t>
            </a:r>
            <a:r>
              <a:rPr lang="es-ES" sz="1200" b="0" i="0" kern="1200" dirty="0" err="1">
                <a:solidFill>
                  <a:schemeClr val="tx1"/>
                </a:solidFill>
                <a:effectLst/>
                <a:latin typeface="+mn-lt"/>
                <a:ea typeface="+mn-ea"/>
                <a:cs typeface="+mn-cs"/>
              </a:rPr>
              <a:t>self</a:t>
            </a:r>
            <a:r>
              <a:rPr lang="es-ES" sz="1200" b="0" i="0" kern="1200" dirty="0">
                <a:solidFill>
                  <a:schemeClr val="tx1"/>
                </a:solidFill>
                <a:effectLst/>
                <a:latin typeface="+mn-lt"/>
                <a:ea typeface="+mn-ea"/>
                <a:cs typeface="+mn-cs"/>
              </a:rPr>
              <a:t>" que significa que el formulario se haya presentado en la ventana actual.</a:t>
            </a:r>
          </a:p>
          <a:p>
            <a:r>
              <a:rPr lang="es-ES" sz="1200" b="0" i="0" kern="1200" dirty="0">
                <a:solidFill>
                  <a:schemeClr val="tx1"/>
                </a:solidFill>
                <a:effectLst/>
                <a:latin typeface="+mn-lt"/>
                <a:ea typeface="+mn-ea"/>
                <a:cs typeface="+mn-cs"/>
              </a:rPr>
              <a:t>Para que el resultado formulario se abre en una nueva pestaña del navegador, utilice el valor " _</a:t>
            </a:r>
            <a:r>
              <a:rPr lang="es-ES" sz="1200" b="0" i="0" kern="1200" dirty="0" err="1">
                <a:solidFill>
                  <a:schemeClr val="tx1"/>
                </a:solidFill>
                <a:effectLst/>
                <a:latin typeface="+mn-lt"/>
                <a:ea typeface="+mn-ea"/>
                <a:cs typeface="+mn-cs"/>
              </a:rPr>
              <a:t>blank</a:t>
            </a:r>
            <a:r>
              <a:rPr lang="es-ES" sz="1200" b="0" i="0" kern="1200" dirty="0">
                <a:solidFill>
                  <a:schemeClr val="tx1"/>
                </a:solidFill>
                <a:effectLst/>
                <a:latin typeface="+mn-lt"/>
                <a:ea typeface="+mn-ea"/>
                <a:cs typeface="+mn-cs"/>
              </a:rPr>
              <a:t>“. El </a:t>
            </a:r>
            <a:r>
              <a:rPr lang="es-ES" dirty="0"/>
              <a:t>atributo </a:t>
            </a:r>
            <a:r>
              <a:rPr lang="es-ES" b="1" dirty="0" err="1"/>
              <a:t>method</a:t>
            </a:r>
            <a:r>
              <a:rPr lang="es-ES" sz="1200" b="0" i="0" kern="1200" dirty="0">
                <a:solidFill>
                  <a:schemeClr val="tx1"/>
                </a:solidFill>
                <a:effectLst/>
                <a:latin typeface="+mn-lt"/>
                <a:ea typeface="+mn-ea"/>
                <a:cs typeface="+mn-cs"/>
              </a:rPr>
              <a:t> especifica el método HTTP ( </a:t>
            </a:r>
            <a:r>
              <a:rPr lang="es-ES" sz="1200" b="1" i="0" kern="1200" dirty="0">
                <a:solidFill>
                  <a:schemeClr val="tx1"/>
                </a:solidFill>
                <a:effectLst/>
                <a:latin typeface="+mn-lt"/>
                <a:ea typeface="+mn-ea"/>
                <a:cs typeface="+mn-cs"/>
              </a:rPr>
              <a:t>GET</a:t>
            </a:r>
            <a:r>
              <a:rPr lang="es-ES" sz="1200" b="0" i="0" kern="1200" dirty="0">
                <a:solidFill>
                  <a:schemeClr val="tx1"/>
                </a:solidFill>
                <a:effectLst/>
                <a:latin typeface="+mn-lt"/>
                <a:ea typeface="+mn-ea"/>
                <a:cs typeface="+mn-cs"/>
              </a:rPr>
              <a:t> o </a:t>
            </a:r>
            <a:r>
              <a:rPr lang="es-ES" sz="1200" b="1" i="0" kern="1200" dirty="0">
                <a:solidFill>
                  <a:schemeClr val="tx1"/>
                </a:solidFill>
                <a:effectLst/>
                <a:latin typeface="+mn-lt"/>
                <a:ea typeface="+mn-ea"/>
                <a:cs typeface="+mn-cs"/>
              </a:rPr>
              <a:t>la POST</a:t>
            </a:r>
            <a:r>
              <a:rPr lang="es-ES" sz="1200" b="0" i="0" kern="1200" dirty="0">
                <a:solidFill>
                  <a:schemeClr val="tx1"/>
                </a:solidFill>
                <a:effectLst/>
                <a:latin typeface="+mn-lt"/>
                <a:ea typeface="+mn-ea"/>
                <a:cs typeface="+mn-cs"/>
              </a:rPr>
              <a:t> ) para ser utilizado cuando la presentación de los datos del formulario.</a:t>
            </a:r>
          </a:p>
          <a:p>
            <a:r>
              <a:rPr lang="es-ES" sz="1200" b="0" i="0" kern="1200" dirty="0">
                <a:solidFill>
                  <a:schemeClr val="tx1"/>
                </a:solidFill>
                <a:effectLst/>
                <a:latin typeface="+mn-lt"/>
                <a:ea typeface="+mn-ea"/>
                <a:cs typeface="+mn-cs"/>
              </a:rPr>
              <a:t>El método por defecto al presentar los datos del formulario es </a:t>
            </a:r>
            <a:r>
              <a:rPr lang="es-ES" sz="1200" b="1" i="0" kern="1200" dirty="0">
                <a:solidFill>
                  <a:schemeClr val="tx1"/>
                </a:solidFill>
                <a:effectLst/>
                <a:latin typeface="+mn-lt"/>
                <a:ea typeface="+mn-ea"/>
                <a:cs typeface="+mn-cs"/>
              </a:rPr>
              <a:t>GET</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Sin embargo, cuando se utiliza GET, los datos de formularios presentados serán </a:t>
            </a:r>
            <a:r>
              <a:rPr lang="es-ES" sz="1200" b="1" i="0" kern="1200" dirty="0">
                <a:solidFill>
                  <a:schemeClr val="tx1"/>
                </a:solidFill>
                <a:effectLst/>
                <a:latin typeface="+mn-lt"/>
                <a:ea typeface="+mn-ea"/>
                <a:cs typeface="+mn-cs"/>
              </a:rPr>
              <a:t>visibles en el campo de dirección de la página</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name</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Mickey&amp;surname</a:t>
            </a:r>
            <a:r>
              <a:rPr lang="es-ES" sz="1200" b="0" i="0" kern="1200" dirty="0">
                <a:solidFill>
                  <a:schemeClr val="tx1"/>
                </a:solidFill>
                <a:effectLst/>
                <a:latin typeface="+mn-lt"/>
                <a:ea typeface="+mn-ea"/>
                <a:cs typeface="+mn-cs"/>
              </a:rPr>
              <a:t>=Mouse</a:t>
            </a:r>
          </a:p>
          <a:p>
            <a:r>
              <a:rPr lang="es-ES" sz="1200" b="0" i="0" kern="1200" dirty="0">
                <a:solidFill>
                  <a:schemeClr val="tx1"/>
                </a:solidFill>
                <a:effectLst/>
                <a:latin typeface="+mn-lt"/>
                <a:ea typeface="+mn-ea"/>
                <a:cs typeface="+mn-cs"/>
              </a:rPr>
              <a:t>Siempre use </a:t>
            </a:r>
            <a:r>
              <a:rPr lang="es-ES" sz="1200" b="1" i="0" kern="1200" dirty="0">
                <a:solidFill>
                  <a:schemeClr val="tx1"/>
                </a:solidFill>
                <a:effectLst/>
                <a:latin typeface="+mn-lt"/>
                <a:ea typeface="+mn-ea"/>
                <a:cs typeface="+mn-cs"/>
              </a:rPr>
              <a:t>POST</a:t>
            </a:r>
            <a:r>
              <a:rPr lang="es-ES" sz="1200" b="0" i="0" kern="1200" dirty="0">
                <a:solidFill>
                  <a:schemeClr val="tx1"/>
                </a:solidFill>
                <a:effectLst/>
                <a:latin typeface="+mn-lt"/>
                <a:ea typeface="+mn-ea"/>
                <a:cs typeface="+mn-cs"/>
              </a:rPr>
              <a:t> si los datos del formulario contiene información confidencial o personal. El método POST no muestra los datos del formulario presentado en el campo de dirección de la página.</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a:t>
            </a:r>
            <a:r>
              <a:rPr lang="es-ES" sz="1200" b="1" i="0" kern="1200" dirty="0" err="1">
                <a:solidFill>
                  <a:schemeClr val="tx1"/>
                </a:solidFill>
                <a:effectLst/>
                <a:latin typeface="+mn-lt"/>
                <a:ea typeface="+mn-ea"/>
                <a:cs typeface="+mn-cs"/>
              </a:rPr>
              <a:t>fieldset</a:t>
            </a:r>
            <a:r>
              <a:rPr lang="es-ES" sz="1200" b="0" i="0" kern="1200" baseline="0" dirty="0">
                <a:solidFill>
                  <a:schemeClr val="tx1"/>
                </a:solidFill>
                <a:effectLst/>
                <a:latin typeface="+mn-lt"/>
                <a:ea typeface="+mn-ea"/>
                <a:cs typeface="+mn-cs"/>
              </a:rPr>
              <a:t> es en elemento que relaciona los datos en grupo, por ejemplo datos personales, dirección, …</a:t>
            </a:r>
          </a:p>
          <a:p>
            <a:r>
              <a:rPr lang="es-ES" sz="1200" b="0" i="0" kern="1200" baseline="0" dirty="0">
                <a:solidFill>
                  <a:schemeClr val="tx1"/>
                </a:solidFill>
                <a:effectLst/>
                <a:latin typeface="+mn-lt"/>
                <a:ea typeface="+mn-ea"/>
                <a:cs typeface="+mn-cs"/>
              </a:rPr>
              <a:t>El </a:t>
            </a:r>
            <a:r>
              <a:rPr lang="es-ES" sz="1200" b="1" i="0" kern="1200" baseline="0" dirty="0" err="1">
                <a:solidFill>
                  <a:schemeClr val="tx1"/>
                </a:solidFill>
                <a:effectLst/>
                <a:latin typeface="+mn-lt"/>
                <a:ea typeface="+mn-ea"/>
                <a:cs typeface="+mn-cs"/>
              </a:rPr>
              <a:t>legend</a:t>
            </a:r>
            <a:r>
              <a:rPr lang="es-ES" sz="1200" b="0" i="0" kern="1200" baseline="0" dirty="0">
                <a:solidFill>
                  <a:schemeClr val="tx1"/>
                </a:solidFill>
                <a:effectLst/>
                <a:latin typeface="+mn-lt"/>
                <a:ea typeface="+mn-ea"/>
                <a:cs typeface="+mn-cs"/>
              </a:rPr>
              <a:t> define un título para el </a:t>
            </a:r>
            <a:r>
              <a:rPr lang="es-ES" sz="1200" b="0" i="0" kern="1200" baseline="0" dirty="0" err="1">
                <a:solidFill>
                  <a:schemeClr val="tx1"/>
                </a:solidFill>
                <a:effectLst/>
                <a:latin typeface="+mn-lt"/>
                <a:ea typeface="+mn-ea"/>
                <a:cs typeface="+mn-cs"/>
              </a:rPr>
              <a:t>fieldset</a:t>
            </a:r>
            <a:r>
              <a:rPr lang="es-ES" sz="1200" b="0" i="0" kern="1200" baseline="0" dirty="0">
                <a:solidFill>
                  <a:schemeClr val="tx1"/>
                </a:solidFill>
                <a:effectLst/>
                <a:latin typeface="+mn-lt"/>
                <a:ea typeface="+mn-ea"/>
                <a:cs typeface="+mn-cs"/>
              </a:rPr>
              <a:t> del elemento</a:t>
            </a:r>
          </a:p>
          <a:p>
            <a:r>
              <a:rPr lang="es-ES" sz="1200" b="0" i="0" kern="1200" baseline="0" dirty="0">
                <a:solidFill>
                  <a:schemeClr val="tx1"/>
                </a:solidFill>
                <a:effectLst/>
                <a:latin typeface="+mn-lt"/>
                <a:ea typeface="+mn-ea"/>
                <a:cs typeface="+mn-cs"/>
              </a:rPr>
              <a:t>El </a:t>
            </a:r>
            <a:r>
              <a:rPr lang="es-ES" sz="1200" b="1" i="0" kern="1200" baseline="0" dirty="0" err="1">
                <a:solidFill>
                  <a:schemeClr val="tx1"/>
                </a:solidFill>
                <a:effectLst/>
                <a:latin typeface="+mn-lt"/>
                <a:ea typeface="+mn-ea"/>
                <a:cs typeface="+mn-cs"/>
              </a:rPr>
              <a:t>label</a:t>
            </a:r>
            <a:r>
              <a:rPr lang="es-ES" sz="1200" b="0" i="0" kern="1200" baseline="0" dirty="0">
                <a:solidFill>
                  <a:schemeClr val="tx1"/>
                </a:solidFill>
                <a:effectLst/>
                <a:latin typeface="+mn-lt"/>
                <a:ea typeface="+mn-ea"/>
                <a:cs typeface="+mn-cs"/>
              </a:rPr>
              <a:t> representa una etiqueta que puede ser asociada a un control de formulario y suele ir asociada a un input, </a:t>
            </a:r>
            <a:r>
              <a:rPr lang="es-ES" sz="1200" b="0" i="0" kern="1200" baseline="0" dirty="0" err="1">
                <a:solidFill>
                  <a:schemeClr val="tx1"/>
                </a:solidFill>
                <a:effectLst/>
                <a:latin typeface="+mn-lt"/>
                <a:ea typeface="+mn-ea"/>
                <a:cs typeface="+mn-cs"/>
              </a:rPr>
              <a:t>select</a:t>
            </a:r>
            <a:r>
              <a:rPr lang="es-ES" sz="1200" b="0" i="0" kern="1200" baseline="0" dirty="0">
                <a:solidFill>
                  <a:schemeClr val="tx1"/>
                </a:solidFill>
                <a:effectLst/>
                <a:latin typeface="+mn-lt"/>
                <a:ea typeface="+mn-ea"/>
                <a:cs typeface="+mn-cs"/>
              </a:rPr>
              <a:t> y su </a:t>
            </a:r>
            <a:r>
              <a:rPr lang="es-ES" sz="1200" b="0" i="0" kern="1200" baseline="0" dirty="0" err="1">
                <a:solidFill>
                  <a:schemeClr val="tx1"/>
                </a:solidFill>
                <a:effectLst/>
                <a:latin typeface="+mn-lt"/>
                <a:ea typeface="+mn-ea"/>
                <a:cs typeface="+mn-cs"/>
              </a:rPr>
              <a:t>for</a:t>
            </a:r>
            <a:r>
              <a:rPr lang="es-ES" sz="1200" b="0" i="0" kern="1200" baseline="0" dirty="0">
                <a:solidFill>
                  <a:schemeClr val="tx1"/>
                </a:solidFill>
                <a:effectLst/>
                <a:latin typeface="+mn-lt"/>
                <a:ea typeface="+mn-ea"/>
                <a:cs typeface="+mn-cs"/>
              </a:rPr>
              <a:t> tiene que ir asociado con el id.</a:t>
            </a:r>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15</a:t>
            </a:fld>
            <a:endParaRPr lang="es-ES"/>
          </a:p>
        </p:txBody>
      </p:sp>
    </p:spTree>
    <p:extLst>
      <p:ext uri="{BB962C8B-B14F-4D97-AF65-F5344CB8AC3E}">
        <p14:creationId xmlns:p14="http://schemas.microsoft.com/office/powerpoint/2010/main" val="126276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Input:</a:t>
            </a:r>
            <a:r>
              <a:rPr lang="es-ES" baseline="0" dirty="0"/>
              <a:t> es un elemento de entrada tiene distintos tipos desde entrada de texto hasta </a:t>
            </a:r>
            <a:r>
              <a:rPr lang="es-ES" baseline="0" dirty="0" err="1"/>
              <a:t>check</a:t>
            </a:r>
            <a:r>
              <a:rPr lang="es-ES" baseline="0" dirty="0"/>
              <a:t>.</a:t>
            </a:r>
          </a:p>
          <a:p>
            <a:pPr marL="171450" indent="-171450">
              <a:buFontTx/>
              <a:buChar char="-"/>
            </a:pPr>
            <a:r>
              <a:rPr lang="es-ES" baseline="0" dirty="0" err="1"/>
              <a:t>Select</a:t>
            </a:r>
            <a:r>
              <a:rPr lang="es-ES" baseline="0" dirty="0"/>
              <a:t>: Define una lista desplegable</a:t>
            </a:r>
          </a:p>
          <a:p>
            <a:pPr marL="171450" indent="-171450">
              <a:buFontTx/>
              <a:buChar char="-"/>
            </a:pPr>
            <a:r>
              <a:rPr lang="es-ES" baseline="0" dirty="0" err="1"/>
              <a:t>Textarea</a:t>
            </a:r>
            <a:r>
              <a:rPr lang="es-ES" baseline="0" dirty="0"/>
              <a:t>: define un campo de entrada de líneas múltiples</a:t>
            </a:r>
          </a:p>
          <a:p>
            <a:pPr marL="171450" indent="-171450">
              <a:buFontTx/>
              <a:buChar char="-"/>
            </a:pPr>
            <a:r>
              <a:rPr lang="es-ES" baseline="0" dirty="0"/>
              <a:t>Botón: es un elemento que al hacer click emite un evento</a:t>
            </a:r>
          </a:p>
          <a:p>
            <a:pPr marL="171450" indent="-171450">
              <a:buFontTx/>
              <a:buChar char="-"/>
            </a:pPr>
            <a:r>
              <a:rPr lang="es-ES" baseline="0" dirty="0" err="1"/>
              <a:t>Datalist</a:t>
            </a:r>
            <a:r>
              <a:rPr lang="es-ES" baseline="0" dirty="0"/>
              <a:t>: especifica una lista de opciones predefinidas para un input</a:t>
            </a:r>
          </a:p>
          <a:p>
            <a:pPr marL="171450" indent="-171450">
              <a:buFontTx/>
              <a:buChar char="-"/>
            </a:pPr>
            <a:r>
              <a:rPr lang="es-ES" baseline="0" dirty="0"/>
              <a:t>Output: representa el resultado de un cálculo</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16</a:t>
            </a:fld>
            <a:endParaRPr lang="es-ES"/>
          </a:p>
        </p:txBody>
      </p:sp>
    </p:spTree>
    <p:extLst>
      <p:ext uri="{BB962C8B-B14F-4D97-AF65-F5344CB8AC3E}">
        <p14:creationId xmlns:p14="http://schemas.microsoft.com/office/powerpoint/2010/main" val="2685122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Estos son los distintos tipos que nos podemos encontrar,</a:t>
            </a:r>
            <a:r>
              <a:rPr lang="es-ES" baseline="0" dirty="0"/>
              <a:t> los más usados son </a:t>
            </a:r>
            <a:r>
              <a:rPr lang="es-ES" baseline="0" dirty="0" err="1"/>
              <a:t>text</a:t>
            </a:r>
            <a:r>
              <a:rPr lang="es-ES" baseline="0" dirty="0"/>
              <a:t>, radio y </a:t>
            </a:r>
            <a:r>
              <a:rPr lang="es-ES" baseline="0" dirty="0" err="1"/>
              <a:t>checkbox</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17</a:t>
            </a:fld>
            <a:endParaRPr lang="es-ES"/>
          </a:p>
        </p:txBody>
      </p:sp>
    </p:spTree>
    <p:extLst>
      <p:ext uri="{BB962C8B-B14F-4D97-AF65-F5344CB8AC3E}">
        <p14:creationId xmlns:p14="http://schemas.microsoft.com/office/powerpoint/2010/main" val="399108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1" dirty="0" err="1"/>
              <a:t>Value</a:t>
            </a:r>
            <a:r>
              <a:rPr lang="es-ES" b="1" dirty="0"/>
              <a:t>: </a:t>
            </a:r>
            <a:r>
              <a:rPr lang="es-ES" b="0" dirty="0"/>
              <a:t>especifica el valor inicial del campo</a:t>
            </a:r>
          </a:p>
          <a:p>
            <a:pPr marL="171450" indent="-171450">
              <a:buFontTx/>
              <a:buChar char="-"/>
            </a:pPr>
            <a:r>
              <a:rPr lang="es-ES" b="1" dirty="0" err="1"/>
              <a:t>Readonly</a:t>
            </a:r>
            <a:r>
              <a:rPr lang="es-ES" b="1" dirty="0"/>
              <a:t>: </a:t>
            </a:r>
            <a:r>
              <a:rPr lang="es-ES" b="0" dirty="0"/>
              <a:t>el</a:t>
            </a:r>
            <a:r>
              <a:rPr lang="es-ES" b="0" baseline="0" dirty="0"/>
              <a:t> input es de solo lectura, no puede cambiarse.</a:t>
            </a:r>
          </a:p>
          <a:p>
            <a:pPr marL="171450" indent="-171450">
              <a:buFontTx/>
              <a:buChar char="-"/>
            </a:pPr>
            <a:r>
              <a:rPr lang="es-ES" b="1" baseline="0" dirty="0" err="1"/>
              <a:t>Disabled</a:t>
            </a:r>
            <a:r>
              <a:rPr lang="es-ES" b="1" baseline="0" dirty="0"/>
              <a:t>: </a:t>
            </a:r>
            <a:r>
              <a:rPr lang="es-ES" b="0" baseline="0" dirty="0"/>
              <a:t>indica que está deshabilitado, no se puede usar ni clicar ni se envía en el </a:t>
            </a:r>
            <a:r>
              <a:rPr lang="es-ES" b="0" baseline="0" dirty="0" err="1"/>
              <a:t>submit</a:t>
            </a:r>
            <a:r>
              <a:rPr lang="es-ES" b="0" baseline="0" dirty="0"/>
              <a:t>.</a:t>
            </a:r>
          </a:p>
          <a:p>
            <a:pPr marL="171450" indent="-171450">
              <a:buFontTx/>
              <a:buChar char="-"/>
            </a:pPr>
            <a:r>
              <a:rPr lang="es-ES" b="1" baseline="0" dirty="0" err="1"/>
              <a:t>Size</a:t>
            </a:r>
            <a:r>
              <a:rPr lang="es-ES" b="0" baseline="0" dirty="0"/>
              <a:t>: el tamaño visual en caracteres del campo</a:t>
            </a:r>
          </a:p>
          <a:p>
            <a:pPr marL="171450" indent="-171450">
              <a:buFontTx/>
              <a:buChar char="-"/>
            </a:pPr>
            <a:r>
              <a:rPr lang="es-ES" b="1" baseline="0" dirty="0" err="1"/>
              <a:t>Maxlength</a:t>
            </a:r>
            <a:r>
              <a:rPr lang="es-ES" b="0" baseline="0" dirty="0"/>
              <a:t>: el número de caracteres máximos permitidos</a:t>
            </a:r>
          </a:p>
          <a:p>
            <a:pPr marL="171450" indent="-171450">
              <a:buFontTx/>
              <a:buChar char="-"/>
            </a:pPr>
            <a:r>
              <a:rPr lang="es-ES" b="1" baseline="0" dirty="0"/>
              <a:t>Autocomplete</a:t>
            </a:r>
            <a:r>
              <a:rPr lang="es-ES" b="0" baseline="0" dirty="0"/>
              <a:t>: si está en </a:t>
            </a:r>
            <a:r>
              <a:rPr lang="es-ES" b="0" baseline="0" dirty="0" err="1"/>
              <a:t>on</a:t>
            </a:r>
            <a:r>
              <a:rPr lang="es-ES" b="0" baseline="0" dirty="0"/>
              <a:t> el navegador te lo autocompleta</a:t>
            </a:r>
          </a:p>
          <a:p>
            <a:pPr marL="171450" indent="-171450">
              <a:buFontTx/>
              <a:buChar char="-"/>
            </a:pPr>
            <a:r>
              <a:rPr lang="es-ES" b="1" baseline="0" dirty="0" err="1"/>
              <a:t>Placeholder</a:t>
            </a:r>
            <a:r>
              <a:rPr lang="es-ES" b="0" baseline="0" dirty="0"/>
              <a:t>: el texto que sale dentro del input</a:t>
            </a:r>
          </a:p>
          <a:p>
            <a:pPr marL="171450" indent="-171450">
              <a:buFontTx/>
              <a:buChar char="-"/>
            </a:pPr>
            <a:r>
              <a:rPr lang="es-ES" b="1" baseline="0" dirty="0" err="1"/>
              <a:t>Required</a:t>
            </a:r>
            <a:r>
              <a:rPr lang="es-ES" b="0" baseline="0" dirty="0"/>
              <a:t>: indica campo obligatorio</a:t>
            </a: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18</a:t>
            </a:fld>
            <a:endParaRPr lang="es-ES"/>
          </a:p>
        </p:txBody>
      </p:sp>
    </p:spTree>
    <p:extLst>
      <p:ext uri="{BB962C8B-B14F-4D97-AF65-F5344CB8AC3E}">
        <p14:creationId xmlns:p14="http://schemas.microsoft.com/office/powerpoint/2010/main" val="1772995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Type</a:t>
            </a:r>
            <a:r>
              <a:rPr lang="es-ES" dirty="0"/>
              <a:t>= </a:t>
            </a:r>
            <a:r>
              <a:rPr lang="es-ES" dirty="0" err="1"/>
              <a:t>button</a:t>
            </a:r>
            <a:r>
              <a:rPr lang="es-ES" dirty="0"/>
              <a:t> (es </a:t>
            </a:r>
            <a:r>
              <a:rPr lang="es-ES" dirty="0" err="1"/>
              <a:t>clicable</a:t>
            </a:r>
            <a:r>
              <a:rPr lang="es-ES" dirty="0"/>
              <a:t>), </a:t>
            </a:r>
            <a:r>
              <a:rPr lang="es-ES" dirty="0" err="1"/>
              <a:t>submit</a:t>
            </a:r>
            <a:r>
              <a:rPr lang="es-ES" dirty="0"/>
              <a:t> (es un </a:t>
            </a:r>
            <a:r>
              <a:rPr lang="es-ES" dirty="0" err="1"/>
              <a:t>submit</a:t>
            </a:r>
            <a:r>
              <a:rPr lang="es-ES" baseline="0" dirty="0"/>
              <a:t> de un formulario), de </a:t>
            </a:r>
            <a:r>
              <a:rPr lang="es-ES" baseline="0" dirty="0" err="1"/>
              <a:t>reset</a:t>
            </a:r>
            <a:r>
              <a:rPr lang="es-ES" baseline="0" dirty="0"/>
              <a:t> (resetea la </a:t>
            </a:r>
            <a:r>
              <a:rPr lang="es-ES" baseline="0" dirty="0" err="1"/>
              <a:t>info</a:t>
            </a:r>
            <a:r>
              <a:rPr lang="es-ES" baseline="0" dirty="0"/>
              <a:t>)</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19</a:t>
            </a:fld>
            <a:endParaRPr lang="es-ES"/>
          </a:p>
        </p:txBody>
      </p:sp>
    </p:spTree>
    <p:extLst>
      <p:ext uri="{BB962C8B-B14F-4D97-AF65-F5344CB8AC3E}">
        <p14:creationId xmlns:p14="http://schemas.microsoft.com/office/powerpoint/2010/main" val="400000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Datalist</a:t>
            </a:r>
            <a:r>
              <a:rPr lang="es-ES" sz="1200" b="0" i="0" kern="1200" dirty="0">
                <a:solidFill>
                  <a:schemeClr val="tx1"/>
                </a:solidFill>
                <a:effectLst/>
                <a:latin typeface="+mn-lt"/>
                <a:ea typeface="+mn-ea"/>
                <a:cs typeface="+mn-cs"/>
              </a:rPr>
              <a:t>_</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contiene un conjunto de elementos </a:t>
            </a:r>
            <a:r>
              <a:rPr lang="es-ES" sz="1200" b="0" i="0" u="none" strike="noStrike" kern="1200" dirty="0">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&lt;</a:t>
            </a:r>
            <a:r>
              <a:rPr lang="es-ES" sz="1200" b="0" i="0" u="none" strike="noStrike" kern="1200" dirty="0" err="1">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option</a:t>
            </a:r>
            <a:r>
              <a:rPr lang="es-ES" sz="1200" b="0" i="0" u="none" strike="noStrike" kern="1200" dirty="0">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&gt;</a:t>
            </a:r>
            <a:r>
              <a:rPr lang="es-ES" sz="1200" b="0" i="0" kern="1200" dirty="0">
                <a:solidFill>
                  <a:schemeClr val="tx1"/>
                </a:solidFill>
                <a:effectLst/>
                <a:latin typeface="+mn-lt"/>
                <a:ea typeface="+mn-ea"/>
                <a:cs typeface="+mn-cs"/>
              </a:rPr>
              <a:t> que representan los valores disponibles para otros controles. Es</a:t>
            </a:r>
            <a:r>
              <a:rPr lang="es-ES" sz="1200" b="0" i="0" kern="1200" baseline="0" dirty="0">
                <a:solidFill>
                  <a:schemeClr val="tx1"/>
                </a:solidFill>
                <a:effectLst/>
                <a:latin typeface="+mn-lt"/>
                <a:ea typeface="+mn-ea"/>
                <a:cs typeface="+mn-cs"/>
              </a:rPr>
              <a:t> una especie de autocomplete.</a:t>
            </a:r>
          </a:p>
          <a:p>
            <a:r>
              <a:rPr lang="es-ES" sz="1200" b="0" i="0" kern="1200" baseline="0" dirty="0">
                <a:solidFill>
                  <a:schemeClr val="tx1"/>
                </a:solidFill>
                <a:effectLst/>
                <a:latin typeface="+mn-lt"/>
                <a:ea typeface="+mn-ea"/>
                <a:cs typeface="+mn-cs"/>
              </a:rPr>
              <a:t>Output: representa el resultado de un cálculo</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20</a:t>
            </a:fld>
            <a:endParaRPr lang="es-ES"/>
          </a:p>
        </p:txBody>
      </p:sp>
    </p:spTree>
    <p:extLst>
      <p:ext uri="{BB962C8B-B14F-4D97-AF65-F5344CB8AC3E}">
        <p14:creationId xmlns:p14="http://schemas.microsoft.com/office/powerpoint/2010/main" val="140919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21</a:t>
            </a:fld>
            <a:endParaRPr lang="es-ES"/>
          </a:p>
        </p:txBody>
      </p:sp>
    </p:spTree>
    <p:extLst>
      <p:ext uri="{BB962C8B-B14F-4D97-AF65-F5344CB8AC3E}">
        <p14:creationId xmlns:p14="http://schemas.microsoft.com/office/powerpoint/2010/main" val="369939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1" i="0" kern="1200" dirty="0">
                <a:solidFill>
                  <a:schemeClr val="tx1"/>
                </a:solidFill>
                <a:effectLst/>
                <a:latin typeface="+mn-lt"/>
                <a:ea typeface="+mn-ea"/>
                <a:cs typeface="+mn-cs"/>
              </a:rPr>
              <a:t>El </a:t>
            </a:r>
            <a:r>
              <a:rPr lang="es-ES" sz="1200" b="1" i="0" kern="1200" dirty="0" err="1">
                <a:solidFill>
                  <a:schemeClr val="tx1"/>
                </a:solidFill>
                <a:effectLst/>
                <a:latin typeface="+mn-lt"/>
                <a:ea typeface="+mn-ea"/>
                <a:cs typeface="+mn-cs"/>
              </a:rPr>
              <a:t>doctype</a:t>
            </a:r>
            <a:r>
              <a:rPr lang="es-ES" sz="1200" b="1" i="0" kern="1200" dirty="0">
                <a:solidFill>
                  <a:schemeClr val="tx1"/>
                </a:solidFill>
                <a:effectLst/>
                <a:latin typeface="+mn-lt"/>
                <a:ea typeface="+mn-ea"/>
                <a:cs typeface="+mn-cs"/>
              </a:rPr>
              <a:t>:</a:t>
            </a:r>
          </a:p>
          <a:p>
            <a:pPr marL="0" indent="0" fontAlgn="base">
              <a:buFontTx/>
              <a:buNone/>
            </a:pPr>
            <a:r>
              <a:rPr lang="es-ES" sz="1200" b="0" i="0" kern="1200" dirty="0">
                <a:solidFill>
                  <a:schemeClr val="tx1"/>
                </a:solidFill>
                <a:effectLst/>
                <a:latin typeface="+mn-lt"/>
                <a:ea typeface="+mn-ea"/>
                <a:cs typeface="+mn-cs"/>
              </a:rPr>
              <a:t>Es lo primero que debemos escribir en</a:t>
            </a:r>
            <a:r>
              <a:rPr lang="es-ES" sz="1200" b="0" i="0" kern="1200" baseline="0" dirty="0">
                <a:solidFill>
                  <a:schemeClr val="tx1"/>
                </a:solidFill>
                <a:effectLst/>
                <a:latin typeface="+mn-lt"/>
                <a:ea typeface="+mn-ea"/>
                <a:cs typeface="+mn-cs"/>
              </a:rPr>
              <a:t> un documento HTML. Es la declaración de tipo de documento DTD (</a:t>
            </a:r>
            <a:r>
              <a:rPr lang="es-ES" sz="1200" b="0" i="0" kern="1200" baseline="0" dirty="0" err="1">
                <a:solidFill>
                  <a:schemeClr val="tx1"/>
                </a:solidFill>
                <a:effectLst/>
                <a:latin typeface="+mn-lt"/>
                <a:ea typeface="+mn-ea"/>
                <a:cs typeface="+mn-cs"/>
              </a:rPr>
              <a:t>Document</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Type</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Declaration</a:t>
            </a:r>
            <a:r>
              <a:rPr lang="es-ES" sz="1200" b="0" i="0" kern="1200" baseline="0" dirty="0">
                <a:solidFill>
                  <a:schemeClr val="tx1"/>
                </a:solidFill>
                <a:effectLst/>
                <a:latin typeface="+mn-lt"/>
                <a:ea typeface="+mn-ea"/>
                <a:cs typeface="+mn-cs"/>
              </a:rPr>
              <a:t>) y nos muestra que versión de lenguaje HTML se ha usado al escribirlo. En HTML5 esta documentación es bastante sencilla. &lt;!DOCTYPE </a:t>
            </a:r>
            <a:r>
              <a:rPr lang="es-ES" sz="1200" b="0" i="0" kern="1200" baseline="0" dirty="0" err="1">
                <a:solidFill>
                  <a:schemeClr val="tx1"/>
                </a:solidFill>
                <a:effectLst/>
                <a:latin typeface="+mn-lt"/>
                <a:ea typeface="+mn-ea"/>
                <a:cs typeface="+mn-cs"/>
              </a:rPr>
              <a:t>html</a:t>
            </a:r>
            <a:r>
              <a:rPr lang="es-ES" sz="1200" b="0" i="0" kern="1200" baseline="0" dirty="0">
                <a:solidFill>
                  <a:schemeClr val="tx1"/>
                </a:solidFill>
                <a:effectLst/>
                <a:latin typeface="+mn-lt"/>
                <a:ea typeface="+mn-ea"/>
                <a:cs typeface="+mn-cs"/>
              </a:rPr>
              <a:t>&gt;</a:t>
            </a:r>
          </a:p>
          <a:p>
            <a:pPr marL="0" indent="0" fontAlgn="base">
              <a:buFontTx/>
              <a:buNone/>
            </a:pPr>
            <a:r>
              <a:rPr lang="es-ES" sz="1200" b="0" i="0" kern="1200" dirty="0">
                <a:solidFill>
                  <a:schemeClr val="tx1"/>
                </a:solidFill>
                <a:effectLst/>
                <a:latin typeface="+mn-lt"/>
                <a:ea typeface="+mn-ea"/>
                <a:cs typeface="+mn-cs"/>
              </a:rPr>
              <a:t>-</a:t>
            </a:r>
            <a:r>
              <a:rPr lang="es-ES" sz="1200" b="1" i="0" kern="1200" dirty="0">
                <a:solidFill>
                  <a:schemeClr val="tx1"/>
                </a:solidFill>
                <a:effectLst/>
                <a:latin typeface="+mn-lt"/>
                <a:ea typeface="+mn-ea"/>
                <a:cs typeface="+mn-cs"/>
              </a:rPr>
              <a:t> El documento HTML:</a:t>
            </a:r>
          </a:p>
          <a:p>
            <a:pPr fontAlgn="base"/>
            <a:r>
              <a:rPr lang="es-ES" sz="1200" b="0" i="0" kern="1200" dirty="0">
                <a:solidFill>
                  <a:schemeClr val="tx1"/>
                </a:solidFill>
                <a:effectLst/>
                <a:latin typeface="+mn-lt"/>
                <a:ea typeface="+mn-ea"/>
                <a:cs typeface="+mn-cs"/>
              </a:rPr>
              <a:t>En una página web, el elemento &lt;</a:t>
            </a:r>
            <a:r>
              <a:rPr lang="es-ES" sz="1200" b="0" i="0" kern="1200" dirty="0" err="1">
                <a:solidFill>
                  <a:schemeClr val="tx1"/>
                </a:solidFill>
                <a:effectLst/>
                <a:latin typeface="+mn-lt"/>
                <a:ea typeface="+mn-ea"/>
                <a:cs typeface="+mn-cs"/>
              </a:rPr>
              <a:t>html</a:t>
            </a:r>
            <a:r>
              <a:rPr lang="es-ES" sz="1200" b="0" i="0" kern="1200" dirty="0">
                <a:solidFill>
                  <a:schemeClr val="tx1"/>
                </a:solidFill>
                <a:effectLst/>
                <a:latin typeface="+mn-lt"/>
                <a:ea typeface="+mn-ea"/>
                <a:cs typeface="+mn-cs"/>
              </a:rPr>
              <a:t>&gt; indica el inicio del contenido HTML. Sólo necesitas indicar el lenguaje de la pagina</a:t>
            </a:r>
            <a:r>
              <a:rPr lang="es-ES" sz="1200" b="0" i="0" kern="1200" baseline="0" dirty="0">
                <a:solidFill>
                  <a:schemeClr val="tx1"/>
                </a:solidFill>
                <a:effectLst/>
                <a:latin typeface="+mn-lt"/>
                <a:ea typeface="+mn-ea"/>
                <a:cs typeface="+mn-cs"/>
              </a:rPr>
              <a:t> con el atributo </a:t>
            </a:r>
            <a:r>
              <a:rPr lang="es-ES" sz="1200" b="0" i="0" kern="1200" baseline="0" dirty="0" err="1">
                <a:solidFill>
                  <a:schemeClr val="tx1"/>
                </a:solidFill>
                <a:effectLst/>
                <a:latin typeface="+mn-lt"/>
                <a:ea typeface="+mn-ea"/>
                <a:cs typeface="+mn-cs"/>
              </a:rPr>
              <a:t>lang</a:t>
            </a:r>
            <a:r>
              <a:rPr lang="es-ES" sz="1200" b="0" i="0" kern="1200" baseline="0" dirty="0">
                <a:solidFill>
                  <a:schemeClr val="tx1"/>
                </a:solidFill>
                <a:effectLst/>
                <a:latin typeface="+mn-lt"/>
                <a:ea typeface="+mn-ea"/>
                <a:cs typeface="+mn-cs"/>
              </a:rPr>
              <a:t>.</a:t>
            </a:r>
          </a:p>
          <a:p>
            <a:pPr marL="171450" indent="-171450" fontAlgn="base">
              <a:buFontTx/>
              <a:buChar char="-"/>
            </a:pPr>
            <a:r>
              <a:rPr lang="es-ES" sz="1200" b="1" i="0" kern="1200" baseline="0" dirty="0">
                <a:solidFill>
                  <a:schemeClr val="tx1"/>
                </a:solidFill>
                <a:effectLst/>
                <a:latin typeface="+mn-lt"/>
                <a:ea typeface="+mn-ea"/>
                <a:cs typeface="+mn-cs"/>
              </a:rPr>
              <a:t>Head:</a:t>
            </a:r>
          </a:p>
          <a:p>
            <a:pPr marL="0" indent="0" fontAlgn="base">
              <a:buFontTx/>
              <a:buNone/>
            </a:pPr>
            <a:r>
              <a:rPr lang="es-ES" sz="1200" b="0" i="0" kern="1200" baseline="0" dirty="0">
                <a:solidFill>
                  <a:schemeClr val="tx1"/>
                </a:solidFill>
                <a:effectLst/>
                <a:latin typeface="+mn-lt"/>
                <a:ea typeface="+mn-ea"/>
                <a:cs typeface="+mn-cs"/>
              </a:rPr>
              <a:t>Delimita la cabecera del documento y provee información general acerca del documento. Hablaremos de ella a continuación porque contiene etiquetas de información como scripts, metadatos, etc…</a:t>
            </a:r>
          </a:p>
          <a:p>
            <a:pPr marL="171450" indent="-171450" fontAlgn="base">
              <a:buFontTx/>
              <a:buChar char="-"/>
            </a:pPr>
            <a:r>
              <a:rPr lang="es-ES" sz="1200" b="1" i="0" kern="1200" baseline="0" dirty="0" err="1">
                <a:solidFill>
                  <a:schemeClr val="tx1"/>
                </a:solidFill>
                <a:effectLst/>
                <a:latin typeface="+mn-lt"/>
                <a:ea typeface="+mn-ea"/>
                <a:cs typeface="+mn-cs"/>
              </a:rPr>
              <a:t>Body</a:t>
            </a:r>
            <a:r>
              <a:rPr lang="es-ES" sz="1200" b="1" i="0" kern="1200" baseline="0" dirty="0">
                <a:solidFill>
                  <a:schemeClr val="tx1"/>
                </a:solidFill>
                <a:effectLst/>
                <a:latin typeface="+mn-lt"/>
                <a:ea typeface="+mn-ea"/>
                <a:cs typeface="+mn-cs"/>
              </a:rPr>
              <a:t>:</a:t>
            </a:r>
            <a:endParaRPr lang="es-ES" sz="1200" b="0" i="0" kern="1200" baseline="0" dirty="0">
              <a:solidFill>
                <a:schemeClr val="tx1"/>
              </a:solidFill>
              <a:effectLst/>
              <a:latin typeface="+mn-lt"/>
              <a:ea typeface="+mn-ea"/>
              <a:cs typeface="+mn-cs"/>
            </a:endParaRPr>
          </a:p>
          <a:p>
            <a:pPr marL="0" indent="0" fontAlgn="base">
              <a:buFontTx/>
              <a:buNone/>
            </a:pPr>
            <a:r>
              <a:rPr lang="es-ES" sz="1200" b="0" i="0" kern="1200" baseline="0" dirty="0">
                <a:solidFill>
                  <a:schemeClr val="tx1"/>
                </a:solidFill>
                <a:effectLst/>
                <a:latin typeface="+mn-lt"/>
                <a:ea typeface="+mn-ea"/>
                <a:cs typeface="+mn-cs"/>
              </a:rPr>
              <a:t>Indica el contenido del documento HTML. Sólo puede existir una etiqueta &lt;</a:t>
            </a:r>
            <a:r>
              <a:rPr lang="es-ES" sz="1200" b="0" i="0" kern="1200" baseline="0" dirty="0" err="1">
                <a:solidFill>
                  <a:schemeClr val="tx1"/>
                </a:solidFill>
                <a:effectLst/>
                <a:latin typeface="+mn-lt"/>
                <a:ea typeface="+mn-ea"/>
                <a:cs typeface="+mn-cs"/>
              </a:rPr>
              <a:t>body</a:t>
            </a:r>
            <a:r>
              <a:rPr lang="es-ES" sz="1200" b="0" i="0" kern="1200" baseline="0" dirty="0">
                <a:solidFill>
                  <a:schemeClr val="tx1"/>
                </a:solidFill>
                <a:effectLst/>
                <a:latin typeface="+mn-lt"/>
                <a:ea typeface="+mn-ea"/>
                <a:cs typeface="+mn-cs"/>
              </a:rPr>
              <a:t>&gt; en la página.</a:t>
            </a:r>
          </a:p>
          <a:p>
            <a:pPr marL="171450" indent="-171450" fontAlgn="base">
              <a:buFontTx/>
              <a:buChar char="-"/>
            </a:pPr>
            <a:r>
              <a:rPr lang="es-ES" sz="1200" b="1" i="0" kern="1200" baseline="0" dirty="0" err="1">
                <a:solidFill>
                  <a:schemeClr val="tx1"/>
                </a:solidFill>
                <a:effectLst/>
                <a:latin typeface="+mn-lt"/>
                <a:ea typeface="+mn-ea"/>
                <a:cs typeface="+mn-cs"/>
              </a:rPr>
              <a:t>Header</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tx1"/>
                </a:solidFill>
                <a:effectLst/>
                <a:latin typeface="+mn-lt"/>
                <a:ea typeface="+mn-ea"/>
                <a:cs typeface="+mn-cs"/>
              </a:rPr>
              <a:t>Indica la cabecera de la página. Representa un grupo de ayudas introductorias o de navegación. Se suelen colocar encabezados, vínculos, formularios de búsqueda, logos o tablas de contenido.</a:t>
            </a:r>
          </a:p>
          <a:p>
            <a:pPr marL="171450" indent="-171450" fontAlgn="base">
              <a:buFontTx/>
              <a:buChar char="-"/>
            </a:pPr>
            <a:r>
              <a:rPr lang="es-ES" sz="1200" b="1" i="0" kern="1200" baseline="0" dirty="0" err="1">
                <a:solidFill>
                  <a:schemeClr val="tx1"/>
                </a:solidFill>
                <a:effectLst/>
                <a:latin typeface="+mn-lt"/>
                <a:ea typeface="+mn-ea"/>
                <a:cs typeface="+mn-cs"/>
              </a:rPr>
              <a:t>Nav</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tx1"/>
                </a:solidFill>
                <a:effectLst/>
                <a:latin typeface="+mn-lt"/>
                <a:ea typeface="+mn-ea"/>
                <a:cs typeface="+mn-cs"/>
              </a:rPr>
              <a:t>Es un contenedor para enlaces de navegación, suelen ser accesos a las secciones del sitio web o a documentos externos.</a:t>
            </a:r>
          </a:p>
          <a:p>
            <a:pPr marL="171450" indent="-171450" fontAlgn="base">
              <a:buFontTx/>
              <a:buChar char="-"/>
            </a:pPr>
            <a:r>
              <a:rPr lang="es-ES" sz="1200" b="1" i="0" kern="1200" baseline="0" dirty="0" err="1">
                <a:solidFill>
                  <a:schemeClr val="tx1"/>
                </a:solidFill>
                <a:effectLst/>
                <a:latin typeface="+mn-lt"/>
                <a:ea typeface="+mn-ea"/>
                <a:cs typeface="+mn-cs"/>
              </a:rPr>
              <a:t>Section</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bg1">
                    <a:lumMod val="75000"/>
                  </a:schemeClr>
                </a:solidFill>
                <a:effectLst/>
                <a:latin typeface="+mn-lt"/>
                <a:ea typeface="+mn-ea"/>
                <a:cs typeface="+mn-cs"/>
              </a:rPr>
              <a:t>Representa una sección genérica del documento y agrupa elementos relaciones entre sí</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Aside</a:t>
            </a:r>
            <a:r>
              <a:rPr lang="es-ES" sz="1200" b="1" i="0" kern="1200" baseline="0" dirty="0">
                <a:solidFill>
                  <a:schemeClr val="bg1">
                    <a:lumMod val="75000"/>
                  </a:schemeClr>
                </a:solidFill>
                <a:effectLst/>
                <a:latin typeface="+mn-lt"/>
                <a:ea typeface="+mn-ea"/>
                <a:cs typeface="+mn-cs"/>
              </a:rPr>
              <a:t>:</a:t>
            </a:r>
          </a:p>
          <a:p>
            <a:pPr marL="0" indent="0" fontAlgn="base">
              <a:buFontTx/>
              <a:buNone/>
            </a:pPr>
            <a:r>
              <a:rPr lang="es-ES" sz="1200" b="0" i="0" kern="1200" baseline="0" dirty="0">
                <a:solidFill>
                  <a:schemeClr val="bg1">
                    <a:lumMod val="75000"/>
                  </a:schemeClr>
                </a:solidFill>
                <a:effectLst/>
                <a:latin typeface="+mn-lt"/>
                <a:ea typeface="+mn-ea"/>
                <a:cs typeface="+mn-cs"/>
              </a:rPr>
              <a:t>Mostrar un contenido relacionado al contenido al cuál está vinculado. Puede tratarse de </a:t>
            </a:r>
            <a:r>
              <a:rPr lang="es-ES" sz="1200" b="0" i="0" kern="1200" baseline="0" dirty="0" err="1">
                <a:solidFill>
                  <a:schemeClr val="bg1">
                    <a:lumMod val="75000"/>
                  </a:schemeClr>
                </a:solidFill>
                <a:effectLst/>
                <a:latin typeface="+mn-lt"/>
                <a:ea typeface="+mn-ea"/>
                <a:cs typeface="+mn-cs"/>
              </a:rPr>
              <a:t>sidebars</a:t>
            </a:r>
            <a:r>
              <a:rPr lang="es-ES" sz="1200" b="0" i="0" kern="1200" baseline="0" dirty="0">
                <a:solidFill>
                  <a:schemeClr val="bg1">
                    <a:lumMod val="75000"/>
                  </a:schemeClr>
                </a:solidFill>
                <a:effectLst/>
                <a:latin typeface="+mn-lt"/>
                <a:ea typeface="+mn-ea"/>
                <a:cs typeface="+mn-cs"/>
              </a:rPr>
              <a:t>, zonas de widgets. Se suele ubicar aun lateral del contenido con el que se está indirectamente relacionando. Como publicidad, enlaces a blog relacionados.</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Article</a:t>
            </a:r>
            <a:endParaRPr lang="es-ES" sz="1200" b="1"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Representa una composición auto-contenida en un documento, página o aplicación, que se destina a distribuir de forma independiente o reutilizable. Suele encontrarse dentro de la etiqueta </a:t>
            </a:r>
            <a:r>
              <a:rPr lang="es-ES" sz="1200" b="0" i="0" kern="1200" baseline="0" dirty="0" err="1">
                <a:solidFill>
                  <a:schemeClr val="bg1">
                    <a:lumMod val="75000"/>
                  </a:schemeClr>
                </a:solidFill>
                <a:effectLst/>
                <a:latin typeface="+mn-lt"/>
                <a:ea typeface="+mn-ea"/>
                <a:cs typeface="+mn-cs"/>
              </a:rPr>
              <a:t>section</a:t>
            </a:r>
            <a:r>
              <a:rPr lang="es-ES" sz="1200" b="0" i="0" kern="1200" baseline="0" dirty="0">
                <a:solidFill>
                  <a:schemeClr val="bg1">
                    <a:lumMod val="75000"/>
                  </a:schemeClr>
                </a:solidFill>
                <a:effectLst/>
                <a:latin typeface="+mn-lt"/>
                <a:ea typeface="+mn-ea"/>
                <a:cs typeface="+mn-cs"/>
              </a:rPr>
              <a:t> y sirve para dividir los contenidos en su interior.</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Footer</a:t>
            </a:r>
            <a:endParaRPr lang="es-ES" sz="1200" b="1"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Indica el pie de página, se suelen colocar los enlaces a textos legales, el copyright, </a:t>
            </a:r>
            <a:r>
              <a:rPr lang="es-ES" sz="1200" b="0" i="0" kern="1200" baseline="0" dirty="0" err="1">
                <a:solidFill>
                  <a:schemeClr val="bg1">
                    <a:lumMod val="75000"/>
                  </a:schemeClr>
                </a:solidFill>
                <a:effectLst/>
                <a:latin typeface="+mn-lt"/>
                <a:ea typeface="+mn-ea"/>
                <a:cs typeface="+mn-cs"/>
              </a:rPr>
              <a:t>etc</a:t>
            </a: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NOTA: La etiqueta div también define divisiones o secciones</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NOTAS: El </a:t>
            </a:r>
            <a:r>
              <a:rPr lang="es-ES" sz="1200" b="0" i="0" kern="1200" baseline="0" dirty="0" err="1">
                <a:solidFill>
                  <a:schemeClr val="bg1">
                    <a:lumMod val="75000"/>
                  </a:schemeClr>
                </a:solidFill>
                <a:effectLst/>
                <a:latin typeface="+mn-lt"/>
                <a:ea typeface="+mn-ea"/>
                <a:cs typeface="+mn-cs"/>
              </a:rPr>
              <a:t>header</a:t>
            </a:r>
            <a:r>
              <a:rPr lang="es-ES" sz="1200" b="0" i="0" kern="1200" baseline="0" dirty="0">
                <a:solidFill>
                  <a:schemeClr val="bg1">
                    <a:lumMod val="75000"/>
                  </a:schemeClr>
                </a:solidFill>
                <a:effectLst/>
                <a:latin typeface="+mn-lt"/>
                <a:ea typeface="+mn-ea"/>
                <a:cs typeface="+mn-cs"/>
              </a:rPr>
              <a:t> y el </a:t>
            </a:r>
            <a:r>
              <a:rPr lang="es-ES" sz="1200" b="0" i="0" kern="1200" baseline="0" dirty="0" err="1">
                <a:solidFill>
                  <a:schemeClr val="bg1">
                    <a:lumMod val="75000"/>
                  </a:schemeClr>
                </a:solidFill>
                <a:effectLst/>
                <a:latin typeface="+mn-lt"/>
                <a:ea typeface="+mn-ea"/>
                <a:cs typeface="+mn-cs"/>
              </a:rPr>
              <a:t>footer</a:t>
            </a:r>
            <a:r>
              <a:rPr lang="es-ES" sz="1200" b="0" i="0" kern="1200" baseline="0" dirty="0">
                <a:solidFill>
                  <a:schemeClr val="bg1">
                    <a:lumMod val="75000"/>
                  </a:schemeClr>
                </a:solidFill>
                <a:effectLst/>
                <a:latin typeface="+mn-lt"/>
                <a:ea typeface="+mn-ea"/>
                <a:cs typeface="+mn-cs"/>
              </a:rPr>
              <a:t> suelen mantenerse a lo largo de toda la web</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4</a:t>
            </a:fld>
            <a:endParaRPr lang="es-ES"/>
          </a:p>
        </p:txBody>
      </p:sp>
    </p:spTree>
    <p:extLst>
      <p:ext uri="{BB962C8B-B14F-4D97-AF65-F5344CB8AC3E}">
        <p14:creationId xmlns:p14="http://schemas.microsoft.com/office/powerpoint/2010/main" val="313683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22</a:t>
            </a:fld>
            <a:endParaRPr lang="es-ES"/>
          </a:p>
        </p:txBody>
      </p:sp>
    </p:spTree>
    <p:extLst>
      <p:ext uri="{BB962C8B-B14F-4D97-AF65-F5344CB8AC3E}">
        <p14:creationId xmlns:p14="http://schemas.microsoft.com/office/powerpoint/2010/main" val="2873670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23</a:t>
            </a:fld>
            <a:endParaRPr lang="es-ES"/>
          </a:p>
        </p:txBody>
      </p:sp>
    </p:spTree>
    <p:extLst>
      <p:ext uri="{BB962C8B-B14F-4D97-AF65-F5344CB8AC3E}">
        <p14:creationId xmlns:p14="http://schemas.microsoft.com/office/powerpoint/2010/main" val="229558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dirty="0">
                <a:solidFill>
                  <a:schemeClr val="tx1"/>
                </a:solidFill>
                <a:effectLst/>
                <a:latin typeface="+mn-lt"/>
                <a:ea typeface="+mn-ea"/>
                <a:cs typeface="+mn-cs"/>
              </a:rPr>
              <a:t>Como hemos dicho</a:t>
            </a:r>
            <a:r>
              <a:rPr lang="es-ES" sz="1200" b="0" i="0" kern="1200" baseline="0" dirty="0">
                <a:solidFill>
                  <a:schemeClr val="tx1"/>
                </a:solidFill>
                <a:effectLst/>
                <a:latin typeface="+mn-lt"/>
                <a:ea typeface="+mn-ea"/>
                <a:cs typeface="+mn-cs"/>
              </a:rPr>
              <a:t> previamente provee información general (metadatos) acerca del documento, incluyendo su título y enlaces a scripts y hojas de estilos.</a:t>
            </a:r>
          </a:p>
          <a:p>
            <a:pPr marL="0" indent="0" fontAlgn="base">
              <a:buFontTx/>
              <a:buNone/>
            </a:pPr>
            <a:r>
              <a:rPr lang="es-ES" sz="1200" b="0" i="0" kern="1200" baseline="0" dirty="0">
                <a:solidFill>
                  <a:schemeClr val="tx1"/>
                </a:solidFill>
                <a:effectLst/>
                <a:latin typeface="+mn-lt"/>
                <a:ea typeface="+mn-ea"/>
                <a:cs typeface="+mn-cs"/>
              </a:rPr>
              <a:t>Dentro del elemento head pueden existir los siguientes elementos:</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a:t>
            </a:r>
            <a:r>
              <a:rPr lang="es-ES" sz="1200" b="0" i="0" kern="1200" baseline="0" dirty="0" err="1">
                <a:solidFill>
                  <a:schemeClr val="tx1"/>
                </a:solidFill>
                <a:effectLst/>
                <a:latin typeface="+mn-lt"/>
                <a:ea typeface="+mn-ea"/>
                <a:cs typeface="+mn-cs"/>
              </a:rPr>
              <a:t>title</a:t>
            </a:r>
            <a:r>
              <a:rPr lang="es-ES" sz="1200" b="0" i="0" kern="1200" baseline="0" dirty="0">
                <a:solidFill>
                  <a:schemeClr val="tx1"/>
                </a:solidFill>
                <a:effectLst/>
                <a:latin typeface="+mn-lt"/>
                <a:ea typeface="+mn-ea"/>
                <a:cs typeface="+mn-cs"/>
              </a:rPr>
              <a: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Indica el título del documento, puede contener texto pero no código. Es un elemento obligatorio, todas los documentos deben tener un título y debe estar dentro del elemento head.</a:t>
            </a:r>
          </a:p>
          <a:p>
            <a:pPr marL="628650" lvl="1" indent="-171450" fontAlgn="base">
              <a:buFontTx/>
              <a:buChar char="-"/>
            </a:pPr>
            <a:r>
              <a:rPr lang="es-ES" sz="1200" b="0" i="0" kern="1200" baseline="0" dirty="0">
                <a:solidFill>
                  <a:schemeClr val="tx1"/>
                </a:solidFill>
                <a:effectLst/>
                <a:latin typeface="+mn-lt"/>
                <a:ea typeface="+mn-ea"/>
                <a:cs typeface="+mn-cs"/>
              </a:rPr>
              <a:t>Es el título que sale en la barra de herramientas del navegador</a:t>
            </a:r>
          </a:p>
          <a:p>
            <a:pPr marL="628650" lvl="1" indent="-171450" fontAlgn="base">
              <a:buFontTx/>
              <a:buChar char="-"/>
            </a:pPr>
            <a:r>
              <a:rPr lang="es-ES" sz="1200" b="0" i="0" kern="1200" baseline="0" dirty="0">
                <a:solidFill>
                  <a:schemeClr val="tx1"/>
                </a:solidFill>
                <a:effectLst/>
                <a:latin typeface="+mn-lt"/>
                <a:ea typeface="+mn-ea"/>
                <a:cs typeface="+mn-cs"/>
              </a:rPr>
              <a:t>Es el título de la página cuando se añade a favoritos</a:t>
            </a:r>
          </a:p>
          <a:p>
            <a:pPr marL="628650" lvl="1" indent="-171450" fontAlgn="base">
              <a:buFontTx/>
              <a:buChar char="-"/>
            </a:pPr>
            <a:r>
              <a:rPr lang="es-ES" sz="1200" b="0" i="0" kern="1200" baseline="0" dirty="0">
                <a:solidFill>
                  <a:schemeClr val="tx1"/>
                </a:solidFill>
                <a:effectLst/>
                <a:latin typeface="+mn-lt"/>
                <a:ea typeface="+mn-ea"/>
                <a:cs typeface="+mn-cs"/>
              </a:rPr>
              <a:t>Es el título de la página que aparece en los resultados del motor de búsqueda</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&lt;base&gt;</a:t>
            </a:r>
          </a:p>
          <a:p>
            <a:pPr marL="457200" lvl="1" indent="0" fontAlgn="base">
              <a:buFont typeface="Arial" panose="020B0604020202020204" pitchFamily="34" charset="0"/>
              <a:buNone/>
            </a:pPr>
            <a:r>
              <a:rPr lang="es-ES" sz="1200" b="0" i="0" kern="1200" dirty="0">
                <a:solidFill>
                  <a:schemeClr val="tx1"/>
                </a:solidFill>
                <a:effectLst/>
                <a:latin typeface="+mn-lt"/>
                <a:ea typeface="+mn-ea"/>
                <a:cs typeface="+mn-cs"/>
              </a:rPr>
              <a:t>Especifica la dirección URL primaria que se utilizará para el resto</a:t>
            </a:r>
            <a:r>
              <a:rPr lang="es-ES" sz="1200" b="0" i="0" kern="1200" baseline="0" dirty="0">
                <a:solidFill>
                  <a:schemeClr val="tx1"/>
                </a:solidFill>
                <a:effectLst/>
                <a:latin typeface="+mn-lt"/>
                <a:ea typeface="+mn-ea"/>
                <a:cs typeface="+mn-cs"/>
              </a:rPr>
              <a:t> de links de la aplicación</a:t>
            </a:r>
            <a:r>
              <a:rPr lang="es-ES" sz="1200" b="0" i="0" kern="1200" dirty="0">
                <a:solidFill>
                  <a:schemeClr val="tx1"/>
                </a:solidFill>
                <a:effectLst/>
                <a:latin typeface="+mn-lt"/>
                <a:ea typeface="+mn-ea"/>
                <a:cs typeface="+mn-cs"/>
              </a:rPr>
              <a:t>. Sólo puede haber un elemento &lt;base&gt; en un documento.</a:t>
            </a:r>
            <a:r>
              <a:rPr lang="es-ES" sz="1200" b="0" i="0" kern="1200" baseline="0" dirty="0">
                <a:solidFill>
                  <a:schemeClr val="tx1"/>
                </a:solidFill>
                <a:effectLst/>
                <a:latin typeface="+mn-lt"/>
                <a:ea typeface="+mn-ea"/>
                <a:cs typeface="+mn-cs"/>
              </a:rPr>
              <a:t>	</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&lt;link&gt;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Especifica la relación entre el documento actual y un recurso externo. Este elemento es usado frecuentemente usado para enlazar hojas de estilos.</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a:t>
            </a:r>
            <a:r>
              <a:rPr lang="es-ES" sz="1200" b="0" i="0" kern="1200" baseline="0" dirty="0" err="1">
                <a:solidFill>
                  <a:schemeClr val="tx1"/>
                </a:solidFill>
                <a:effectLst/>
                <a:latin typeface="+mn-lt"/>
                <a:ea typeface="+mn-ea"/>
                <a:cs typeface="+mn-cs"/>
              </a:rPr>
              <a:t>style</a:t>
            </a:r>
            <a:r>
              <a:rPr lang="es-ES" sz="1200" b="0" i="0" kern="1200" baseline="0" dirty="0">
                <a:solidFill>
                  <a:schemeClr val="tx1"/>
                </a:solidFill>
                <a:effectLst/>
                <a:latin typeface="+mn-lt"/>
                <a:ea typeface="+mn-ea"/>
                <a:cs typeface="+mn-cs"/>
              </a:rPr>
              <a: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Es el elemento encargado de indicar la información de estilo.</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&lt;meta&gt;</a:t>
            </a:r>
          </a:p>
          <a:p>
            <a:pPr marL="457200" marR="0" lvl="1"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s-ES" sz="1200" b="0" i="0" kern="1200" baseline="0" dirty="0">
                <a:solidFill>
                  <a:schemeClr val="tx1"/>
                </a:solidFill>
                <a:effectLst/>
                <a:latin typeface="+mn-lt"/>
                <a:ea typeface="+mn-ea"/>
                <a:cs typeface="+mn-cs"/>
              </a:rPr>
              <a:t>Sirve para aportar información sobre el documento. El atributo de </a:t>
            </a:r>
            <a:r>
              <a:rPr lang="es-ES" sz="1200" b="0" i="0" kern="1200" baseline="0" dirty="0" err="1">
                <a:solidFill>
                  <a:schemeClr val="tx1"/>
                </a:solidFill>
                <a:effectLst/>
                <a:latin typeface="+mn-lt"/>
                <a:ea typeface="+mn-ea"/>
                <a:cs typeface="+mn-cs"/>
              </a:rPr>
              <a:t>charset</a:t>
            </a:r>
            <a:r>
              <a:rPr lang="es-ES" sz="1200" b="0" i="0" kern="1200" baseline="0" dirty="0">
                <a:solidFill>
                  <a:schemeClr val="tx1"/>
                </a:solidFill>
                <a:effectLst/>
                <a:latin typeface="+mn-lt"/>
                <a:ea typeface="+mn-ea"/>
                <a:cs typeface="+mn-cs"/>
              </a:rPr>
              <a:t> indica la codificación de caracteres utilizada. El </a:t>
            </a:r>
            <a:r>
              <a:rPr lang="es-ES" sz="1200" b="0" i="0" kern="1200" baseline="0" dirty="0" err="1">
                <a:solidFill>
                  <a:schemeClr val="tx1"/>
                </a:solidFill>
                <a:effectLst/>
                <a:latin typeface="+mn-lt"/>
                <a:ea typeface="+mn-ea"/>
                <a:cs typeface="+mn-cs"/>
              </a:rPr>
              <a:t>content</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noindex</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nofollow</a:t>
            </a:r>
            <a:r>
              <a:rPr lang="es-ES" sz="1200" b="0" i="0" kern="1200" baseline="0" dirty="0">
                <a:solidFill>
                  <a:schemeClr val="tx1"/>
                </a:solidFill>
                <a:effectLst/>
                <a:latin typeface="+mn-lt"/>
                <a:ea typeface="+mn-ea"/>
                <a:cs typeface="+mn-cs"/>
              </a:rPr>
              <a:t> hace</a:t>
            </a:r>
            <a:r>
              <a:rPr lang="es-ES" sz="1200" b="0" i="0" kern="1200" dirty="0">
                <a:solidFill>
                  <a:schemeClr val="tx1"/>
                </a:solidFill>
                <a:effectLst/>
                <a:latin typeface="+mn-lt"/>
                <a:ea typeface="+mn-ea"/>
                <a:cs typeface="+mn-cs"/>
              </a:rPr>
              <a:t> no indexe la pagina en el </a:t>
            </a:r>
            <a:r>
              <a:rPr lang="es-ES" sz="1200" b="0" i="0" kern="1200" dirty="0" err="1">
                <a:solidFill>
                  <a:schemeClr val="tx1"/>
                </a:solidFill>
                <a:effectLst/>
                <a:latin typeface="+mn-lt"/>
                <a:ea typeface="+mn-ea"/>
                <a:cs typeface="+mn-cs"/>
              </a:rPr>
              <a:t>crawler</a:t>
            </a:r>
            <a:r>
              <a:rPr lang="es-ES" sz="1200" b="0" i="0" kern="1200" dirty="0">
                <a:solidFill>
                  <a:schemeClr val="tx1"/>
                </a:solidFill>
                <a:effectLst/>
                <a:latin typeface="+mn-lt"/>
                <a:ea typeface="+mn-ea"/>
                <a:cs typeface="+mn-cs"/>
              </a:rPr>
              <a:t> de google para que no aparezca en ese buscador y por ejemplo el </a:t>
            </a:r>
            <a:r>
              <a:rPr lang="es-ES" sz="1200" b="0" i="0" kern="1200" dirty="0" err="1">
                <a:solidFill>
                  <a:schemeClr val="tx1"/>
                </a:solidFill>
                <a:effectLst/>
                <a:latin typeface="+mn-lt"/>
                <a:ea typeface="+mn-ea"/>
                <a:cs typeface="+mn-cs"/>
              </a:rPr>
              <a:t>viewport</a:t>
            </a:r>
            <a:r>
              <a:rPr lang="es-ES" sz="1200" b="0" i="0" kern="1200" dirty="0">
                <a:solidFill>
                  <a:schemeClr val="tx1"/>
                </a:solidFill>
                <a:effectLst/>
                <a:latin typeface="+mn-lt"/>
                <a:ea typeface="+mn-ea"/>
                <a:cs typeface="+mn-cs"/>
              </a:rPr>
              <a:t> configuración de la ventana para que su página web se ve bien en todos los dispositivos</a:t>
            </a:r>
            <a:r>
              <a:rPr lang="es-ES" sz="1200" b="1" i="0" kern="1200" dirty="0">
                <a:solidFill>
                  <a:schemeClr val="tx1"/>
                </a:solidFill>
                <a:effectLst/>
                <a:latin typeface="+mn-lt"/>
                <a:ea typeface="+mn-ea"/>
                <a:cs typeface="+mn-cs"/>
              </a:rPr>
              <a:t>:</a:t>
            </a:r>
            <a:endParaRPr lang="es-ES" sz="1200" b="0" i="0" kern="1200" baseline="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&lt;script&gt;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Se utiliza para insertar o hacer referencia a un script ejecutable dentro del documento HTML</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5</a:t>
            </a:fld>
            <a:endParaRPr lang="es-ES"/>
          </a:p>
        </p:txBody>
      </p:sp>
    </p:spTree>
    <p:extLst>
      <p:ext uri="{BB962C8B-B14F-4D97-AF65-F5344CB8AC3E}">
        <p14:creationId xmlns:p14="http://schemas.microsoft.com/office/powerpoint/2010/main" val="252132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s-ES" sz="1200" b="1" i="0" kern="1200" dirty="0">
                <a:solidFill>
                  <a:schemeClr val="tx1"/>
                </a:solidFill>
                <a:effectLst/>
                <a:latin typeface="+mn-lt"/>
                <a:ea typeface="+mn-ea"/>
                <a:cs typeface="+mn-cs"/>
              </a:rPr>
              <a:t>La etiqueta de apertura</a:t>
            </a:r>
            <a:r>
              <a:rPr lang="es-ES" sz="1200" b="0" i="0" kern="1200" dirty="0">
                <a:solidFill>
                  <a:schemeClr val="tx1"/>
                </a:solidFill>
                <a:effectLst/>
                <a:latin typeface="+mn-lt"/>
                <a:ea typeface="+mn-ea"/>
                <a:cs typeface="+mn-cs"/>
              </a:rPr>
              <a:t>: consiste en el nombre del elemento (en este caso, p), encerrado por </a:t>
            </a:r>
            <a:r>
              <a:rPr lang="es-ES" sz="1200" b="1" i="0" kern="1200" dirty="0">
                <a:solidFill>
                  <a:schemeClr val="tx1"/>
                </a:solidFill>
                <a:effectLst/>
                <a:latin typeface="+mn-lt"/>
                <a:ea typeface="+mn-ea"/>
                <a:cs typeface="+mn-cs"/>
              </a:rPr>
              <a:t>paréntesis angulares</a:t>
            </a:r>
            <a:r>
              <a:rPr lang="es-ES" sz="1200" b="0" i="0" kern="1200" dirty="0">
                <a:solidFill>
                  <a:schemeClr val="tx1"/>
                </a:solidFill>
                <a:effectLst/>
                <a:latin typeface="+mn-lt"/>
                <a:ea typeface="+mn-ea"/>
                <a:cs typeface="+mn-cs"/>
              </a:rPr>
              <a:t> (&lt; &gt;) de apertura y cierre. Establece dónde comienza o empieza a tener efecto el elemento — en este caso, dónde es el comienzo del párrafo.</a:t>
            </a:r>
          </a:p>
          <a:p>
            <a:pPr marL="228600" indent="-228600">
              <a:buFont typeface="+mj-lt"/>
              <a:buAutoNum type="arabicPeriod"/>
            </a:pPr>
            <a:r>
              <a:rPr lang="es-ES" sz="1200" b="1" i="0" kern="1200" dirty="0">
                <a:solidFill>
                  <a:schemeClr val="tx1"/>
                </a:solidFill>
                <a:effectLst/>
                <a:latin typeface="+mn-lt"/>
                <a:ea typeface="+mn-ea"/>
                <a:cs typeface="+mn-cs"/>
              </a:rPr>
              <a:t>La etiqueta de cierre</a:t>
            </a:r>
            <a:r>
              <a:rPr lang="es-ES" sz="1200" b="0" i="0" kern="1200" dirty="0">
                <a:solidFill>
                  <a:schemeClr val="tx1"/>
                </a:solidFill>
                <a:effectLst/>
                <a:latin typeface="+mn-lt"/>
                <a:ea typeface="+mn-ea"/>
                <a:cs typeface="+mn-cs"/>
              </a:rPr>
              <a:t>: es igual que la etiqueta de apertura, excepto que incluye una barra de cierre (/) antes del nombre de la etiqueta. Establece dónde termina el elemento — en este caso dónde termina el párrafo.</a:t>
            </a:r>
          </a:p>
          <a:p>
            <a:pPr marL="228600" indent="-228600">
              <a:buFont typeface="+mj-lt"/>
              <a:buAutoNum type="arabicPeriod"/>
            </a:pPr>
            <a:r>
              <a:rPr lang="es-ES" sz="1200" b="1" i="0" kern="1200" dirty="0">
                <a:solidFill>
                  <a:schemeClr val="tx1"/>
                </a:solidFill>
                <a:effectLst/>
                <a:latin typeface="+mn-lt"/>
                <a:ea typeface="+mn-ea"/>
                <a:cs typeface="+mn-cs"/>
              </a:rPr>
              <a:t>El contenido</a:t>
            </a:r>
            <a:r>
              <a:rPr lang="es-ES" sz="1200" b="0" i="0" kern="1200" dirty="0">
                <a:solidFill>
                  <a:schemeClr val="tx1"/>
                </a:solidFill>
                <a:effectLst/>
                <a:latin typeface="+mn-lt"/>
                <a:ea typeface="+mn-ea"/>
                <a:cs typeface="+mn-cs"/>
              </a:rPr>
              <a:t>: este es el contenido del elemento, que en este caso es sólo texto.</a:t>
            </a:r>
          </a:p>
          <a:p>
            <a:pPr marL="228600" indent="-228600">
              <a:buFont typeface="+mj-lt"/>
              <a:buAutoNum type="arabicPeriod"/>
            </a:pPr>
            <a:r>
              <a:rPr lang="es-ES" sz="1200" b="1" i="0" kern="1200" dirty="0">
                <a:solidFill>
                  <a:schemeClr val="tx1"/>
                </a:solidFill>
                <a:effectLst/>
                <a:latin typeface="+mn-lt"/>
                <a:ea typeface="+mn-ea"/>
                <a:cs typeface="+mn-cs"/>
              </a:rPr>
              <a:t>El elemento</a:t>
            </a:r>
            <a:r>
              <a:rPr lang="es-ES" sz="1200" b="0" i="0" kern="1200" dirty="0">
                <a:solidFill>
                  <a:schemeClr val="tx1"/>
                </a:solidFill>
                <a:effectLst/>
                <a:latin typeface="+mn-lt"/>
                <a:ea typeface="+mn-ea"/>
                <a:cs typeface="+mn-cs"/>
              </a:rPr>
              <a:t>: la etiqueta de apertura, más la etiqueta de cierre, más el contenido equivale al elemento.</a:t>
            </a:r>
          </a:p>
          <a:p>
            <a:pPr marL="228600" indent="-228600">
              <a:buFont typeface="+mj-lt"/>
              <a:buAutoNum type="arabicPeriod"/>
            </a:pPr>
            <a:endParaRPr lang="es-ES" sz="1200" b="0" i="0" kern="1200" dirty="0">
              <a:solidFill>
                <a:schemeClr val="tx1"/>
              </a:solidFill>
              <a:effectLst/>
              <a:latin typeface="+mn-lt"/>
              <a:ea typeface="+mn-ea"/>
              <a:cs typeface="+mn-cs"/>
            </a:endParaRPr>
          </a:p>
          <a:p>
            <a:pPr marL="0" indent="0">
              <a:buFont typeface="+mj-lt"/>
              <a:buNone/>
            </a:pPr>
            <a:r>
              <a:rPr lang="es-ES" sz="1200" b="0" i="0" kern="1200" dirty="0">
                <a:solidFill>
                  <a:schemeClr val="tx1"/>
                </a:solidFill>
                <a:effectLst/>
                <a:latin typeface="+mn-lt"/>
                <a:ea typeface="+mn-ea"/>
                <a:cs typeface="+mn-cs"/>
              </a:rPr>
              <a:t>-</a:t>
            </a:r>
            <a:r>
              <a:rPr lang="es-ES" sz="1200" b="0" i="0" kern="1200" baseline="0" dirty="0">
                <a:solidFill>
                  <a:schemeClr val="tx1"/>
                </a:solidFill>
                <a:effectLst/>
                <a:latin typeface="+mn-lt"/>
                <a:ea typeface="+mn-ea"/>
                <a:cs typeface="+mn-cs"/>
              </a:rPr>
              <a:t> Pueden coexistir etiquetas dentro de etiquetas</a:t>
            </a:r>
            <a:endParaRPr lang="es-ES" sz="1200" b="0" i="0" kern="1200" dirty="0">
              <a:solidFill>
                <a:schemeClr val="tx1"/>
              </a:solidFill>
              <a:effectLst/>
              <a:latin typeface="+mn-lt"/>
              <a:ea typeface="+mn-ea"/>
              <a:cs typeface="+mn-cs"/>
            </a:endParaRPr>
          </a:p>
          <a:p>
            <a:pPr marL="228600" indent="-228600">
              <a:buFont typeface="+mj-lt"/>
              <a:buAutoNum type="arabicPeriod"/>
            </a:pPr>
            <a:endParaRPr lang="es-ES" sz="1200" b="0" i="0" kern="1200" dirty="0">
              <a:solidFill>
                <a:schemeClr val="tx1"/>
              </a:solidFill>
              <a:effectLst/>
              <a:latin typeface="+mn-lt"/>
              <a:ea typeface="+mn-ea"/>
              <a:cs typeface="+mn-cs"/>
            </a:endParaRPr>
          </a:p>
          <a:p>
            <a:pPr marL="0" indent="0">
              <a:buFont typeface="+mj-lt"/>
              <a:buNone/>
            </a:pPr>
            <a:r>
              <a:rPr lang="es-ES" sz="1200" b="0" i="0" kern="1200" dirty="0">
                <a:solidFill>
                  <a:schemeClr val="tx1"/>
                </a:solidFill>
                <a:effectLst/>
                <a:latin typeface="+mn-lt"/>
                <a:ea typeface="+mn-ea"/>
                <a:cs typeface="+mn-cs"/>
              </a:rPr>
              <a:t>- Hay etiquetas que</a:t>
            </a:r>
            <a:r>
              <a:rPr lang="es-ES" sz="1200" b="0" i="0" kern="1200" baseline="0" dirty="0">
                <a:solidFill>
                  <a:schemeClr val="tx1"/>
                </a:solidFill>
                <a:effectLst/>
                <a:latin typeface="+mn-lt"/>
                <a:ea typeface="+mn-ea"/>
                <a:cs typeface="+mn-cs"/>
              </a:rPr>
              <a:t> no se cierran como la &lt;</a:t>
            </a:r>
            <a:r>
              <a:rPr lang="es-ES" sz="1200" b="0" i="0" kern="1200" baseline="0" dirty="0" err="1">
                <a:solidFill>
                  <a:schemeClr val="tx1"/>
                </a:solidFill>
                <a:effectLst/>
                <a:latin typeface="+mn-lt"/>
                <a:ea typeface="+mn-ea"/>
                <a:cs typeface="+mn-cs"/>
              </a:rPr>
              <a:t>img</a:t>
            </a:r>
            <a:r>
              <a:rPr lang="es-ES" sz="1200" b="0" i="0" kern="1200" baseline="0" dirty="0">
                <a:solidFill>
                  <a:schemeClr val="tx1"/>
                </a:solidFill>
                <a:effectLst/>
                <a:latin typeface="+mn-lt"/>
                <a:ea typeface="+mn-ea"/>
                <a:cs typeface="+mn-cs"/>
              </a:rPr>
              <a:t>&gt; o el &lt;input&gt;</a:t>
            </a:r>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6</a:t>
            </a:fld>
            <a:endParaRPr lang="es-ES"/>
          </a:p>
        </p:txBody>
      </p:sp>
    </p:spTree>
    <p:extLst>
      <p:ext uri="{BB962C8B-B14F-4D97-AF65-F5344CB8AC3E}">
        <p14:creationId xmlns:p14="http://schemas.microsoft.com/office/powerpoint/2010/main" val="326207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Los atributos contienen información adicional acerca del elemento, la cual no quieres que aparezca en el contenido real del elemento. En este caso, el atributo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permite darle al elemento un nombre identificativo, que puede ser usado luego para apuntarle al elemento información de estilo y demás cosas.</a:t>
            </a:r>
          </a:p>
          <a:p>
            <a:r>
              <a:rPr lang="es-ES" sz="1200" b="0" i="0" kern="1200" dirty="0">
                <a:solidFill>
                  <a:schemeClr val="tx1"/>
                </a:solidFill>
                <a:effectLst/>
                <a:latin typeface="+mn-lt"/>
                <a:ea typeface="+mn-ea"/>
                <a:cs typeface="+mn-cs"/>
              </a:rPr>
              <a:t>- Un atributo debe tener siempre:</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Un espacio entre éste y el nombre del elemento (o del atributo previo, si el elemento ya posee uno o más atributos).</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El nombre del atributo, seguido por un signo de igual (</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Comillas de apertura y de cierre, encerrando el valor del atributo.</a:t>
            </a: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7</a:t>
            </a:fld>
            <a:endParaRPr lang="es-ES"/>
          </a:p>
        </p:txBody>
      </p:sp>
    </p:spTree>
    <p:extLst>
      <p:ext uri="{BB962C8B-B14F-4D97-AF65-F5344CB8AC3E}">
        <p14:creationId xmlns:p14="http://schemas.microsoft.com/office/powerpoint/2010/main" val="2109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lo general existen formas distintas en las que las etiquetas se posicionan en el DOM, de tal forma que pueden convivir en la misma </a:t>
            </a:r>
            <a:r>
              <a:rPr lang="es-ES"/>
              <a:t>o distinta fila</a:t>
            </a:r>
            <a:endParaRPr lang="es-ES" dirty="0"/>
          </a:p>
        </p:txBody>
      </p:sp>
      <p:sp>
        <p:nvSpPr>
          <p:cNvPr id="4" name="Marcador de número de diapositiva 3"/>
          <p:cNvSpPr>
            <a:spLocks noGrp="1"/>
          </p:cNvSpPr>
          <p:nvPr>
            <p:ph type="sldNum" sz="quarter" idx="5"/>
          </p:nvPr>
        </p:nvSpPr>
        <p:spPr/>
        <p:txBody>
          <a:bodyPr/>
          <a:lstStyle/>
          <a:p>
            <a:fld id="{4D856468-3B56-437D-8766-F3DCB404D175}" type="slidenum">
              <a:rPr lang="es-ES" smtClean="0"/>
              <a:t>8</a:t>
            </a:fld>
            <a:endParaRPr lang="es-ES"/>
          </a:p>
        </p:txBody>
      </p:sp>
    </p:spTree>
    <p:extLst>
      <p:ext uri="{BB962C8B-B14F-4D97-AF65-F5344CB8AC3E}">
        <p14:creationId xmlns:p14="http://schemas.microsoft.com/office/powerpoint/2010/main" val="44346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Encabezados</a:t>
            </a:r>
          </a:p>
          <a:p>
            <a:r>
              <a:rPr lang="es-ES" sz="1200" b="0" i="0" kern="1200" dirty="0">
                <a:solidFill>
                  <a:schemeClr val="tx1"/>
                </a:solidFill>
                <a:effectLst/>
                <a:latin typeface="+mn-lt"/>
                <a:ea typeface="+mn-ea"/>
                <a:cs typeface="+mn-cs"/>
              </a:rPr>
              <a:t>Los elementos de encabezado permiten especificar que ciertas partes del contenido son encabezados, o </a:t>
            </a:r>
            <a:r>
              <a:rPr lang="es-ES" sz="1200" b="0" i="0" kern="1200" dirty="0" err="1">
                <a:solidFill>
                  <a:schemeClr val="tx1"/>
                </a:solidFill>
                <a:effectLst/>
                <a:latin typeface="+mn-lt"/>
                <a:ea typeface="+mn-ea"/>
                <a:cs typeface="+mn-cs"/>
              </a:rPr>
              <a:t>subencabezados</a:t>
            </a:r>
            <a:r>
              <a:rPr lang="es-ES" sz="1200" b="0" i="0" kern="1200" dirty="0">
                <a:solidFill>
                  <a:schemeClr val="tx1"/>
                </a:solidFill>
                <a:effectLst/>
                <a:latin typeface="+mn-lt"/>
                <a:ea typeface="+mn-ea"/>
                <a:cs typeface="+mn-cs"/>
              </a:rPr>
              <a:t> del contenido. De la misma forma que un libro tiene un título principal, y que a su vez puede tener títulos por cada capítulo individual, y subtítulos dentro de ellos, un documento HTML puede tenerlos también. HTML posee seis niveles de encabezados, </a:t>
            </a:r>
            <a:r>
              <a:rPr lang="es-ES" sz="1200" b="0" i="0" u="none" strike="noStrike" kern="1200" dirty="0">
                <a:solidFill>
                  <a:schemeClr val="tx1"/>
                </a:solidFill>
                <a:effectLst/>
                <a:latin typeface="+mn-lt"/>
                <a:ea typeface="+mn-ea"/>
                <a:cs typeface="+mn-cs"/>
                <a:hlinkClick r:id="rId3" tooltip="La documentación acerca de este tema no ha sido escrita todavía . ¡Por favor  considera contribuir !"/>
              </a:rPr>
              <a:t>&lt;h1&gt;</a:t>
            </a:r>
            <a:r>
              <a:rPr lang="es-ES" sz="1200" b="0" i="0" kern="1200" dirty="0">
                <a:solidFill>
                  <a:schemeClr val="tx1"/>
                </a:solidFill>
                <a:effectLst/>
                <a:latin typeface="+mn-lt"/>
                <a:ea typeface="+mn-ea"/>
                <a:cs typeface="+mn-cs"/>
              </a:rPr>
              <a:t>–</a:t>
            </a:r>
            <a:r>
              <a:rPr lang="es-ES" sz="1200" b="0" i="0" u="none" strike="noStrike" kern="1200" dirty="0">
                <a:solidFill>
                  <a:schemeClr val="tx1"/>
                </a:solidFill>
                <a:effectLst/>
                <a:latin typeface="+mn-lt"/>
                <a:ea typeface="+mn-ea"/>
                <a:cs typeface="+mn-cs"/>
                <a:hlinkClick r:id="rId4" tooltip="REDIRECT h1 [es]"/>
              </a:rPr>
              <a:t>&lt;h6&gt;</a:t>
            </a:r>
            <a:r>
              <a:rPr lang="es-ES" sz="1200" b="0" i="0" kern="1200" dirty="0">
                <a:solidFill>
                  <a:schemeClr val="tx1"/>
                </a:solidFill>
                <a:effectLst/>
                <a:latin typeface="+mn-lt"/>
                <a:ea typeface="+mn-ea"/>
                <a:cs typeface="+mn-cs"/>
              </a:rPr>
              <a:t>, aunque probablemente sólo llegues a usar 3-4 como mucho</a:t>
            </a:r>
          </a:p>
          <a:p>
            <a:r>
              <a:rPr lang="es-ES" sz="1200" b="1" i="0" kern="1200" dirty="0">
                <a:solidFill>
                  <a:schemeClr val="tx1"/>
                </a:solidFill>
                <a:effectLst/>
                <a:latin typeface="+mn-lt"/>
                <a:ea typeface="+mn-ea"/>
                <a:cs typeface="+mn-cs"/>
              </a:rPr>
              <a:t>Párrafos</a:t>
            </a:r>
          </a:p>
          <a:p>
            <a:r>
              <a:rPr lang="es-ES" sz="1200" b="0" i="0" kern="1200" dirty="0">
                <a:solidFill>
                  <a:schemeClr val="tx1"/>
                </a:solidFill>
                <a:effectLst/>
                <a:latin typeface="+mn-lt"/>
                <a:ea typeface="+mn-ea"/>
                <a:cs typeface="+mn-cs"/>
              </a:rPr>
              <a:t>Como se explicó más arriba, los elementos </a:t>
            </a:r>
            <a:r>
              <a:rPr lang="es-ES" sz="1200" b="0" i="0" u="none" strike="noStrike" kern="1200" dirty="0">
                <a:solidFill>
                  <a:schemeClr val="tx1"/>
                </a:solidFill>
                <a:effectLst/>
                <a:latin typeface="+mn-lt"/>
                <a:ea typeface="+mn-ea"/>
                <a:cs typeface="+mn-cs"/>
                <a:hlinkClick r:id="rId5" tooltip="El elemento p (párrafo) es el apropiado para distribuir el texto en párrafos."/>
              </a:rPr>
              <a:t>&lt;p&gt;</a:t>
            </a:r>
            <a:r>
              <a:rPr lang="es-ES" sz="1200" b="0" i="0" kern="1200" dirty="0">
                <a:solidFill>
                  <a:schemeClr val="tx1"/>
                </a:solidFill>
                <a:effectLst/>
                <a:latin typeface="+mn-lt"/>
                <a:ea typeface="+mn-ea"/>
                <a:cs typeface="+mn-cs"/>
              </a:rPr>
              <a:t> se utilizan para encerrar párrafos de texto; los usarás frecuentemente para el marcado de contenido de texto regular:</a:t>
            </a:r>
          </a:p>
          <a:p>
            <a:r>
              <a:rPr lang="es-ES" sz="1200" b="1" i="0" kern="1200" dirty="0" err="1">
                <a:solidFill>
                  <a:schemeClr val="tx1"/>
                </a:solidFill>
                <a:effectLst/>
                <a:latin typeface="+mn-lt"/>
                <a:ea typeface="+mn-ea"/>
                <a:cs typeface="+mn-cs"/>
              </a:rPr>
              <a:t>Span</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Es un contenedor en línea. Sirve para aplicar estilo al texto o agrupar elementos en línea.</a:t>
            </a: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9</a:t>
            </a:fld>
            <a:endParaRPr lang="es-ES"/>
          </a:p>
        </p:txBody>
      </p:sp>
    </p:spTree>
    <p:extLst>
      <p:ext uri="{BB962C8B-B14F-4D97-AF65-F5344CB8AC3E}">
        <p14:creationId xmlns:p14="http://schemas.microsoft.com/office/powerpoint/2010/main" val="8185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1" dirty="0"/>
              <a:t>Lista no</a:t>
            </a:r>
            <a:r>
              <a:rPr lang="es-ES" b="1" baseline="0" dirty="0"/>
              <a:t> ordenada</a:t>
            </a:r>
          </a:p>
          <a:p>
            <a:pPr marL="0" indent="0">
              <a:buFontTx/>
              <a:buNone/>
            </a:pPr>
            <a:r>
              <a:rPr lang="es-ES" b="0" baseline="0" dirty="0"/>
              <a:t>Es una lista sin orden, empieza con la etiqueta &lt;</a:t>
            </a:r>
            <a:r>
              <a:rPr lang="es-ES" b="0" baseline="0" dirty="0" err="1"/>
              <a:t>ul</a:t>
            </a:r>
            <a:r>
              <a:rPr lang="es-ES" b="0" baseline="0" dirty="0"/>
              <a:t>&gt; y cada elemento de la lista comienza con la etiqueta &lt;li&gt;. Por defecto aparecen dibujadas con círculos, pero se pueden cambiar los atributos a cuadrados por ejemplo con el </a:t>
            </a:r>
            <a:r>
              <a:rPr lang="es-ES" b="0" baseline="0" dirty="0" err="1"/>
              <a:t>type</a:t>
            </a:r>
            <a:r>
              <a:rPr lang="es-ES" b="0" baseline="0" dirty="0"/>
              <a:t>=“</a:t>
            </a:r>
            <a:r>
              <a:rPr lang="es-ES" b="0" baseline="0" dirty="0" err="1"/>
              <a:t>square</a:t>
            </a:r>
            <a:r>
              <a:rPr lang="es-ES" b="0" baseline="0" dirty="0"/>
              <a:t>”</a:t>
            </a:r>
          </a:p>
          <a:p>
            <a:pPr marL="171450" indent="-171450">
              <a:buFontTx/>
              <a:buChar char="-"/>
            </a:pPr>
            <a:r>
              <a:rPr lang="es-ES" b="1" baseline="0" dirty="0"/>
              <a:t>Lista ordenada</a:t>
            </a:r>
          </a:p>
          <a:p>
            <a:pPr marL="0" indent="0">
              <a:buFontTx/>
              <a:buNone/>
            </a:pPr>
            <a:r>
              <a:rPr lang="es-ES" b="0" baseline="0" dirty="0"/>
              <a:t>Una lista ordenada empieza por la etiqueta &lt;</a:t>
            </a:r>
            <a:r>
              <a:rPr lang="es-ES" b="0" baseline="0" dirty="0" err="1"/>
              <a:t>ol</a:t>
            </a:r>
            <a:r>
              <a:rPr lang="es-ES" b="0" baseline="0" dirty="0"/>
              <a:t>&gt; y todos los elementos de la lista empiezan por &lt;li&gt;. Los elementos de la lista vendrán marcados por defecto por números, pero pueden ser letras o números romanos.</a:t>
            </a:r>
          </a:p>
          <a:p>
            <a:pPr marL="171450" indent="-171450">
              <a:buFontTx/>
              <a:buChar char="-"/>
            </a:pPr>
            <a:r>
              <a:rPr lang="es-ES" b="1" baseline="0" dirty="0"/>
              <a:t>Lista de descripción</a:t>
            </a:r>
          </a:p>
          <a:p>
            <a:pPr marL="0" indent="0">
              <a:buFontTx/>
              <a:buNone/>
            </a:pPr>
            <a:r>
              <a:rPr lang="es-ES" sz="1200" b="0" i="0" kern="1200" dirty="0">
                <a:solidFill>
                  <a:schemeClr val="tx1"/>
                </a:solidFill>
                <a:effectLst/>
                <a:latin typeface="+mn-lt"/>
                <a:ea typeface="+mn-ea"/>
                <a:cs typeface="+mn-cs"/>
              </a:rPr>
              <a:t>La </a:t>
            </a:r>
            <a:r>
              <a:rPr lang="es-ES" dirty="0">
                <a:effectLst/>
                <a:hlinkClick r:id="rId3"/>
              </a:rPr>
              <a:t>&lt;dl&gt;</a:t>
            </a:r>
            <a:r>
              <a:rPr lang="es-ES" sz="1200" b="0" i="0" kern="1200" dirty="0">
                <a:solidFill>
                  <a:schemeClr val="tx1"/>
                </a:solidFill>
                <a:effectLst/>
                <a:latin typeface="+mn-lt"/>
                <a:ea typeface="+mn-ea"/>
                <a:cs typeface="+mn-cs"/>
              </a:rPr>
              <a:t>etiqueta define la lista de descripción, la etiqueta define el término (nombre), y la etiqueta describe cada término:</a:t>
            </a:r>
            <a:r>
              <a:rPr lang="es-ES" dirty="0"/>
              <a:t> </a:t>
            </a:r>
            <a:r>
              <a:rPr lang="es-ES" dirty="0">
                <a:effectLst/>
                <a:hlinkClick r:id="rId4"/>
              </a:rPr>
              <a:t>&lt;</a:t>
            </a:r>
            <a:r>
              <a:rPr lang="es-ES" dirty="0" err="1">
                <a:effectLst/>
                <a:hlinkClick r:id="rId4"/>
              </a:rPr>
              <a:t>dt</a:t>
            </a:r>
            <a:r>
              <a:rPr lang="es-ES" dirty="0">
                <a:effectLst/>
                <a:hlinkClick r:id="rId4"/>
              </a:rPr>
              <a:t>&gt;</a:t>
            </a:r>
            <a:r>
              <a:rPr lang="es-ES" dirty="0"/>
              <a:t> </a:t>
            </a:r>
            <a:r>
              <a:rPr lang="es-ES" dirty="0">
                <a:effectLst/>
                <a:hlinkClick r:id="rId5"/>
              </a:rPr>
              <a:t>&lt;</a:t>
            </a:r>
            <a:r>
              <a:rPr lang="es-ES" dirty="0" err="1">
                <a:effectLst/>
                <a:hlinkClick r:id="rId5"/>
              </a:rPr>
              <a:t>dd</a:t>
            </a:r>
            <a:r>
              <a:rPr lang="es-ES" dirty="0">
                <a:effectLst/>
                <a:hlinkClick r:id="rId5"/>
              </a:rPr>
              <a:t>&gt;</a:t>
            </a:r>
            <a:endParaRPr lang="es-ES" dirty="0">
              <a:effectLst/>
            </a:endParaRPr>
          </a:p>
          <a:p>
            <a:pPr marL="171450" indent="-171450">
              <a:buFontTx/>
              <a:buChar char="-"/>
            </a:pPr>
            <a:r>
              <a:rPr lang="es-ES" b="1" baseline="0" dirty="0">
                <a:effectLst/>
              </a:rPr>
              <a:t>Nota: </a:t>
            </a:r>
            <a:r>
              <a:rPr lang="es-ES" sz="1200" b="0" i="0" kern="1200" dirty="0">
                <a:solidFill>
                  <a:schemeClr val="tx1"/>
                </a:solidFill>
                <a:effectLst/>
                <a:latin typeface="+mn-lt"/>
                <a:ea typeface="+mn-ea"/>
                <a:cs typeface="+mn-cs"/>
              </a:rPr>
              <a:t>Lista puede estar anidada dentro de las listas (listas):</a:t>
            </a:r>
            <a:endParaRPr lang="es-ES" b="1" baseline="0" dirty="0">
              <a:effectLst/>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10</a:t>
            </a:fld>
            <a:endParaRPr lang="es-ES"/>
          </a:p>
        </p:txBody>
      </p:sp>
    </p:spTree>
    <p:extLst>
      <p:ext uri="{BB962C8B-B14F-4D97-AF65-F5344CB8AC3E}">
        <p14:creationId xmlns:p14="http://schemas.microsoft.com/office/powerpoint/2010/main" val="191883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href</a:t>
            </a:r>
            <a:r>
              <a:rPr lang="es-ES" b="1" dirty="0"/>
              <a:t>:</a:t>
            </a:r>
            <a:r>
              <a:rPr lang="es-ES" b="1" baseline="0" dirty="0"/>
              <a:t> </a:t>
            </a:r>
            <a:r>
              <a:rPr lang="es-ES" b="0" baseline="0" dirty="0"/>
              <a:t>atributo que especifica la dirección de destino</a:t>
            </a:r>
          </a:p>
          <a:p>
            <a:r>
              <a:rPr lang="es-ES" b="1" baseline="0" dirty="0" err="1"/>
              <a:t>Title</a:t>
            </a:r>
            <a:r>
              <a:rPr lang="es-ES" b="1" baseline="0" dirty="0"/>
              <a:t>:</a:t>
            </a:r>
            <a:r>
              <a:rPr lang="es-ES" b="0" baseline="0" dirty="0"/>
              <a:t> especifica información adicional sobre un elemento, es un </a:t>
            </a:r>
            <a:r>
              <a:rPr lang="es-ES" b="0" baseline="0" dirty="0" err="1"/>
              <a:t>tooltip</a:t>
            </a:r>
            <a:r>
              <a:rPr lang="es-ES" b="0" baseline="0" dirty="0"/>
              <a:t> que surge cuando se hace </a:t>
            </a:r>
            <a:r>
              <a:rPr lang="es-ES" b="0" baseline="0" dirty="0" err="1"/>
              <a:t>hover</a:t>
            </a:r>
            <a:r>
              <a:rPr lang="es-ES" b="0" baseline="0" dirty="0"/>
              <a:t> sobre el elemento.</a:t>
            </a:r>
          </a:p>
          <a:p>
            <a:r>
              <a:rPr lang="es-ES" b="1" baseline="0" dirty="0"/>
              <a:t>target</a:t>
            </a:r>
          </a:p>
          <a:p>
            <a:r>
              <a:rPr lang="es-ES" sz="1200" b="0" i="0" kern="1200" dirty="0">
                <a:solidFill>
                  <a:schemeClr val="tx1"/>
                </a:solidFill>
                <a:effectLst/>
                <a:latin typeface="+mn-lt"/>
                <a:ea typeface="+mn-ea"/>
                <a:cs typeface="+mn-cs"/>
              </a:rPr>
              <a:t>_</a:t>
            </a:r>
            <a:r>
              <a:rPr lang="es-ES" sz="1200" b="0" i="0" kern="1200" dirty="0" err="1">
                <a:solidFill>
                  <a:schemeClr val="tx1"/>
                </a:solidFill>
                <a:effectLst/>
                <a:latin typeface="+mn-lt"/>
                <a:ea typeface="+mn-ea"/>
                <a:cs typeface="+mn-cs"/>
              </a:rPr>
              <a:t>blank</a:t>
            </a:r>
            <a:r>
              <a:rPr lang="es-ES" sz="1200" b="0" i="0" kern="1200" dirty="0">
                <a:solidFill>
                  <a:schemeClr val="tx1"/>
                </a:solidFill>
                <a:effectLst/>
                <a:latin typeface="+mn-lt"/>
                <a:ea typeface="+mn-ea"/>
                <a:cs typeface="+mn-cs"/>
              </a:rPr>
              <a:t> - Abre el documento vinculado en una nueva ventana o pestaña</a:t>
            </a:r>
          </a:p>
          <a:p>
            <a:r>
              <a:rPr lang="es-ES" sz="1200" b="0" i="0" kern="1200" dirty="0">
                <a:solidFill>
                  <a:schemeClr val="tx1"/>
                </a:solidFill>
                <a:effectLst/>
                <a:latin typeface="+mn-lt"/>
                <a:ea typeface="+mn-ea"/>
                <a:cs typeface="+mn-cs"/>
              </a:rPr>
              <a:t>_</a:t>
            </a:r>
            <a:r>
              <a:rPr lang="es-ES" sz="1200" b="0" i="0" kern="1200" dirty="0" err="1">
                <a:solidFill>
                  <a:schemeClr val="tx1"/>
                </a:solidFill>
                <a:effectLst/>
                <a:latin typeface="+mn-lt"/>
                <a:ea typeface="+mn-ea"/>
                <a:cs typeface="+mn-cs"/>
              </a:rPr>
              <a:t>self</a:t>
            </a:r>
            <a:r>
              <a:rPr lang="es-ES" sz="1200" b="0" i="0" kern="1200" dirty="0">
                <a:solidFill>
                  <a:schemeClr val="tx1"/>
                </a:solidFill>
                <a:effectLst/>
                <a:latin typeface="+mn-lt"/>
                <a:ea typeface="+mn-ea"/>
                <a:cs typeface="+mn-cs"/>
              </a:rPr>
              <a:t> - Abre el documento vinculado en la misma ventana / pestaña, ya que se ha hecho clic (esto es por defecto)</a:t>
            </a:r>
          </a:p>
          <a:p>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11</a:t>
            </a:fld>
            <a:endParaRPr lang="es-ES"/>
          </a:p>
        </p:txBody>
      </p:sp>
    </p:spTree>
    <p:extLst>
      <p:ext uri="{BB962C8B-B14F-4D97-AF65-F5344CB8AC3E}">
        <p14:creationId xmlns:p14="http://schemas.microsoft.com/office/powerpoint/2010/main" val="174827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0D12B9D3-514B-4904-92C4-66D856586AF6}" type="datetimeFigureOut">
              <a:rPr lang="es-ES" smtClean="0"/>
              <a:t>11/9/20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84988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11/9/20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9390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11/9/20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06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11/9/20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68925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D12B9D3-514B-4904-92C4-66D856586AF6}" type="datetimeFigureOut">
              <a:rPr lang="es-ES" smtClean="0"/>
              <a:t>11/9/20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8839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D12B9D3-514B-4904-92C4-66D856586AF6}" type="datetimeFigureOut">
              <a:rPr lang="es-ES" smtClean="0"/>
              <a:t>11/9/20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03423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D12B9D3-514B-4904-92C4-66D856586AF6}" type="datetimeFigureOut">
              <a:rPr lang="es-ES" smtClean="0"/>
              <a:t>11/9/20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1327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D12B9D3-514B-4904-92C4-66D856586AF6}" type="datetimeFigureOut">
              <a:rPr lang="es-ES" smtClean="0"/>
              <a:t>11/9/20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75396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12B9D3-514B-4904-92C4-66D856586AF6}" type="datetimeFigureOut">
              <a:rPr lang="es-ES" smtClean="0"/>
              <a:t>11/9/20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2834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D12B9D3-514B-4904-92C4-66D856586AF6}" type="datetimeFigureOut">
              <a:rPr lang="es-ES" smtClean="0"/>
              <a:t>11/9/20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301736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D12B9D3-514B-4904-92C4-66D856586AF6}" type="datetimeFigureOut">
              <a:rPr lang="es-ES" smtClean="0"/>
              <a:t>11/9/20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88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B9D3-514B-4904-92C4-66D856586AF6}" type="datetimeFigureOut">
              <a:rPr lang="es-ES" smtClean="0"/>
              <a:t>11/9/20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DB00-D5D8-496F-8A86-E175B071149C}" type="slidenum">
              <a:rPr lang="es-ES" smtClean="0"/>
              <a:t>‹Nº›</a:t>
            </a:fld>
            <a:endParaRPr lang="es-ES"/>
          </a:p>
        </p:txBody>
      </p:sp>
    </p:spTree>
    <p:extLst>
      <p:ext uri="{BB962C8B-B14F-4D97-AF65-F5344CB8AC3E}">
        <p14:creationId xmlns:p14="http://schemas.microsoft.com/office/powerpoint/2010/main" val="93460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odepen.io/na7acha/pen/gOYEjZw"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codepen.io/na7acha/pen/VwZREwr"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codepen.io/na7acha/pen/dybrgeK"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codepen.io/na7acha/pen/dybrQex?editors=1010"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github.com/Jsamper92/bloque-HTML-alan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s/docs/HTML/HTML5" TargetMode="External"/><Relationship Id="rId7"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validator.w3.org/" TargetMode="External"/><Relationship Id="rId5" Type="http://schemas.openxmlformats.org/officeDocument/2006/relationships/hyperlink" Target="https://www.w3.org/" TargetMode="External"/><Relationship Id="rId4" Type="http://schemas.openxmlformats.org/officeDocument/2006/relationships/hyperlink" Target="https://www.w3schools.com/html/default.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rafismodigital.wordpress.com/2016/01/07/html5-estructura-basica-de-una-pagina-y-etiqueta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odepen.io/na7acha/pen/qBWgGVY?editors=1100"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codepen.io/na7acha/pen/bGbZMr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43776" y="3745337"/>
            <a:ext cx="9144000" cy="857445"/>
          </a:xfrm>
        </p:spPr>
        <p:txBody>
          <a:bodyPr>
            <a:normAutofit fontScale="90000"/>
          </a:bodyPr>
          <a:lstStyle/>
          <a:p>
            <a:pPr algn="l"/>
            <a:r>
              <a:rPr lang="es-ES" dirty="0">
                <a:solidFill>
                  <a:srgbClr val="960F68"/>
                </a:solidFill>
              </a:rPr>
              <a:t>HTML Básico</a:t>
            </a:r>
          </a:p>
        </p:txBody>
      </p:sp>
      <p:sp>
        <p:nvSpPr>
          <p:cNvPr id="3" name="Subtítulo 2"/>
          <p:cNvSpPr>
            <a:spLocks noGrp="1"/>
          </p:cNvSpPr>
          <p:nvPr>
            <p:ph type="subTitle" idx="1"/>
          </p:nvPr>
        </p:nvSpPr>
        <p:spPr>
          <a:xfrm>
            <a:off x="-1" y="4814596"/>
            <a:ext cx="12192001" cy="2043404"/>
          </a:xfrm>
          <a:solidFill>
            <a:srgbClr val="960F68"/>
          </a:solidFill>
        </p:spPr>
        <p:txBody>
          <a:bodyPr/>
          <a:lstStyle/>
          <a:p>
            <a:pPr algn="l"/>
            <a:endParaRPr lang="es-ES" dirty="0"/>
          </a:p>
          <a:p>
            <a:pPr algn="l"/>
            <a:endParaRPr lang="es-ES" dirty="0"/>
          </a:p>
          <a:p>
            <a:pPr algn="l"/>
            <a:endParaRPr lang="es-ES" dirty="0"/>
          </a:p>
          <a:p>
            <a:pPr algn="l"/>
            <a:r>
              <a:rPr lang="es-ES" dirty="0"/>
              <a:t>	</a:t>
            </a:r>
            <a:r>
              <a:rPr lang="es-ES" sz="1800" dirty="0">
                <a:solidFill>
                  <a:schemeClr val="bg1"/>
                </a:solidFill>
                <a:latin typeface="Arial" panose="020B0604020202020204" pitchFamily="34" charset="0"/>
                <a:cs typeface="Arial" panose="020B0604020202020204" pitchFamily="34" charset="0"/>
              </a:rPr>
              <a:t>2020</a:t>
            </a:r>
            <a:endParaRPr lang="es-ES"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8331265" y="314617"/>
            <a:ext cx="3143250" cy="2085975"/>
          </a:xfrm>
          <a:prstGeom prst="rect">
            <a:avLst/>
          </a:prstGeom>
        </p:spPr>
      </p:pic>
    </p:spTree>
    <p:extLst>
      <p:ext uri="{BB962C8B-B14F-4D97-AF65-F5344CB8AC3E}">
        <p14:creationId xmlns:p14="http://schemas.microsoft.com/office/powerpoint/2010/main" val="52648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Listados</a:t>
            </a:r>
          </a:p>
        </p:txBody>
      </p:sp>
      <p:sp>
        <p:nvSpPr>
          <p:cNvPr id="6" name="Marcador de contenido 5"/>
          <p:cNvSpPr>
            <a:spLocks noGrp="1"/>
          </p:cNvSpPr>
          <p:nvPr>
            <p:ph sz="half" idx="1"/>
          </p:nvPr>
        </p:nvSpPr>
        <p:spPr>
          <a:xfrm>
            <a:off x="838199" y="1416205"/>
            <a:ext cx="10854447" cy="4760758"/>
          </a:xfrm>
        </p:spPr>
        <p:txBody>
          <a:bodyPr>
            <a:normAutofit/>
          </a:bodyPr>
          <a:lstStyle/>
          <a:p>
            <a:r>
              <a:rPr lang="es-ES" sz="1600" dirty="0">
                <a:solidFill>
                  <a:schemeClr val="bg2">
                    <a:lumMod val="75000"/>
                  </a:schemeClr>
                </a:solidFill>
              </a:rPr>
              <a:t>Listado no ordenada</a:t>
            </a:r>
          </a:p>
          <a:p>
            <a:pPr marL="0" indent="0">
              <a:buNone/>
            </a:pPr>
            <a:endParaRPr lang="es-ES" sz="2400" dirty="0">
              <a:solidFill>
                <a:schemeClr val="bg2">
                  <a:lumMod val="75000"/>
                </a:schemeClr>
              </a:solidFill>
            </a:endParaRPr>
          </a:p>
          <a:p>
            <a:endParaRPr lang="es-ES" sz="2400" dirty="0">
              <a:solidFill>
                <a:schemeClr val="bg2">
                  <a:lumMod val="75000"/>
                </a:schemeClr>
              </a:solidFill>
            </a:endParaRPr>
          </a:p>
          <a:p>
            <a:pPr marL="0" indent="0">
              <a:buNone/>
            </a:pPr>
            <a:endParaRPr lang="es-ES" sz="2400" dirty="0">
              <a:solidFill>
                <a:schemeClr val="bg2">
                  <a:lumMod val="75000"/>
                </a:schemeClr>
              </a:solidFill>
            </a:endParaRPr>
          </a:p>
          <a:p>
            <a:r>
              <a:rPr lang="es-ES" sz="1600" dirty="0">
                <a:solidFill>
                  <a:schemeClr val="bg2">
                    <a:lumMod val="75000"/>
                  </a:schemeClr>
                </a:solidFill>
              </a:rPr>
              <a:t>Listado ordenada</a:t>
            </a:r>
          </a:p>
          <a:p>
            <a:pPr marL="0" indent="0">
              <a:buNone/>
            </a:pPr>
            <a:endParaRPr lang="es-ES" sz="2400" dirty="0">
              <a:solidFill>
                <a:schemeClr val="bg2">
                  <a:lumMod val="75000"/>
                </a:schemeClr>
              </a:solidFill>
            </a:endParaRPr>
          </a:p>
          <a:p>
            <a:pPr marL="0" indent="0">
              <a:buNone/>
            </a:pPr>
            <a:endParaRPr lang="es-ES" sz="2400" dirty="0">
              <a:solidFill>
                <a:schemeClr val="bg2">
                  <a:lumMod val="75000"/>
                </a:schemeClr>
              </a:solidFill>
            </a:endParaRPr>
          </a:p>
          <a:p>
            <a:r>
              <a:rPr lang="es-ES" sz="1600" dirty="0">
                <a:solidFill>
                  <a:schemeClr val="bg2">
                    <a:lumMod val="75000"/>
                  </a:schemeClr>
                </a:solidFill>
              </a:rPr>
              <a:t>Listado de descripción</a:t>
            </a: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10</a:t>
            </a:fld>
            <a:endParaRPr lang="es-ES"/>
          </a:p>
        </p:txBody>
      </p:sp>
      <p:pic>
        <p:nvPicPr>
          <p:cNvPr id="7" name="Imagen 6"/>
          <p:cNvPicPr>
            <a:picLocks noChangeAspect="1"/>
          </p:cNvPicPr>
          <p:nvPr/>
        </p:nvPicPr>
        <p:blipFill>
          <a:blip r:embed="rId4"/>
          <a:stretch>
            <a:fillRect/>
          </a:stretch>
        </p:blipFill>
        <p:spPr>
          <a:xfrm>
            <a:off x="2257424" y="1749120"/>
            <a:ext cx="1990725" cy="1238250"/>
          </a:xfrm>
          <a:prstGeom prst="rect">
            <a:avLst/>
          </a:prstGeom>
        </p:spPr>
      </p:pic>
      <p:pic>
        <p:nvPicPr>
          <p:cNvPr id="8" name="Imagen 7"/>
          <p:cNvPicPr>
            <a:picLocks noChangeAspect="1"/>
          </p:cNvPicPr>
          <p:nvPr/>
        </p:nvPicPr>
        <p:blipFill>
          <a:blip r:embed="rId5"/>
          <a:stretch>
            <a:fillRect/>
          </a:stretch>
        </p:blipFill>
        <p:spPr>
          <a:xfrm>
            <a:off x="2257424" y="3405707"/>
            <a:ext cx="1962150" cy="800100"/>
          </a:xfrm>
          <a:prstGeom prst="rect">
            <a:avLst/>
          </a:prstGeom>
        </p:spPr>
      </p:pic>
      <p:pic>
        <p:nvPicPr>
          <p:cNvPr id="9" name="Imagen 8"/>
          <p:cNvPicPr>
            <a:picLocks noChangeAspect="1"/>
          </p:cNvPicPr>
          <p:nvPr/>
        </p:nvPicPr>
        <p:blipFill>
          <a:blip r:embed="rId6"/>
          <a:stretch>
            <a:fillRect/>
          </a:stretch>
        </p:blipFill>
        <p:spPr>
          <a:xfrm>
            <a:off x="2144544" y="4800356"/>
            <a:ext cx="2352675" cy="1247775"/>
          </a:xfrm>
          <a:prstGeom prst="rect">
            <a:avLst/>
          </a:prstGeom>
        </p:spPr>
      </p:pic>
      <p:sp>
        <p:nvSpPr>
          <p:cNvPr id="10" name="CuadroTexto 9"/>
          <p:cNvSpPr txBox="1"/>
          <p:nvPr/>
        </p:nvSpPr>
        <p:spPr>
          <a:xfrm>
            <a:off x="6507803" y="4962578"/>
            <a:ext cx="4961107" cy="646331"/>
          </a:xfrm>
          <a:prstGeom prst="rect">
            <a:avLst/>
          </a:prstGeom>
          <a:noFill/>
        </p:spPr>
        <p:txBody>
          <a:bodyPr wrap="square" rtlCol="0">
            <a:spAutoFit/>
          </a:bodyPr>
          <a:lstStyle/>
          <a:p>
            <a:r>
              <a:rPr lang="es-ES" dirty="0">
                <a:solidFill>
                  <a:schemeClr val="bg2">
                    <a:lumMod val="75000"/>
                  </a:schemeClr>
                </a:solidFill>
              </a:rPr>
              <a:t>Ejemplos: </a:t>
            </a:r>
            <a:r>
              <a:rPr lang="es-ES" dirty="0">
                <a:hlinkClick r:id="rId7"/>
              </a:rPr>
              <a:t>https://codepen.io/na7acha/pen/gOYEjZw</a:t>
            </a:r>
            <a:endParaRPr lang="es-ES" dirty="0"/>
          </a:p>
        </p:txBody>
      </p:sp>
    </p:spTree>
    <p:extLst>
      <p:ext uri="{BB962C8B-B14F-4D97-AF65-F5344CB8AC3E}">
        <p14:creationId xmlns:p14="http://schemas.microsoft.com/office/powerpoint/2010/main" val="20205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Enlaces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11</a:t>
            </a:fld>
            <a:endParaRPr lang="es-ES"/>
          </a:p>
        </p:txBody>
      </p:sp>
      <p:pic>
        <p:nvPicPr>
          <p:cNvPr id="9" name="Imagen 8"/>
          <p:cNvPicPr>
            <a:picLocks noChangeAspect="1"/>
          </p:cNvPicPr>
          <p:nvPr/>
        </p:nvPicPr>
        <p:blipFill>
          <a:blip r:embed="rId4"/>
          <a:stretch>
            <a:fillRect/>
          </a:stretch>
        </p:blipFill>
        <p:spPr>
          <a:xfrm>
            <a:off x="1902213" y="1978058"/>
            <a:ext cx="8235174" cy="464548"/>
          </a:xfrm>
          <a:prstGeom prst="rect">
            <a:avLst/>
          </a:prstGeom>
        </p:spPr>
      </p:pic>
      <p:cxnSp>
        <p:nvCxnSpPr>
          <p:cNvPr id="11" name="Conector recto de flecha 10"/>
          <p:cNvCxnSpPr/>
          <p:nvPr/>
        </p:nvCxnSpPr>
        <p:spPr>
          <a:xfrm>
            <a:off x="2548647" y="2548647"/>
            <a:ext cx="0" cy="51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305455" y="3053522"/>
            <a:ext cx="914400" cy="369332"/>
          </a:xfrm>
          <a:prstGeom prst="rect">
            <a:avLst/>
          </a:prstGeom>
          <a:noFill/>
        </p:spPr>
        <p:txBody>
          <a:bodyPr wrap="square" rtlCol="0">
            <a:spAutoFit/>
          </a:bodyPr>
          <a:lstStyle/>
          <a:p>
            <a:r>
              <a:rPr lang="es-ES" dirty="0" err="1"/>
              <a:t>url</a:t>
            </a:r>
            <a:endParaRPr lang="es-ES" dirty="0"/>
          </a:p>
        </p:txBody>
      </p:sp>
      <p:cxnSp>
        <p:nvCxnSpPr>
          <p:cNvPr id="14" name="Conector recto de flecha 13"/>
          <p:cNvCxnSpPr/>
          <p:nvPr/>
        </p:nvCxnSpPr>
        <p:spPr>
          <a:xfrm>
            <a:off x="7461115" y="2548647"/>
            <a:ext cx="9728" cy="350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887182" y="2917335"/>
            <a:ext cx="2830749" cy="369332"/>
          </a:xfrm>
          <a:prstGeom prst="rect">
            <a:avLst/>
          </a:prstGeom>
          <a:noFill/>
        </p:spPr>
        <p:txBody>
          <a:bodyPr wrap="square" rtlCol="0">
            <a:spAutoFit/>
          </a:bodyPr>
          <a:lstStyle/>
          <a:p>
            <a:r>
              <a:rPr lang="es-ES" dirty="0"/>
              <a:t>Dónde abrir el documento</a:t>
            </a:r>
          </a:p>
        </p:txBody>
      </p:sp>
      <p:cxnSp>
        <p:nvCxnSpPr>
          <p:cNvPr id="17" name="Conector recto de flecha 16"/>
          <p:cNvCxnSpPr/>
          <p:nvPr/>
        </p:nvCxnSpPr>
        <p:spPr>
          <a:xfrm flipH="1">
            <a:off x="5000017" y="2548647"/>
            <a:ext cx="9728" cy="25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4591455" y="2830749"/>
            <a:ext cx="1274324" cy="369332"/>
          </a:xfrm>
          <a:prstGeom prst="rect">
            <a:avLst/>
          </a:prstGeom>
          <a:noFill/>
        </p:spPr>
        <p:txBody>
          <a:bodyPr wrap="square" rtlCol="0">
            <a:spAutoFit/>
          </a:bodyPr>
          <a:lstStyle/>
          <a:p>
            <a:r>
              <a:rPr lang="es-ES" dirty="0" err="1"/>
              <a:t>Tooltip</a:t>
            </a:r>
            <a:endParaRPr lang="es-ES" dirty="0"/>
          </a:p>
        </p:txBody>
      </p:sp>
    </p:spTree>
    <p:extLst>
      <p:ext uri="{BB962C8B-B14F-4D97-AF65-F5344CB8AC3E}">
        <p14:creationId xmlns:p14="http://schemas.microsoft.com/office/powerpoint/2010/main" val="157973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Imágenes, audio y video</a:t>
            </a:r>
          </a:p>
        </p:txBody>
      </p:sp>
      <p:pic>
        <p:nvPicPr>
          <p:cNvPr id="7" name="Marcador de contenido 6"/>
          <p:cNvPicPr>
            <a:picLocks noGrp="1" noChangeAspect="1"/>
          </p:cNvPicPr>
          <p:nvPr>
            <p:ph sz="half" idx="1"/>
          </p:nvPr>
        </p:nvPicPr>
        <p:blipFill>
          <a:blip r:embed="rId3"/>
          <a:stretch>
            <a:fillRect/>
          </a:stretch>
        </p:blipFill>
        <p:spPr>
          <a:xfrm>
            <a:off x="2858868" y="1447800"/>
            <a:ext cx="6657975" cy="485775"/>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12</a:t>
            </a:fld>
            <a:endParaRPr lang="es-ES"/>
          </a:p>
        </p:txBody>
      </p:sp>
      <p:pic>
        <p:nvPicPr>
          <p:cNvPr id="8" name="Imagen 7"/>
          <p:cNvPicPr>
            <a:picLocks noChangeAspect="1"/>
          </p:cNvPicPr>
          <p:nvPr/>
        </p:nvPicPr>
        <p:blipFill>
          <a:blip r:embed="rId5"/>
          <a:stretch>
            <a:fillRect/>
          </a:stretch>
        </p:blipFill>
        <p:spPr>
          <a:xfrm>
            <a:off x="4038600" y="2048618"/>
            <a:ext cx="4114800" cy="1219200"/>
          </a:xfrm>
          <a:prstGeom prst="rect">
            <a:avLst/>
          </a:prstGeom>
        </p:spPr>
      </p:pic>
      <p:pic>
        <p:nvPicPr>
          <p:cNvPr id="9" name="Imagen 8"/>
          <p:cNvPicPr>
            <a:picLocks noChangeAspect="1"/>
          </p:cNvPicPr>
          <p:nvPr/>
        </p:nvPicPr>
        <p:blipFill>
          <a:blip r:embed="rId6"/>
          <a:stretch>
            <a:fillRect/>
          </a:stretch>
        </p:blipFill>
        <p:spPr>
          <a:xfrm>
            <a:off x="4038600" y="3592884"/>
            <a:ext cx="3752850" cy="1219200"/>
          </a:xfrm>
          <a:prstGeom prst="rect">
            <a:avLst/>
          </a:prstGeom>
        </p:spPr>
      </p:pic>
    </p:spTree>
    <p:extLst>
      <p:ext uri="{BB962C8B-B14F-4D97-AF65-F5344CB8AC3E}">
        <p14:creationId xmlns:p14="http://schemas.microsoft.com/office/powerpoint/2010/main" val="31032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365125"/>
            <a:ext cx="10515600" cy="1166123"/>
          </a:xfrm>
        </p:spPr>
        <p:txBody>
          <a:bodyPr/>
          <a:lstStyle/>
          <a:p>
            <a:r>
              <a:rPr lang="es-ES" dirty="0">
                <a:solidFill>
                  <a:srgbClr val="960F68"/>
                </a:solidFill>
              </a:rPr>
              <a:t>Imágenes - Figure</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13</a:t>
            </a:fld>
            <a:endParaRPr lang="es-ES"/>
          </a:p>
        </p:txBody>
      </p:sp>
      <p:pic>
        <p:nvPicPr>
          <p:cNvPr id="10" name="Marcador de contenido 9"/>
          <p:cNvPicPr>
            <a:picLocks noGrp="1" noChangeAspect="1"/>
          </p:cNvPicPr>
          <p:nvPr>
            <p:ph sz="half" idx="1"/>
          </p:nvPr>
        </p:nvPicPr>
        <p:blipFill>
          <a:blip r:embed="rId4"/>
          <a:stretch>
            <a:fillRect/>
          </a:stretch>
        </p:blipFill>
        <p:spPr>
          <a:xfrm>
            <a:off x="2209800" y="2138999"/>
            <a:ext cx="7570332" cy="808481"/>
          </a:xfrm>
          <a:prstGeom prst="rect">
            <a:avLst/>
          </a:prstGeom>
        </p:spPr>
      </p:pic>
      <p:sp>
        <p:nvSpPr>
          <p:cNvPr id="11" name="CuadroTexto 10"/>
          <p:cNvSpPr txBox="1"/>
          <p:nvPr/>
        </p:nvSpPr>
        <p:spPr>
          <a:xfrm>
            <a:off x="642025" y="4640093"/>
            <a:ext cx="7752945" cy="369332"/>
          </a:xfrm>
          <a:prstGeom prst="rect">
            <a:avLst/>
          </a:prstGeom>
          <a:noFill/>
        </p:spPr>
        <p:txBody>
          <a:bodyPr wrap="square" rtlCol="0">
            <a:spAutoFit/>
          </a:bodyPr>
          <a:lstStyle/>
          <a:p>
            <a:r>
              <a:rPr lang="es-ES">
                <a:hlinkClick r:id="rId5"/>
              </a:rPr>
              <a:t>https://codepen.io/na7acha/pen/VwZREwr</a:t>
            </a:r>
            <a:endParaRPr lang="es-ES" dirty="0">
              <a:solidFill>
                <a:schemeClr val="bg2">
                  <a:lumMod val="75000"/>
                </a:schemeClr>
              </a:solidFill>
            </a:endParaRPr>
          </a:p>
        </p:txBody>
      </p:sp>
    </p:spTree>
    <p:extLst>
      <p:ext uri="{BB962C8B-B14F-4D97-AF65-F5344CB8AC3E}">
        <p14:creationId xmlns:p14="http://schemas.microsoft.com/office/powerpoint/2010/main" val="28760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Tablas</a:t>
            </a:r>
          </a:p>
        </p:txBody>
      </p:sp>
      <p:pic>
        <p:nvPicPr>
          <p:cNvPr id="7" name="Marcador de contenido 6"/>
          <p:cNvPicPr>
            <a:picLocks noGrp="1" noChangeAspect="1"/>
          </p:cNvPicPr>
          <p:nvPr>
            <p:ph sz="half" idx="1"/>
          </p:nvPr>
        </p:nvPicPr>
        <p:blipFill>
          <a:blip r:embed="rId3"/>
          <a:stretch>
            <a:fillRect/>
          </a:stretch>
        </p:blipFill>
        <p:spPr>
          <a:xfrm>
            <a:off x="1016910" y="1690688"/>
            <a:ext cx="1819275" cy="3552825"/>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14</a:t>
            </a:fld>
            <a:endParaRPr lang="es-ES"/>
          </a:p>
        </p:txBody>
      </p:sp>
      <p:pic>
        <p:nvPicPr>
          <p:cNvPr id="8" name="Imagen 7"/>
          <p:cNvPicPr>
            <a:picLocks noChangeAspect="1"/>
          </p:cNvPicPr>
          <p:nvPr/>
        </p:nvPicPr>
        <p:blipFill>
          <a:blip r:embed="rId5"/>
          <a:stretch>
            <a:fillRect/>
          </a:stretch>
        </p:blipFill>
        <p:spPr>
          <a:xfrm>
            <a:off x="3707454" y="1881188"/>
            <a:ext cx="3162300" cy="3362325"/>
          </a:xfrm>
          <a:prstGeom prst="rect">
            <a:avLst/>
          </a:prstGeom>
        </p:spPr>
      </p:pic>
      <p:pic>
        <p:nvPicPr>
          <p:cNvPr id="9" name="Imagen 8"/>
          <p:cNvPicPr>
            <a:picLocks noChangeAspect="1"/>
          </p:cNvPicPr>
          <p:nvPr/>
        </p:nvPicPr>
        <p:blipFill>
          <a:blip r:embed="rId6"/>
          <a:stretch>
            <a:fillRect/>
          </a:stretch>
        </p:blipFill>
        <p:spPr>
          <a:xfrm>
            <a:off x="8153400" y="1690688"/>
            <a:ext cx="1733550" cy="4514850"/>
          </a:xfrm>
          <a:prstGeom prst="rect">
            <a:avLst/>
          </a:prstGeom>
        </p:spPr>
      </p:pic>
      <p:sp>
        <p:nvSpPr>
          <p:cNvPr id="10" name="CuadroTexto 9"/>
          <p:cNvSpPr txBox="1"/>
          <p:nvPr/>
        </p:nvSpPr>
        <p:spPr>
          <a:xfrm>
            <a:off x="943583" y="5612860"/>
            <a:ext cx="5496128" cy="523220"/>
          </a:xfrm>
          <a:prstGeom prst="rect">
            <a:avLst/>
          </a:prstGeom>
          <a:noFill/>
        </p:spPr>
        <p:txBody>
          <a:bodyPr wrap="square" rtlCol="0">
            <a:spAutoFit/>
          </a:bodyPr>
          <a:lstStyle/>
          <a:p>
            <a:endParaRPr lang="es-ES" sz="1400" dirty="0">
              <a:hlinkClick r:id="rId7"/>
            </a:endParaRPr>
          </a:p>
          <a:p>
            <a:r>
              <a:rPr lang="es-ES" sz="1400" dirty="0">
                <a:hlinkClick r:id="rId7"/>
              </a:rPr>
              <a:t>https://codepen.io/na7acha/pen/dybrgeK</a:t>
            </a:r>
            <a:endParaRPr lang="es-ES" sz="1400" dirty="0">
              <a:solidFill>
                <a:schemeClr val="bg2">
                  <a:lumMod val="75000"/>
                </a:schemeClr>
              </a:solidFill>
            </a:endParaRPr>
          </a:p>
        </p:txBody>
      </p:sp>
    </p:spTree>
    <p:extLst>
      <p:ext uri="{BB962C8B-B14F-4D97-AF65-F5344CB8AC3E}">
        <p14:creationId xmlns:p14="http://schemas.microsoft.com/office/powerpoint/2010/main" val="354897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15</a:t>
            </a:fld>
            <a:endParaRPr lang="es-ES"/>
          </a:p>
        </p:txBody>
      </p:sp>
      <p:pic>
        <p:nvPicPr>
          <p:cNvPr id="10" name="Imagen 9"/>
          <p:cNvPicPr>
            <a:picLocks noChangeAspect="1"/>
          </p:cNvPicPr>
          <p:nvPr/>
        </p:nvPicPr>
        <p:blipFill>
          <a:blip r:embed="rId4"/>
          <a:stretch>
            <a:fillRect/>
          </a:stretch>
        </p:blipFill>
        <p:spPr>
          <a:xfrm>
            <a:off x="1376667" y="1825625"/>
            <a:ext cx="3524250" cy="2286000"/>
          </a:xfrm>
          <a:prstGeom prst="rect">
            <a:avLst/>
          </a:prstGeom>
        </p:spPr>
      </p:pic>
      <p:pic>
        <p:nvPicPr>
          <p:cNvPr id="11" name="Imagen 10"/>
          <p:cNvPicPr>
            <a:picLocks noChangeAspect="1"/>
          </p:cNvPicPr>
          <p:nvPr/>
        </p:nvPicPr>
        <p:blipFill>
          <a:blip r:embed="rId5"/>
          <a:stretch>
            <a:fillRect/>
          </a:stretch>
        </p:blipFill>
        <p:spPr>
          <a:xfrm>
            <a:off x="6256202" y="2182948"/>
            <a:ext cx="2354398" cy="1681713"/>
          </a:xfrm>
          <a:prstGeom prst="rect">
            <a:avLst/>
          </a:prstGeom>
        </p:spPr>
      </p:pic>
      <p:sp>
        <p:nvSpPr>
          <p:cNvPr id="12" name="CuadroTexto 11"/>
          <p:cNvSpPr txBox="1"/>
          <p:nvPr/>
        </p:nvSpPr>
        <p:spPr>
          <a:xfrm>
            <a:off x="1235413" y="4883285"/>
            <a:ext cx="7597302" cy="369332"/>
          </a:xfrm>
          <a:prstGeom prst="rect">
            <a:avLst/>
          </a:prstGeom>
          <a:noFill/>
        </p:spPr>
        <p:txBody>
          <a:bodyPr wrap="square" rtlCol="0">
            <a:spAutoFit/>
          </a:bodyPr>
          <a:lstStyle/>
          <a:p>
            <a:r>
              <a:rPr lang="es-ES" dirty="0">
                <a:solidFill>
                  <a:schemeClr val="bg2">
                    <a:lumMod val="75000"/>
                  </a:schemeClr>
                </a:solidFill>
              </a:rPr>
              <a:t>Ejemplos: </a:t>
            </a:r>
            <a:r>
              <a:rPr lang="es-ES" dirty="0">
                <a:hlinkClick r:id="rId6"/>
              </a:rPr>
              <a:t>https://codepen.io/na7acha/pen/dybrQex?editors=1010</a:t>
            </a:r>
            <a:endParaRPr lang="es-ES" dirty="0"/>
          </a:p>
        </p:txBody>
      </p:sp>
    </p:spTree>
    <p:extLst>
      <p:ext uri="{BB962C8B-B14F-4D97-AF65-F5344CB8AC3E}">
        <p14:creationId xmlns:p14="http://schemas.microsoft.com/office/powerpoint/2010/main" val="15827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Elementos</a:t>
            </a:r>
          </a:p>
        </p:txBody>
      </p:sp>
      <p:sp>
        <p:nvSpPr>
          <p:cNvPr id="6" name="Marcador de contenido 5"/>
          <p:cNvSpPr>
            <a:spLocks noGrp="1"/>
          </p:cNvSpPr>
          <p:nvPr>
            <p:ph sz="half" idx="1"/>
          </p:nvPr>
        </p:nvSpPr>
        <p:spPr>
          <a:xfrm>
            <a:off x="838200" y="1416205"/>
            <a:ext cx="5181600" cy="4760758"/>
          </a:xfrm>
        </p:spPr>
        <p:txBody>
          <a:bodyPr>
            <a:normAutofit/>
          </a:bodyPr>
          <a:lstStyle/>
          <a:p>
            <a:pPr marL="514350" indent="-514350">
              <a:buFont typeface="+mj-lt"/>
              <a:buAutoNum type="arabicPeriod"/>
            </a:pPr>
            <a:r>
              <a:rPr lang="es-ES" sz="2400" dirty="0">
                <a:solidFill>
                  <a:schemeClr val="bg2">
                    <a:lumMod val="75000"/>
                  </a:schemeClr>
                </a:solidFill>
              </a:rPr>
              <a:t>Input</a:t>
            </a:r>
          </a:p>
          <a:p>
            <a:pPr marL="514350" indent="-514350">
              <a:buFont typeface="+mj-lt"/>
              <a:buAutoNum type="arabicPeriod"/>
            </a:pPr>
            <a:r>
              <a:rPr lang="es-ES" sz="2400" dirty="0" err="1">
                <a:solidFill>
                  <a:schemeClr val="bg2">
                    <a:lumMod val="75000"/>
                  </a:schemeClr>
                </a:solidFill>
              </a:rPr>
              <a:t>Select</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Textarea</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Button</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Datalist</a:t>
            </a:r>
            <a:endParaRPr lang="es-ES" sz="2400" dirty="0">
              <a:solidFill>
                <a:schemeClr val="bg2">
                  <a:lumMod val="75000"/>
                </a:schemeClr>
              </a:solidFill>
            </a:endParaRPr>
          </a:p>
          <a:p>
            <a:pPr marL="514350" indent="-514350">
              <a:buFont typeface="+mj-lt"/>
              <a:buAutoNum type="arabicPeriod"/>
            </a:pPr>
            <a:r>
              <a:rPr lang="es-ES" sz="2400" dirty="0">
                <a:solidFill>
                  <a:schemeClr val="bg2">
                    <a:lumMod val="75000"/>
                  </a:schemeClr>
                </a:solidFill>
              </a:rPr>
              <a:t>Output</a:t>
            </a:r>
            <a:endParaRPr lang="es-ES" sz="2400" dirty="0"/>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16</a:t>
            </a:fld>
            <a:endParaRPr lang="es-ES"/>
          </a:p>
        </p:txBody>
      </p:sp>
    </p:spTree>
    <p:extLst>
      <p:ext uri="{BB962C8B-B14F-4D97-AF65-F5344CB8AC3E}">
        <p14:creationId xmlns:p14="http://schemas.microsoft.com/office/powerpoint/2010/main" val="315495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Input </a:t>
            </a:r>
            <a:r>
              <a:rPr lang="es-ES" dirty="0" err="1">
                <a:solidFill>
                  <a:srgbClr val="960F68"/>
                </a:solidFill>
              </a:rPr>
              <a:t>types</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1135053" y="1416205"/>
            <a:ext cx="2545086" cy="4760913"/>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17</a:t>
            </a:fld>
            <a:endParaRPr lang="es-ES"/>
          </a:p>
        </p:txBody>
      </p:sp>
      <p:pic>
        <p:nvPicPr>
          <p:cNvPr id="8" name="Imagen 7"/>
          <p:cNvPicPr>
            <a:picLocks noChangeAspect="1"/>
          </p:cNvPicPr>
          <p:nvPr/>
        </p:nvPicPr>
        <p:blipFill>
          <a:blip r:embed="rId5"/>
          <a:stretch>
            <a:fillRect/>
          </a:stretch>
        </p:blipFill>
        <p:spPr>
          <a:xfrm>
            <a:off x="5229225" y="1690688"/>
            <a:ext cx="1103481" cy="897336"/>
          </a:xfrm>
          <a:prstGeom prst="rect">
            <a:avLst/>
          </a:prstGeom>
        </p:spPr>
      </p:pic>
      <p:pic>
        <p:nvPicPr>
          <p:cNvPr id="9" name="Imagen 8"/>
          <p:cNvPicPr>
            <a:picLocks noChangeAspect="1"/>
          </p:cNvPicPr>
          <p:nvPr/>
        </p:nvPicPr>
        <p:blipFill>
          <a:blip r:embed="rId6"/>
          <a:stretch>
            <a:fillRect/>
          </a:stretch>
        </p:blipFill>
        <p:spPr>
          <a:xfrm>
            <a:off x="7284801" y="2139356"/>
            <a:ext cx="2019300" cy="676275"/>
          </a:xfrm>
          <a:prstGeom prst="rect">
            <a:avLst/>
          </a:prstGeom>
        </p:spPr>
      </p:pic>
      <p:pic>
        <p:nvPicPr>
          <p:cNvPr id="10" name="Imagen 9"/>
          <p:cNvPicPr>
            <a:picLocks noChangeAspect="1"/>
          </p:cNvPicPr>
          <p:nvPr/>
        </p:nvPicPr>
        <p:blipFill>
          <a:blip r:embed="rId7"/>
          <a:stretch>
            <a:fillRect/>
          </a:stretch>
        </p:blipFill>
        <p:spPr>
          <a:xfrm>
            <a:off x="5038725" y="3143250"/>
            <a:ext cx="2114550" cy="571500"/>
          </a:xfrm>
          <a:prstGeom prst="rect">
            <a:avLst/>
          </a:prstGeom>
        </p:spPr>
      </p:pic>
      <p:pic>
        <p:nvPicPr>
          <p:cNvPr id="11" name="Imagen 10"/>
          <p:cNvPicPr>
            <a:picLocks noChangeAspect="1"/>
          </p:cNvPicPr>
          <p:nvPr/>
        </p:nvPicPr>
        <p:blipFill>
          <a:blip r:embed="rId8"/>
          <a:stretch>
            <a:fillRect/>
          </a:stretch>
        </p:blipFill>
        <p:spPr>
          <a:xfrm>
            <a:off x="7829550" y="3143250"/>
            <a:ext cx="2152650" cy="495300"/>
          </a:xfrm>
          <a:prstGeom prst="rect">
            <a:avLst/>
          </a:prstGeom>
        </p:spPr>
      </p:pic>
      <p:pic>
        <p:nvPicPr>
          <p:cNvPr id="12" name="Imagen 11"/>
          <p:cNvPicPr>
            <a:picLocks noChangeAspect="1"/>
          </p:cNvPicPr>
          <p:nvPr/>
        </p:nvPicPr>
        <p:blipFill>
          <a:blip r:embed="rId9"/>
          <a:stretch>
            <a:fillRect/>
          </a:stretch>
        </p:blipFill>
        <p:spPr>
          <a:xfrm>
            <a:off x="6096000" y="3940290"/>
            <a:ext cx="2124075" cy="323850"/>
          </a:xfrm>
          <a:prstGeom prst="rect">
            <a:avLst/>
          </a:prstGeom>
        </p:spPr>
      </p:pic>
    </p:spTree>
    <p:extLst>
      <p:ext uri="{BB962C8B-B14F-4D97-AF65-F5344CB8AC3E}">
        <p14:creationId xmlns:p14="http://schemas.microsoft.com/office/powerpoint/2010/main" val="118176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Input </a:t>
            </a:r>
            <a:r>
              <a:rPr lang="es-ES" dirty="0" err="1">
                <a:solidFill>
                  <a:srgbClr val="960F68"/>
                </a:solidFill>
              </a:rPr>
              <a:t>attributes</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918047" y="1700882"/>
            <a:ext cx="5580029" cy="393464"/>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18</a:t>
            </a:fld>
            <a:endParaRPr lang="es-ES"/>
          </a:p>
        </p:txBody>
      </p:sp>
      <p:pic>
        <p:nvPicPr>
          <p:cNvPr id="8" name="Imagen 7"/>
          <p:cNvPicPr>
            <a:picLocks noChangeAspect="1"/>
          </p:cNvPicPr>
          <p:nvPr/>
        </p:nvPicPr>
        <p:blipFill>
          <a:blip r:embed="rId5"/>
          <a:stretch>
            <a:fillRect/>
          </a:stretch>
        </p:blipFill>
        <p:spPr>
          <a:xfrm>
            <a:off x="918046" y="2425126"/>
            <a:ext cx="5580029" cy="362827"/>
          </a:xfrm>
          <a:prstGeom prst="rect">
            <a:avLst/>
          </a:prstGeom>
        </p:spPr>
      </p:pic>
      <p:pic>
        <p:nvPicPr>
          <p:cNvPr id="9" name="Imagen 8"/>
          <p:cNvPicPr>
            <a:picLocks noChangeAspect="1"/>
          </p:cNvPicPr>
          <p:nvPr/>
        </p:nvPicPr>
        <p:blipFill>
          <a:blip r:embed="rId6"/>
          <a:stretch>
            <a:fillRect/>
          </a:stretch>
        </p:blipFill>
        <p:spPr>
          <a:xfrm>
            <a:off x="918045" y="3217711"/>
            <a:ext cx="5580029" cy="271951"/>
          </a:xfrm>
          <a:prstGeom prst="rect">
            <a:avLst/>
          </a:prstGeom>
        </p:spPr>
      </p:pic>
      <p:pic>
        <p:nvPicPr>
          <p:cNvPr id="10" name="Imagen 9"/>
          <p:cNvPicPr>
            <a:picLocks noChangeAspect="1"/>
          </p:cNvPicPr>
          <p:nvPr/>
        </p:nvPicPr>
        <p:blipFill>
          <a:blip r:embed="rId7"/>
          <a:stretch>
            <a:fillRect/>
          </a:stretch>
        </p:blipFill>
        <p:spPr>
          <a:xfrm>
            <a:off x="7481888" y="1763410"/>
            <a:ext cx="1341100" cy="3490665"/>
          </a:xfrm>
          <a:prstGeom prst="rect">
            <a:avLst/>
          </a:prstGeom>
        </p:spPr>
      </p:pic>
    </p:spTree>
    <p:extLst>
      <p:ext uri="{BB962C8B-B14F-4D97-AF65-F5344CB8AC3E}">
        <p14:creationId xmlns:p14="http://schemas.microsoft.com/office/powerpoint/2010/main" val="377480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a:t>
            </a:r>
            <a:r>
              <a:rPr lang="es-ES" dirty="0" err="1">
                <a:solidFill>
                  <a:srgbClr val="960F68"/>
                </a:solidFill>
              </a:rPr>
              <a:t>Select</a:t>
            </a:r>
            <a:r>
              <a:rPr lang="es-ES" dirty="0">
                <a:solidFill>
                  <a:srgbClr val="960F68"/>
                </a:solidFill>
              </a:rPr>
              <a:t>, </a:t>
            </a:r>
            <a:r>
              <a:rPr lang="es-ES" dirty="0" err="1">
                <a:solidFill>
                  <a:srgbClr val="960F68"/>
                </a:solidFill>
              </a:rPr>
              <a:t>Textarea</a:t>
            </a:r>
            <a:r>
              <a:rPr lang="es-ES" dirty="0">
                <a:solidFill>
                  <a:srgbClr val="960F68"/>
                </a:solidFill>
              </a:rPr>
              <a:t> y </a:t>
            </a:r>
            <a:r>
              <a:rPr lang="es-ES" dirty="0" err="1">
                <a:solidFill>
                  <a:srgbClr val="960F68"/>
                </a:solidFill>
              </a:rPr>
              <a:t>Button</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4551430" y="2133600"/>
            <a:ext cx="1724025" cy="28575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19</a:t>
            </a:fld>
            <a:endParaRPr lang="es-ES"/>
          </a:p>
        </p:txBody>
      </p:sp>
      <p:pic>
        <p:nvPicPr>
          <p:cNvPr id="8" name="Imagen 7"/>
          <p:cNvPicPr>
            <a:picLocks noChangeAspect="1"/>
          </p:cNvPicPr>
          <p:nvPr/>
        </p:nvPicPr>
        <p:blipFill>
          <a:blip r:embed="rId5"/>
          <a:stretch>
            <a:fillRect/>
          </a:stretch>
        </p:blipFill>
        <p:spPr>
          <a:xfrm>
            <a:off x="1053931" y="1690688"/>
            <a:ext cx="2905125" cy="1171575"/>
          </a:xfrm>
          <a:prstGeom prst="rect">
            <a:avLst/>
          </a:prstGeom>
        </p:spPr>
      </p:pic>
      <p:pic>
        <p:nvPicPr>
          <p:cNvPr id="9" name="Imagen 8"/>
          <p:cNvPicPr>
            <a:picLocks noChangeAspect="1"/>
          </p:cNvPicPr>
          <p:nvPr/>
        </p:nvPicPr>
        <p:blipFill>
          <a:blip r:embed="rId6"/>
          <a:stretch>
            <a:fillRect/>
          </a:stretch>
        </p:blipFill>
        <p:spPr>
          <a:xfrm>
            <a:off x="1053931" y="3358778"/>
            <a:ext cx="3019425" cy="257175"/>
          </a:xfrm>
          <a:prstGeom prst="rect">
            <a:avLst/>
          </a:prstGeom>
        </p:spPr>
      </p:pic>
      <p:pic>
        <p:nvPicPr>
          <p:cNvPr id="10" name="Imagen 9"/>
          <p:cNvPicPr>
            <a:picLocks noChangeAspect="1"/>
          </p:cNvPicPr>
          <p:nvPr/>
        </p:nvPicPr>
        <p:blipFill>
          <a:blip r:embed="rId7"/>
          <a:stretch>
            <a:fillRect/>
          </a:stretch>
        </p:blipFill>
        <p:spPr>
          <a:xfrm>
            <a:off x="4281487" y="3130177"/>
            <a:ext cx="3629025" cy="714375"/>
          </a:xfrm>
          <a:prstGeom prst="rect">
            <a:avLst/>
          </a:prstGeom>
        </p:spPr>
      </p:pic>
      <p:pic>
        <p:nvPicPr>
          <p:cNvPr id="11" name="Imagen 10"/>
          <p:cNvPicPr>
            <a:picLocks noChangeAspect="1"/>
          </p:cNvPicPr>
          <p:nvPr/>
        </p:nvPicPr>
        <p:blipFill>
          <a:blip r:embed="rId8"/>
          <a:stretch>
            <a:fillRect/>
          </a:stretch>
        </p:blipFill>
        <p:spPr>
          <a:xfrm>
            <a:off x="4692576" y="4668376"/>
            <a:ext cx="892215" cy="317775"/>
          </a:xfrm>
          <a:prstGeom prst="rect">
            <a:avLst/>
          </a:prstGeom>
        </p:spPr>
      </p:pic>
      <p:pic>
        <p:nvPicPr>
          <p:cNvPr id="12" name="Imagen 11"/>
          <p:cNvPicPr>
            <a:picLocks noChangeAspect="1"/>
          </p:cNvPicPr>
          <p:nvPr/>
        </p:nvPicPr>
        <p:blipFill>
          <a:blip r:embed="rId9"/>
          <a:stretch>
            <a:fillRect/>
          </a:stretch>
        </p:blipFill>
        <p:spPr>
          <a:xfrm>
            <a:off x="1053931" y="4646066"/>
            <a:ext cx="2962275" cy="285750"/>
          </a:xfrm>
          <a:prstGeom prst="rect">
            <a:avLst/>
          </a:prstGeom>
        </p:spPr>
      </p:pic>
    </p:spTree>
    <p:extLst>
      <p:ext uri="{BB962C8B-B14F-4D97-AF65-F5344CB8AC3E}">
        <p14:creationId xmlns:p14="http://schemas.microsoft.com/office/powerpoint/2010/main" val="290949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Índice</a:t>
            </a:r>
          </a:p>
        </p:txBody>
      </p:sp>
      <p:sp>
        <p:nvSpPr>
          <p:cNvPr id="6" name="Marcador de contenido 5"/>
          <p:cNvSpPr>
            <a:spLocks noGrp="1"/>
          </p:cNvSpPr>
          <p:nvPr>
            <p:ph sz="half" idx="1"/>
          </p:nvPr>
        </p:nvSpPr>
        <p:spPr>
          <a:xfrm>
            <a:off x="838200" y="1416205"/>
            <a:ext cx="5181600" cy="4760758"/>
          </a:xfrm>
        </p:spPr>
        <p:txBody>
          <a:bodyPr>
            <a:normAutofit/>
          </a:bodyPr>
          <a:lstStyle/>
          <a:p>
            <a:pPr marL="514350" indent="-514350">
              <a:buFont typeface="+mj-lt"/>
              <a:buAutoNum type="arabicPeriod"/>
            </a:pPr>
            <a:r>
              <a:rPr lang="es-ES" sz="2400" dirty="0">
                <a:solidFill>
                  <a:schemeClr val="bg2">
                    <a:lumMod val="75000"/>
                  </a:schemeClr>
                </a:solidFill>
              </a:rPr>
              <a:t>Introducción </a:t>
            </a:r>
          </a:p>
          <a:p>
            <a:pPr marL="514350" indent="-514350">
              <a:buFont typeface="+mj-lt"/>
              <a:buAutoNum type="arabicPeriod"/>
            </a:pPr>
            <a:r>
              <a:rPr lang="es-ES" sz="2400" dirty="0">
                <a:solidFill>
                  <a:schemeClr val="bg2">
                    <a:lumMod val="75000"/>
                  </a:schemeClr>
                </a:solidFill>
              </a:rPr>
              <a:t>Semántica</a:t>
            </a:r>
          </a:p>
          <a:p>
            <a:pPr marL="514350" indent="-514350">
              <a:buFont typeface="+mj-lt"/>
              <a:buAutoNum type="arabicPeriod"/>
            </a:pPr>
            <a:r>
              <a:rPr lang="es-ES" sz="2400" dirty="0">
                <a:solidFill>
                  <a:schemeClr val="bg2">
                    <a:lumMod val="75000"/>
                  </a:schemeClr>
                </a:solidFill>
              </a:rPr>
              <a:t>Bloques de contenido</a:t>
            </a:r>
          </a:p>
          <a:p>
            <a:pPr marL="514350" indent="-514350">
              <a:buFont typeface="+mj-lt"/>
              <a:buAutoNum type="arabicPeriod"/>
            </a:pPr>
            <a:r>
              <a:rPr lang="es-ES" sz="2400" dirty="0">
                <a:solidFill>
                  <a:schemeClr val="bg2">
                    <a:lumMod val="75000"/>
                  </a:schemeClr>
                </a:solidFill>
              </a:rPr>
              <a:t>Sintaxis</a:t>
            </a:r>
          </a:p>
          <a:p>
            <a:pPr marL="514350" indent="-514350">
              <a:buFont typeface="+mj-lt"/>
              <a:buAutoNum type="arabicPeriod"/>
            </a:pPr>
            <a:r>
              <a:rPr lang="es-ES" sz="2400" dirty="0">
                <a:solidFill>
                  <a:schemeClr val="bg2">
                    <a:lumMod val="75000"/>
                  </a:schemeClr>
                </a:solidFill>
              </a:rPr>
              <a:t>Marcado de texto</a:t>
            </a:r>
          </a:p>
          <a:p>
            <a:pPr marL="514350" indent="-514350">
              <a:buFont typeface="+mj-lt"/>
              <a:buAutoNum type="arabicPeriod"/>
            </a:pPr>
            <a:r>
              <a:rPr lang="es-ES" sz="2400" dirty="0">
                <a:solidFill>
                  <a:schemeClr val="bg2">
                    <a:lumMod val="75000"/>
                  </a:schemeClr>
                </a:solidFill>
              </a:rPr>
              <a:t>Listados</a:t>
            </a:r>
          </a:p>
          <a:p>
            <a:pPr marL="514350" indent="-514350">
              <a:buFont typeface="+mj-lt"/>
              <a:buAutoNum type="arabicPeriod"/>
            </a:pPr>
            <a:r>
              <a:rPr lang="es-ES" sz="2400" dirty="0">
                <a:solidFill>
                  <a:schemeClr val="bg2">
                    <a:lumMod val="75000"/>
                  </a:schemeClr>
                </a:solidFill>
              </a:rPr>
              <a:t>Enlaces</a:t>
            </a:r>
          </a:p>
          <a:p>
            <a:pPr marL="514350" indent="-514350">
              <a:buFont typeface="+mj-lt"/>
              <a:buAutoNum type="arabicPeriod"/>
            </a:pPr>
            <a:r>
              <a:rPr lang="es-ES" sz="2400" dirty="0">
                <a:solidFill>
                  <a:schemeClr val="bg2">
                    <a:lumMod val="75000"/>
                  </a:schemeClr>
                </a:solidFill>
              </a:rPr>
              <a:t>Imágenes, audio y video</a:t>
            </a:r>
          </a:p>
          <a:p>
            <a:pPr marL="514350" indent="-514350">
              <a:buFont typeface="+mj-lt"/>
              <a:buAutoNum type="arabicPeriod"/>
            </a:pPr>
            <a:r>
              <a:rPr lang="es-ES" sz="2400" dirty="0">
                <a:solidFill>
                  <a:schemeClr val="bg2">
                    <a:lumMod val="75000"/>
                  </a:schemeClr>
                </a:solidFill>
              </a:rPr>
              <a:t>Tablas</a:t>
            </a:r>
          </a:p>
          <a:p>
            <a:pPr marL="514350" indent="-514350">
              <a:buFont typeface="+mj-lt"/>
              <a:buAutoNum type="arabicPeriod"/>
            </a:pPr>
            <a:r>
              <a:rPr lang="es-ES" sz="2400" dirty="0">
                <a:solidFill>
                  <a:schemeClr val="bg2">
                    <a:lumMod val="75000"/>
                  </a:schemeClr>
                </a:solidFill>
              </a:rPr>
              <a:t>Formularios</a:t>
            </a: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2"/>
          <a:stretch>
            <a:fillRect/>
          </a:stretch>
        </p:blipFill>
        <p:spPr>
          <a:xfrm>
            <a:off x="10059710" y="197768"/>
            <a:ext cx="1836000" cy="1218437"/>
          </a:xfrm>
          <a:prstGeom prst="rect">
            <a:avLst/>
          </a:prstGeom>
        </p:spPr>
      </p:pic>
    </p:spTree>
    <p:extLst>
      <p:ext uri="{BB962C8B-B14F-4D97-AF65-F5344CB8AC3E}">
        <p14:creationId xmlns:p14="http://schemas.microsoft.com/office/powerpoint/2010/main" val="343029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a:t>
            </a:r>
            <a:r>
              <a:rPr lang="es-ES" dirty="0" err="1">
                <a:solidFill>
                  <a:srgbClr val="960F68"/>
                </a:solidFill>
              </a:rPr>
              <a:t>Datalist</a:t>
            </a:r>
            <a:r>
              <a:rPr lang="es-ES" dirty="0">
                <a:solidFill>
                  <a:srgbClr val="960F68"/>
                </a:solidFill>
              </a:rPr>
              <a:t> y Output</a:t>
            </a:r>
          </a:p>
        </p:txBody>
      </p:sp>
      <p:sp>
        <p:nvSpPr>
          <p:cNvPr id="6" name="Marcador de contenido 5"/>
          <p:cNvSpPr>
            <a:spLocks noGrp="1"/>
          </p:cNvSpPr>
          <p:nvPr>
            <p:ph sz="half" idx="1"/>
          </p:nvPr>
        </p:nvSpPr>
        <p:spPr>
          <a:xfrm>
            <a:off x="838200" y="1416205"/>
            <a:ext cx="5181600" cy="4760758"/>
          </a:xfrm>
        </p:spPr>
        <p:txBody>
          <a:bodyPr>
            <a:normAutofit/>
          </a:bodyPr>
          <a:lstStyle/>
          <a:p>
            <a:pPr marL="0" indent="0">
              <a:buNone/>
            </a:pPr>
            <a:r>
              <a:rPr lang="es-ES" sz="2400" dirty="0" err="1">
                <a:solidFill>
                  <a:schemeClr val="bg2">
                    <a:lumMod val="75000"/>
                  </a:schemeClr>
                </a:solidFill>
              </a:rPr>
              <a:t>Datalist</a:t>
            </a: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20</a:t>
            </a:fld>
            <a:endParaRPr lang="es-ES"/>
          </a:p>
        </p:txBody>
      </p:sp>
      <p:pic>
        <p:nvPicPr>
          <p:cNvPr id="7" name="Imagen 6"/>
          <p:cNvPicPr>
            <a:picLocks noChangeAspect="1"/>
          </p:cNvPicPr>
          <p:nvPr/>
        </p:nvPicPr>
        <p:blipFill>
          <a:blip r:embed="rId4"/>
          <a:stretch>
            <a:fillRect/>
          </a:stretch>
        </p:blipFill>
        <p:spPr>
          <a:xfrm>
            <a:off x="838200" y="2238881"/>
            <a:ext cx="3581400" cy="1971675"/>
          </a:xfrm>
          <a:prstGeom prst="rect">
            <a:avLst/>
          </a:prstGeom>
        </p:spPr>
      </p:pic>
      <p:pic>
        <p:nvPicPr>
          <p:cNvPr id="9" name="Imagen 8"/>
          <p:cNvPicPr>
            <a:picLocks noChangeAspect="1"/>
          </p:cNvPicPr>
          <p:nvPr/>
        </p:nvPicPr>
        <p:blipFill>
          <a:blip r:embed="rId5"/>
          <a:stretch>
            <a:fillRect/>
          </a:stretch>
        </p:blipFill>
        <p:spPr>
          <a:xfrm>
            <a:off x="5543550" y="1882843"/>
            <a:ext cx="4438650" cy="1009650"/>
          </a:xfrm>
          <a:prstGeom prst="rect">
            <a:avLst/>
          </a:prstGeom>
        </p:spPr>
      </p:pic>
      <p:pic>
        <p:nvPicPr>
          <p:cNvPr id="10" name="Imagen 9"/>
          <p:cNvPicPr>
            <a:picLocks noChangeAspect="1"/>
          </p:cNvPicPr>
          <p:nvPr/>
        </p:nvPicPr>
        <p:blipFill>
          <a:blip r:embed="rId6"/>
          <a:stretch>
            <a:fillRect/>
          </a:stretch>
        </p:blipFill>
        <p:spPr>
          <a:xfrm>
            <a:off x="5020330" y="3469379"/>
            <a:ext cx="6038850" cy="695325"/>
          </a:xfrm>
          <a:prstGeom prst="rect">
            <a:avLst/>
          </a:prstGeom>
        </p:spPr>
      </p:pic>
    </p:spTree>
    <p:extLst>
      <p:ext uri="{BB962C8B-B14F-4D97-AF65-F5344CB8AC3E}">
        <p14:creationId xmlns:p14="http://schemas.microsoft.com/office/powerpoint/2010/main" val="54792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Etiquetas de formateo</a:t>
            </a:r>
          </a:p>
        </p:txBody>
      </p:sp>
      <p:sp>
        <p:nvSpPr>
          <p:cNvPr id="6" name="Marcador de contenido 5"/>
          <p:cNvSpPr>
            <a:spLocks noGrp="1"/>
          </p:cNvSpPr>
          <p:nvPr>
            <p:ph sz="half" idx="1"/>
          </p:nvPr>
        </p:nvSpPr>
        <p:spPr>
          <a:xfrm>
            <a:off x="838200" y="1416205"/>
            <a:ext cx="5181600" cy="4760758"/>
          </a:xfrm>
        </p:spPr>
        <p:txBody>
          <a:bodyPr>
            <a:normAutofit/>
          </a:bodyPr>
          <a:lstStyle/>
          <a:p>
            <a:pPr marL="0" indent="0">
              <a:buNone/>
            </a:pPr>
            <a:r>
              <a:rPr lang="es-ES" sz="3200" dirty="0">
                <a:solidFill>
                  <a:schemeClr val="accent2">
                    <a:lumMod val="75000"/>
                  </a:schemeClr>
                </a:solidFill>
              </a:rPr>
              <a:t>¡¡Recomendable usar hoja de estilos para formatear texto!!</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21</a:t>
            </a:fld>
            <a:endParaRPr lang="es-ES"/>
          </a:p>
        </p:txBody>
      </p:sp>
      <p:pic>
        <p:nvPicPr>
          <p:cNvPr id="7" name="Imagen 6"/>
          <p:cNvPicPr>
            <a:picLocks noChangeAspect="1"/>
          </p:cNvPicPr>
          <p:nvPr/>
        </p:nvPicPr>
        <p:blipFill>
          <a:blip r:embed="rId4"/>
          <a:stretch>
            <a:fillRect/>
          </a:stretch>
        </p:blipFill>
        <p:spPr>
          <a:xfrm>
            <a:off x="4038600" y="2639296"/>
            <a:ext cx="2219325" cy="2314575"/>
          </a:xfrm>
          <a:prstGeom prst="rect">
            <a:avLst/>
          </a:prstGeom>
        </p:spPr>
      </p:pic>
    </p:spTree>
    <p:extLst>
      <p:ext uri="{BB962C8B-B14F-4D97-AF65-F5344CB8AC3E}">
        <p14:creationId xmlns:p14="http://schemas.microsoft.com/office/powerpoint/2010/main" val="357025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Práctica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22</a:t>
            </a:fld>
            <a:endParaRPr lang="es-ES"/>
          </a:p>
        </p:txBody>
      </p:sp>
      <p:sp>
        <p:nvSpPr>
          <p:cNvPr id="8" name="Marcador de contenido 7">
            <a:extLst>
              <a:ext uri="{FF2B5EF4-FFF2-40B4-BE49-F238E27FC236}">
                <a16:creationId xmlns:a16="http://schemas.microsoft.com/office/drawing/2014/main" id="{1C16A400-B744-484F-B322-3A10CFEEDAC5}"/>
              </a:ext>
            </a:extLst>
          </p:cNvPr>
          <p:cNvSpPr>
            <a:spLocks noGrp="1"/>
          </p:cNvSpPr>
          <p:nvPr>
            <p:ph sz="half" idx="1"/>
          </p:nvPr>
        </p:nvSpPr>
        <p:spPr>
          <a:xfrm>
            <a:off x="838200" y="1825625"/>
            <a:ext cx="9221510" cy="4351338"/>
          </a:xfrm>
        </p:spPr>
        <p:txBody>
          <a:bodyPr/>
          <a:lstStyle/>
          <a:p>
            <a:pPr marL="0" indent="0" algn="ctr">
              <a:buNone/>
            </a:pPr>
            <a:endParaRPr lang="es-ES" dirty="0">
              <a:hlinkClick r:id="rId4"/>
            </a:endParaRPr>
          </a:p>
          <a:p>
            <a:pPr marL="0" indent="0" algn="ctr">
              <a:buNone/>
            </a:pPr>
            <a:endParaRPr lang="es-ES" dirty="0">
              <a:hlinkClick r:id="rId4"/>
            </a:endParaRPr>
          </a:p>
          <a:p>
            <a:pPr marL="0" indent="0" algn="ctr">
              <a:buNone/>
            </a:pPr>
            <a:endParaRPr lang="es-ES" dirty="0">
              <a:hlinkClick r:id="rId4"/>
            </a:endParaRPr>
          </a:p>
          <a:p>
            <a:pPr marL="0" indent="0" algn="ctr">
              <a:buNone/>
            </a:pPr>
            <a:r>
              <a:rPr lang="es-ES" dirty="0">
                <a:hlinkClick r:id="rId4"/>
              </a:rPr>
              <a:t>https://github.com/Jsamper92/bloque-HTML-alani</a:t>
            </a:r>
            <a:endParaRPr lang="es-ES" dirty="0"/>
          </a:p>
          <a:p>
            <a:endParaRPr lang="es-ES" dirty="0"/>
          </a:p>
        </p:txBody>
      </p:sp>
    </p:spTree>
    <p:extLst>
      <p:ext uri="{BB962C8B-B14F-4D97-AF65-F5344CB8AC3E}">
        <p14:creationId xmlns:p14="http://schemas.microsoft.com/office/powerpoint/2010/main" val="332233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Bibliografía</a:t>
            </a:r>
          </a:p>
        </p:txBody>
      </p:sp>
      <p:sp>
        <p:nvSpPr>
          <p:cNvPr id="6" name="Marcador de contenido 5"/>
          <p:cNvSpPr>
            <a:spLocks noGrp="1"/>
          </p:cNvSpPr>
          <p:nvPr>
            <p:ph sz="half" idx="1"/>
          </p:nvPr>
        </p:nvSpPr>
        <p:spPr>
          <a:xfrm>
            <a:off x="838199" y="1416205"/>
            <a:ext cx="10937789" cy="4760758"/>
          </a:xfrm>
        </p:spPr>
        <p:txBody>
          <a:bodyPr>
            <a:normAutofit/>
          </a:bodyPr>
          <a:lstStyle/>
          <a:p>
            <a:pPr marL="514350" indent="-514350">
              <a:buFont typeface="+mj-lt"/>
              <a:buAutoNum type="arabicPeriod"/>
            </a:pPr>
            <a:r>
              <a:rPr lang="es-ES" sz="2400" dirty="0">
                <a:hlinkClick r:id="rId3"/>
              </a:rPr>
              <a:t>https://developer.mozilla.org/es/docs/HTML/HTML5</a:t>
            </a:r>
            <a:endParaRPr lang="es-ES" sz="2400" dirty="0"/>
          </a:p>
          <a:p>
            <a:pPr marL="514350" indent="-514350">
              <a:buFont typeface="+mj-lt"/>
              <a:buAutoNum type="arabicPeriod"/>
            </a:pPr>
            <a:r>
              <a:rPr lang="es-ES" sz="2400" dirty="0">
                <a:hlinkClick r:id="rId4"/>
              </a:rPr>
              <a:t>https://www.w3schools.com/html/default.asp</a:t>
            </a:r>
            <a:endParaRPr lang="es-ES" sz="2400" dirty="0"/>
          </a:p>
          <a:p>
            <a:pPr marL="514350" indent="-514350">
              <a:buFont typeface="+mj-lt"/>
              <a:buAutoNum type="arabicPeriod"/>
            </a:pPr>
            <a:r>
              <a:rPr lang="es-ES" sz="2400" dirty="0">
                <a:hlinkClick r:id="rId5"/>
              </a:rPr>
              <a:t>https://www.w3.org/</a:t>
            </a:r>
            <a:endParaRPr lang="es-ES" sz="2400" dirty="0"/>
          </a:p>
          <a:p>
            <a:pPr marL="514350" indent="-514350">
              <a:buFont typeface="+mj-lt"/>
              <a:buAutoNum type="arabicPeriod"/>
            </a:pPr>
            <a:r>
              <a:rPr lang="es-ES" sz="2400" dirty="0">
                <a:hlinkClick r:id="rId6"/>
              </a:rPr>
              <a:t>https://validator.w3.org/</a:t>
            </a:r>
            <a:endParaRPr lang="es-ES" sz="2400" dirty="0"/>
          </a:p>
          <a:p>
            <a:pPr marL="514350" indent="-514350">
              <a:buFont typeface="+mj-lt"/>
              <a:buAutoNum type="arabicPeriod"/>
            </a:pPr>
            <a:endParaRPr lang="es-ES" sz="2400" dirty="0"/>
          </a:p>
          <a:p>
            <a:pPr marL="514350" indent="-514350">
              <a:buFont typeface="+mj-lt"/>
              <a:buAutoNum type="arabicPeriod"/>
            </a:pPr>
            <a:endParaRPr lang="es-ES" sz="2400" dirty="0">
              <a:solidFill>
                <a:schemeClr val="bg2">
                  <a:lumMod val="75000"/>
                </a:schemeClr>
              </a:solidFill>
            </a:endParaRPr>
          </a:p>
        </p:txBody>
      </p:sp>
      <p:pic>
        <p:nvPicPr>
          <p:cNvPr id="4" name="Imagen 3"/>
          <p:cNvPicPr>
            <a:picLocks noChangeAspect="1"/>
          </p:cNvPicPr>
          <p:nvPr/>
        </p:nvPicPr>
        <p:blipFill>
          <a:blip r:embed="rId7"/>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23</a:t>
            </a:fld>
            <a:endParaRPr lang="es-ES"/>
          </a:p>
        </p:txBody>
      </p:sp>
    </p:spTree>
    <p:extLst>
      <p:ext uri="{BB962C8B-B14F-4D97-AF65-F5344CB8AC3E}">
        <p14:creationId xmlns:p14="http://schemas.microsoft.com/office/powerpoint/2010/main" val="91023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a:t>
            </a:r>
          </a:p>
        </p:txBody>
      </p:sp>
      <p:sp>
        <p:nvSpPr>
          <p:cNvPr id="6" name="Marcador de contenido 5"/>
          <p:cNvSpPr>
            <a:spLocks noGrp="1"/>
          </p:cNvSpPr>
          <p:nvPr>
            <p:ph sz="half" idx="1"/>
          </p:nvPr>
        </p:nvSpPr>
        <p:spPr>
          <a:xfrm>
            <a:off x="838199" y="1416205"/>
            <a:ext cx="10725615" cy="4760758"/>
          </a:xfrm>
        </p:spPr>
        <p:txBody>
          <a:bodyPr>
            <a:normAutofit/>
          </a:bodyPr>
          <a:lstStyle/>
          <a:p>
            <a:r>
              <a:rPr lang="es-ES" sz="1800" b="1" i="1" dirty="0" err="1">
                <a:solidFill>
                  <a:schemeClr val="tx2">
                    <a:lumMod val="75000"/>
                  </a:schemeClr>
                </a:solidFill>
              </a:rPr>
              <a:t>HyperText</a:t>
            </a:r>
            <a:r>
              <a:rPr lang="es-ES" sz="1800" b="1" i="1" dirty="0">
                <a:solidFill>
                  <a:schemeClr val="tx2">
                    <a:lumMod val="75000"/>
                  </a:schemeClr>
                </a:solidFill>
              </a:rPr>
              <a:t> </a:t>
            </a:r>
            <a:r>
              <a:rPr lang="es-ES" sz="1800" b="1" i="1" dirty="0" err="1">
                <a:solidFill>
                  <a:schemeClr val="tx2">
                    <a:lumMod val="75000"/>
                  </a:schemeClr>
                </a:solidFill>
              </a:rPr>
              <a:t>Markup</a:t>
            </a:r>
            <a:r>
              <a:rPr lang="es-ES" sz="1800" b="1" i="1" dirty="0">
                <a:solidFill>
                  <a:schemeClr val="tx2">
                    <a:lumMod val="75000"/>
                  </a:schemeClr>
                </a:solidFill>
              </a:rPr>
              <a:t> </a:t>
            </a:r>
            <a:r>
              <a:rPr lang="es-ES" sz="1800" b="1" i="1" dirty="0" err="1">
                <a:solidFill>
                  <a:schemeClr val="tx2">
                    <a:lumMod val="75000"/>
                  </a:schemeClr>
                </a:solidFill>
              </a:rPr>
              <a:t>Language</a:t>
            </a:r>
            <a:endParaRPr lang="es-ES" sz="1800" b="1" i="1" dirty="0">
              <a:solidFill>
                <a:schemeClr val="tx2">
                  <a:lumMod val="75000"/>
                </a:schemeClr>
              </a:solidFill>
            </a:endParaRPr>
          </a:p>
          <a:p>
            <a:r>
              <a:rPr lang="es-ES" sz="1800" dirty="0">
                <a:solidFill>
                  <a:schemeClr val="tx2">
                    <a:lumMod val="75000"/>
                  </a:schemeClr>
                </a:solidFill>
              </a:rPr>
              <a:t>90’s como lenguaje científico </a:t>
            </a:r>
            <a:r>
              <a:rPr lang="es-ES" sz="1800" dirty="0">
                <a:solidFill>
                  <a:schemeClr val="tx2">
                    <a:lumMod val="75000"/>
                  </a:schemeClr>
                </a:solidFill>
                <a:sym typeface="Wingdings" panose="05000000000000000000" pitchFamily="2" charset="2"/>
              </a:rPr>
              <a:t> 18 etiquetas para texto</a:t>
            </a:r>
          </a:p>
          <a:p>
            <a:r>
              <a:rPr lang="es-ES" sz="1800" dirty="0">
                <a:solidFill>
                  <a:schemeClr val="tx2">
                    <a:lumMod val="75000"/>
                  </a:schemeClr>
                </a:solidFill>
                <a:sym typeface="Wingdings" panose="05000000000000000000" pitchFamily="2" charset="2"/>
              </a:rPr>
              <a:t>Estándar a cargo de la</a:t>
            </a:r>
            <a:r>
              <a:rPr lang="es-ES" sz="1800" b="1" i="1" dirty="0">
                <a:solidFill>
                  <a:schemeClr val="tx2">
                    <a:lumMod val="75000"/>
                  </a:schemeClr>
                </a:solidFill>
                <a:sym typeface="Wingdings" panose="05000000000000000000" pitchFamily="2" charset="2"/>
              </a:rPr>
              <a:t> </a:t>
            </a:r>
            <a:r>
              <a:rPr lang="es-ES" sz="1800" b="1" i="1" dirty="0" err="1">
                <a:solidFill>
                  <a:schemeClr val="tx2">
                    <a:lumMod val="75000"/>
                  </a:schemeClr>
                </a:solidFill>
                <a:sym typeface="Wingdings" panose="05000000000000000000" pitchFamily="2" charset="2"/>
              </a:rPr>
              <a:t>World</a:t>
            </a:r>
            <a:r>
              <a:rPr lang="es-ES" sz="1800" b="1" i="1" dirty="0">
                <a:solidFill>
                  <a:schemeClr val="tx2">
                    <a:lumMod val="75000"/>
                  </a:schemeClr>
                </a:solidFill>
                <a:sym typeface="Wingdings" panose="05000000000000000000" pitchFamily="2" charset="2"/>
              </a:rPr>
              <a:t> Wide Web </a:t>
            </a:r>
            <a:r>
              <a:rPr lang="es-ES" sz="1800" b="1" i="1" dirty="0" err="1">
                <a:solidFill>
                  <a:schemeClr val="tx2">
                    <a:lumMod val="75000"/>
                  </a:schemeClr>
                </a:solidFill>
                <a:sym typeface="Wingdings" panose="05000000000000000000" pitchFamily="2" charset="2"/>
              </a:rPr>
              <a:t>Consortium</a:t>
            </a:r>
            <a:r>
              <a:rPr lang="es-ES" sz="1800" b="1" i="1" dirty="0">
                <a:solidFill>
                  <a:schemeClr val="tx2">
                    <a:lumMod val="75000"/>
                  </a:schemeClr>
                </a:solidFill>
                <a:sym typeface="Wingdings" panose="05000000000000000000" pitchFamily="2" charset="2"/>
              </a:rPr>
              <a:t> </a:t>
            </a:r>
            <a:r>
              <a:rPr lang="es-ES" sz="1800" dirty="0">
                <a:solidFill>
                  <a:schemeClr val="tx2">
                    <a:lumMod val="75000"/>
                  </a:schemeClr>
                </a:solidFill>
                <a:sym typeface="Wingdings" panose="05000000000000000000" pitchFamily="2" charset="2"/>
              </a:rPr>
              <a:t>(W3C)</a:t>
            </a:r>
          </a:p>
          <a:p>
            <a:r>
              <a:rPr lang="es-ES" sz="1800" dirty="0">
                <a:solidFill>
                  <a:schemeClr val="tx2">
                    <a:lumMod val="75000"/>
                  </a:schemeClr>
                </a:solidFill>
                <a:sym typeface="Wingdings" panose="05000000000000000000" pitchFamily="2" charset="2"/>
              </a:rPr>
              <a:t>2014  HTML5</a:t>
            </a:r>
          </a:p>
          <a:p>
            <a:pPr lvl="1"/>
            <a:r>
              <a:rPr lang="es-ES" sz="1400" dirty="0">
                <a:solidFill>
                  <a:schemeClr val="tx2">
                    <a:lumMod val="75000"/>
                  </a:schemeClr>
                </a:solidFill>
                <a:sym typeface="Wingdings" panose="05000000000000000000" pitchFamily="2" charset="2"/>
              </a:rPr>
              <a:t>Nuevos elementos, atributos y comportamientos.</a:t>
            </a:r>
          </a:p>
          <a:p>
            <a:pPr lvl="1"/>
            <a:r>
              <a:rPr lang="es-ES" sz="1400" dirty="0">
                <a:solidFill>
                  <a:schemeClr val="tx2">
                    <a:lumMod val="75000"/>
                  </a:schemeClr>
                </a:solidFill>
                <a:sym typeface="Wingdings" panose="05000000000000000000" pitchFamily="2" charset="2"/>
              </a:rPr>
              <a:t>Conjunto más amplio de tecnologías que permite a las webs y a las aplicaciones ser más diversas y de gran alcance.</a:t>
            </a:r>
            <a:endParaRPr lang="es-ES" sz="1400" dirty="0">
              <a:solidFill>
                <a:schemeClr val="tx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a:t>
            </a:fld>
            <a:endParaRPr lang="es-ES"/>
          </a:p>
        </p:txBody>
      </p:sp>
      <p:pic>
        <p:nvPicPr>
          <p:cNvPr id="7" name="Imagen 6"/>
          <p:cNvPicPr>
            <a:picLocks noChangeAspect="1"/>
          </p:cNvPicPr>
          <p:nvPr/>
        </p:nvPicPr>
        <p:blipFill>
          <a:blip r:embed="rId4"/>
          <a:stretch>
            <a:fillRect/>
          </a:stretch>
        </p:blipFill>
        <p:spPr>
          <a:xfrm>
            <a:off x="3728908" y="3524379"/>
            <a:ext cx="4537761" cy="2268881"/>
          </a:xfrm>
          <a:prstGeom prst="rect">
            <a:avLst/>
          </a:prstGeom>
        </p:spPr>
      </p:pic>
    </p:spTree>
    <p:extLst>
      <p:ext uri="{BB962C8B-B14F-4D97-AF65-F5344CB8AC3E}">
        <p14:creationId xmlns:p14="http://schemas.microsoft.com/office/powerpoint/2010/main" val="19211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Estructura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4</a:t>
            </a:fld>
            <a:endParaRPr lang="es-ES"/>
          </a:p>
        </p:txBody>
      </p:sp>
      <p:sp>
        <p:nvSpPr>
          <p:cNvPr id="6" name="CuadroTexto 5"/>
          <p:cNvSpPr txBox="1"/>
          <p:nvPr/>
        </p:nvSpPr>
        <p:spPr>
          <a:xfrm>
            <a:off x="523894" y="6017796"/>
            <a:ext cx="10453816" cy="338554"/>
          </a:xfrm>
          <a:prstGeom prst="rect">
            <a:avLst/>
          </a:prstGeom>
          <a:noFill/>
        </p:spPr>
        <p:txBody>
          <a:bodyPr wrap="square" rtlCol="0">
            <a:spAutoFit/>
          </a:bodyPr>
          <a:lstStyle/>
          <a:p>
            <a:r>
              <a:rPr lang="es-ES" sz="1600" dirty="0">
                <a:solidFill>
                  <a:schemeClr val="bg1">
                    <a:lumMod val="75000"/>
                  </a:schemeClr>
                </a:solidFill>
              </a:rPr>
              <a:t>Referencia: </a:t>
            </a:r>
            <a:r>
              <a:rPr lang="es-ES" sz="1600" dirty="0">
                <a:hlinkClick r:id="rId4"/>
              </a:rPr>
              <a:t>https://grafismodigital.wordpress.com/2016/01/07/html5-estructura-basica-de-una-pagina-y-etiquetas/</a:t>
            </a:r>
            <a:endParaRPr lang="es-ES" sz="1600" dirty="0"/>
          </a:p>
        </p:txBody>
      </p:sp>
      <p:pic>
        <p:nvPicPr>
          <p:cNvPr id="8" name="Imagen 7"/>
          <p:cNvPicPr>
            <a:picLocks noChangeAspect="1"/>
          </p:cNvPicPr>
          <p:nvPr/>
        </p:nvPicPr>
        <p:blipFill>
          <a:blip r:embed="rId5"/>
          <a:stretch>
            <a:fillRect/>
          </a:stretch>
        </p:blipFill>
        <p:spPr>
          <a:xfrm>
            <a:off x="7478688" y="1327395"/>
            <a:ext cx="3499022" cy="4504729"/>
          </a:xfrm>
          <a:prstGeom prst="rect">
            <a:avLst/>
          </a:prstGeom>
        </p:spPr>
      </p:pic>
      <p:pic>
        <p:nvPicPr>
          <p:cNvPr id="9" name="Picture 2" descr="Estructura tradicional de un documento en HTML5">
            <a:extLst>
              <a:ext uri="{FF2B5EF4-FFF2-40B4-BE49-F238E27FC236}">
                <a16:creationId xmlns:a16="http://schemas.microsoft.com/office/drawing/2014/main" id="{6A096215-C1F1-8F4C-A760-2C826D2FA2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94" y="1327395"/>
            <a:ext cx="6578703" cy="450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Estructura - Head</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5</a:t>
            </a:fld>
            <a:endParaRPr lang="es-ES"/>
          </a:p>
        </p:txBody>
      </p:sp>
      <p:pic>
        <p:nvPicPr>
          <p:cNvPr id="8" name="Marcador de contenido 7"/>
          <p:cNvPicPr>
            <a:picLocks noGrp="1" noChangeAspect="1"/>
          </p:cNvPicPr>
          <p:nvPr>
            <p:ph sz="half" idx="1"/>
          </p:nvPr>
        </p:nvPicPr>
        <p:blipFill>
          <a:blip r:embed="rId4"/>
          <a:stretch>
            <a:fillRect/>
          </a:stretch>
        </p:blipFill>
        <p:spPr>
          <a:xfrm>
            <a:off x="2913332" y="2169329"/>
            <a:ext cx="6365335" cy="2583577"/>
          </a:xfrm>
          <a:prstGeom prst="rect">
            <a:avLst/>
          </a:prstGeom>
        </p:spPr>
      </p:pic>
    </p:spTree>
    <p:extLst>
      <p:ext uri="{BB962C8B-B14F-4D97-AF65-F5344CB8AC3E}">
        <p14:creationId xmlns:p14="http://schemas.microsoft.com/office/powerpoint/2010/main" val="70683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Sintaxis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6</a:t>
            </a:fld>
            <a:endParaRPr lang="es-ES"/>
          </a:p>
        </p:txBody>
      </p:sp>
      <p:pic>
        <p:nvPicPr>
          <p:cNvPr id="33" name="Picture 2" descr="Resultado de imagen de html atributos">
            <a:extLst>
              <a:ext uri="{FF2B5EF4-FFF2-40B4-BE49-F238E27FC236}">
                <a16:creationId xmlns:a16="http://schemas.microsoft.com/office/drawing/2014/main" id="{FD1C3E35-2AEA-C64D-835C-18F83E94C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377" y="1922535"/>
            <a:ext cx="8751245" cy="301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1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Elementos - Atributos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7</a:t>
            </a:fld>
            <a:endParaRPr lang="es-ES"/>
          </a:p>
        </p:txBody>
      </p:sp>
      <p:pic>
        <p:nvPicPr>
          <p:cNvPr id="9" name="Marcador de contenido 8"/>
          <p:cNvPicPr>
            <a:picLocks noGrp="1" noChangeAspect="1"/>
          </p:cNvPicPr>
          <p:nvPr>
            <p:ph sz="half" idx="1"/>
          </p:nvPr>
        </p:nvPicPr>
        <p:blipFill>
          <a:blip r:embed="rId4"/>
          <a:stretch>
            <a:fillRect/>
          </a:stretch>
        </p:blipFill>
        <p:spPr>
          <a:xfrm>
            <a:off x="1468266" y="2517356"/>
            <a:ext cx="9255467" cy="1359946"/>
          </a:xfrm>
          <a:prstGeom prst="rect">
            <a:avLst/>
          </a:prstGeom>
        </p:spPr>
      </p:pic>
      <p:sp>
        <p:nvSpPr>
          <p:cNvPr id="10" name="CuadroTexto 9"/>
          <p:cNvSpPr txBox="1"/>
          <p:nvPr/>
        </p:nvSpPr>
        <p:spPr>
          <a:xfrm>
            <a:off x="838200" y="5252937"/>
            <a:ext cx="9550940" cy="369332"/>
          </a:xfrm>
          <a:prstGeom prst="rect">
            <a:avLst/>
          </a:prstGeom>
          <a:noFill/>
        </p:spPr>
        <p:txBody>
          <a:bodyPr wrap="square" rtlCol="0">
            <a:spAutoFit/>
          </a:bodyPr>
          <a:lstStyle/>
          <a:p>
            <a:r>
              <a:rPr lang="es-ES" dirty="0">
                <a:hlinkClick r:id="rId5"/>
              </a:rPr>
              <a:t>https://codepen.io/na7acha/pen/qBWgGVY?editors=1100</a:t>
            </a:r>
            <a:endParaRPr lang="es-ES" dirty="0"/>
          </a:p>
        </p:txBody>
      </p:sp>
    </p:spTree>
    <p:extLst>
      <p:ext uri="{BB962C8B-B14F-4D97-AF65-F5344CB8AC3E}">
        <p14:creationId xmlns:p14="http://schemas.microsoft.com/office/powerpoint/2010/main" val="19133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72A4C-C2DD-564A-BAFD-4746EDBE10CB}"/>
              </a:ext>
            </a:extLst>
          </p:cNvPr>
          <p:cNvSpPr>
            <a:spLocks noGrp="1"/>
          </p:cNvSpPr>
          <p:nvPr>
            <p:ph type="title"/>
          </p:nvPr>
        </p:nvSpPr>
        <p:spPr/>
        <p:txBody>
          <a:bodyPr/>
          <a:lstStyle/>
          <a:p>
            <a:r>
              <a:rPr lang="es-ES" dirty="0">
                <a:solidFill>
                  <a:srgbClr val="960F68"/>
                </a:solidFill>
              </a:rPr>
              <a:t>Bloques de contenido</a:t>
            </a:r>
            <a:endParaRPr lang="es-ES" dirty="0"/>
          </a:p>
        </p:txBody>
      </p:sp>
      <p:sp>
        <p:nvSpPr>
          <p:cNvPr id="3" name="Marcador de contenido 2">
            <a:extLst>
              <a:ext uri="{FF2B5EF4-FFF2-40B4-BE49-F238E27FC236}">
                <a16:creationId xmlns:a16="http://schemas.microsoft.com/office/drawing/2014/main" id="{C5556D73-C9B9-8146-B0DB-8C1F452C7A84}"/>
              </a:ext>
            </a:extLst>
          </p:cNvPr>
          <p:cNvSpPr>
            <a:spLocks noGrp="1"/>
          </p:cNvSpPr>
          <p:nvPr>
            <p:ph sz="half" idx="1"/>
          </p:nvPr>
        </p:nvSpPr>
        <p:spPr>
          <a:xfrm>
            <a:off x="228598" y="1825625"/>
            <a:ext cx="5181600" cy="4351338"/>
          </a:xfrm>
        </p:spPr>
        <p:txBody>
          <a:bodyPr/>
          <a:lstStyle/>
          <a:p>
            <a:pPr marL="0" indent="0">
              <a:buNone/>
            </a:pPr>
            <a:r>
              <a:rPr lang="es-ES" dirty="0"/>
              <a:t>En bloque</a:t>
            </a:r>
          </a:p>
          <a:p>
            <a:pPr marL="0" indent="0">
              <a:buNone/>
            </a:pPr>
            <a:endParaRPr lang="es-ES" dirty="0"/>
          </a:p>
        </p:txBody>
      </p:sp>
      <p:sp>
        <p:nvSpPr>
          <p:cNvPr id="4" name="Marcador de contenido 3">
            <a:extLst>
              <a:ext uri="{FF2B5EF4-FFF2-40B4-BE49-F238E27FC236}">
                <a16:creationId xmlns:a16="http://schemas.microsoft.com/office/drawing/2014/main" id="{65D5C9C5-213C-B743-AE8C-606BBB5DE31F}"/>
              </a:ext>
            </a:extLst>
          </p:cNvPr>
          <p:cNvSpPr>
            <a:spLocks noGrp="1"/>
          </p:cNvSpPr>
          <p:nvPr>
            <p:ph sz="half" idx="2"/>
          </p:nvPr>
        </p:nvSpPr>
        <p:spPr>
          <a:xfrm>
            <a:off x="222477" y="3190127"/>
            <a:ext cx="5181600" cy="4351338"/>
          </a:xfrm>
        </p:spPr>
        <p:txBody>
          <a:bodyPr/>
          <a:lstStyle/>
          <a:p>
            <a:pPr marL="0" indent="0">
              <a:buNone/>
            </a:pPr>
            <a:r>
              <a:rPr lang="es-ES" dirty="0"/>
              <a:t>En </a:t>
            </a:r>
            <a:r>
              <a:rPr lang="es-ES" dirty="0" err="1"/>
              <a:t>linea</a:t>
            </a:r>
            <a:endParaRPr lang="es-ES" dirty="0"/>
          </a:p>
        </p:txBody>
      </p:sp>
      <p:pic>
        <p:nvPicPr>
          <p:cNvPr id="7" name="Imagen 6" descr="Imagen que contiene tabla&#10;&#10;Descripción generada automáticamente">
            <a:extLst>
              <a:ext uri="{FF2B5EF4-FFF2-40B4-BE49-F238E27FC236}">
                <a16:creationId xmlns:a16="http://schemas.microsoft.com/office/drawing/2014/main" id="{EAE19C0B-B959-DB4A-BDDA-DF7CE3A41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78" y="3690103"/>
            <a:ext cx="4726040" cy="595026"/>
          </a:xfrm>
          <a:prstGeom prst="rect">
            <a:avLst/>
          </a:prstGeom>
        </p:spPr>
      </p:pic>
      <p:pic>
        <p:nvPicPr>
          <p:cNvPr id="9" name="Imagen 8">
            <a:extLst>
              <a:ext uri="{FF2B5EF4-FFF2-40B4-BE49-F238E27FC236}">
                <a16:creationId xmlns:a16="http://schemas.microsoft.com/office/drawing/2014/main" id="{50FA4F04-F4EE-2D4F-946C-11F18F193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77" y="2364817"/>
            <a:ext cx="7791970" cy="825310"/>
          </a:xfrm>
          <a:prstGeom prst="rect">
            <a:avLst/>
          </a:prstGeom>
        </p:spPr>
      </p:pic>
      <p:pic>
        <p:nvPicPr>
          <p:cNvPr id="12" name="Imagen 11" descr="Captura de pantalla de un celular&#10;&#10;Descripción generada automáticamente">
            <a:extLst>
              <a:ext uri="{FF2B5EF4-FFF2-40B4-BE49-F238E27FC236}">
                <a16:creationId xmlns:a16="http://schemas.microsoft.com/office/drawing/2014/main" id="{0F5FA12A-1166-E040-A2C3-CB751126F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973" y="3429000"/>
            <a:ext cx="5983827" cy="2918940"/>
          </a:xfrm>
          <a:prstGeom prst="rect">
            <a:avLst/>
          </a:prstGeom>
        </p:spPr>
      </p:pic>
    </p:spTree>
    <p:extLst>
      <p:ext uri="{BB962C8B-B14F-4D97-AF65-F5344CB8AC3E}">
        <p14:creationId xmlns:p14="http://schemas.microsoft.com/office/powerpoint/2010/main" val="58393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Marcado de texto</a:t>
            </a:r>
          </a:p>
        </p:txBody>
      </p:sp>
      <p:pic>
        <p:nvPicPr>
          <p:cNvPr id="8" name="Marcador de contenido 7"/>
          <p:cNvPicPr>
            <a:picLocks noGrp="1" noChangeAspect="1"/>
          </p:cNvPicPr>
          <p:nvPr>
            <p:ph sz="half" idx="1"/>
          </p:nvPr>
        </p:nvPicPr>
        <p:blipFill>
          <a:blip r:embed="rId3"/>
          <a:stretch>
            <a:fillRect/>
          </a:stretch>
        </p:blipFill>
        <p:spPr>
          <a:xfrm>
            <a:off x="1628774" y="1690689"/>
            <a:ext cx="6524625" cy="284805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9</a:t>
            </a:fld>
            <a:endParaRPr lang="es-ES"/>
          </a:p>
        </p:txBody>
      </p:sp>
      <p:sp>
        <p:nvSpPr>
          <p:cNvPr id="7" name="CuadroTexto 6"/>
          <p:cNvSpPr txBox="1"/>
          <p:nvPr/>
        </p:nvSpPr>
        <p:spPr>
          <a:xfrm>
            <a:off x="838200" y="5836596"/>
            <a:ext cx="10515600" cy="369332"/>
          </a:xfrm>
          <a:prstGeom prst="rect">
            <a:avLst/>
          </a:prstGeom>
          <a:noFill/>
        </p:spPr>
        <p:txBody>
          <a:bodyPr wrap="square" rtlCol="0">
            <a:spAutoFit/>
          </a:bodyPr>
          <a:lstStyle/>
          <a:p>
            <a:r>
              <a:rPr lang="es-ES" dirty="0"/>
              <a:t>Ejemplo: </a:t>
            </a:r>
            <a:r>
              <a:rPr lang="es-ES" dirty="0">
                <a:hlinkClick r:id="rId5"/>
              </a:rPr>
              <a:t>https://codepen.io/na7acha/pen/bGbZMrM</a:t>
            </a:r>
            <a:endParaRPr lang="es-ES" dirty="0"/>
          </a:p>
        </p:txBody>
      </p:sp>
    </p:spTree>
    <p:extLst>
      <p:ext uri="{BB962C8B-B14F-4D97-AF65-F5344CB8AC3E}">
        <p14:creationId xmlns:p14="http://schemas.microsoft.com/office/powerpoint/2010/main" val="7511219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2817</Words>
  <Application>Microsoft Macintosh PowerPoint</Application>
  <PresentationFormat>Panorámica</PresentationFormat>
  <Paragraphs>278</Paragraphs>
  <Slides>23</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HTML Básico</vt:lpstr>
      <vt:lpstr>Índice</vt:lpstr>
      <vt:lpstr>Introducción</vt:lpstr>
      <vt:lpstr>Estructura</vt:lpstr>
      <vt:lpstr>Estructura - Head</vt:lpstr>
      <vt:lpstr>Sintaxis</vt:lpstr>
      <vt:lpstr>Elementos - Atributos</vt:lpstr>
      <vt:lpstr>Bloques de contenido</vt:lpstr>
      <vt:lpstr>Marcado de texto</vt:lpstr>
      <vt:lpstr>Listados</vt:lpstr>
      <vt:lpstr>Enlaces</vt:lpstr>
      <vt:lpstr>Imágenes, audio y video</vt:lpstr>
      <vt:lpstr>Imágenes - Figure</vt:lpstr>
      <vt:lpstr>Tablas</vt:lpstr>
      <vt:lpstr>Formularios</vt:lpstr>
      <vt:lpstr>Formularios - Elementos</vt:lpstr>
      <vt:lpstr>Formularios – Input types</vt:lpstr>
      <vt:lpstr>Formularios – Input attributes</vt:lpstr>
      <vt:lpstr>Formularios – Select, Textarea y Button</vt:lpstr>
      <vt:lpstr>Formularios – Datalist y Output</vt:lpstr>
      <vt:lpstr>Etiquetas de formateo</vt:lpstr>
      <vt:lpstr>Práctica</vt:lpstr>
      <vt:lpstr>Bibliografía</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Básico</dc:title>
  <dc:creator>Natacha Baute Feo</dc:creator>
  <cp:lastModifiedBy>Javier Samper Arias</cp:lastModifiedBy>
  <cp:revision>74</cp:revision>
  <dcterms:created xsi:type="dcterms:W3CDTF">2019-09-24T11:58:49Z</dcterms:created>
  <dcterms:modified xsi:type="dcterms:W3CDTF">2020-09-11T09:12:26Z</dcterms:modified>
</cp:coreProperties>
</file>