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7" r:id="rId6"/>
    <p:sldId id="275" r:id="rId7"/>
    <p:sldId id="278" r:id="rId8"/>
    <p:sldId id="283" r:id="rId9"/>
    <p:sldId id="281" r:id="rId10"/>
    <p:sldId id="274" r:id="rId11"/>
    <p:sldId id="279" r:id="rId12"/>
    <p:sldId id="282" r:id="rId13"/>
    <p:sldId id="284" r:id="rId14"/>
    <p:sldId id="273" r:id="rId15"/>
    <p:sldId id="280" r:id="rId16"/>
    <p:sldId id="285" r:id="rId17"/>
    <p:sldId id="286" r:id="rId18"/>
    <p:sldId id="264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3207C-9195-47AC-9B3E-81BFB53D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1E6F8-5943-4D50-A033-D5C59A0F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01429-A2BB-4541-8448-B575BFB1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E2968-314F-4F54-9D79-01162108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A4F4D-D64F-480C-985A-5A17FF18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5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6EA8-ECFD-4870-873A-F9949D56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25018-AAE4-4BE7-814D-D11E35548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3A7DA-784A-45DF-BDDB-A3FD5EFD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0C30D-57E2-4470-965A-5A93766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315F7-1406-4673-86AF-D31C8B16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5D7C4-1894-4155-B986-FB9F8010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E0B6B-FB50-4E4B-975C-FB3D357F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47F2F-2EFA-4C59-935F-A9606D8E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A294E-B8B8-4337-8C5D-665A274E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B8AD2-3D35-49C1-A3A3-6B7202B8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5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7EFC2-486B-4446-926F-533AEE95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67454-884A-4225-BD62-3B7BA59A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6F08-D8AE-47EA-87D8-DE322B14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66454-3748-4BA5-8906-C781D099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824CD-808E-49C9-B3FC-B13C8A3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C030A-56C6-4D21-95AD-38330F4A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5F994B-4C73-4937-A1C3-41E7CDF8B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8768F-D7F2-42F2-BA55-300F155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AC6B0-6BD9-4BC5-8F1E-83D1091F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DE84F-CF4F-4C35-B9E7-FEAB5F33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9A483-9BF0-4B44-BE92-BC4C7931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29075-BAE2-42F2-A565-1D2F1236D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E4A0A-3173-4A87-AA63-95B5D27E7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004451-39E2-4D14-90D8-D7E465FC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B36D7-4B48-48B9-A876-47C72FE9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D0902-C7C0-4DDF-A4E3-52C4500F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2B19-59E4-4CF2-8A58-90065D21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81884-C6B5-4FE6-AB89-9F69E036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8000F1-83A1-4632-88F1-B3713C3A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BF3B82-EFD4-4CAE-BA1E-B23409D1B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15736C-BCF4-4E59-9AF2-17AF9375B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AA62E7-68EC-43D0-B6BD-1F8C2051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CD5BDF-3CD7-4259-91F9-387CA081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D00CA-49CD-436B-B839-F9E84E51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9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41061-EAA2-4CCB-86E1-68D99C7F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AAB37-88DE-45F6-8215-A056FC2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D4DAB7-D0F7-4677-849B-3494F6E8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4F5566-17E6-4ABE-874D-B6E8648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7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91706A-FFD9-4EB7-874D-491073C4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CF56E8-523C-484B-89DF-FDAE9C43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A59D8-66E8-42E9-9A06-01D0EA13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314A1-5581-4056-A0CA-D450157E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EA1BF-7B2D-4045-8829-935A4B0A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82078-2CAC-4021-9C7B-C1E6BD2A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34738-EEC7-4E3B-AE81-D3110F44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0B9D2-A98E-4424-A90D-EE4515E2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01477-5BA7-4AC5-AE34-AABE092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ABCBC-422F-4BC4-8A77-8493AFDE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53AD92-AB93-4AAB-97FD-48CDC19B5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72B50-891E-42F3-9048-7EFCAA899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DA82A-969B-4DF7-BCC6-88F4F40C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80D6A-8C3D-496B-9987-B3E4FEA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9BD3F-9484-46E2-8A0B-93DC36A4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F1E0FB-AE24-4249-AEB4-EAC20E29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F2E1B-DEAB-4317-9B7C-439E5BBF3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2A980-27A4-4D56-ADCC-3784112FA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34CC-E034-4787-87E9-0B7E70E5899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2A060-FDA3-4E36-BA0F-E707D8C41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FC0CC-D5AE-48AD-ADA5-7877A68C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B2EB-24BB-41E2-8D3E-D3A0D0E36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" TargetMode="External"/><Relationship Id="rId2" Type="http://schemas.openxmlformats.org/officeDocument/2006/relationships/hyperlink" Target="https://cloud.google.com/apis/docs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ko-kr/services/app-service/api/" TargetMode="External"/><Relationship Id="rId5" Type="http://schemas.openxmlformats.org/officeDocument/2006/relationships/hyperlink" Target="https://azure.microsoft.com/ko-kr/solutions/" TargetMode="External"/><Relationship Id="rId4" Type="http://schemas.openxmlformats.org/officeDocument/2006/relationships/hyperlink" Target="https://aws.amazon.com/ko/blogs/korea/aws-api-call-1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oud.com/" TargetMode="External"/><Relationship Id="rId2" Type="http://schemas.openxmlformats.org/officeDocument/2006/relationships/hyperlink" Target="https://cloud.google.com/apis/docs/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kaoicloud.com/" TargetMode="External"/><Relationship Id="rId4" Type="http://schemas.openxmlformats.org/officeDocument/2006/relationships/hyperlink" Target="https://apidocs.ncloud.com/ko/common/ncp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클라우드 </a:t>
            </a:r>
            <a:r>
              <a:rPr lang="en-US" altLang="ko-KR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API </a:t>
            </a:r>
            <a:r>
              <a:rPr lang="ko-KR" alt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14109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Paas</a:t>
            </a:r>
            <a:r>
              <a:rPr lang="en-US" altLang="ko-KR" dirty="0"/>
              <a:t>(Platform as a Service)</a:t>
            </a: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기업의 애플리케이션 실행 환경 및 애플리케이션 개발 환경을 서비스로 제공하는 모델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하드웨어와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OS,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미들웨어까지 구축되어 있는 플랫폼을 서비스로 이용하는 것으로 사용자가 개발한 애플리케이션을 운영할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PaaS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Java, PHP, Ruby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등의 프로그래밍 언어를 지원하는 애플리케이션 실행 환경이나 데이터베이스 등이 미리 마련되어 있어 단기간에 응용 프로그램을 개발하여 서비스를 제공할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0400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Paas</a:t>
            </a:r>
            <a:r>
              <a:rPr lang="en-US" altLang="ko-KR" dirty="0"/>
              <a:t>(Platform as a Service)</a:t>
            </a: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3" name="그림 2" descr="스크린샷, 컴퓨터, 노트북, 앉아있는이(가) 표시된 사진&#10;&#10;자동 생성된 설명">
            <a:extLst>
              <a:ext uri="{FF2B5EF4-FFF2-40B4-BE49-F238E27FC236}">
                <a16:creationId xmlns:a16="http://schemas.microsoft.com/office/drawing/2014/main" id="{2835C990-7470-48DC-BB9F-6F1441617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03" y="1834896"/>
            <a:ext cx="8673797" cy="49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1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Paas</a:t>
            </a:r>
            <a:r>
              <a:rPr lang="en-US" altLang="ko-KR" dirty="0"/>
              <a:t>(Platform as a Service)</a:t>
            </a:r>
          </a:p>
          <a:p>
            <a:pPr lvl="1"/>
            <a:r>
              <a:rPr lang="ko-KR" altLang="en-US" i="0" dirty="0">
                <a:effectLst/>
                <a:latin typeface="Jeju Gothic"/>
              </a:rPr>
              <a:t>운영 팀이 인프라를 모니터링할 필요가 없다</a:t>
            </a:r>
            <a:r>
              <a:rPr lang="en-US" altLang="ko-KR" i="0" dirty="0">
                <a:effectLst/>
                <a:latin typeface="Jeju Gothic"/>
              </a:rPr>
              <a:t>.</a:t>
            </a:r>
          </a:p>
          <a:p>
            <a:pPr lvl="1"/>
            <a:r>
              <a:rPr lang="ko-KR" altLang="en-US" i="0" dirty="0">
                <a:effectLst/>
                <a:latin typeface="Jeju Gothic"/>
              </a:rPr>
              <a:t>사용자는 </a:t>
            </a:r>
            <a:r>
              <a:rPr lang="en-US" altLang="ko-KR" i="0" dirty="0">
                <a:effectLst/>
                <a:latin typeface="Jeju Gothic"/>
              </a:rPr>
              <a:t>OS, Server </a:t>
            </a:r>
            <a:r>
              <a:rPr lang="ko-KR" altLang="en-US" i="0" dirty="0">
                <a:effectLst/>
                <a:latin typeface="Jeju Gothic"/>
              </a:rPr>
              <a:t>하드웨어</a:t>
            </a:r>
            <a:r>
              <a:rPr lang="en-US" altLang="ko-KR" i="0" dirty="0">
                <a:effectLst/>
                <a:latin typeface="Jeju Gothic"/>
              </a:rPr>
              <a:t>, Network </a:t>
            </a:r>
            <a:r>
              <a:rPr lang="ko-KR" altLang="en-US" i="0" dirty="0">
                <a:effectLst/>
                <a:latin typeface="Jeju Gothic"/>
              </a:rPr>
              <a:t>등등을 고려할 필요가 없습니다</a:t>
            </a:r>
            <a:r>
              <a:rPr lang="en-US" altLang="ko-KR" i="0" dirty="0">
                <a:effectLst/>
                <a:latin typeface="Jeju Gothic"/>
              </a:rPr>
              <a:t>.</a:t>
            </a:r>
          </a:p>
          <a:p>
            <a:pPr lvl="1"/>
            <a:r>
              <a:rPr lang="ko-KR" altLang="en-US" i="0" dirty="0">
                <a:effectLst/>
                <a:latin typeface="Jeju Gothic"/>
              </a:rPr>
              <a:t>사용자는 어플리케이션 자체에만 집중할 수 있습니다</a:t>
            </a:r>
            <a:r>
              <a:rPr lang="en-US" altLang="ko-KR" i="0" dirty="0">
                <a:effectLst/>
                <a:latin typeface="Jeju Gothic"/>
              </a:rPr>
              <a:t>. </a:t>
            </a:r>
            <a:r>
              <a:rPr lang="ko-KR" altLang="en-US" i="0" dirty="0">
                <a:effectLst/>
                <a:latin typeface="Jeju Gothic"/>
              </a:rPr>
              <a:t>즉 개발자는 빠르게 어플리케이션을 개발하고 서비스 가능하게 할 수 있습니다</a:t>
            </a:r>
            <a:r>
              <a:rPr lang="en-US" altLang="ko-KR" i="0" dirty="0">
                <a:effectLst/>
                <a:latin typeface="Jeju Gothic"/>
              </a:rPr>
              <a:t>.</a:t>
            </a:r>
          </a:p>
          <a:p>
            <a:pPr lvl="1"/>
            <a:r>
              <a:rPr lang="ko-KR" altLang="en-US" i="0" dirty="0">
                <a:effectLst/>
                <a:latin typeface="Jeju Gothic"/>
              </a:rPr>
              <a:t>아마존과 같은 서비스가 </a:t>
            </a:r>
            <a:r>
              <a:rPr lang="en-US" altLang="ko-KR" i="0" dirty="0">
                <a:effectLst/>
                <a:latin typeface="Jeju Gothic"/>
              </a:rPr>
              <a:t>VM</a:t>
            </a:r>
            <a:r>
              <a:rPr lang="ko-KR" altLang="en-US" i="0" dirty="0">
                <a:effectLst/>
                <a:latin typeface="Jeju Gothic"/>
              </a:rPr>
              <a:t>을 제공하는 </a:t>
            </a:r>
            <a:r>
              <a:rPr lang="en-US" altLang="ko-KR" i="0" dirty="0">
                <a:effectLst/>
                <a:latin typeface="Jeju Gothic"/>
              </a:rPr>
              <a:t>IaaS</a:t>
            </a:r>
            <a:r>
              <a:rPr lang="ko-KR" altLang="en-US" i="0" dirty="0">
                <a:effectLst/>
                <a:latin typeface="Jeju Gothic"/>
              </a:rPr>
              <a:t>라면</a:t>
            </a:r>
            <a:r>
              <a:rPr lang="en-US" altLang="ko-KR" i="0" dirty="0">
                <a:effectLst/>
                <a:latin typeface="Jeju Gothic"/>
              </a:rPr>
              <a:t>, PaaS</a:t>
            </a:r>
            <a:r>
              <a:rPr lang="ko-KR" altLang="en-US" i="0" dirty="0">
                <a:effectLst/>
                <a:latin typeface="Jeju Gothic"/>
              </a:rPr>
              <a:t>는 </a:t>
            </a:r>
            <a:r>
              <a:rPr lang="en-US" altLang="ko-KR" i="0" dirty="0">
                <a:effectLst/>
                <a:latin typeface="Jeju Gothic"/>
              </a:rPr>
              <a:t>node</a:t>
            </a:r>
            <a:r>
              <a:rPr lang="en-US" altLang="ko-KR" dirty="0">
                <a:latin typeface="Jeju Gothic"/>
              </a:rPr>
              <a:t>.js,</a:t>
            </a:r>
            <a:r>
              <a:rPr lang="ko-KR" altLang="en-US" dirty="0">
                <a:latin typeface="Jeju Gothic"/>
              </a:rPr>
              <a:t> </a:t>
            </a:r>
            <a:r>
              <a:rPr lang="en-US" altLang="ko-KR" dirty="0">
                <a:latin typeface="Jeju Gothic"/>
              </a:rPr>
              <a:t>Java</a:t>
            </a:r>
            <a:r>
              <a:rPr lang="ko-KR" altLang="en-US" dirty="0">
                <a:latin typeface="Jeju Gothic"/>
              </a:rPr>
              <a:t>와 같은 런타임을 설치하고 소스코드를 넣어서 돌리는 구조</a:t>
            </a:r>
            <a:r>
              <a:rPr lang="en-US" altLang="ko-KR" dirty="0">
                <a:latin typeface="Jeju Gothic"/>
              </a:rPr>
              <a:t>.</a:t>
            </a:r>
          </a:p>
          <a:p>
            <a:pPr lvl="1"/>
            <a:r>
              <a:rPr lang="ko-KR" altLang="en-US" dirty="0">
                <a:latin typeface="Jeju Gothic"/>
              </a:rPr>
              <a:t>소스코드만 넣어서 빌드하고</a:t>
            </a:r>
            <a:r>
              <a:rPr lang="en-US" altLang="ko-KR" dirty="0">
                <a:latin typeface="Jeju Gothic"/>
              </a:rPr>
              <a:t>, </a:t>
            </a:r>
            <a:r>
              <a:rPr lang="ko-KR" altLang="en-US" dirty="0">
                <a:latin typeface="Jeju Gothic"/>
              </a:rPr>
              <a:t> 컴파일은 클라우드에서 해서 결과만 가져오는 것 </a:t>
            </a:r>
            <a:endParaRPr lang="en-US" altLang="ko-KR" i="0" dirty="0">
              <a:effectLst/>
              <a:latin typeface="Jeju Gothic"/>
            </a:endParaRPr>
          </a:p>
          <a:p>
            <a:pPr lvl="1"/>
            <a:endParaRPr lang="en-US" altLang="ko-KR" b="1" i="0" dirty="0">
              <a:solidFill>
                <a:srgbClr val="666666"/>
              </a:solidFill>
              <a:effectLst/>
              <a:latin typeface="Jeju Gothic"/>
            </a:endParaRPr>
          </a:p>
          <a:p>
            <a:pPr lvl="1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5892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Paas</a:t>
            </a:r>
            <a:r>
              <a:rPr lang="en-US" altLang="ko-KR" dirty="0"/>
              <a:t>(Platform as a Service)</a:t>
            </a:r>
          </a:p>
          <a:p>
            <a:pPr lvl="1"/>
            <a:r>
              <a:rPr lang="ko-KR" altLang="en-US" i="0" dirty="0">
                <a:effectLst/>
              </a:rPr>
              <a:t>장점</a:t>
            </a:r>
            <a:endParaRPr lang="en-US" altLang="ko-KR" dirty="0"/>
          </a:p>
          <a:p>
            <a:pPr lvl="2"/>
            <a:r>
              <a:rPr lang="ko-KR" altLang="en-US" i="0" dirty="0">
                <a:effectLst/>
              </a:rPr>
              <a:t>이미 설치된 미들웨어 위에 코드만 돌리면 </a:t>
            </a:r>
            <a:r>
              <a:rPr lang="ko-KR" altLang="en-US" dirty="0"/>
              <a:t>되므로 </a:t>
            </a:r>
            <a:r>
              <a:rPr lang="ko-KR" altLang="en-US" i="0" dirty="0">
                <a:effectLst/>
              </a:rPr>
              <a:t>관리가 매우 편리</a:t>
            </a:r>
            <a:endParaRPr lang="en-US" altLang="ko-KR" dirty="0"/>
          </a:p>
          <a:p>
            <a:pPr lvl="2"/>
            <a:r>
              <a:rPr lang="ko-KR" altLang="en-US" i="0" dirty="0">
                <a:effectLst/>
              </a:rPr>
              <a:t>가장 이상적인 어플리케이션 플랫폼 관점의 클라우드</a:t>
            </a:r>
            <a:endParaRPr lang="en-US" altLang="ko-KR" i="0" dirty="0">
              <a:effectLst/>
            </a:endParaRPr>
          </a:p>
          <a:p>
            <a:pPr lvl="1"/>
            <a:r>
              <a:rPr lang="ko-KR" altLang="en-US" i="0" dirty="0">
                <a:effectLst/>
              </a:rPr>
              <a:t>단점</a:t>
            </a:r>
            <a:endParaRPr lang="en-US" altLang="ko-KR" i="0" dirty="0">
              <a:effectLst/>
            </a:endParaRPr>
          </a:p>
          <a:p>
            <a:pPr lvl="2"/>
            <a:r>
              <a:rPr lang="ko-KR" altLang="en-US" i="0" dirty="0">
                <a:effectLst/>
              </a:rPr>
              <a:t>어플리케이션이 플랫폼에 종속되어 개발되기 때문에 다른 플랫폼으로의 이동이 어려울 수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endParaRPr lang="en-US" altLang="ko-KR" i="0" dirty="0">
              <a:effectLst/>
            </a:endParaRPr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en-US" altLang="ko-KR" i="0" dirty="0">
                <a:effectLst/>
              </a:rPr>
              <a:t>Heroku, Google App Engine, IBM Bluemix, OpenShift, </a:t>
            </a:r>
            <a:r>
              <a:rPr lang="en-US" altLang="ko-KR" i="0" dirty="0" err="1">
                <a:effectLst/>
              </a:rPr>
              <a:t>SalesForce</a:t>
            </a:r>
            <a:endParaRPr lang="en-US" altLang="ko-KR" dirty="0"/>
          </a:p>
          <a:p>
            <a:pPr lvl="2"/>
            <a:endParaRPr lang="en-US" altLang="ko-KR" dirty="0">
              <a:solidFill>
                <a:srgbClr val="666666"/>
              </a:solidFill>
              <a:latin typeface="Jeju Gothic"/>
            </a:endParaRPr>
          </a:p>
          <a:p>
            <a:pPr lvl="2"/>
            <a:endParaRPr lang="en-US" altLang="ko-KR" b="0" i="0" dirty="0">
              <a:solidFill>
                <a:srgbClr val="666666"/>
              </a:solidFill>
              <a:effectLst/>
              <a:latin typeface="Jeju Gothic"/>
            </a:endParaRP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3477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Saas</a:t>
            </a:r>
            <a:r>
              <a:rPr lang="en-US" altLang="ko-KR" dirty="0"/>
              <a:t>(Software as a Service)</a:t>
            </a: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주로 업무에서 사용하는 소프트웨어 기능을 인터넷 등의 네트워크를 통해 필요한 만큼만 서비스로 제공하는 모델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하드웨어와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OS,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미들웨어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애플리케이션까지 구축되어 있는 소프트웨어를 서비스로 이용하는 것으로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소프트웨어의 업데이트 작업을 클라우드 사업자가 알아서 해준다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따라서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사용자는 계정만 있으며 즉시 서비스를 이용할 수 있고 인터넷을 통해 접속 가능하기 때문에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뿐 아니라 스마트폰과 태블릿 으로도 접속이 가능하다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하나의 서비스를 여러 기업에서 공유하는 것을 전제한 멀티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테넌트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(multi tenant)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방식의 서비스를 제공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멀티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테넌트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(Multi tenant)</a:t>
            </a:r>
          </a:p>
          <a:p>
            <a:pPr lvl="2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소프트웨어 시스템으로의 공통 접근을 공유하는 사용자들의 그룹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0238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Saas</a:t>
            </a:r>
            <a:r>
              <a:rPr lang="en-US" altLang="ko-KR" dirty="0"/>
              <a:t>(Software as a Service)</a:t>
            </a: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3" name="그림 2" descr="스크린샷, 컴퓨터, 앉아있는, 노트북이(가) 표시된 사진&#10;&#10;자동 생성된 설명">
            <a:extLst>
              <a:ext uri="{FF2B5EF4-FFF2-40B4-BE49-F238E27FC236}">
                <a16:creationId xmlns:a16="http://schemas.microsoft.com/office/drawing/2014/main" id="{547C586E-0698-4E04-B4A5-56ADD16E3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63" y="1906335"/>
            <a:ext cx="8682561" cy="49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Saas</a:t>
            </a:r>
            <a:r>
              <a:rPr lang="en-US" altLang="ko-KR" dirty="0"/>
              <a:t>(Software as a Service)</a:t>
            </a:r>
          </a:p>
          <a:p>
            <a:pPr lvl="1"/>
            <a:r>
              <a:rPr lang="ko-KR" altLang="en-US" b="0" i="0" dirty="0">
                <a:effectLst/>
              </a:rPr>
              <a:t>모든 것을 기업</a:t>
            </a:r>
            <a:r>
              <a:rPr lang="en-US" altLang="ko-KR" b="0" i="0" dirty="0">
                <a:effectLst/>
              </a:rPr>
              <a:t>(</a:t>
            </a:r>
            <a:r>
              <a:rPr lang="ko-KR" altLang="en-US" b="0" i="0" dirty="0">
                <a:effectLst/>
              </a:rPr>
              <a:t>클라우드</a:t>
            </a:r>
            <a:r>
              <a:rPr lang="en-US" altLang="ko-KR" b="0" i="0" dirty="0">
                <a:effectLst/>
              </a:rPr>
              <a:t>)</a:t>
            </a:r>
            <a:r>
              <a:rPr lang="ko-KR" altLang="en-US" b="0" i="0" dirty="0">
                <a:effectLst/>
              </a:rPr>
              <a:t>에서 제공함으로 사용자는 별도의 설치 부담없이 </a:t>
            </a:r>
            <a:r>
              <a:rPr lang="en-US" altLang="ko-KR" b="0" i="0" dirty="0">
                <a:effectLst/>
              </a:rPr>
              <a:t>SW</a:t>
            </a:r>
            <a:r>
              <a:rPr lang="ko-KR" altLang="en-US" b="0" i="0" dirty="0">
                <a:effectLst/>
              </a:rPr>
              <a:t> 사용 가능</a:t>
            </a:r>
            <a:endParaRPr lang="en-US" altLang="ko-KR" b="0" i="0" dirty="0">
              <a:effectLst/>
            </a:endParaRPr>
          </a:p>
          <a:p>
            <a:pPr lvl="1"/>
            <a:r>
              <a:rPr lang="en-US" altLang="ko-KR" b="0" i="0" dirty="0">
                <a:effectLst/>
              </a:rPr>
              <a:t>SaaS</a:t>
            </a:r>
            <a:r>
              <a:rPr lang="ko-KR" altLang="en-US" b="0" i="0" dirty="0">
                <a:effectLst/>
              </a:rPr>
              <a:t>는 소비 관점에서 제공되는 </a:t>
            </a:r>
            <a:r>
              <a:rPr lang="en-US" altLang="ko-KR" b="0" i="0" dirty="0">
                <a:effectLst/>
              </a:rPr>
              <a:t>IT </a:t>
            </a:r>
            <a:r>
              <a:rPr lang="ko-KR" altLang="en-US" b="0" i="0" dirty="0">
                <a:effectLst/>
              </a:rPr>
              <a:t>방식의 서비스로 정리할 수 있음</a:t>
            </a:r>
            <a:endParaRPr lang="en-US" altLang="ko-KR" b="0" i="0" dirty="0">
              <a:effectLst/>
            </a:endParaRPr>
          </a:p>
          <a:p>
            <a:pPr lvl="1"/>
            <a:r>
              <a:rPr lang="ko-KR" altLang="en-US" b="0" i="0" dirty="0">
                <a:effectLst/>
              </a:rPr>
              <a:t>구독</a:t>
            </a:r>
            <a:r>
              <a:rPr lang="en-US" altLang="ko-KR" b="0" i="0" dirty="0">
                <a:effectLst/>
              </a:rPr>
              <a:t>(</a:t>
            </a:r>
            <a:r>
              <a:rPr lang="ko-KR" altLang="en-US" b="0" i="0" dirty="0">
                <a:effectLst/>
              </a:rPr>
              <a:t>가입</a:t>
            </a:r>
            <a:r>
              <a:rPr lang="en-US" altLang="ko-KR" b="0" i="0" dirty="0">
                <a:effectLst/>
              </a:rPr>
              <a:t>)</a:t>
            </a:r>
            <a:r>
              <a:rPr lang="ko-KR" altLang="en-US" b="0" i="0" dirty="0">
                <a:effectLst/>
              </a:rPr>
              <a:t> 또는 트래픽 기반 과금</a:t>
            </a: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1539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Saas</a:t>
            </a:r>
            <a:r>
              <a:rPr lang="en-US" altLang="ko-KR" dirty="0"/>
              <a:t>(Software as a Service)</a:t>
            </a:r>
          </a:p>
          <a:p>
            <a:pPr lvl="1"/>
            <a:r>
              <a:rPr lang="ko-KR" altLang="en-US" b="0" i="0" dirty="0">
                <a:effectLst/>
                <a:latin typeface="Jeju Gothic"/>
              </a:rPr>
              <a:t>장점</a:t>
            </a:r>
            <a:endParaRPr lang="en-US" altLang="ko-KR" dirty="0">
              <a:latin typeface="Jeju Gothic"/>
            </a:endParaRPr>
          </a:p>
          <a:p>
            <a:pPr lvl="2"/>
            <a:r>
              <a:rPr lang="en-US" altLang="ko-KR" b="0" i="0" dirty="0">
                <a:effectLst/>
                <a:latin typeface="Jeju Gothic"/>
              </a:rPr>
              <a:t>Public Cloud</a:t>
            </a:r>
            <a:r>
              <a:rPr lang="ko-KR" altLang="en-US" b="0" i="0" dirty="0">
                <a:effectLst/>
                <a:latin typeface="Jeju Gothic"/>
              </a:rPr>
              <a:t>에 있는 </a:t>
            </a:r>
            <a:r>
              <a:rPr lang="en-US" altLang="ko-KR" b="0" i="0" dirty="0">
                <a:effectLst/>
                <a:latin typeface="Jeju Gothic"/>
              </a:rPr>
              <a:t>SW</a:t>
            </a:r>
            <a:r>
              <a:rPr lang="ko-KR" altLang="en-US" b="0" i="0" dirty="0">
                <a:effectLst/>
                <a:latin typeface="Jeju Gothic"/>
              </a:rPr>
              <a:t>를 웹 브라우저로 불러와 언제 어디서나 사용 가능</a:t>
            </a:r>
            <a:endParaRPr lang="en-US" altLang="ko-KR" dirty="0">
              <a:latin typeface="Jeju Gothic"/>
            </a:endParaRPr>
          </a:p>
          <a:p>
            <a:pPr lvl="2"/>
            <a:r>
              <a:rPr lang="ko-KR" altLang="en-US" b="0" i="0" dirty="0">
                <a:effectLst/>
                <a:latin typeface="Jeju Gothic"/>
              </a:rPr>
              <a:t>사용자는 웹만 접속하면 되므로 사용하기 매우 쉽고</a:t>
            </a:r>
            <a:r>
              <a:rPr lang="en-US" altLang="ko-KR" b="0" i="0" dirty="0">
                <a:effectLst/>
                <a:latin typeface="Jeju Gothic"/>
              </a:rPr>
              <a:t>, </a:t>
            </a:r>
            <a:r>
              <a:rPr lang="ko-KR" altLang="en-US" b="0" i="0" dirty="0">
                <a:effectLst/>
                <a:latin typeface="Jeju Gothic"/>
              </a:rPr>
              <a:t>최신 </a:t>
            </a:r>
            <a:r>
              <a:rPr lang="en-US" altLang="ko-KR" b="0" i="0" dirty="0">
                <a:effectLst/>
                <a:latin typeface="Jeju Gothic"/>
              </a:rPr>
              <a:t>SW </a:t>
            </a:r>
            <a:r>
              <a:rPr lang="ko-KR" altLang="en-US" b="0" i="0" dirty="0">
                <a:effectLst/>
                <a:latin typeface="Jeju Gothic"/>
              </a:rPr>
              <a:t>업데이트를 빠르게 제공받을 수 </a:t>
            </a:r>
            <a:r>
              <a:rPr lang="ko-KR" altLang="en-US" dirty="0">
                <a:latin typeface="Jeju Gothic"/>
              </a:rPr>
              <a:t> 있다</a:t>
            </a:r>
            <a:r>
              <a:rPr lang="en-US" altLang="ko-KR" dirty="0">
                <a:latin typeface="Jeju Gothic"/>
              </a:rPr>
              <a:t>.</a:t>
            </a:r>
          </a:p>
          <a:p>
            <a:pPr lvl="2"/>
            <a:r>
              <a:rPr lang="ko-KR" altLang="en-US" b="0" i="0" dirty="0">
                <a:effectLst/>
                <a:latin typeface="Jeju Gothic"/>
              </a:rPr>
              <a:t>기업 입장에서도 클라우드에 </a:t>
            </a:r>
            <a:r>
              <a:rPr lang="en-US" altLang="ko-KR" b="0" i="0" dirty="0">
                <a:effectLst/>
                <a:latin typeface="Jeju Gothic"/>
              </a:rPr>
              <a:t>SW</a:t>
            </a:r>
            <a:r>
              <a:rPr lang="ko-KR" altLang="en-US" b="0" i="0" dirty="0">
                <a:effectLst/>
                <a:latin typeface="Jeju Gothic"/>
              </a:rPr>
              <a:t>가 있기 때문에 따로 업데이트를 하지 않아도 접속한 사용자는 최신 </a:t>
            </a:r>
            <a:r>
              <a:rPr lang="en-US" altLang="ko-KR" b="0" i="0" dirty="0">
                <a:effectLst/>
                <a:latin typeface="Jeju Gothic"/>
              </a:rPr>
              <a:t>SW</a:t>
            </a:r>
            <a:r>
              <a:rPr lang="ko-KR" altLang="en-US" b="0" i="0" dirty="0">
                <a:effectLst/>
                <a:latin typeface="Jeju Gothic"/>
              </a:rPr>
              <a:t>를 사용하게 될 수 있다</a:t>
            </a:r>
            <a:r>
              <a:rPr lang="en-US" altLang="ko-KR" b="0" i="0" dirty="0">
                <a:effectLst/>
                <a:latin typeface="Jeju Gothic"/>
              </a:rPr>
              <a:t>.</a:t>
            </a:r>
          </a:p>
          <a:p>
            <a:pPr lvl="1"/>
            <a:r>
              <a:rPr lang="ko-KR" altLang="en-US" dirty="0">
                <a:latin typeface="Jeju Gothic"/>
              </a:rPr>
              <a:t>단점</a:t>
            </a:r>
            <a:endParaRPr lang="en-US" altLang="ko-KR" dirty="0">
              <a:latin typeface="Jeju Gothic"/>
            </a:endParaRPr>
          </a:p>
          <a:p>
            <a:pPr lvl="2"/>
            <a:r>
              <a:rPr lang="en-US" altLang="ko-KR" b="0" i="0" dirty="0">
                <a:effectLst/>
                <a:latin typeface="Jeju Gothic"/>
              </a:rPr>
              <a:t>SaaS</a:t>
            </a:r>
            <a:r>
              <a:rPr lang="ko-KR" altLang="en-US" b="0" i="0" dirty="0">
                <a:effectLst/>
                <a:latin typeface="Jeju Gothic"/>
              </a:rPr>
              <a:t>의 특성상 반드시 인터넷에 접속할 수 있어야만 사용할 수 있고</a:t>
            </a:r>
            <a:r>
              <a:rPr lang="en-US" altLang="ko-KR" b="0" i="0" dirty="0">
                <a:effectLst/>
                <a:latin typeface="Jeju Gothic"/>
              </a:rPr>
              <a:t>, </a:t>
            </a:r>
            <a:r>
              <a:rPr lang="ko-KR" altLang="en-US" b="0" i="0" dirty="0">
                <a:effectLst/>
                <a:latin typeface="Jeju Gothic"/>
              </a:rPr>
              <a:t>외부의 데이터 노출에 대한 위험</a:t>
            </a:r>
            <a:endParaRPr lang="en-US" altLang="ko-KR" dirty="0">
              <a:latin typeface="Jeju Gothic"/>
            </a:endParaRPr>
          </a:p>
          <a:p>
            <a:pPr lvl="1"/>
            <a:r>
              <a:rPr lang="ko-KR" altLang="en-US" b="0" i="0" dirty="0">
                <a:effectLst/>
                <a:latin typeface="Jeju Gothic"/>
              </a:rPr>
              <a:t>예시</a:t>
            </a:r>
            <a:endParaRPr lang="en-US" altLang="ko-KR" b="0" i="0" dirty="0">
              <a:effectLst/>
              <a:latin typeface="Jeju Gothic"/>
            </a:endParaRPr>
          </a:p>
          <a:p>
            <a:pPr lvl="2"/>
            <a:r>
              <a:rPr lang="ko-KR" altLang="en-US" b="0" i="0" dirty="0">
                <a:effectLst/>
                <a:latin typeface="Jeju Gothic"/>
              </a:rPr>
              <a:t>웹 메일</a:t>
            </a:r>
            <a:r>
              <a:rPr lang="en-US" altLang="ko-KR" b="0" i="0" dirty="0">
                <a:effectLst/>
                <a:latin typeface="Jeju Gothic"/>
              </a:rPr>
              <a:t>, </a:t>
            </a:r>
            <a:r>
              <a:rPr lang="ko-KR" altLang="en-US" b="0" i="0" dirty="0">
                <a:effectLst/>
                <a:latin typeface="Jeju Gothic"/>
              </a:rPr>
              <a:t>구글 클라우드</a:t>
            </a:r>
            <a:r>
              <a:rPr lang="en-US" altLang="ko-KR" b="0" i="0" dirty="0">
                <a:effectLst/>
                <a:latin typeface="Jeju Gothic"/>
              </a:rPr>
              <a:t>, </a:t>
            </a:r>
            <a:r>
              <a:rPr lang="ko-KR" altLang="en-US" b="0" i="0" dirty="0">
                <a:effectLst/>
                <a:latin typeface="Jeju Gothic"/>
              </a:rPr>
              <a:t>네이버 클라우드</a:t>
            </a:r>
            <a:r>
              <a:rPr lang="en-US" altLang="ko-KR" b="0" i="0" dirty="0">
                <a:effectLst/>
                <a:latin typeface="Jeju Gothic"/>
              </a:rPr>
              <a:t>, MS</a:t>
            </a:r>
            <a:r>
              <a:rPr lang="ko-KR" altLang="en-US" b="0" i="0" dirty="0">
                <a:effectLst/>
                <a:latin typeface="Jeju Gothic"/>
              </a:rPr>
              <a:t>오피스</a:t>
            </a:r>
            <a:r>
              <a:rPr lang="en-US" altLang="ko-KR" b="0" i="0" dirty="0">
                <a:effectLst/>
                <a:latin typeface="Jeju Gothic"/>
              </a:rPr>
              <a:t>365, </a:t>
            </a:r>
            <a:r>
              <a:rPr lang="ko-KR" altLang="en-US" b="0" i="0" dirty="0" err="1">
                <a:effectLst/>
                <a:latin typeface="Jeju Gothic"/>
              </a:rPr>
              <a:t>드롭박스</a:t>
            </a:r>
            <a:r>
              <a:rPr lang="ko-KR" altLang="en-US" b="0" i="0" dirty="0">
                <a:effectLst/>
                <a:latin typeface="Jeju Gothic"/>
              </a:rPr>
              <a:t> </a:t>
            </a:r>
            <a:endParaRPr lang="en-US" altLang="ko-KR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948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API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Cloud API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https://cloud.google.com/apis/docs/overview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AWS(Amazon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Service)</a:t>
            </a:r>
          </a:p>
          <a:p>
            <a:pPr lvl="1"/>
            <a:r>
              <a:rPr lang="en-US" altLang="ko-KR" dirty="0">
                <a:hlinkClick r:id="rId3"/>
              </a:rPr>
              <a:t>https://aws.amazon.com/ko/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https://aws.amazon.com/ko/blogs/korea/aws-api-call-1/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Microsoft Azure</a:t>
            </a:r>
          </a:p>
          <a:p>
            <a:pPr lvl="1"/>
            <a:r>
              <a:rPr lang="en-US" altLang="ko-KR" dirty="0">
                <a:hlinkClick r:id="rId5"/>
              </a:rPr>
              <a:t>https://azure.microsoft.com/ko-kr/solutions/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https://azure.microsoft.com/ko-kr/services/app-service/api/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62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API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Cloud API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3"/>
              </a:rPr>
              <a:t>https://www.ncloud.com/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https://apidocs.ncloud.com/ko/common/ncpapi/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Kakao</a:t>
            </a:r>
            <a:r>
              <a:rPr lang="en-US" altLang="ko-KR" dirty="0"/>
              <a:t> API</a:t>
            </a:r>
          </a:p>
          <a:p>
            <a:pPr lvl="1"/>
            <a:r>
              <a:rPr lang="en-US" altLang="ko-KR" dirty="0">
                <a:hlinkClick r:id="rId5"/>
              </a:rPr>
              <a:t>https://kakaoicloud.com/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89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computing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/>
              <a:t>Cloud computing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i="0" dirty="0">
                <a:effectLst/>
              </a:rPr>
              <a:t>서로 다른 물리적인 위치에 존재하는 컴퓨터들의 리소스를 </a:t>
            </a:r>
            <a:r>
              <a:rPr lang="ko-KR" altLang="en-US" i="0" u="sng" dirty="0">
                <a:effectLst/>
              </a:rPr>
              <a:t>가상화 기술</a:t>
            </a:r>
            <a:r>
              <a:rPr lang="ko-KR" altLang="en-US" i="0" dirty="0">
                <a:effectLst/>
              </a:rPr>
              <a:t>로 통합해 제공하는 기술</a:t>
            </a:r>
            <a:endParaRPr lang="en-US" altLang="ko-KR" i="0" dirty="0">
              <a:effectLst/>
            </a:endParaRPr>
          </a:p>
          <a:p>
            <a:pPr lvl="1"/>
            <a:r>
              <a:rPr lang="ko-KR" altLang="en-US" i="0" dirty="0">
                <a:effectLst/>
              </a:rPr>
              <a:t>컴퓨터를 사용한 정보 처리를 자신이 보유한 </a:t>
            </a:r>
            <a:r>
              <a:rPr lang="en-US" altLang="ko-KR" i="0" dirty="0">
                <a:effectLst/>
              </a:rPr>
              <a:t>PC</a:t>
            </a:r>
            <a:r>
              <a:rPr lang="ko-KR" altLang="en-US" i="0" dirty="0">
                <a:effectLst/>
              </a:rPr>
              <a:t>가 아닌</a:t>
            </a:r>
            <a:r>
              <a:rPr lang="en-US" altLang="ko-KR" i="0" dirty="0">
                <a:effectLst/>
              </a:rPr>
              <a:t>, </a:t>
            </a:r>
            <a:r>
              <a:rPr lang="ko-KR" altLang="en-US" i="0" dirty="0">
                <a:effectLst/>
              </a:rPr>
              <a:t>인터넷 </a:t>
            </a:r>
            <a:r>
              <a:rPr lang="en-US" altLang="ko-KR" i="0" dirty="0">
                <a:effectLst/>
              </a:rPr>
              <a:t>'</a:t>
            </a:r>
            <a:r>
              <a:rPr lang="ko-KR" altLang="en-US" i="0" dirty="0">
                <a:effectLst/>
              </a:rPr>
              <a:t>너머</a:t>
            </a:r>
            <a:r>
              <a:rPr lang="en-US" altLang="ko-KR" i="0" dirty="0">
                <a:effectLst/>
              </a:rPr>
              <a:t>'</a:t>
            </a:r>
            <a:r>
              <a:rPr lang="ko-KR" altLang="en-US" i="0" dirty="0">
                <a:effectLst/>
              </a:rPr>
              <a:t>에 존재하는 클라우드 사업자의 컴퓨터에서 처리하는 서비스</a:t>
            </a:r>
            <a:endParaRPr lang="en-US" altLang="ko-KR" i="0" dirty="0">
              <a:effectLst/>
            </a:endParaRPr>
          </a:p>
          <a:p>
            <a:pPr lvl="1"/>
            <a:r>
              <a:rPr lang="ko-KR" altLang="en-US" i="0" dirty="0">
                <a:effectLst/>
              </a:rPr>
              <a:t>개인용 컴퓨터나 기업의 서버에 개별적으로 저장해 두었던 프로그램이나 문서를 클라우드</a:t>
            </a:r>
            <a:r>
              <a:rPr lang="en-US" altLang="ko-KR" i="0" dirty="0">
                <a:effectLst/>
              </a:rPr>
              <a:t>(</a:t>
            </a:r>
            <a:r>
              <a:rPr lang="ko-KR" altLang="en-US" i="0" dirty="0">
                <a:effectLst/>
              </a:rPr>
              <a:t>대형 컴퓨터</a:t>
            </a:r>
            <a:r>
              <a:rPr lang="en-US" altLang="ko-KR" i="0" dirty="0">
                <a:effectLst/>
              </a:rPr>
              <a:t>)</a:t>
            </a:r>
            <a:r>
              <a:rPr lang="ko-KR" altLang="en-US" i="0" dirty="0">
                <a:effectLst/>
              </a:rPr>
              <a:t>에 저장하고 웹 브라우저 등 필요한 어플리케이션을 구동해 원하는 작업을 수행할 수 있는 사용자 중심의 컴퓨터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5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computing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pPr algn="l"/>
            <a:r>
              <a:rPr lang="ko-KR" altLang="en-US" i="0" dirty="0">
                <a:effectLst/>
                <a:latin typeface="Jeju Gothic"/>
              </a:rPr>
              <a:t>가상화와 클라우드 컴퓨팅의 차이</a:t>
            </a:r>
          </a:p>
          <a:p>
            <a:pPr lvl="1"/>
            <a:r>
              <a:rPr lang="ko-KR" altLang="en-US" i="0" dirty="0">
                <a:effectLst/>
                <a:latin typeface="Jeju Gothic"/>
              </a:rPr>
              <a:t>가상화는 기술</a:t>
            </a:r>
            <a:r>
              <a:rPr lang="en-US" altLang="ko-KR" i="0" dirty="0">
                <a:effectLst/>
                <a:latin typeface="Jeju Gothic"/>
              </a:rPr>
              <a:t>(Tec</a:t>
            </a:r>
            <a:r>
              <a:rPr lang="en-US" altLang="ko-KR" dirty="0">
                <a:latin typeface="Jeju Gothic"/>
              </a:rPr>
              <a:t>hnology)</a:t>
            </a:r>
            <a:r>
              <a:rPr lang="ko-KR" altLang="en-US" i="0" dirty="0">
                <a:effectLst/>
                <a:latin typeface="Jeju Gothic"/>
              </a:rPr>
              <a:t>이고</a:t>
            </a:r>
            <a:r>
              <a:rPr lang="en-US" altLang="ko-KR" i="0" dirty="0">
                <a:effectLst/>
                <a:latin typeface="Jeju Gothic"/>
              </a:rPr>
              <a:t>,</a:t>
            </a:r>
            <a:r>
              <a:rPr lang="ko-KR" altLang="en-US" i="0" dirty="0">
                <a:effectLst/>
                <a:latin typeface="Jeju Gothic"/>
              </a:rPr>
              <a:t> 클라우드는 방법론</a:t>
            </a:r>
            <a:r>
              <a:rPr lang="en-US" altLang="ko-KR" i="0" dirty="0">
                <a:effectLst/>
                <a:latin typeface="Jeju Gothic"/>
              </a:rPr>
              <a:t>(Methodology)</a:t>
            </a:r>
          </a:p>
          <a:p>
            <a:pPr lvl="1"/>
            <a:endParaRPr lang="en-US" altLang="ko-KR" i="0" dirty="0">
              <a:effectLst/>
              <a:latin typeface="Jeju Gothic"/>
            </a:endParaRPr>
          </a:p>
          <a:p>
            <a:r>
              <a:rPr lang="ko-KR" altLang="en-US" dirty="0">
                <a:latin typeface="Jeju Gothic"/>
              </a:rPr>
              <a:t>가상화</a:t>
            </a:r>
            <a:r>
              <a:rPr lang="en-US" altLang="ko-KR" dirty="0">
                <a:latin typeface="Jeju Gothic"/>
              </a:rPr>
              <a:t>(Virtualization)</a:t>
            </a:r>
            <a:r>
              <a:rPr lang="ko-KR" altLang="en-US" i="0" dirty="0">
                <a:effectLst/>
                <a:latin typeface="Jeju Gothic"/>
              </a:rPr>
              <a:t> </a:t>
            </a:r>
            <a:endParaRPr lang="en-US" altLang="ko-KR" i="0" dirty="0">
              <a:effectLst/>
              <a:latin typeface="Jeju Gothic"/>
            </a:endParaRPr>
          </a:p>
          <a:p>
            <a:pPr lvl="1"/>
            <a:r>
              <a:rPr lang="en-US" altLang="ko-KR" i="0" dirty="0">
                <a:effectLst/>
                <a:latin typeface="Jeju Gothic"/>
              </a:rPr>
              <a:t>VMware</a:t>
            </a:r>
            <a:r>
              <a:rPr lang="ko-KR" altLang="en-US" i="0" dirty="0">
                <a:effectLst/>
                <a:latin typeface="Jeju Gothic"/>
              </a:rPr>
              <a:t>나 </a:t>
            </a:r>
            <a:r>
              <a:rPr lang="en-US" altLang="ko-KR" i="0" dirty="0" err="1">
                <a:effectLst/>
                <a:latin typeface="Jeju Gothic"/>
              </a:rPr>
              <a:t>Virtualbox</a:t>
            </a:r>
            <a:r>
              <a:rPr lang="ko-KR" altLang="en-US" i="0" dirty="0">
                <a:effectLst/>
                <a:latin typeface="Jeju Gothic"/>
              </a:rPr>
              <a:t>와 같이 단일한 물리 하드웨어 시스템에서 여러 환경이나 자원을 생성할 수 있는 기술</a:t>
            </a:r>
            <a:endParaRPr lang="en-US" altLang="ko-KR" dirty="0">
              <a:latin typeface="Jeju Gothic"/>
            </a:endParaRPr>
          </a:p>
          <a:p>
            <a:pPr lvl="1"/>
            <a:r>
              <a:rPr lang="ko-KR" altLang="en-US" i="0" dirty="0" err="1">
                <a:effectLst/>
                <a:latin typeface="Jeju Gothic"/>
              </a:rPr>
              <a:t>하이퍼바이저</a:t>
            </a:r>
            <a:r>
              <a:rPr lang="ko-KR" altLang="en-US" i="0" dirty="0">
                <a:effectLst/>
                <a:latin typeface="Jeju Gothic"/>
              </a:rPr>
              <a:t> 라고 불리는 소프트웨어가 하드웨어에 직접 연결되며 가상 </a:t>
            </a:r>
            <a:r>
              <a:rPr lang="ko-KR" altLang="en-US" i="0" dirty="0" err="1">
                <a:effectLst/>
                <a:latin typeface="Jeju Gothic"/>
              </a:rPr>
              <a:t>머신을</a:t>
            </a:r>
            <a:r>
              <a:rPr lang="ko-KR" altLang="en-US" i="0" dirty="0">
                <a:effectLst/>
                <a:latin typeface="Jeju Gothic"/>
              </a:rPr>
              <a:t> 만들 수 있다</a:t>
            </a:r>
            <a:r>
              <a:rPr lang="en-US" altLang="ko-KR" i="0" dirty="0">
                <a:effectLst/>
                <a:latin typeface="Jeju Gothic"/>
              </a:rPr>
              <a:t>.</a:t>
            </a:r>
            <a:r>
              <a:rPr lang="en-US" altLang="ko-KR" dirty="0">
                <a:latin typeface="Jeju Gothic"/>
              </a:rPr>
              <a:t> </a:t>
            </a:r>
          </a:p>
          <a:p>
            <a:pPr lvl="1"/>
            <a:r>
              <a:rPr lang="ko-KR" altLang="en-US" i="0" dirty="0">
                <a:effectLst/>
                <a:latin typeface="Jeju Gothic"/>
              </a:rPr>
              <a:t>가상 </a:t>
            </a:r>
            <a:r>
              <a:rPr lang="ko-KR" altLang="en-US" i="0" dirty="0" err="1">
                <a:effectLst/>
                <a:latin typeface="Jeju Gothic"/>
              </a:rPr>
              <a:t>머신은</a:t>
            </a:r>
            <a:r>
              <a:rPr lang="ko-KR" altLang="en-US" i="0" dirty="0">
                <a:effectLst/>
                <a:latin typeface="Jeju Gothic"/>
              </a:rPr>
              <a:t> </a:t>
            </a:r>
            <a:r>
              <a:rPr lang="ko-KR" altLang="en-US" i="0" dirty="0" err="1">
                <a:effectLst/>
                <a:latin typeface="Jeju Gothic"/>
              </a:rPr>
              <a:t>하이퍼바이저의</a:t>
            </a:r>
            <a:r>
              <a:rPr lang="ko-KR" altLang="en-US" i="0" dirty="0">
                <a:effectLst/>
                <a:latin typeface="Jeju Gothic"/>
              </a:rPr>
              <a:t> 자원을 적절하게 배분 받은 후 사용</a:t>
            </a:r>
            <a:endParaRPr lang="en-US" altLang="ko-KR" i="0" dirty="0">
              <a:effectLst/>
              <a:latin typeface="Jeju Gothic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48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computing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Cloud computing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경제성</a:t>
            </a:r>
            <a:endParaRPr lang="en-US" altLang="ko-KR" dirty="0"/>
          </a:p>
          <a:p>
            <a:pPr lvl="2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하드웨어와 소프트웨어를 소유하지 않고 사용하고자 하는 기능을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사용하고자 하는 기간만 서비스로써 사용할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소프트웨어와 데이터를 클라우드에서 통합 관리함으로써 소프트웨어 업데이트 작업 및 데이터 유지보수의 효율성을 높이고 비용을 절약할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유연성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lvl="2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자체 시스템을 구축하는 것에 비해 컴퓨팅 리소스가 필요할 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필요한 만큼 확장하고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필요하지 않을 때는 축소하는 등의 유연한 활용이 가능하다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가용성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2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클라우드 데이터 센터 안의 일부 하드웨어에 문제가 발생하더라도 서비스를 계속해서 사용 할 수 있도록 구성되어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빠른 구축 속도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lvl="2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자체 시스템을 구축할 경우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설계 후 하드웨어와 소프트웨어를 설치하기 까지 많은 시간이 걸리지만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클라우드가 제공하는 하드웨어와 소프트웨어를 이용하면 신속하게 시스템을 구축할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5833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ko-KR" altLang="en-US" i="0" dirty="0">
                <a:effectLst/>
                <a:latin typeface="Jeju Gothic"/>
              </a:rPr>
              <a:t>얼마만큼 사용자가 관리하고 얼마만큼 클라우드에서 제공받는가</a:t>
            </a:r>
            <a:endParaRPr lang="en-US" altLang="ko-KR" dirty="0"/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3" name="그림 2" descr="스크린샷, 노트북, 컴퓨터, 모니터이(가) 표시된 사진&#10;&#10;자동 생성된 설명">
            <a:extLst>
              <a:ext uri="{FF2B5EF4-FFF2-40B4-BE49-F238E27FC236}">
                <a16:creationId xmlns:a16="http://schemas.microsoft.com/office/drawing/2014/main" id="{11F14793-DCBF-445D-8B09-37553795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2" y="1831402"/>
            <a:ext cx="8702417" cy="48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Iaas</a:t>
            </a:r>
            <a:r>
              <a:rPr lang="en-US" altLang="ko-KR" dirty="0"/>
              <a:t>(Infrastructure as a Service)</a:t>
            </a:r>
          </a:p>
          <a:p>
            <a:pPr lvl="1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 하드웨어 등의 컴퓨팅 리소스를 네트워크를 통해 서비스로 제공하는 모델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대표적인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IaaS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서비스로는 가상 서버 및 온라인 스토리지 등을 들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가상 서버에서는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OS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설치되는 데이터베이스와 미들웨어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응용 프로그램 등의 소프트웨어를 자유롭게 운영할 수 있지만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기업 사용자가 스스로 설치하고 관리해야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IaaS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요금 체계는 대부분의 클라우드 서비스에서 사용량에 따른 종량제 혹은 월 정액제를 채택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6094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Iaas</a:t>
            </a:r>
            <a:r>
              <a:rPr lang="en-US" altLang="ko-KR" dirty="0"/>
              <a:t>(Infrastructure as a Service)</a:t>
            </a:r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3" name="그림 2" descr="스크린샷, 컴퓨터, 노트북, 앉아있는이(가) 표시된 사진&#10;&#10;자동 생성된 설명">
            <a:extLst>
              <a:ext uri="{FF2B5EF4-FFF2-40B4-BE49-F238E27FC236}">
                <a16:creationId xmlns:a16="http://schemas.microsoft.com/office/drawing/2014/main" id="{46DE7476-6B5B-4885-8F76-04627961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56" y="1834897"/>
            <a:ext cx="8687244" cy="49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1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Iaas</a:t>
            </a:r>
            <a:r>
              <a:rPr lang="en-US" altLang="ko-KR" dirty="0"/>
              <a:t>(Infrastructure as a Service)</a:t>
            </a:r>
          </a:p>
          <a:p>
            <a:pPr lvl="1"/>
            <a:r>
              <a:rPr lang="ko-KR" altLang="en-US" b="0" i="0" dirty="0">
                <a:effectLst/>
                <a:latin typeface="Jeju Gothic"/>
              </a:rPr>
              <a:t>가상머신 호스팅</a:t>
            </a:r>
            <a:r>
              <a:rPr lang="en-US" altLang="ko-KR" b="0" i="0" dirty="0">
                <a:effectLst/>
                <a:latin typeface="Jeju Gothic"/>
              </a:rPr>
              <a:t>(VM Hosting)</a:t>
            </a:r>
            <a:r>
              <a:rPr lang="ko-KR" altLang="en-US" b="0" i="0" dirty="0">
                <a:effectLst/>
                <a:latin typeface="Jeju Gothic"/>
              </a:rPr>
              <a:t>과 유사</a:t>
            </a:r>
            <a:endParaRPr lang="en-US" altLang="ko-KR" dirty="0">
              <a:latin typeface="Jeju Gothic"/>
            </a:endParaRPr>
          </a:p>
          <a:p>
            <a:pPr lvl="1"/>
            <a:r>
              <a:rPr lang="ko-KR" altLang="en-US" b="0" i="0" dirty="0">
                <a:effectLst/>
                <a:latin typeface="Jeju Gothic"/>
              </a:rPr>
              <a:t>가상머신 호스팅은 직접 장비를 구입하고</a:t>
            </a:r>
            <a:r>
              <a:rPr lang="en-US" altLang="ko-KR" b="0" i="0" dirty="0">
                <a:effectLst/>
                <a:latin typeface="Jeju Gothic"/>
              </a:rPr>
              <a:t>,</a:t>
            </a:r>
            <a:r>
              <a:rPr lang="ko-KR" altLang="en-US" b="0" i="0" dirty="0">
                <a:effectLst/>
                <a:latin typeface="Jeju Gothic"/>
              </a:rPr>
              <a:t> 그 장비 스펙 범위 </a:t>
            </a:r>
            <a:r>
              <a:rPr lang="ko-KR" altLang="en-US" dirty="0">
                <a:latin typeface="Jeju Gothic"/>
              </a:rPr>
              <a:t>내</a:t>
            </a:r>
            <a:r>
              <a:rPr lang="ko-KR" altLang="en-US" b="0" i="0" dirty="0">
                <a:effectLst/>
                <a:latin typeface="Jeju Gothic"/>
              </a:rPr>
              <a:t>에서 자원을 할당하고 구성하지만</a:t>
            </a:r>
            <a:r>
              <a:rPr lang="en-US" altLang="ko-KR" b="0" i="0" dirty="0">
                <a:effectLst/>
                <a:latin typeface="Jeju Gothic"/>
              </a:rPr>
              <a:t>, IaaS</a:t>
            </a:r>
            <a:r>
              <a:rPr lang="ko-KR" altLang="en-US" b="0" i="0" dirty="0">
                <a:effectLst/>
                <a:latin typeface="Jeju Gothic"/>
              </a:rPr>
              <a:t>는 기업이 준비해 놓은 환경에서 우리가 선택할 수 있음</a:t>
            </a:r>
            <a:endParaRPr lang="en-US" altLang="ko-KR" dirty="0">
              <a:latin typeface="Jeju Gothic"/>
            </a:endParaRPr>
          </a:p>
          <a:p>
            <a:pPr lvl="1"/>
            <a:r>
              <a:rPr lang="ko-KR" altLang="en-US" b="0" i="0" dirty="0">
                <a:effectLst/>
                <a:latin typeface="Jeju Gothic"/>
              </a:rPr>
              <a:t>일반적으로 적은 </a:t>
            </a:r>
            <a:r>
              <a:rPr lang="en-US" altLang="ko-KR" b="0" i="0" dirty="0">
                <a:effectLst/>
                <a:latin typeface="Jeju Gothic"/>
              </a:rPr>
              <a:t>OS</a:t>
            </a:r>
            <a:r>
              <a:rPr lang="ko-KR" altLang="en-US" b="0" i="0" dirty="0">
                <a:effectLst/>
                <a:latin typeface="Jeju Gothic"/>
              </a:rPr>
              <a:t>가 지원됩니다</a:t>
            </a:r>
            <a:r>
              <a:rPr lang="en-US" altLang="ko-KR" b="0" i="0" dirty="0">
                <a:effectLst/>
                <a:latin typeface="Jeju Gothic"/>
              </a:rPr>
              <a:t>. (</a:t>
            </a:r>
            <a:r>
              <a:rPr lang="en-US" altLang="ko-KR" dirty="0">
                <a:latin typeface="Jeju Gothic"/>
              </a:rPr>
              <a:t>AWS</a:t>
            </a:r>
            <a:r>
              <a:rPr lang="ko-KR" altLang="en-US" dirty="0">
                <a:latin typeface="Jeju Gothic"/>
              </a:rPr>
              <a:t>는</a:t>
            </a:r>
            <a:r>
              <a:rPr lang="ko-KR" altLang="en-US" b="0" i="0" dirty="0">
                <a:effectLst/>
                <a:latin typeface="Jeju Gothic"/>
              </a:rPr>
              <a:t> 일부 </a:t>
            </a:r>
            <a:r>
              <a:rPr lang="en-US" altLang="ko-KR" b="0" i="0" dirty="0">
                <a:effectLst/>
                <a:latin typeface="Jeju Gothic"/>
              </a:rPr>
              <a:t>Linux</a:t>
            </a:r>
            <a:r>
              <a:rPr lang="ko-KR" altLang="en-US" b="0" i="0" dirty="0">
                <a:effectLst/>
                <a:latin typeface="Jeju Gothic"/>
              </a:rPr>
              <a:t>와 </a:t>
            </a:r>
            <a:r>
              <a:rPr lang="en-US" altLang="ko-KR" b="0" i="0" dirty="0">
                <a:effectLst/>
                <a:latin typeface="Jeju Gothic"/>
              </a:rPr>
              <a:t>Windows Server </a:t>
            </a:r>
            <a:r>
              <a:rPr lang="ko-KR" altLang="en-US" b="0" i="0" dirty="0">
                <a:effectLst/>
                <a:latin typeface="Jeju Gothic"/>
              </a:rPr>
              <a:t>제공</a:t>
            </a:r>
            <a:r>
              <a:rPr lang="en-US" altLang="ko-KR" b="0" i="0" dirty="0">
                <a:effectLst/>
                <a:latin typeface="Jeju Gothic"/>
              </a:rPr>
              <a:t>)</a:t>
            </a:r>
          </a:p>
          <a:p>
            <a:pPr lvl="1"/>
            <a:r>
              <a:rPr lang="ko-KR" altLang="en-US" b="0" i="0" dirty="0">
                <a:effectLst/>
                <a:latin typeface="Jeju Gothic"/>
              </a:rPr>
              <a:t>고객은 </a:t>
            </a:r>
            <a:r>
              <a:rPr lang="en-US" altLang="ko-KR" b="0" i="0" dirty="0">
                <a:effectLst/>
                <a:latin typeface="Jeju Gothic"/>
              </a:rPr>
              <a:t>OS</a:t>
            </a:r>
            <a:r>
              <a:rPr lang="ko-KR" altLang="en-US" b="0" i="0" dirty="0">
                <a:effectLst/>
                <a:latin typeface="Jeju Gothic"/>
              </a:rPr>
              <a:t>와 어플리케이션을 직접 관리</a:t>
            </a:r>
            <a:endParaRPr lang="en-US" altLang="ko-KR" dirty="0">
              <a:latin typeface="Jeju Gothic"/>
            </a:endParaRPr>
          </a:p>
          <a:p>
            <a:pPr lvl="1"/>
            <a:r>
              <a:rPr lang="ko-KR" altLang="en-US" b="0" i="0" dirty="0">
                <a:effectLst/>
                <a:latin typeface="Jeju Gothic"/>
              </a:rPr>
              <a:t>관리 측면에서 개발자와 인프라 관리자의 역할을 분담시킬 수 있음</a:t>
            </a:r>
            <a:endParaRPr lang="en-US" altLang="ko-KR" b="0" i="0" dirty="0">
              <a:effectLst/>
              <a:latin typeface="Jeju Gothic"/>
            </a:endParaRPr>
          </a:p>
          <a:p>
            <a:pPr lvl="2"/>
            <a:endParaRPr lang="ko-KR" altLang="en-US" b="0" i="0" dirty="0">
              <a:solidFill>
                <a:srgbClr val="666666"/>
              </a:solidFill>
              <a:effectLst/>
              <a:latin typeface="Jeju Gothic"/>
            </a:endParaRPr>
          </a:p>
          <a:p>
            <a:pPr lvl="2"/>
            <a:endParaRPr lang="en-US" altLang="ko-KR" dirty="0"/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630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7414FE-2631-49BB-A93B-6B487FDE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450"/>
          </a:xfrm>
        </p:spPr>
        <p:txBody>
          <a:bodyPr>
            <a:normAutofit/>
          </a:bodyPr>
          <a:lstStyle/>
          <a:p>
            <a:r>
              <a:rPr lang="en-US" altLang="ko-KR" dirty="0"/>
              <a:t>Cloud service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3CD45B9-C9E3-4928-9127-83537D4A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3625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Iaas</a:t>
            </a:r>
            <a:r>
              <a:rPr lang="en-US" altLang="ko-KR" dirty="0"/>
              <a:t>(Infrastructure as a Service)</a:t>
            </a:r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b="0" i="0" dirty="0">
                <a:effectLst/>
                <a:latin typeface="Jeju Gothic"/>
              </a:rPr>
              <a:t>고객은 가상 서버 하위의 레벨에 대해서는 고려할 필요가 없음</a:t>
            </a:r>
            <a:endParaRPr lang="en-US" altLang="ko-KR" b="0" i="0" dirty="0">
              <a:effectLst/>
              <a:latin typeface="Jeju Gothic"/>
            </a:endParaRPr>
          </a:p>
          <a:p>
            <a:pPr lvl="1"/>
            <a:r>
              <a:rPr lang="ko-KR" altLang="en-US" dirty="0">
                <a:latin typeface="Jeju Gothic"/>
              </a:rPr>
              <a:t>단점</a:t>
            </a:r>
            <a:endParaRPr lang="en-US" altLang="ko-KR" dirty="0">
              <a:latin typeface="Jeju Gothic"/>
            </a:endParaRPr>
          </a:p>
          <a:p>
            <a:pPr lvl="2"/>
            <a:r>
              <a:rPr lang="ko-KR" altLang="en-US" b="0" i="0" dirty="0">
                <a:effectLst/>
                <a:latin typeface="Jeju Gothic"/>
              </a:rPr>
              <a:t>가상 서버 하위의 레벨에 대해서는 전혀 고객이 접근하거나 컨트롤할 수 없음</a:t>
            </a:r>
            <a:endParaRPr lang="en-US" altLang="ko-KR" dirty="0">
              <a:latin typeface="Jeju Gothic"/>
            </a:endParaRPr>
          </a:p>
          <a:p>
            <a:pPr lvl="2"/>
            <a:r>
              <a:rPr lang="ko-KR" altLang="en-US" b="0" i="0" dirty="0">
                <a:effectLst/>
                <a:latin typeface="Jeju Gothic"/>
              </a:rPr>
              <a:t>가상 서버 하위의 레벨에 대해서 고려할 필요가 없는 사용자가 쓰기에 적합한 모델</a:t>
            </a:r>
            <a:endParaRPr lang="en-US" altLang="ko-KR" b="0" i="0" dirty="0">
              <a:effectLst/>
              <a:latin typeface="Jeju Gothic"/>
            </a:endParaRPr>
          </a:p>
          <a:p>
            <a:pPr lvl="1"/>
            <a:r>
              <a:rPr lang="ko-KR" altLang="en-US" dirty="0">
                <a:latin typeface="Jeju Gothic"/>
              </a:rPr>
              <a:t>예시</a:t>
            </a:r>
            <a:endParaRPr lang="en-US" altLang="ko-KR" dirty="0">
              <a:latin typeface="Jeju Gothic"/>
            </a:endParaRPr>
          </a:p>
          <a:p>
            <a:pPr lvl="2"/>
            <a:r>
              <a:rPr lang="en-US" altLang="ko-KR" b="0" i="0" dirty="0">
                <a:effectLst/>
                <a:latin typeface="Jeju Gothic"/>
              </a:rPr>
              <a:t>AWS</a:t>
            </a:r>
            <a:r>
              <a:rPr lang="ko-KR" altLang="en-US" dirty="0">
                <a:latin typeface="Jeju Gothic"/>
              </a:rPr>
              <a:t>의 </a:t>
            </a:r>
            <a:r>
              <a:rPr lang="en-US" altLang="ko-KR" dirty="0">
                <a:latin typeface="Jeju Gothic"/>
              </a:rPr>
              <a:t>EC2</a:t>
            </a:r>
          </a:p>
          <a:p>
            <a:pPr lvl="2"/>
            <a:r>
              <a:rPr lang="ko-KR" altLang="en-US" b="0" i="0" dirty="0">
                <a:effectLst/>
                <a:latin typeface="Jeju Gothic"/>
              </a:rPr>
              <a:t>물리적인 서버와 </a:t>
            </a:r>
            <a:r>
              <a:rPr lang="en-US" altLang="ko-KR" b="0" i="0" dirty="0">
                <a:effectLst/>
                <a:latin typeface="Jeju Gothic"/>
              </a:rPr>
              <a:t>Network, Storage </a:t>
            </a:r>
            <a:r>
              <a:rPr lang="ko-KR" altLang="en-US" b="0" i="0" dirty="0">
                <a:effectLst/>
                <a:latin typeface="Jeju Gothic"/>
              </a:rPr>
              <a:t>등등을 직접 구매하거나 준비하지 않아도 원하는 </a:t>
            </a:r>
            <a:r>
              <a:rPr lang="en-US" altLang="ko-KR" b="0" i="0" dirty="0">
                <a:effectLst/>
                <a:latin typeface="Jeju Gothic"/>
              </a:rPr>
              <a:t>OS</a:t>
            </a:r>
            <a:r>
              <a:rPr lang="ko-KR" altLang="en-US" b="0" i="0" dirty="0">
                <a:effectLst/>
                <a:latin typeface="Jeju Gothic"/>
              </a:rPr>
              <a:t>를 깔아 서버로 사용 가능</a:t>
            </a:r>
            <a:r>
              <a:rPr lang="en-US" altLang="ko-KR" b="0" i="0" dirty="0">
                <a:effectLst/>
                <a:latin typeface="Jeju Gothic"/>
              </a:rPr>
              <a:t> </a:t>
            </a:r>
          </a:p>
          <a:p>
            <a:pPr lvl="2"/>
            <a:r>
              <a:rPr lang="en-US" altLang="ko-KR" b="0" i="0" dirty="0">
                <a:effectLst/>
                <a:latin typeface="Jeju Gothic"/>
              </a:rPr>
              <a:t>AWS</a:t>
            </a:r>
            <a:r>
              <a:rPr lang="ko-KR" altLang="en-US" b="0" i="0" dirty="0">
                <a:effectLst/>
                <a:latin typeface="Jeju Gothic"/>
              </a:rPr>
              <a:t>의 </a:t>
            </a:r>
            <a:r>
              <a:rPr lang="en-US" altLang="ko-KR" b="0" i="0" dirty="0">
                <a:effectLst/>
                <a:latin typeface="Jeju Gothic"/>
              </a:rPr>
              <a:t>EC2</a:t>
            </a:r>
            <a:r>
              <a:rPr lang="ko-KR" altLang="en-US" b="0" i="0" dirty="0">
                <a:effectLst/>
                <a:latin typeface="Jeju Gothic"/>
              </a:rPr>
              <a:t>는 사용자가 원하는 </a:t>
            </a:r>
            <a:r>
              <a:rPr lang="en-US" altLang="ko-KR" b="0" i="0" dirty="0">
                <a:effectLst/>
                <a:latin typeface="Jeju Gothic"/>
              </a:rPr>
              <a:t>OS</a:t>
            </a:r>
            <a:r>
              <a:rPr lang="ko-KR" altLang="en-US" b="0" i="0" dirty="0">
                <a:effectLst/>
                <a:latin typeface="Jeju Gothic"/>
              </a:rPr>
              <a:t>를 선택하고</a:t>
            </a:r>
            <a:r>
              <a:rPr lang="en-US" altLang="ko-KR" b="0" i="0" dirty="0">
                <a:effectLst/>
                <a:latin typeface="Jeju Gothic"/>
              </a:rPr>
              <a:t>,</a:t>
            </a:r>
            <a:r>
              <a:rPr lang="ko-KR" altLang="en-US" b="0" i="0" dirty="0">
                <a:effectLst/>
                <a:latin typeface="Jeju Gothic"/>
              </a:rPr>
              <a:t> 그에 해당하는 스펙을 선택하기만 하면</a:t>
            </a:r>
            <a:r>
              <a:rPr lang="en-US" altLang="ko-KR" dirty="0">
                <a:latin typeface="Jeju Gothic"/>
              </a:rPr>
              <a:t> </a:t>
            </a:r>
            <a:r>
              <a:rPr lang="ko-KR" altLang="en-US" b="0" i="0" dirty="0">
                <a:effectLst/>
                <a:latin typeface="Jeju Gothic"/>
              </a:rPr>
              <a:t>모든 관리를 </a:t>
            </a:r>
            <a:r>
              <a:rPr lang="en-US" altLang="ko-KR" dirty="0">
                <a:latin typeface="Jeju Gothic"/>
              </a:rPr>
              <a:t>AWS</a:t>
            </a:r>
            <a:r>
              <a:rPr lang="ko-KR" altLang="en-US" dirty="0">
                <a:latin typeface="Jeju Gothic"/>
              </a:rPr>
              <a:t> </a:t>
            </a:r>
            <a:r>
              <a:rPr lang="ko-KR" altLang="en-US" b="0" i="0" dirty="0">
                <a:effectLst/>
                <a:latin typeface="Jeju Gothic"/>
              </a:rPr>
              <a:t>에서 </a:t>
            </a:r>
            <a:r>
              <a:rPr lang="ko-KR" altLang="en-US" dirty="0">
                <a:latin typeface="Jeju Gothic"/>
              </a:rPr>
              <a:t>한다</a:t>
            </a:r>
            <a:r>
              <a:rPr lang="en-US" altLang="ko-KR" dirty="0">
                <a:latin typeface="Jeju Gothic"/>
              </a:rPr>
              <a:t>.</a:t>
            </a:r>
          </a:p>
          <a:p>
            <a:pPr lvl="2"/>
            <a:r>
              <a:rPr lang="en-US" altLang="ko-KR" b="0" i="0" dirty="0">
                <a:effectLst/>
                <a:latin typeface="Jeju Gothic"/>
              </a:rPr>
              <a:t>OS</a:t>
            </a:r>
            <a:r>
              <a:rPr lang="ko-KR" altLang="en-US" b="0" i="0" dirty="0">
                <a:effectLst/>
                <a:latin typeface="Jeju Gothic"/>
              </a:rPr>
              <a:t>를 제공한다는 느낌이긴 하지만</a:t>
            </a:r>
            <a:r>
              <a:rPr lang="en-US" altLang="ko-KR" b="0" i="0" dirty="0">
                <a:effectLst/>
                <a:latin typeface="Jeju Gothic"/>
              </a:rPr>
              <a:t>, </a:t>
            </a:r>
            <a:r>
              <a:rPr lang="ko-KR" altLang="en-US" b="0" i="0" dirty="0">
                <a:effectLst/>
                <a:latin typeface="Jeju Gothic"/>
              </a:rPr>
              <a:t>선택권을 주고 </a:t>
            </a:r>
            <a:r>
              <a:rPr lang="en-US" altLang="ko-KR" b="0" i="0" dirty="0">
                <a:effectLst/>
                <a:latin typeface="Jeju Gothic"/>
              </a:rPr>
              <a:t>OS</a:t>
            </a:r>
            <a:r>
              <a:rPr lang="ko-KR" altLang="en-US" b="0" i="0" dirty="0">
                <a:effectLst/>
                <a:latin typeface="Jeju Gothic"/>
              </a:rPr>
              <a:t>의 종류나 다양한 자원들을 사용자가 선택하므로 대표적인 </a:t>
            </a:r>
            <a:r>
              <a:rPr lang="en-US" altLang="ko-KR" b="0" i="0" dirty="0" err="1">
                <a:effectLst/>
                <a:latin typeface="Jeju Gothic"/>
              </a:rPr>
              <a:t>IasS</a:t>
            </a:r>
            <a:r>
              <a:rPr lang="ko-KR" altLang="en-US" b="0" i="0" dirty="0">
                <a:effectLst/>
                <a:latin typeface="Jeju Gothic"/>
              </a:rPr>
              <a:t>라고 할 수 있음</a:t>
            </a:r>
            <a:endParaRPr lang="en-US" altLang="ko-KR" b="0" i="0" dirty="0">
              <a:effectLst/>
              <a:latin typeface="Jeju Gothic"/>
            </a:endParaRPr>
          </a:p>
          <a:p>
            <a:pPr lvl="2"/>
            <a:r>
              <a:rPr lang="ko-KR" altLang="en-US" dirty="0">
                <a:latin typeface="Jeju Gothic"/>
              </a:rPr>
              <a:t>오픈</a:t>
            </a:r>
            <a:r>
              <a:rPr lang="en-US" altLang="ko-KR" dirty="0">
                <a:latin typeface="Jeju Gothic"/>
              </a:rPr>
              <a:t> </a:t>
            </a:r>
            <a:r>
              <a:rPr lang="ko-KR" altLang="en-US" dirty="0">
                <a:latin typeface="Jeju Gothic"/>
              </a:rPr>
              <a:t>소스로 제공되는 </a:t>
            </a:r>
            <a:r>
              <a:rPr lang="en-US" altLang="ko-KR" dirty="0">
                <a:latin typeface="Jeju Gothic"/>
              </a:rPr>
              <a:t>OpenStack</a:t>
            </a:r>
            <a:endParaRPr lang="en-US" altLang="ko-KR" b="0" i="0" dirty="0">
              <a:effectLst/>
              <a:latin typeface="Jeju Gothic"/>
            </a:endParaRPr>
          </a:p>
          <a:p>
            <a:pPr lvl="2"/>
            <a:endParaRPr lang="ko-KR" altLang="en-US" b="0" i="0" dirty="0">
              <a:solidFill>
                <a:srgbClr val="666666"/>
              </a:solidFill>
              <a:effectLst/>
              <a:latin typeface="Jeju Gothic"/>
            </a:endParaRPr>
          </a:p>
          <a:p>
            <a:pPr lvl="2"/>
            <a:endParaRPr lang="en-US" altLang="ko-KR" dirty="0"/>
          </a:p>
          <a:p>
            <a:pPr lvl="2"/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911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1078</Words>
  <Application>Microsoft Office PowerPoint</Application>
  <PresentationFormat>와이드스크린</PresentationFormat>
  <Paragraphs>122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Jeju Gothic</vt:lpstr>
      <vt:lpstr>맑은 고딕</vt:lpstr>
      <vt:lpstr>Arial</vt:lpstr>
      <vt:lpstr>Office 테마</vt:lpstr>
      <vt:lpstr>클라우드 API 활용</vt:lpstr>
      <vt:lpstr>Cloud computing</vt:lpstr>
      <vt:lpstr>Cloud computing</vt:lpstr>
      <vt:lpstr>Cloud computing</vt:lpstr>
      <vt:lpstr>Cloud service</vt:lpstr>
      <vt:lpstr>Cloud service</vt:lpstr>
      <vt:lpstr>Cloud service</vt:lpstr>
      <vt:lpstr>Cloud service</vt:lpstr>
      <vt:lpstr>Cloud service</vt:lpstr>
      <vt:lpstr>Cloud service</vt:lpstr>
      <vt:lpstr>Cloud service</vt:lpstr>
      <vt:lpstr>Cloud service</vt:lpstr>
      <vt:lpstr>Cloud service</vt:lpstr>
      <vt:lpstr>Cloud service</vt:lpstr>
      <vt:lpstr>Cloud service</vt:lpstr>
      <vt:lpstr>Cloud service</vt:lpstr>
      <vt:lpstr>Cloud service</vt:lpstr>
      <vt:lpstr>Cloud API</vt:lpstr>
      <vt:lpstr>Cloud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개요</dc:title>
  <dc:creator>백종현</dc:creator>
  <cp:lastModifiedBy>백종현</cp:lastModifiedBy>
  <cp:revision>2</cp:revision>
  <dcterms:created xsi:type="dcterms:W3CDTF">2018-12-06T00:48:38Z</dcterms:created>
  <dcterms:modified xsi:type="dcterms:W3CDTF">2020-07-22T11:30:46Z</dcterms:modified>
</cp:coreProperties>
</file>