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>
      <p:cViewPr>
        <p:scale>
          <a:sx n="100" d="100"/>
          <a:sy n="100" d="100"/>
        </p:scale>
        <p:origin x="-1325" y="7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9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4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AB2-CDDA-410A-800C-248674D1D566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5BB0-A511-4825-9B98-05A8EE6C7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5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86046" y="1340768"/>
            <a:ext cx="4157954" cy="5008264"/>
          </a:xfrm>
          <a:prstGeom prst="roundRect">
            <a:avLst/>
          </a:prstGeom>
          <a:solidFill>
            <a:schemeClr val="accent1">
              <a:alpha val="12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464" y="1336974"/>
            <a:ext cx="4731568" cy="2911394"/>
          </a:xfrm>
          <a:prstGeom prst="roundRect">
            <a:avLst/>
          </a:prstGeom>
          <a:solidFill>
            <a:schemeClr val="accent1">
              <a:alpha val="12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6" name="꺾인 연결선 5"/>
          <p:cNvCxnSpPr>
            <a:stCxn id="26" idx="3"/>
            <a:endCxn id="27" idx="1"/>
          </p:cNvCxnSpPr>
          <p:nvPr/>
        </p:nvCxnSpPr>
        <p:spPr>
          <a:xfrm flipV="1">
            <a:off x="4058331" y="1954344"/>
            <a:ext cx="1381467" cy="420945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295003" y="3260000"/>
            <a:ext cx="1801759" cy="1285124"/>
          </a:xfrm>
          <a:prstGeom prst="roundRect">
            <a:avLst>
              <a:gd name="adj" fmla="val 5852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>
            <a:solidFill>
              <a:srgbClr val="35866B"/>
            </a:solidFill>
            <a:headEnd type="oval"/>
            <a:tailEnd type="oval"/>
          </a:ln>
          <a:effectLst>
            <a:innerShdw blurRad="114300" dist="25400">
              <a:prstClr val="black">
                <a:alpha val="29000"/>
              </a:prstClr>
            </a:inn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endParaRPr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00887" y="1579589"/>
            <a:ext cx="1801759" cy="1160509"/>
          </a:xfrm>
          <a:prstGeom prst="roundRect">
            <a:avLst>
              <a:gd name="adj" fmla="val 5852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>
            <a:solidFill>
              <a:srgbClr val="35866B"/>
            </a:solidFill>
            <a:headEnd type="oval"/>
            <a:tailEnd type="oval"/>
          </a:ln>
          <a:effectLst>
            <a:innerShdw blurRad="114300" dist="25400">
              <a:prstClr val="black">
                <a:alpha val="29000"/>
              </a:prstClr>
            </a:inn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endParaRPr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80174" y="1632241"/>
            <a:ext cx="1739948" cy="1769476"/>
          </a:xfrm>
          <a:prstGeom prst="roundRect">
            <a:avLst>
              <a:gd name="adj" fmla="val 5852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>
            <a:solidFill>
              <a:srgbClr val="35866B"/>
            </a:solidFill>
            <a:headEnd type="oval"/>
            <a:tailEnd type="oval"/>
          </a:ln>
          <a:effectLst>
            <a:innerShdw blurRad="114300" dist="25400">
              <a:prstClr val="black">
                <a:alpha val="29000"/>
              </a:prstClr>
            </a:innerShdw>
          </a:effectLst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endParaRPr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1244588" y="4441785"/>
            <a:ext cx="3316933" cy="1365471"/>
          </a:xfrm>
          <a:prstGeom prst="roundRect">
            <a:avLst>
              <a:gd name="adj" fmla="val 9718"/>
            </a:avLst>
          </a:prstGeom>
          <a:solidFill>
            <a:srgbClr val="C0C0C0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t"/>
          <a:lstStyle/>
          <a:p>
            <a:pPr algn="ctr"/>
            <a:r>
              <a:rPr lang="ko-KR" altLang="en-US" sz="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분석데이터 정의</a:t>
            </a:r>
            <a:endParaRPr lang="en-US" altLang="ko-KR" sz="8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2121869" y="2924944"/>
            <a:ext cx="2304256" cy="1222093"/>
          </a:xfrm>
          <a:prstGeom prst="roundRect">
            <a:avLst>
              <a:gd name="adj" fmla="val 9718"/>
            </a:avLst>
          </a:prstGeom>
          <a:solidFill>
            <a:srgbClr val="C0C0C0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t"/>
          <a:lstStyle/>
          <a:p>
            <a:pPr algn="ctr"/>
            <a:r>
              <a:rPr lang="ko-KR" altLang="en-US" sz="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업무전문가 브레인스토밍</a:t>
            </a:r>
            <a:endParaRPr lang="en-US" altLang="ko-KR" sz="8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6137" y="1439291"/>
            <a:ext cx="1185185" cy="297521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분석기회 발굴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97984" y="1439291"/>
            <a:ext cx="1185185" cy="297521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분석기회 구조화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03290" y="1403287"/>
            <a:ext cx="1185185" cy="297521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분석방안 구체화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454218" y="1801923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분석테마선정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61720" y="2359379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기존의 프로세스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효율성 체크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61720" y="2899439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비즈니스 모델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기여도 체크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720752" y="1819223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분석유저스토리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kumimoji="0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720752" y="2359331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목표가치 구체화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2233229" y="3209596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목표가치에 따른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분석질문 생성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2233229" y="3736756"/>
            <a:ext cx="1339650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분석질문구체화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63256" y="4759584"/>
            <a:ext cx="1262418" cy="386836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가용가능한 </a:t>
            </a:r>
            <a:endParaRPr lang="en-US" altLang="ko-KR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목록정의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89911" y="4766988"/>
            <a:ext cx="1595037" cy="386836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데이터범위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/format/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Source/ownership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89911" y="5335648"/>
            <a:ext cx="1595037" cy="386836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데이터관련 업무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스키마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메타정보정의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58032" y="5335668"/>
            <a:ext cx="1262418" cy="386836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데이터보안 및 </a:t>
            </a:r>
            <a:endParaRPr lang="en-US" altLang="ko-KR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비식별화 검증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748644" y="5985284"/>
            <a:ext cx="2309687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데이터모집단 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factor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규모파악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추출계획서 작성 및 추출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5439798" y="1775831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cleansing/</a:t>
            </a: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적합성 판단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5439798" y="2279887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특이값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처리방안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439798" y="2747939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MART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5439798" y="3321369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기초통계작업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5439798" y="3710355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탐색분석 및 시각화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439798" y="4110442"/>
            <a:ext cx="1512168" cy="35702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분석질문에 따른 </a:t>
            </a:r>
            <a:endParaRPr kumimoji="0" lang="en-US" altLang="ko-KR" sz="8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인사이트 도출</a:t>
            </a:r>
            <a:endParaRPr kumimoji="0" lang="ko-KR" altLang="ko-KR" sz="800" b="1" dirty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5157504" y="4723463"/>
            <a:ext cx="2076757" cy="505737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대략적인 분석목표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기법정리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등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5157504" y="5370239"/>
            <a:ext cx="2076757" cy="61504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set / </a:t>
            </a:r>
            <a:r>
              <a:rPr kumimoji="0"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est set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정의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K-fold CV(Cross Validation)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Bagging/Boosting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10448" y="1403287"/>
            <a:ext cx="1481985" cy="297521"/>
          </a:xfrm>
          <a:prstGeom prst="roundRect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모델생성 및 시각화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7395356" y="1850333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발견한 인사이트에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근거한 모델생성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7395356" y="2323858"/>
            <a:ext cx="1512168" cy="295062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7395356" y="2768445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위한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 정의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395356" y="3241970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업무관련 지수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kumimoji="0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7395356" y="3715495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조립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및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최종모델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7395356" y="4189020"/>
            <a:ext cx="1512168" cy="627714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검증 및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kumimoji="0"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ROC/GAIN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챠트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꺾인 연결선 41"/>
          <p:cNvCxnSpPr>
            <a:stCxn id="41" idx="3"/>
            <a:endCxn id="36" idx="3"/>
          </p:cNvCxnSpPr>
          <p:nvPr/>
        </p:nvCxnSpPr>
        <p:spPr>
          <a:xfrm flipV="1">
            <a:off x="8907524" y="2012333"/>
            <a:ext cx="12700" cy="2490544"/>
          </a:xfrm>
          <a:prstGeom prst="bentConnector3">
            <a:avLst>
              <a:gd name="adj1" fmla="val 825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7395356" y="4966259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Presantation </a:t>
            </a:r>
            <a:r>
              <a:rPr kumimoji="0" lang="ko-KR" altLang="en-US" sz="8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kumimoji="0" lang="en-US" altLang="ko-KR" sz="8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생성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7395356" y="5439784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auto">
          <a:xfrm>
            <a:off x="7395356" y="5913312"/>
            <a:ext cx="1512168" cy="324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정책반영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제언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3684492" y="3251998"/>
            <a:ext cx="1008854" cy="760856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의사결정요소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모형</a:t>
            </a:r>
            <a:r>
              <a:rPr kumimoji="0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020122" y="2159843"/>
            <a:ext cx="5206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3"/>
          </p:cNvCxnSpPr>
          <p:nvPr/>
        </p:nvCxnSpPr>
        <p:spPr>
          <a:xfrm flipV="1">
            <a:off x="4693346" y="3630103"/>
            <a:ext cx="727706" cy="221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8" idx="2"/>
          </p:cNvCxnSpPr>
          <p:nvPr/>
        </p:nvCxnSpPr>
        <p:spPr>
          <a:xfrm>
            <a:off x="3401767" y="2750725"/>
            <a:ext cx="6187" cy="2125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1" idx="2"/>
            <a:endCxn id="10" idx="0"/>
          </p:cNvCxnSpPr>
          <p:nvPr/>
        </p:nvCxnSpPr>
        <p:spPr>
          <a:xfrm>
            <a:off x="2903054" y="4093781"/>
            <a:ext cx="1" cy="348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2"/>
            <a:endCxn id="26" idx="0"/>
          </p:cNvCxnSpPr>
          <p:nvPr/>
        </p:nvCxnSpPr>
        <p:spPr>
          <a:xfrm>
            <a:off x="2903055" y="5807256"/>
            <a:ext cx="433" cy="178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2"/>
            <a:endCxn id="28" idx="0"/>
          </p:cNvCxnSpPr>
          <p:nvPr/>
        </p:nvCxnSpPr>
        <p:spPr>
          <a:xfrm>
            <a:off x="6195882" y="2132856"/>
            <a:ext cx="0" cy="14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8" idx="2"/>
            <a:endCxn id="29" idx="0"/>
          </p:cNvCxnSpPr>
          <p:nvPr/>
        </p:nvCxnSpPr>
        <p:spPr>
          <a:xfrm>
            <a:off x="6195882" y="2636912"/>
            <a:ext cx="0" cy="111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9" idx="2"/>
            <a:endCxn id="7" idx="0"/>
          </p:cNvCxnSpPr>
          <p:nvPr/>
        </p:nvCxnSpPr>
        <p:spPr>
          <a:xfrm>
            <a:off x="6195882" y="3104964"/>
            <a:ext cx="1" cy="155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" idx="2"/>
            <a:endCxn id="33" idx="0"/>
          </p:cNvCxnSpPr>
          <p:nvPr/>
        </p:nvCxnSpPr>
        <p:spPr>
          <a:xfrm>
            <a:off x="6195883" y="4545124"/>
            <a:ext cx="0" cy="1783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2"/>
            <a:endCxn id="34" idx="0"/>
          </p:cNvCxnSpPr>
          <p:nvPr/>
        </p:nvCxnSpPr>
        <p:spPr>
          <a:xfrm>
            <a:off x="6195883" y="5229200"/>
            <a:ext cx="0" cy="1410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0" idx="2"/>
            <a:endCxn id="21" idx="0"/>
          </p:cNvCxnSpPr>
          <p:nvPr/>
        </p:nvCxnSpPr>
        <p:spPr>
          <a:xfrm>
            <a:off x="2903054" y="3566621"/>
            <a:ext cx="0" cy="170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548844" y="3915268"/>
            <a:ext cx="21395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2" idx="3"/>
            <a:endCxn id="23" idx="1"/>
          </p:cNvCxnSpPr>
          <p:nvPr/>
        </p:nvCxnSpPr>
        <p:spPr>
          <a:xfrm>
            <a:off x="2625674" y="4953002"/>
            <a:ext cx="264237" cy="7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5" idx="0"/>
          </p:cNvCxnSpPr>
          <p:nvPr/>
        </p:nvCxnSpPr>
        <p:spPr>
          <a:xfrm flipH="1">
            <a:off x="1989241" y="5146420"/>
            <a:ext cx="5224" cy="1892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6" idx="2"/>
            <a:endCxn id="37" idx="0"/>
          </p:cNvCxnSpPr>
          <p:nvPr/>
        </p:nvCxnSpPr>
        <p:spPr>
          <a:xfrm>
            <a:off x="8151440" y="2174333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7" idx="2"/>
            <a:endCxn id="38" idx="0"/>
          </p:cNvCxnSpPr>
          <p:nvPr/>
        </p:nvCxnSpPr>
        <p:spPr>
          <a:xfrm>
            <a:off x="8151440" y="2618920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8" idx="2"/>
            <a:endCxn id="39" idx="0"/>
          </p:cNvCxnSpPr>
          <p:nvPr/>
        </p:nvCxnSpPr>
        <p:spPr>
          <a:xfrm>
            <a:off x="8151440" y="3092445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9" idx="2"/>
            <a:endCxn id="40" idx="0"/>
          </p:cNvCxnSpPr>
          <p:nvPr/>
        </p:nvCxnSpPr>
        <p:spPr>
          <a:xfrm>
            <a:off x="8151440" y="3565970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41" idx="0"/>
          </p:cNvCxnSpPr>
          <p:nvPr/>
        </p:nvCxnSpPr>
        <p:spPr>
          <a:xfrm>
            <a:off x="8151440" y="4039495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1" idx="2"/>
            <a:endCxn id="43" idx="0"/>
          </p:cNvCxnSpPr>
          <p:nvPr/>
        </p:nvCxnSpPr>
        <p:spPr>
          <a:xfrm>
            <a:off x="8151440" y="4816734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3" idx="2"/>
            <a:endCxn id="44" idx="0"/>
          </p:cNvCxnSpPr>
          <p:nvPr/>
        </p:nvCxnSpPr>
        <p:spPr>
          <a:xfrm>
            <a:off x="8151440" y="5290259"/>
            <a:ext cx="0" cy="149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4" idx="2"/>
            <a:endCxn id="45" idx="0"/>
          </p:cNvCxnSpPr>
          <p:nvPr/>
        </p:nvCxnSpPr>
        <p:spPr>
          <a:xfrm>
            <a:off x="8151440" y="5763784"/>
            <a:ext cx="0" cy="1495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4" idx="3"/>
            <a:endCxn id="36" idx="1"/>
          </p:cNvCxnSpPr>
          <p:nvPr/>
        </p:nvCxnSpPr>
        <p:spPr>
          <a:xfrm flipV="1">
            <a:off x="7234261" y="2012333"/>
            <a:ext cx="161095" cy="3665429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2"/>
            <a:endCxn id="16" idx="0"/>
          </p:cNvCxnSpPr>
          <p:nvPr/>
        </p:nvCxnSpPr>
        <p:spPr>
          <a:xfrm>
            <a:off x="1124043" y="2168058"/>
            <a:ext cx="7502" cy="182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6" idx="2"/>
            <a:endCxn id="17" idx="0"/>
          </p:cNvCxnSpPr>
          <p:nvPr/>
        </p:nvCxnSpPr>
        <p:spPr>
          <a:xfrm>
            <a:off x="1131545" y="2724724"/>
            <a:ext cx="0" cy="1663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8" idx="2"/>
            <a:endCxn id="19" idx="0"/>
          </p:cNvCxnSpPr>
          <p:nvPr/>
        </p:nvCxnSpPr>
        <p:spPr>
          <a:xfrm>
            <a:off x="3390577" y="2184570"/>
            <a:ext cx="0" cy="1664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280174" y="4062553"/>
            <a:ext cx="1170690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업무파악 영역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AutoShape 8"/>
          <p:cNvSpPr>
            <a:spLocks noChangeArrowheads="1"/>
          </p:cNvSpPr>
          <p:nvPr/>
        </p:nvSpPr>
        <p:spPr bwMode="auto">
          <a:xfrm>
            <a:off x="4980467" y="6040038"/>
            <a:ext cx="1170690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데이터과학 영역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5536" y="26064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95536" y="1886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876256" y="116632"/>
            <a:ext cx="1834024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전반적인 머신러닝 </a:t>
            </a:r>
            <a:r>
              <a:rPr lang="en-US" altLang="ko-KR" sz="1000" b="1" dirty="0" smtClean="0"/>
              <a:t>FLOW</a:t>
            </a:r>
            <a:endParaRPr lang="ko-KR" altLang="en-US" sz="10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5536" y="692696"/>
            <a:ext cx="1185185" cy="297521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분석기회 발굴</a:t>
            </a:r>
            <a:endParaRPr lang="ko-KR" altLang="en-US" sz="800" b="1" dirty="0">
              <a:solidFill>
                <a:srgbClr val="FF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50711" y="693712"/>
            <a:ext cx="1185185" cy="297521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분석기회 구조화</a:t>
            </a:r>
            <a:endParaRPr lang="ko-KR" altLang="en-US" sz="800" b="1" dirty="0">
              <a:solidFill>
                <a:srgbClr val="FF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44008" y="695808"/>
            <a:ext cx="1185185" cy="297521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분석방안 구체화</a:t>
            </a:r>
            <a:endParaRPr lang="ko-KR" altLang="en-US" sz="800" b="1" dirty="0">
              <a:solidFill>
                <a:srgbClr val="FF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20272" y="692732"/>
            <a:ext cx="1481985" cy="297521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solidFill>
              <a:schemeClr val="bg1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755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47511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1266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95022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8777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42533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162885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900440" algn="l" defTabSz="1475110" rtl="0" eaLnBrk="1" latinLnBrk="1" hangingPunct="1">
              <a:defRPr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모델생성 및 시각화</a:t>
            </a:r>
            <a:endParaRPr lang="ko-KR" altLang="en-US" sz="800" b="1" dirty="0">
              <a:solidFill>
                <a:srgbClr val="FF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화살표 연결선 81"/>
          <p:cNvCxnSpPr>
            <a:stCxn id="80" idx="3"/>
            <a:endCxn id="81" idx="1"/>
          </p:cNvCxnSpPr>
          <p:nvPr/>
        </p:nvCxnSpPr>
        <p:spPr>
          <a:xfrm flipV="1">
            <a:off x="5829193" y="841493"/>
            <a:ext cx="1191079" cy="3076"/>
          </a:xfrm>
          <a:prstGeom prst="straightConnector1">
            <a:avLst/>
          </a:prstGeom>
          <a:ln w="25400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580721" y="847459"/>
            <a:ext cx="869990" cy="1016"/>
          </a:xfrm>
          <a:prstGeom prst="straightConnector1">
            <a:avLst/>
          </a:prstGeom>
          <a:ln w="25400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635896" y="844569"/>
            <a:ext cx="1008112" cy="2096"/>
          </a:xfrm>
          <a:prstGeom prst="straightConnector1">
            <a:avLst/>
          </a:prstGeom>
          <a:ln w="25400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2411760" y="2636912"/>
            <a:ext cx="6480720" cy="280831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824764"/>
            <a:ext cx="1800200" cy="1035300"/>
          </a:xfrm>
          <a:prstGeom prst="roundRect">
            <a:avLst/>
          </a:prstGeom>
          <a:noFill/>
          <a:ln w="952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395536" y="26064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5536" y="1886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68344" y="116632"/>
            <a:ext cx="104193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분석 </a:t>
            </a:r>
            <a:r>
              <a:rPr lang="en-US" altLang="ko-KR" sz="1000" b="1" dirty="0" smtClean="0"/>
              <a:t>FLOW</a:t>
            </a:r>
            <a:endParaRPr lang="ko-KR" altLang="en-US" sz="1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6" y="908720"/>
            <a:ext cx="1728192" cy="3168352"/>
          </a:xfrm>
          <a:prstGeom prst="roundRect">
            <a:avLst/>
          </a:prstGeom>
          <a:solidFill>
            <a:schemeClr val="accent1"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9552" y="1124744"/>
            <a:ext cx="1440159" cy="432000"/>
          </a:xfrm>
          <a:prstGeom prst="roundRect">
            <a:avLst>
              <a:gd name="adj" fmla="val 5852"/>
            </a:avLst>
          </a:prstGeom>
          <a:solidFill>
            <a:srgbClr val="FFFF00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속성정보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9552" y="2276872"/>
            <a:ext cx="1440159" cy="432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치료정보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3505" y="764704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9552" y="2852888"/>
            <a:ext cx="1440159" cy="432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경과정보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39552" y="3429000"/>
            <a:ext cx="1440159" cy="432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결과정보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3808" y="923936"/>
            <a:ext cx="1440160" cy="246221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환자의 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유전정보</a:t>
            </a:r>
            <a:endParaRPr lang="ko-KR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1235777"/>
            <a:ext cx="1440160" cy="246221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환자의 환경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정보</a:t>
            </a:r>
            <a:endParaRPr lang="ko-KR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808" y="1554006"/>
            <a:ext cx="1440160" cy="246221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환자의 건강관리정보</a:t>
            </a:r>
            <a:endParaRPr lang="ko-KR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6" idx="3"/>
            <a:endCxn id="18" idx="1"/>
          </p:cNvCxnSpPr>
          <p:nvPr/>
        </p:nvCxnSpPr>
        <p:spPr>
          <a:xfrm>
            <a:off x="1979711" y="1340744"/>
            <a:ext cx="720081" cy="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39552" y="1700856"/>
            <a:ext cx="1440159" cy="432000"/>
          </a:xfrm>
          <a:prstGeom prst="roundRect">
            <a:avLst>
              <a:gd name="adj" fmla="val 5852"/>
            </a:avLst>
          </a:prstGeom>
          <a:solidFill>
            <a:srgbClr val="FFFF00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질병정보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꺾인 연결선 24"/>
          <p:cNvCxnSpPr>
            <a:stCxn id="21" idx="3"/>
            <a:endCxn id="18" idx="3"/>
          </p:cNvCxnSpPr>
          <p:nvPr/>
        </p:nvCxnSpPr>
        <p:spPr>
          <a:xfrm flipV="1">
            <a:off x="1979711" y="1342414"/>
            <a:ext cx="2520281" cy="574442"/>
          </a:xfrm>
          <a:prstGeom prst="bentConnector3">
            <a:avLst>
              <a:gd name="adj1" fmla="val 109070"/>
            </a:avLst>
          </a:prstGeom>
          <a:ln w="254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932040" y="1242633"/>
            <a:ext cx="3312368" cy="635557"/>
          </a:xfrm>
          <a:prstGeom prst="roundRect">
            <a:avLst>
              <a:gd name="adj" fmla="val 5852"/>
            </a:avLst>
          </a:prstGeom>
          <a:solidFill>
            <a:srgbClr val="FFFF00">
              <a:alpha val="30000"/>
            </a:srgb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환자속성과 질병과의 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연관성 및 상관관계 발견</a:t>
            </a:r>
            <a:endParaRPr kumimoji="0" lang="en-US" altLang="ko-KR" sz="10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 analysis , Apriori , FP growth etc)</a:t>
            </a:r>
            <a:endParaRPr kumimoji="0" lang="ko-KR" altLang="ko-KR" sz="1000" b="1" dirty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04248" y="3284936"/>
            <a:ext cx="1728192" cy="187225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092280" y="2979223"/>
            <a:ext cx="1152128" cy="38715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환자유형별</a:t>
            </a:r>
            <a:endParaRPr kumimoji="0" lang="en-US" altLang="ko-KR" sz="1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 </a:t>
            </a:r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92280" y="3600083"/>
            <a:ext cx="792088" cy="7472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7020272" y="4176147"/>
            <a:ext cx="792088" cy="747292"/>
          </a:xfrm>
          <a:prstGeom prst="ellipse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7668344" y="3997714"/>
            <a:ext cx="792088" cy="747292"/>
          </a:xfrm>
          <a:prstGeom prst="ellipse">
            <a:avLst/>
          </a:prstGeom>
          <a:solidFill>
            <a:schemeClr val="accent3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0032" y="3274183"/>
            <a:ext cx="1728192" cy="187225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타원 34"/>
          <p:cNvSpPr/>
          <p:nvPr/>
        </p:nvSpPr>
        <p:spPr>
          <a:xfrm>
            <a:off x="5148064" y="3589330"/>
            <a:ext cx="792088" cy="747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5076056" y="4165394"/>
            <a:ext cx="792088" cy="747292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5724128" y="3986961"/>
            <a:ext cx="792088" cy="747292"/>
          </a:xfrm>
          <a:prstGeom prst="ellipse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5148064" y="3005116"/>
            <a:ext cx="1152128" cy="38715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</a:t>
            </a:r>
            <a:r>
              <a:rPr kumimoji="0"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유형별</a:t>
            </a:r>
            <a:endParaRPr kumimoji="0" lang="en-US" altLang="ko-KR" sz="1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 analysis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74183"/>
            <a:ext cx="1837988" cy="18722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3042722" y="3005115"/>
            <a:ext cx="1152128" cy="38715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질병요인변수</a:t>
            </a:r>
            <a:endParaRPr kumimoji="0" lang="en-US" altLang="ko-KR" sz="1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(decision tree)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26" idx="2"/>
          </p:cNvCxnSpPr>
          <p:nvPr/>
        </p:nvCxnSpPr>
        <p:spPr>
          <a:xfrm>
            <a:off x="6588224" y="1878190"/>
            <a:ext cx="0" cy="6867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2969262" y="2489227"/>
            <a:ext cx="1818762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만들기 위한 탐색작업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auto">
          <a:xfrm>
            <a:off x="306418" y="5733256"/>
            <a:ext cx="8586062" cy="864096"/>
          </a:xfrm>
          <a:prstGeom prst="roundRect">
            <a:avLst>
              <a:gd name="adj" fmla="val 5852"/>
            </a:avLst>
          </a:prstGeom>
          <a:solidFill>
            <a:srgbClr val="FFFF00">
              <a:alpha val="30000"/>
            </a:srgb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환자의 </a:t>
            </a:r>
            <a:r>
              <a:rPr kumimoji="0" lang="en-US" altLang="ko-KR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범주 안의 속성집합 내에서 존재하는 다양한 속성들이 환자의 질병요인에 해당한다고 볼 수 있는 강한 근거를 찾음</a:t>
            </a:r>
            <a:endParaRPr kumimoji="0" lang="en-US" altLang="ko-KR" sz="10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질병을 유발하는 요인변수와 환자의 질병상태정보와의 군집분석을 통하여 질병유형별 또는 환자유형별로 군집이 가능한지 탐색 </a:t>
            </a:r>
            <a:endParaRPr kumimoji="0" lang="ko-KR" altLang="ko-KR" sz="1000" b="1" dirty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3239851" y="587076"/>
            <a:ext cx="1818762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카테고리의 환자속성집합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꺾인 연결선 52"/>
          <p:cNvCxnSpPr/>
          <p:nvPr/>
        </p:nvCxnSpPr>
        <p:spPr>
          <a:xfrm rot="5400000">
            <a:off x="1713443" y="5034939"/>
            <a:ext cx="820570" cy="576064"/>
          </a:xfrm>
          <a:prstGeom prst="bentConnector3">
            <a:avLst>
              <a:gd name="adj1" fmla="val -1074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95536" y="26064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5536" y="1886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68344" y="116632"/>
            <a:ext cx="104193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분석 </a:t>
            </a:r>
            <a:r>
              <a:rPr lang="en-US" altLang="ko-KR" sz="1000" b="1" dirty="0" smtClean="0"/>
              <a:t>FLOW</a:t>
            </a:r>
            <a:endParaRPr lang="ko-KR" altLang="en-US" sz="1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6" y="908720"/>
            <a:ext cx="1728192" cy="3168352"/>
          </a:xfrm>
          <a:prstGeom prst="roundRect">
            <a:avLst/>
          </a:prstGeom>
          <a:solidFill>
            <a:schemeClr val="accent1"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9552" y="1124744"/>
            <a:ext cx="1440159" cy="432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속성정보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9552" y="2276872"/>
            <a:ext cx="1440159" cy="432000"/>
          </a:xfrm>
          <a:prstGeom prst="roundRect">
            <a:avLst>
              <a:gd name="adj" fmla="val 5852"/>
            </a:avLst>
          </a:prstGeom>
          <a:solidFill>
            <a:srgbClr val="FFFF00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치료정보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3505" y="764704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39552" y="2852888"/>
            <a:ext cx="1440159" cy="432000"/>
          </a:xfrm>
          <a:prstGeom prst="roundRect">
            <a:avLst>
              <a:gd name="adj" fmla="val 5852"/>
            </a:avLst>
          </a:prstGeom>
          <a:solidFill>
            <a:srgbClr val="FFFF00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경과정보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39552" y="3429000"/>
            <a:ext cx="1440159" cy="432000"/>
          </a:xfrm>
          <a:prstGeom prst="roundRect">
            <a:avLst>
              <a:gd name="adj" fmla="val 5852"/>
            </a:avLst>
          </a:prstGeom>
          <a:solidFill>
            <a:srgbClr val="FFFF00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결과정보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9552" y="1700856"/>
            <a:ext cx="1440159" cy="432000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질병정보</a:t>
            </a:r>
            <a:endParaRPr kumimoji="0"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6932" y="2091328"/>
            <a:ext cx="1800200" cy="805730"/>
          </a:xfrm>
          <a:prstGeom prst="roundRect">
            <a:avLst/>
          </a:prstGeom>
          <a:noFill/>
          <a:ln w="952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9792" y="2222866"/>
            <a:ext cx="1440160" cy="246221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성공한 치료정보</a:t>
            </a:r>
            <a:endParaRPr lang="ko-KR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792" y="2534707"/>
            <a:ext cx="1440160" cy="246221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실패한 치료정보</a:t>
            </a:r>
            <a:endParaRPr lang="ko-KR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>
            <a:off x="1979711" y="2492872"/>
            <a:ext cx="537221" cy="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3"/>
            <a:endCxn id="12" idx="2"/>
          </p:cNvCxnSpPr>
          <p:nvPr/>
        </p:nvCxnSpPr>
        <p:spPr>
          <a:xfrm flipV="1">
            <a:off x="1979711" y="2897058"/>
            <a:ext cx="1437321" cy="171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2915816" y="1851252"/>
            <a:ext cx="1818762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경과정보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결과정보를 근거로 한 </a:t>
            </a:r>
            <a:endParaRPr kumimoji="0"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성공치료방법 탐색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꺾인 연결선 28"/>
          <p:cNvCxnSpPr>
            <a:stCxn id="12" idx="3"/>
          </p:cNvCxnSpPr>
          <p:nvPr/>
        </p:nvCxnSpPr>
        <p:spPr>
          <a:xfrm flipV="1">
            <a:off x="4317132" y="1851253"/>
            <a:ext cx="2631132" cy="642940"/>
          </a:xfrm>
          <a:prstGeom prst="bentConnector3">
            <a:avLst>
              <a:gd name="adj1" fmla="val 73169"/>
            </a:avLst>
          </a:prstGeom>
          <a:ln w="381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2339752" y="3225443"/>
            <a:ext cx="3780420" cy="635557"/>
          </a:xfrm>
          <a:prstGeom prst="roundRect">
            <a:avLst>
              <a:gd name="adj" fmla="val 5852"/>
            </a:avLst>
          </a:prstGeom>
          <a:solidFill>
            <a:srgbClr val="FFFF00">
              <a:alpha val="30000"/>
            </a:srgb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환자의 질병속성집합과 성공한 치료방법속성집합 추출</a:t>
            </a:r>
            <a:endParaRPr kumimoji="0" lang="en-US" altLang="ko-KR" sz="10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집합들간의 강한 연관관계를 이루는 변수집합 탐색</a:t>
            </a:r>
            <a:endParaRPr kumimoji="0" lang="en-US" altLang="ko-KR" sz="10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질병유형별 또는 환자유형별 성공한 치료방법의 속성발견</a:t>
            </a:r>
            <a:endParaRPr kumimoji="0" lang="ko-KR" altLang="ko-KR" sz="1000" b="1" dirty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48264" y="1052688"/>
            <a:ext cx="1728192" cy="187225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타원 31"/>
          <p:cNvSpPr/>
          <p:nvPr/>
        </p:nvSpPr>
        <p:spPr>
          <a:xfrm>
            <a:off x="7236296" y="1367835"/>
            <a:ext cx="792088" cy="747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7164288" y="1943899"/>
            <a:ext cx="792088" cy="747292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7812360" y="1765466"/>
            <a:ext cx="792088" cy="747292"/>
          </a:xfrm>
          <a:prstGeom prst="ellipse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7236296" y="783621"/>
            <a:ext cx="1152128" cy="38715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질병군</a:t>
            </a:r>
            <a:r>
              <a:rPr kumimoji="0"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kumimoji="0" lang="en-US" altLang="ko-KR" sz="1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치료모델 </a:t>
            </a:r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48264" y="3356944"/>
            <a:ext cx="1728192" cy="187225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7236296" y="3051231"/>
            <a:ext cx="1152128" cy="38715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환자유형별</a:t>
            </a:r>
            <a:endParaRPr kumimoji="0" lang="en-US" altLang="ko-KR" sz="1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치료모델</a:t>
            </a:r>
            <a:r>
              <a:rPr kumimoji="0"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수립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3672091"/>
            <a:ext cx="792088" cy="7472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7164288" y="4248155"/>
            <a:ext cx="792088" cy="747292"/>
          </a:xfrm>
          <a:prstGeom prst="ellipse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7812360" y="4069722"/>
            <a:ext cx="792088" cy="747292"/>
          </a:xfrm>
          <a:prstGeom prst="ellipse">
            <a:avLst/>
          </a:prstGeom>
          <a:solidFill>
            <a:schemeClr val="accent3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유형</a:t>
            </a:r>
            <a:endParaRPr lang="ko-KR" altLang="en-US" sz="1000" dirty="0"/>
          </a:p>
        </p:txBody>
      </p:sp>
      <p:cxnSp>
        <p:nvCxnSpPr>
          <p:cNvPr id="44" name="꺾인 연결선 43"/>
          <p:cNvCxnSpPr>
            <a:endCxn id="36" idx="1"/>
          </p:cNvCxnSpPr>
          <p:nvPr/>
        </p:nvCxnSpPr>
        <p:spPr>
          <a:xfrm>
            <a:off x="4317132" y="2657817"/>
            <a:ext cx="2631132" cy="1635255"/>
          </a:xfrm>
          <a:prstGeom prst="bentConnector3">
            <a:avLst>
              <a:gd name="adj1" fmla="val 73169"/>
            </a:avLst>
          </a:prstGeom>
          <a:ln w="381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635896" y="537632"/>
            <a:ext cx="792088" cy="747292"/>
          </a:xfrm>
          <a:prstGeom prst="ellipse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원인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2519772" y="535074"/>
            <a:ext cx="792088" cy="747292"/>
          </a:xfrm>
          <a:prstGeom prst="ellipse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속성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4788024" y="538390"/>
            <a:ext cx="792088" cy="747292"/>
          </a:xfrm>
          <a:prstGeom prst="ellipse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치료</a:t>
            </a:r>
            <a:r>
              <a:rPr lang="ko-KR" altLang="en-US" sz="1000" dirty="0" smtClean="0"/>
              <a:t>속성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940152" y="542694"/>
            <a:ext cx="792088" cy="747292"/>
          </a:xfrm>
          <a:prstGeom prst="ellipse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치료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패턴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48" idx="6"/>
            <a:endCxn id="47" idx="2"/>
          </p:cNvCxnSpPr>
          <p:nvPr/>
        </p:nvCxnSpPr>
        <p:spPr>
          <a:xfrm>
            <a:off x="3311860" y="908720"/>
            <a:ext cx="324036" cy="2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7" idx="6"/>
            <a:endCxn id="49" idx="2"/>
          </p:cNvCxnSpPr>
          <p:nvPr/>
        </p:nvCxnSpPr>
        <p:spPr>
          <a:xfrm>
            <a:off x="4427984" y="911278"/>
            <a:ext cx="360040" cy="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6"/>
            <a:endCxn id="50" idx="2"/>
          </p:cNvCxnSpPr>
          <p:nvPr/>
        </p:nvCxnSpPr>
        <p:spPr>
          <a:xfrm>
            <a:off x="5580112" y="912036"/>
            <a:ext cx="360040" cy="43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03196" y="4419382"/>
            <a:ext cx="2224588" cy="2033953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63587" y="4689066"/>
            <a:ext cx="792088" cy="747292"/>
          </a:xfrm>
          <a:prstGeom prst="ellipse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698170" y="4252667"/>
            <a:ext cx="1425558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환자유형별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(knn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115616" y="5201988"/>
            <a:ext cx="792088" cy="747292"/>
          </a:xfrm>
          <a:prstGeom prst="ellipse">
            <a:avLst/>
          </a:prstGeom>
          <a:solidFill>
            <a:srgbClr val="FF0066">
              <a:alpha val="39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1475656" y="4941168"/>
            <a:ext cx="792088" cy="747292"/>
          </a:xfrm>
          <a:prstGeom prst="ellipse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2" name="타원 61"/>
          <p:cNvSpPr/>
          <p:nvPr/>
        </p:nvSpPr>
        <p:spPr>
          <a:xfrm>
            <a:off x="683568" y="5490020"/>
            <a:ext cx="792088" cy="747292"/>
          </a:xfrm>
          <a:prstGeom prst="ellipse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1403648" y="5642420"/>
            <a:ext cx="792088" cy="747292"/>
          </a:xfrm>
          <a:prstGeom prst="ellipse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1468" y="4387803"/>
            <a:ext cx="2224588" cy="2033953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311859" y="4657487"/>
            <a:ext cx="792088" cy="747292"/>
          </a:xfrm>
          <a:prstGeom prst="ellipse">
            <a:avLst/>
          </a:prstGeom>
          <a:solidFill>
            <a:srgbClr val="FF006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6" name="AutoShape 8"/>
          <p:cNvSpPr>
            <a:spLocks noChangeArrowheads="1"/>
          </p:cNvSpPr>
          <p:nvPr/>
        </p:nvSpPr>
        <p:spPr bwMode="auto">
          <a:xfrm>
            <a:off x="3146442" y="4221088"/>
            <a:ext cx="1425558" cy="294480"/>
          </a:xfrm>
          <a:prstGeom prst="roundRect">
            <a:avLst>
              <a:gd name="adj" fmla="val 5852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</a:t>
            </a:r>
            <a:r>
              <a:rPr kumimoji="0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유형별 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(knn</a:t>
            </a:r>
            <a:r>
              <a:rPr kumimoji="0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r>
              <a:rPr kumimoji="0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563888" y="5170409"/>
            <a:ext cx="792088" cy="747292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3923928" y="4909589"/>
            <a:ext cx="792088" cy="747292"/>
          </a:xfrm>
          <a:prstGeom prst="ellipse">
            <a:avLst/>
          </a:prstGeom>
          <a:solidFill>
            <a:srgbClr val="FF006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3131840" y="5458441"/>
            <a:ext cx="792088" cy="747292"/>
          </a:xfrm>
          <a:prstGeom prst="ellipse">
            <a:avLst/>
          </a:prstGeom>
          <a:solidFill>
            <a:srgbClr val="FF006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70" name="타원 69"/>
          <p:cNvSpPr/>
          <p:nvPr/>
        </p:nvSpPr>
        <p:spPr>
          <a:xfrm>
            <a:off x="3851920" y="5610841"/>
            <a:ext cx="792088" cy="747292"/>
          </a:xfrm>
          <a:prstGeom prst="ellipse">
            <a:avLst/>
          </a:prstGeom>
          <a:solidFill>
            <a:srgbClr val="FF006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</a:t>
            </a:r>
            <a:r>
              <a:rPr lang="ko-KR" altLang="en-US" sz="1000" dirty="0"/>
              <a:t>형</a:t>
            </a:r>
            <a:endParaRPr lang="ko-KR" altLang="en-US" sz="1000" dirty="0"/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5274078" y="5745771"/>
            <a:ext cx="3780420" cy="635557"/>
          </a:xfrm>
          <a:prstGeom prst="roundRect">
            <a:avLst>
              <a:gd name="adj" fmla="val 5852"/>
            </a:avLst>
          </a:prstGeom>
          <a:solidFill>
            <a:srgbClr val="FFFF00">
              <a:alpha val="30000"/>
            </a:srgb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k-nearest neighbor(knn)</a:t>
            </a:r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적용하여 가장 가까운 </a:t>
            </a:r>
            <a:endParaRPr kumimoji="0" lang="en-US" altLang="ko-KR" sz="1000" b="1" dirty="0" smtClean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000" b="1" dirty="0" smtClean="0">
                <a:solidFill>
                  <a:srgbClr val="FF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환자유형과 질병유형을 찾아서 학습한 군집별 치료방법을 사용</a:t>
            </a:r>
            <a:endParaRPr kumimoji="0" lang="ko-KR" altLang="ko-KR" sz="1000" b="1" dirty="0">
              <a:solidFill>
                <a:srgbClr val="FF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꺾인 연결선 72"/>
          <p:cNvCxnSpPr>
            <a:stCxn id="64" idx="3"/>
            <a:endCxn id="71" idx="0"/>
          </p:cNvCxnSpPr>
          <p:nvPr/>
        </p:nvCxnSpPr>
        <p:spPr>
          <a:xfrm>
            <a:off x="5076056" y="5404780"/>
            <a:ext cx="2088232" cy="340991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57" idx="2"/>
            <a:endCxn id="71" idx="2"/>
          </p:cNvCxnSpPr>
          <p:nvPr/>
        </p:nvCxnSpPr>
        <p:spPr>
          <a:xfrm rot="5400000" flipH="1" flipV="1">
            <a:off x="4303885" y="3592933"/>
            <a:ext cx="72007" cy="5648798"/>
          </a:xfrm>
          <a:prstGeom prst="bentConnector3">
            <a:avLst>
              <a:gd name="adj1" fmla="val -317469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utoShape 8"/>
          <p:cNvSpPr>
            <a:spLocks noChangeArrowheads="1"/>
          </p:cNvSpPr>
          <p:nvPr/>
        </p:nvSpPr>
        <p:spPr bwMode="auto">
          <a:xfrm>
            <a:off x="8373060" y="1439891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8370336" y="3672091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AutoShape 8"/>
          <p:cNvSpPr>
            <a:spLocks noChangeArrowheads="1"/>
          </p:cNvSpPr>
          <p:nvPr/>
        </p:nvSpPr>
        <p:spPr bwMode="auto">
          <a:xfrm>
            <a:off x="5596882" y="5256315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4572000" y="6525344"/>
            <a:ext cx="750143" cy="233705"/>
          </a:xfrm>
          <a:prstGeom prst="roundRect">
            <a:avLst>
              <a:gd name="adj" fmla="val 5852"/>
            </a:avLst>
          </a:prstGeom>
          <a:solidFill>
            <a:schemeClr val="accent3">
              <a:lumMod val="20000"/>
              <a:lumOff val="80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</a:t>
            </a:r>
            <a:endParaRPr kumimoji="0" lang="ko-KR" altLang="ko-KR" sz="1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1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416</Words>
  <Application>Microsoft Office PowerPoint</Application>
  <PresentationFormat>화면 슬라이드 쇼(4:3)</PresentationFormat>
  <Paragraphs>171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yangjihun</dc:creator>
  <cp:lastModifiedBy>yangjihun</cp:lastModifiedBy>
  <cp:revision>12</cp:revision>
  <dcterms:created xsi:type="dcterms:W3CDTF">2017-02-04T11:28:10Z</dcterms:created>
  <dcterms:modified xsi:type="dcterms:W3CDTF">2017-02-04T12:45:23Z</dcterms:modified>
</cp:coreProperties>
</file>