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255C-F367-494B-A892-86496FD7AF4E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0F2F-3491-4F29-8953-5DF36F0614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255C-F367-494B-A892-86496FD7AF4E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0F2F-3491-4F29-8953-5DF36F0614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255C-F367-494B-A892-86496FD7AF4E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0F2F-3491-4F29-8953-5DF36F0614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255C-F367-494B-A892-86496FD7AF4E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0F2F-3491-4F29-8953-5DF36F0614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0F2F-3491-4F29-8953-5DF36F0614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0C8255C-F367-494B-A892-86496FD7AF4E}" type="datetimeFigureOut">
              <a:rPr lang="ko-KR" altLang="en-US" smtClean="0"/>
              <a:t>2018-09-30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255C-F367-494B-A892-86496FD7AF4E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0F2F-3491-4F29-8953-5DF36F0614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255C-F367-494B-A892-86496FD7AF4E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0F2F-3491-4F29-8953-5DF36F0614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255C-F367-494B-A892-86496FD7AF4E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0F2F-3491-4F29-8953-5DF36F0614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255C-F367-494B-A892-86496FD7AF4E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0F2F-3491-4F29-8953-5DF36F0614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255C-F367-494B-A892-86496FD7AF4E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0F2F-3491-4F29-8953-5DF36F0614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255C-F367-494B-A892-86496FD7AF4E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0F2F-3491-4F29-8953-5DF36F0614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0C8255C-F367-494B-A892-86496FD7AF4E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ACB0F2F-3491-4F29-8953-5DF36F0614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Transaction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3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 smtClean="0"/>
              <a:t>실습</a:t>
            </a:r>
            <a:r>
              <a:rPr lang="en-US" altLang="ko-KR" dirty="0"/>
              <a:t> </a:t>
            </a:r>
            <a:r>
              <a:rPr lang="en-US" altLang="ko-KR" dirty="0" smtClean="0"/>
              <a:t>(2/6)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1988840"/>
            <a:ext cx="70567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다음 문장을 입력 후 실행하지 않고 대기한다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begin </a:t>
            </a:r>
            <a:r>
              <a:rPr lang="en-US" altLang="ko-KR" sz="2000" dirty="0" err="1"/>
              <a:t>tran</a:t>
            </a:r>
            <a:endParaRPr lang="en-US" altLang="ko-KR" sz="2000" dirty="0"/>
          </a:p>
          <a:p>
            <a:r>
              <a:rPr lang="en-US" altLang="ko-KR" sz="2000" dirty="0" smtClean="0"/>
              <a:t>	update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 set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10 where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1;</a:t>
            </a:r>
          </a:p>
          <a:p>
            <a:r>
              <a:rPr lang="en-US" altLang="ko-KR" sz="2000" dirty="0" smtClean="0"/>
              <a:t>	update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 set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20 where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2;</a:t>
            </a:r>
          </a:p>
          <a:p>
            <a:r>
              <a:rPr lang="en-US" altLang="ko-KR" sz="2000" dirty="0" smtClean="0"/>
              <a:t>	update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 set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30 where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3;</a:t>
            </a:r>
          </a:p>
          <a:p>
            <a:r>
              <a:rPr lang="en-US" altLang="ko-KR" sz="2000" dirty="0"/>
              <a:t>commit </a:t>
            </a:r>
            <a:r>
              <a:rPr lang="en-US" altLang="ko-KR" sz="2000" dirty="0" err="1"/>
              <a:t>tran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810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 smtClean="0"/>
              <a:t>실습</a:t>
            </a:r>
            <a:r>
              <a:rPr lang="en-US" altLang="ko-KR" dirty="0"/>
              <a:t> </a:t>
            </a:r>
            <a:r>
              <a:rPr lang="en-US" altLang="ko-KR" dirty="0" smtClean="0"/>
              <a:t>(3/6)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1988840"/>
            <a:ext cx="70567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F5 </a:t>
            </a:r>
            <a:r>
              <a:rPr lang="ko-KR" altLang="en-US" sz="2000" dirty="0" smtClean="0"/>
              <a:t>키를 이용해서 한 문장씩 실행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begin </a:t>
            </a:r>
            <a:r>
              <a:rPr lang="en-US" altLang="ko-KR" sz="2000" dirty="0" err="1" smtClean="0"/>
              <a:t>tran</a:t>
            </a:r>
            <a:endParaRPr lang="en-US" altLang="ko-KR" sz="2000" dirty="0"/>
          </a:p>
          <a:p>
            <a:r>
              <a:rPr lang="en-US" altLang="ko-KR" sz="2000" dirty="0" smtClean="0"/>
              <a:t>	update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 set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10 where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1;</a:t>
            </a:r>
          </a:p>
          <a:p>
            <a:r>
              <a:rPr lang="en-US" altLang="ko-KR" sz="2000" dirty="0" smtClean="0"/>
              <a:t>	update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 set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20 where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2;</a:t>
            </a:r>
          </a:p>
          <a:p>
            <a:r>
              <a:rPr lang="en-US" altLang="ko-KR" sz="2000" dirty="0" smtClean="0"/>
              <a:t>	update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 set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30 where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3;</a:t>
            </a:r>
          </a:p>
          <a:p>
            <a:r>
              <a:rPr lang="en-US" altLang="ko-KR" sz="2000" dirty="0"/>
              <a:t>commit </a:t>
            </a:r>
            <a:r>
              <a:rPr lang="en-US" altLang="ko-KR" sz="2000" dirty="0" err="1" smtClean="0"/>
              <a:t>tran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위 두 문장만 실행 후 새 쿼리 창을 연 후 다음을 실행</a:t>
            </a:r>
            <a:endParaRPr lang="en-US" altLang="ko-KR" sz="2000" dirty="0" smtClean="0"/>
          </a:p>
          <a:p>
            <a:r>
              <a:rPr lang="en-US" altLang="ko-KR" sz="2000" dirty="0"/>
              <a:t>use </a:t>
            </a:r>
            <a:r>
              <a:rPr lang="en-US" altLang="ko-KR" sz="2000" dirty="0" err="1" smtClean="0"/>
              <a:t>OnlineShopDB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select * from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2636912"/>
            <a:ext cx="1440160" cy="36004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79712" y="2924944"/>
            <a:ext cx="5184576" cy="360040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 smtClean="0"/>
              <a:t>실습</a:t>
            </a:r>
            <a:r>
              <a:rPr lang="en-US" altLang="ko-KR" dirty="0"/>
              <a:t> </a:t>
            </a:r>
            <a:r>
              <a:rPr lang="en-US" altLang="ko-KR" dirty="0" smtClean="0"/>
              <a:t>(4/6)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1484784"/>
            <a:ext cx="727314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처음 쿼리 창에서 다음을 실행하여 현재의 트랜잭션 수를 확인한다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en-US" altLang="ko-KR" dirty="0"/>
              <a:t>@@TRANCOUNT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ko-KR" altLang="en-US" dirty="0" smtClean="0"/>
              <a:t>시스템 정전 상황을 연출하기 위해 </a:t>
            </a:r>
            <a:r>
              <a:rPr lang="en-US" altLang="ko-KR" dirty="0" smtClean="0"/>
              <a:t>SQL Server </a:t>
            </a:r>
            <a:r>
              <a:rPr lang="ko-KR" altLang="en-US" dirty="0" smtClean="0"/>
              <a:t>구성매니저를 실행하여</a:t>
            </a:r>
            <a:endParaRPr lang="en-US" altLang="ko-KR" dirty="0" smtClean="0"/>
          </a:p>
          <a:p>
            <a:r>
              <a:rPr lang="en-US" altLang="ko-KR" dirty="0" smtClean="0"/>
              <a:t>SQL Server </a:t>
            </a:r>
            <a:r>
              <a:rPr lang="ko-KR" altLang="en-US" dirty="0" smtClean="0"/>
              <a:t>서비스를 중지시킴</a:t>
            </a:r>
            <a:endParaRPr lang="en-US" altLang="ko-KR" dirty="0" smtClean="0"/>
          </a:p>
          <a:p>
            <a:r>
              <a:rPr lang="en-US" altLang="ko-KR" dirty="0" smtClean="0"/>
              <a:t>C:\Windows\SysWOW64\SQLServerManager12.msc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0" y="3861048"/>
            <a:ext cx="7820868" cy="228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실습</a:t>
            </a:r>
            <a:r>
              <a:rPr lang="en-US" altLang="ko-KR" dirty="0"/>
              <a:t> </a:t>
            </a:r>
            <a:r>
              <a:rPr lang="en-US" altLang="ko-KR" dirty="0" smtClean="0"/>
              <a:t>(5/6)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484784"/>
            <a:ext cx="798808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SSMS </a:t>
            </a:r>
            <a:r>
              <a:rPr lang="ko-KR" altLang="en-US" dirty="0" smtClean="0"/>
              <a:t>개체 탐색기에서 서비스가 중단된 것을 확인 후 구성매니저의 서비스를</a:t>
            </a:r>
            <a:endParaRPr lang="en-US" altLang="ko-KR" dirty="0" smtClean="0"/>
          </a:p>
          <a:p>
            <a:r>
              <a:rPr lang="ko-KR" altLang="en-US" dirty="0" smtClean="0"/>
              <a:t>다시 실행함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서비스 실행 확인 후 </a:t>
            </a:r>
            <a:r>
              <a:rPr lang="en-US" altLang="ko-KR" dirty="0" smtClean="0"/>
              <a:t>SSMS</a:t>
            </a:r>
            <a:r>
              <a:rPr lang="ko-KR" altLang="en-US" dirty="0" smtClean="0"/>
              <a:t>에서 서버 연결을 다시 해줌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서버 연결 확인 후 다음 문장 수행하여 트랜잭션 수를 확인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select @@TRANCOUNT;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00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 smtClean="0"/>
              <a:t>실습</a:t>
            </a:r>
            <a:r>
              <a:rPr lang="en-US" altLang="ko-KR" dirty="0"/>
              <a:t> </a:t>
            </a:r>
            <a:r>
              <a:rPr lang="en-US" altLang="ko-KR" dirty="0" smtClean="0"/>
              <a:t>(6/6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1988840"/>
            <a:ext cx="70567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다음 문장을 전부 실행하여 정상적으로 </a:t>
            </a:r>
            <a:r>
              <a:rPr lang="en-US" altLang="ko-KR" sz="2000" dirty="0" smtClean="0"/>
              <a:t>COMMIT </a:t>
            </a:r>
            <a:r>
              <a:rPr lang="ko-KR" altLang="en-US" sz="2000" dirty="0" smtClean="0"/>
              <a:t>된 데이터를</a:t>
            </a:r>
            <a:endParaRPr lang="en-US" altLang="ko-KR" sz="2000" dirty="0" smtClean="0"/>
          </a:p>
          <a:p>
            <a:r>
              <a:rPr lang="ko-KR" altLang="en-US" sz="2000" dirty="0" smtClean="0"/>
              <a:t>확인한다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begin </a:t>
            </a:r>
            <a:r>
              <a:rPr lang="en-US" altLang="ko-KR" sz="2000" dirty="0" err="1" smtClean="0"/>
              <a:t>tran</a:t>
            </a:r>
            <a:endParaRPr lang="en-US" altLang="ko-KR" sz="2000" dirty="0"/>
          </a:p>
          <a:p>
            <a:r>
              <a:rPr lang="en-US" altLang="ko-KR" sz="2000" dirty="0" smtClean="0"/>
              <a:t>	update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 set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10 where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1;</a:t>
            </a:r>
          </a:p>
          <a:p>
            <a:r>
              <a:rPr lang="en-US" altLang="ko-KR" sz="2000" dirty="0" smtClean="0"/>
              <a:t>	update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 set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20 where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2;</a:t>
            </a:r>
          </a:p>
          <a:p>
            <a:r>
              <a:rPr lang="en-US" altLang="ko-KR" sz="2000" dirty="0" smtClean="0"/>
              <a:t>	update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 set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30 where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3;</a:t>
            </a:r>
          </a:p>
          <a:p>
            <a:r>
              <a:rPr lang="en-US" altLang="ko-KR" sz="2000" dirty="0"/>
              <a:t>commit </a:t>
            </a:r>
            <a:r>
              <a:rPr lang="en-US" altLang="ko-KR" sz="2000" dirty="0" err="1" smtClean="0"/>
              <a:t>tran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Select * from </a:t>
            </a:r>
            <a:r>
              <a:rPr lang="en-US" altLang="ko-KR" sz="2000" dirty="0" err="1" smtClean="0"/>
              <a:t>testTbl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679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BEGIN TRAN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BEGIN TRAN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1 -&gt; 10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2 -&gt; 20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3 -&gt; 30</a:t>
            </a:r>
          </a:p>
          <a:p>
            <a:r>
              <a:rPr lang="en-US" altLang="ko-KR" dirty="0" smtClean="0"/>
              <a:t>COMMIT  TRAN</a:t>
            </a:r>
            <a:endParaRPr lang="ko-KR" altLang="en-US" dirty="0"/>
          </a:p>
        </p:txBody>
      </p:sp>
      <p:sp>
        <p:nvSpPr>
          <p:cNvPr id="5" name="순서도: 문서 4"/>
          <p:cNvSpPr/>
          <p:nvPr/>
        </p:nvSpPr>
        <p:spPr>
          <a:xfrm>
            <a:off x="827584" y="4149080"/>
            <a:ext cx="3816424" cy="187220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u="sng" dirty="0" smtClean="0">
                <a:solidFill>
                  <a:schemeClr val="tx1"/>
                </a:solidFill>
              </a:rPr>
              <a:t>#1: BEGIN TRAN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827584" y="3717032"/>
            <a:ext cx="936104" cy="432048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로그파일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6084168" y="1700808"/>
            <a:ext cx="2592288" cy="280831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32240" y="20608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데이터파일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mdf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995936" y="2708920"/>
            <a:ext cx="864096" cy="864096"/>
            <a:chOff x="3851920" y="2636912"/>
            <a:chExt cx="864096" cy="864096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3" name="그룹 12"/>
            <p:cNvGrpSpPr/>
            <p:nvPr/>
          </p:nvGrpSpPr>
          <p:grpSpPr>
            <a:xfrm>
              <a:off x="3851920" y="2636912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0" name="직사각형 9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851920" y="2924944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5" name="직사각형 14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3851920" y="3212976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9" name="직사각형 18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995936" y="23906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메모리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캐시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660232" y="2996952"/>
            <a:ext cx="1440160" cy="864096"/>
            <a:chOff x="6084168" y="5085184"/>
            <a:chExt cx="1440160" cy="864096"/>
          </a:xfrm>
        </p:grpSpPr>
        <p:grpSp>
          <p:nvGrpSpPr>
            <p:cNvPr id="29" name="그룹 28"/>
            <p:cNvGrpSpPr/>
            <p:nvPr/>
          </p:nvGrpSpPr>
          <p:grpSpPr>
            <a:xfrm>
              <a:off x="6084168" y="5085184"/>
              <a:ext cx="1440160" cy="288032"/>
              <a:chOff x="6084168" y="5085184"/>
              <a:chExt cx="1440160" cy="28803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6084168" y="5373216"/>
              <a:ext cx="1440160" cy="288032"/>
              <a:chOff x="6084168" y="5085184"/>
              <a:chExt cx="1440160" cy="28803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084168" y="5661248"/>
              <a:ext cx="1440160" cy="288032"/>
              <a:chOff x="6084168" y="5085184"/>
              <a:chExt cx="1440160" cy="28803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아래쪽 화살표 42"/>
          <p:cNvSpPr/>
          <p:nvPr/>
        </p:nvSpPr>
        <p:spPr>
          <a:xfrm>
            <a:off x="2627784" y="2876938"/>
            <a:ext cx="432048" cy="105611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1 -&gt; 10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BEGIN TRAN</a:t>
            </a:r>
          </a:p>
          <a:p>
            <a:r>
              <a:rPr lang="en-US" altLang="ko-KR" dirty="0"/>
              <a:t>	</a:t>
            </a:r>
            <a:r>
              <a:rPr lang="en-US" altLang="ko-KR" u="sng" dirty="0" smtClean="0"/>
              <a:t>update 1 -&gt; 10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2 -&gt; 20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3 -&gt; 30</a:t>
            </a:r>
          </a:p>
          <a:p>
            <a:r>
              <a:rPr lang="en-US" altLang="ko-KR" dirty="0" smtClean="0"/>
              <a:t>COMMIT  TRAN</a:t>
            </a:r>
            <a:endParaRPr lang="ko-KR" altLang="en-US" dirty="0"/>
          </a:p>
        </p:txBody>
      </p:sp>
      <p:sp>
        <p:nvSpPr>
          <p:cNvPr id="5" name="순서도: 문서 4"/>
          <p:cNvSpPr/>
          <p:nvPr/>
        </p:nvSpPr>
        <p:spPr>
          <a:xfrm>
            <a:off x="827584" y="4149080"/>
            <a:ext cx="3816424" cy="187220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#1: BEGIN TRAN</a:t>
            </a:r>
          </a:p>
          <a:p>
            <a:r>
              <a:rPr lang="en-US" altLang="ko-KR" sz="1200" u="sng" dirty="0" smtClean="0">
                <a:solidFill>
                  <a:schemeClr val="tx1"/>
                </a:solidFill>
              </a:rPr>
              <a:t>#2: UPDATE 1 -&gt; 10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827584" y="3717032"/>
            <a:ext cx="936104" cy="432048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로그파일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6084168" y="1700808"/>
            <a:ext cx="2592288" cy="280831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32240" y="20608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데이터파일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mdf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995936" y="2708920"/>
            <a:ext cx="1080120" cy="1008112"/>
            <a:chOff x="3851920" y="2636912"/>
            <a:chExt cx="864096" cy="864096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0" name="그룹 9"/>
            <p:cNvGrpSpPr/>
            <p:nvPr/>
          </p:nvGrpSpPr>
          <p:grpSpPr>
            <a:xfrm>
              <a:off x="3851920" y="2636912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9" name="직사각형 18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10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851920" y="2924944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851920" y="3212976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3" name="직사각형 12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995936" y="23906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메모리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캐시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660232" y="2996952"/>
            <a:ext cx="1440160" cy="864096"/>
            <a:chOff x="6084168" y="5085184"/>
            <a:chExt cx="1440160" cy="864096"/>
          </a:xfrm>
        </p:grpSpPr>
        <p:grpSp>
          <p:nvGrpSpPr>
            <p:cNvPr id="24" name="그룹 23"/>
            <p:cNvGrpSpPr/>
            <p:nvPr/>
          </p:nvGrpSpPr>
          <p:grpSpPr>
            <a:xfrm>
              <a:off x="6084168" y="5085184"/>
              <a:ext cx="1440160" cy="288032"/>
              <a:chOff x="6084168" y="5085184"/>
              <a:chExt cx="1440160" cy="28803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084168" y="5373216"/>
              <a:ext cx="1440160" cy="288032"/>
              <a:chOff x="6084168" y="5085184"/>
              <a:chExt cx="1440160" cy="28803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084168" y="5661248"/>
              <a:ext cx="1440160" cy="288032"/>
              <a:chOff x="6084168" y="5085184"/>
              <a:chExt cx="1440160" cy="28803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6" name="왼쪽 화살표 45"/>
          <p:cNvSpPr/>
          <p:nvPr/>
        </p:nvSpPr>
        <p:spPr>
          <a:xfrm>
            <a:off x="5220072" y="2960947"/>
            <a:ext cx="720080" cy="61206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7" name="오른쪽 화살표 46"/>
          <p:cNvSpPr/>
          <p:nvPr/>
        </p:nvSpPr>
        <p:spPr>
          <a:xfrm rot="1800000">
            <a:off x="3264657" y="2427974"/>
            <a:ext cx="684076" cy="4265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9" name="왼쪽 화살표 48"/>
          <p:cNvSpPr/>
          <p:nvPr/>
        </p:nvSpPr>
        <p:spPr>
          <a:xfrm rot="19800000">
            <a:off x="2932871" y="3475943"/>
            <a:ext cx="792088" cy="43204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93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r>
              <a:rPr lang="en-US" altLang="ko-KR" dirty="0" smtClean="0"/>
              <a:t>UPDATE 2 -&gt; 20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34076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BEGIN TRAN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1 -&gt; 10</a:t>
            </a:r>
          </a:p>
          <a:p>
            <a:r>
              <a:rPr lang="en-US" altLang="ko-KR" dirty="0"/>
              <a:t>	</a:t>
            </a:r>
            <a:r>
              <a:rPr lang="en-US" altLang="ko-KR" u="sng" dirty="0" smtClean="0"/>
              <a:t>update 2 -&gt; 20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3 -&gt; 30</a:t>
            </a:r>
          </a:p>
          <a:p>
            <a:r>
              <a:rPr lang="en-US" altLang="ko-KR" dirty="0" smtClean="0"/>
              <a:t>COMMIT  TRAN</a:t>
            </a:r>
            <a:endParaRPr lang="ko-KR" altLang="en-US" dirty="0"/>
          </a:p>
        </p:txBody>
      </p:sp>
      <p:sp>
        <p:nvSpPr>
          <p:cNvPr id="6" name="순서도: 문서 5"/>
          <p:cNvSpPr/>
          <p:nvPr/>
        </p:nvSpPr>
        <p:spPr>
          <a:xfrm>
            <a:off x="827584" y="4149080"/>
            <a:ext cx="3816424" cy="187220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#1: BEGIN TRAN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#2: UPDATE 1 -&gt; 10</a:t>
            </a:r>
          </a:p>
          <a:p>
            <a:r>
              <a:rPr lang="en-US" altLang="ko-KR" sz="1200" u="sng" dirty="0" smtClean="0">
                <a:solidFill>
                  <a:schemeClr val="tx1"/>
                </a:solidFill>
              </a:rPr>
              <a:t>#3: UPDATE 2-&gt;20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827584" y="3717032"/>
            <a:ext cx="936104" cy="432048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로그파일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6084168" y="1700808"/>
            <a:ext cx="2592288" cy="280831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2240" y="20608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데이터파일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mdf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995936" y="2708920"/>
            <a:ext cx="1080120" cy="1008112"/>
            <a:chOff x="3851920" y="2636912"/>
            <a:chExt cx="864096" cy="864096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1" name="그룹 10"/>
            <p:cNvGrpSpPr/>
            <p:nvPr/>
          </p:nvGrpSpPr>
          <p:grpSpPr>
            <a:xfrm>
              <a:off x="3851920" y="2636912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20" name="직사각형 19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10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20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851920" y="2924944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7" name="직사각형 16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851920" y="3212976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4" name="직사각형 13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995936" y="23906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메모리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캐시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60232" y="2996952"/>
            <a:ext cx="1440160" cy="864096"/>
            <a:chOff x="6084168" y="5085184"/>
            <a:chExt cx="1440160" cy="864096"/>
          </a:xfrm>
        </p:grpSpPr>
        <p:grpSp>
          <p:nvGrpSpPr>
            <p:cNvPr id="25" name="그룹 24"/>
            <p:cNvGrpSpPr/>
            <p:nvPr/>
          </p:nvGrpSpPr>
          <p:grpSpPr>
            <a:xfrm>
              <a:off x="6084168" y="5085184"/>
              <a:ext cx="1440160" cy="288032"/>
              <a:chOff x="6084168" y="5085184"/>
              <a:chExt cx="1440160" cy="28803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084168" y="5373216"/>
              <a:ext cx="1440160" cy="288032"/>
              <a:chOff x="6084168" y="5085184"/>
              <a:chExt cx="1440160" cy="288032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6084168" y="5661248"/>
              <a:ext cx="1440160" cy="288032"/>
              <a:chOff x="6084168" y="5085184"/>
              <a:chExt cx="1440160" cy="28803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왼쪽 화살표 44"/>
          <p:cNvSpPr/>
          <p:nvPr/>
        </p:nvSpPr>
        <p:spPr>
          <a:xfrm>
            <a:off x="5220072" y="2960947"/>
            <a:ext cx="720080" cy="61206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6" name="오른쪽 화살표 45"/>
          <p:cNvSpPr/>
          <p:nvPr/>
        </p:nvSpPr>
        <p:spPr>
          <a:xfrm rot="1800000">
            <a:off x="3264657" y="2427974"/>
            <a:ext cx="684076" cy="4265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7" name="왼쪽 화살표 46"/>
          <p:cNvSpPr/>
          <p:nvPr/>
        </p:nvSpPr>
        <p:spPr>
          <a:xfrm rot="19800000">
            <a:off x="2932871" y="3475943"/>
            <a:ext cx="792088" cy="43204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03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r>
              <a:rPr lang="en-US" altLang="ko-KR" dirty="0" smtClean="0"/>
              <a:t>UPDATE 3 -&gt; 30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34076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BEGIN TRAN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1 -&gt; 10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2 -&gt; 20</a:t>
            </a:r>
          </a:p>
          <a:p>
            <a:r>
              <a:rPr lang="en-US" altLang="ko-KR" dirty="0"/>
              <a:t>	</a:t>
            </a:r>
            <a:r>
              <a:rPr lang="en-US" altLang="ko-KR" u="sng" dirty="0" smtClean="0"/>
              <a:t>update 3 -&gt; 30</a:t>
            </a:r>
          </a:p>
          <a:p>
            <a:r>
              <a:rPr lang="en-US" altLang="ko-KR" dirty="0" smtClean="0"/>
              <a:t>COMMIT  TRAN</a:t>
            </a:r>
            <a:endParaRPr lang="ko-KR" altLang="en-US" dirty="0"/>
          </a:p>
        </p:txBody>
      </p:sp>
      <p:sp>
        <p:nvSpPr>
          <p:cNvPr id="6" name="순서도: 문서 5"/>
          <p:cNvSpPr/>
          <p:nvPr/>
        </p:nvSpPr>
        <p:spPr>
          <a:xfrm>
            <a:off x="827584" y="4149080"/>
            <a:ext cx="3816424" cy="187220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#1: BEGIN TRAN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#2: UPDATE 1 -&gt; 10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#3: UPDATE 2-&gt;20</a:t>
            </a:r>
          </a:p>
          <a:p>
            <a:r>
              <a:rPr lang="en-US" altLang="ko-KR" sz="1200" u="sng" dirty="0" smtClean="0">
                <a:solidFill>
                  <a:schemeClr val="tx1"/>
                </a:solidFill>
              </a:rPr>
              <a:t>#4: UPDATE 3-&gt;30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827584" y="3717032"/>
            <a:ext cx="936104" cy="432048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로그파일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6084168" y="1700808"/>
            <a:ext cx="2592288" cy="280831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2240" y="20608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데이터파일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mdf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995936" y="2708920"/>
            <a:ext cx="1080120" cy="1008112"/>
            <a:chOff x="3851920" y="2636912"/>
            <a:chExt cx="864096" cy="864096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1" name="그룹 10"/>
            <p:cNvGrpSpPr/>
            <p:nvPr/>
          </p:nvGrpSpPr>
          <p:grpSpPr>
            <a:xfrm>
              <a:off x="3851920" y="2636912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20" name="직사각형 19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10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20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30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851920" y="2924944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7" name="직사각형 16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851920" y="3212976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4" name="직사각형 13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995936" y="23906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메모리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캐시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60232" y="2996952"/>
            <a:ext cx="1440160" cy="864096"/>
            <a:chOff x="6084168" y="5085184"/>
            <a:chExt cx="1440160" cy="864096"/>
          </a:xfrm>
        </p:grpSpPr>
        <p:grpSp>
          <p:nvGrpSpPr>
            <p:cNvPr id="25" name="그룹 24"/>
            <p:cNvGrpSpPr/>
            <p:nvPr/>
          </p:nvGrpSpPr>
          <p:grpSpPr>
            <a:xfrm>
              <a:off x="6084168" y="5085184"/>
              <a:ext cx="1440160" cy="288032"/>
              <a:chOff x="6084168" y="5085184"/>
              <a:chExt cx="1440160" cy="28803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084168" y="5373216"/>
              <a:ext cx="1440160" cy="288032"/>
              <a:chOff x="6084168" y="5085184"/>
              <a:chExt cx="1440160" cy="288032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6084168" y="5661248"/>
              <a:ext cx="1440160" cy="288032"/>
              <a:chOff x="6084168" y="5085184"/>
              <a:chExt cx="1440160" cy="28803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왼쪽 화살표 44"/>
          <p:cNvSpPr/>
          <p:nvPr/>
        </p:nvSpPr>
        <p:spPr>
          <a:xfrm>
            <a:off x="5220072" y="2960947"/>
            <a:ext cx="720080" cy="61206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6" name="오른쪽 화살표 45"/>
          <p:cNvSpPr/>
          <p:nvPr/>
        </p:nvSpPr>
        <p:spPr>
          <a:xfrm rot="1800000">
            <a:off x="3264657" y="2427974"/>
            <a:ext cx="684076" cy="4265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7" name="왼쪽 화살표 46"/>
          <p:cNvSpPr/>
          <p:nvPr/>
        </p:nvSpPr>
        <p:spPr>
          <a:xfrm rot="19800000">
            <a:off x="2932871" y="3475943"/>
            <a:ext cx="792088" cy="43204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92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COMMIT TRAN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BEGIN TRAN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1 -&gt; 10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2 -&gt; 20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3 -&gt; 30</a:t>
            </a:r>
          </a:p>
          <a:p>
            <a:r>
              <a:rPr lang="en-US" altLang="ko-KR" u="sng" dirty="0" smtClean="0"/>
              <a:t>COMMIT  TRAN</a:t>
            </a:r>
            <a:endParaRPr lang="ko-KR" altLang="en-US" u="sng" dirty="0"/>
          </a:p>
        </p:txBody>
      </p:sp>
      <p:sp>
        <p:nvSpPr>
          <p:cNvPr id="5" name="순서도: 문서 4"/>
          <p:cNvSpPr/>
          <p:nvPr/>
        </p:nvSpPr>
        <p:spPr>
          <a:xfrm>
            <a:off x="827584" y="4149080"/>
            <a:ext cx="3816424" cy="187220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#1: BEGIN TRAN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#2: UPDATE 1 -&gt; 10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#3: UPDATE 2-&gt;20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#4: UPDATE 3-&gt;30</a:t>
            </a:r>
          </a:p>
          <a:p>
            <a:r>
              <a:rPr lang="en-US" altLang="ko-KR" sz="1200" u="sng" dirty="0" smtClean="0">
                <a:solidFill>
                  <a:schemeClr val="tx1"/>
                </a:solidFill>
              </a:rPr>
              <a:t>#5: COMMIT TRAN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-----------------------------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827584" y="3717032"/>
            <a:ext cx="936104" cy="432048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로그파일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6084168" y="1700808"/>
            <a:ext cx="2592288" cy="280831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32240" y="20608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데이터파일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mdf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995936" y="2708920"/>
            <a:ext cx="1080120" cy="1008112"/>
            <a:chOff x="3851920" y="2636912"/>
            <a:chExt cx="864096" cy="864096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0" name="그룹 9"/>
            <p:cNvGrpSpPr/>
            <p:nvPr/>
          </p:nvGrpSpPr>
          <p:grpSpPr>
            <a:xfrm>
              <a:off x="3851920" y="2636912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9" name="직사각형 18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10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20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30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851920" y="2924944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851920" y="3212976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3" name="직사각형 12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995936" y="23906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메모리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캐시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516216" y="2996952"/>
            <a:ext cx="1656184" cy="864096"/>
            <a:chOff x="6084168" y="5085184"/>
            <a:chExt cx="1440160" cy="864096"/>
          </a:xfrm>
        </p:grpSpPr>
        <p:grpSp>
          <p:nvGrpSpPr>
            <p:cNvPr id="24" name="그룹 23"/>
            <p:cNvGrpSpPr/>
            <p:nvPr/>
          </p:nvGrpSpPr>
          <p:grpSpPr>
            <a:xfrm>
              <a:off x="6084168" y="5085184"/>
              <a:ext cx="1440160" cy="288032"/>
              <a:chOff x="6084168" y="5085184"/>
              <a:chExt cx="1440160" cy="28803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10</a:t>
                </a:r>
                <a:endPara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  <a:endPara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30</a:t>
                </a:r>
                <a:endPara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084168" y="5373216"/>
              <a:ext cx="1440160" cy="288032"/>
              <a:chOff x="6084168" y="5085184"/>
              <a:chExt cx="1440160" cy="28803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084168" y="5661248"/>
              <a:ext cx="1440160" cy="288032"/>
              <a:chOff x="6084168" y="5085184"/>
              <a:chExt cx="1440160" cy="28803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오른쪽 화살표 43"/>
          <p:cNvSpPr/>
          <p:nvPr/>
        </p:nvSpPr>
        <p:spPr>
          <a:xfrm>
            <a:off x="5292080" y="3044956"/>
            <a:ext cx="576064" cy="384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45" name="아래쪽 화살표 44"/>
          <p:cNvSpPr/>
          <p:nvPr/>
        </p:nvSpPr>
        <p:spPr>
          <a:xfrm>
            <a:off x="2627784" y="2876938"/>
            <a:ext cx="432048" cy="105611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왼쪽 화살표 45"/>
          <p:cNvSpPr/>
          <p:nvPr/>
        </p:nvSpPr>
        <p:spPr>
          <a:xfrm rot="19800000">
            <a:off x="5093111" y="4484055"/>
            <a:ext cx="792088" cy="43204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220072" y="5178678"/>
            <a:ext cx="180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Check Point </a:t>
            </a:r>
            <a:r>
              <a:rPr lang="ko-KR" altLang="en-US" sz="1600" dirty="0" smtClean="0"/>
              <a:t>표시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836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2-&gt; 20 </a:t>
            </a:r>
            <a:r>
              <a:rPr lang="ko-KR" altLang="en-US" dirty="0" smtClean="0"/>
              <a:t>실행 후 </a:t>
            </a:r>
            <a:r>
              <a:rPr lang="en-US" altLang="ko-KR" dirty="0" smtClean="0"/>
              <a:t>FAULT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BEGIN TRAN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1 -&gt; 10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2 -&gt; 20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update 3 -&gt; 30</a:t>
            </a:r>
          </a:p>
          <a:p>
            <a:r>
              <a:rPr lang="en-US" altLang="ko-KR" dirty="0" smtClean="0"/>
              <a:t>COMMIT  TRAN</a:t>
            </a:r>
            <a:endParaRPr lang="ko-KR" altLang="en-US" dirty="0"/>
          </a:p>
        </p:txBody>
      </p:sp>
      <p:sp>
        <p:nvSpPr>
          <p:cNvPr id="5" name="순서도: 문서 4"/>
          <p:cNvSpPr/>
          <p:nvPr/>
        </p:nvSpPr>
        <p:spPr>
          <a:xfrm>
            <a:off x="827584" y="4149080"/>
            <a:ext cx="3816424" cy="187220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strike="sngStrike" dirty="0" smtClean="0">
                <a:solidFill>
                  <a:schemeClr val="tx1"/>
                </a:solidFill>
              </a:rPr>
              <a:t>#1: BEGIN TRAN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</a:rPr>
              <a:t>#2: UPDATE 1 -&gt; 10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</a:rPr>
              <a:t>#3: UPDATE 2-&gt;20</a:t>
            </a:r>
            <a:endParaRPr lang="ko-KR" altLang="en-US" sz="1200" strike="sngStrike" dirty="0">
              <a:solidFill>
                <a:schemeClr val="tx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827584" y="3717032"/>
            <a:ext cx="936104" cy="432048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로그파일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6084168" y="1700808"/>
            <a:ext cx="2592288" cy="280831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32240" y="20608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데이터파일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mdf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995936" y="2708920"/>
            <a:ext cx="1080120" cy="1008112"/>
            <a:chOff x="3851920" y="2636912"/>
            <a:chExt cx="864096" cy="864096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0" name="그룹 9"/>
            <p:cNvGrpSpPr/>
            <p:nvPr/>
          </p:nvGrpSpPr>
          <p:grpSpPr>
            <a:xfrm>
              <a:off x="3851920" y="2636912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9" name="직사각형 18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strike="sngStrik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strike="sngStrik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851920" y="2924944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851920" y="3212976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3" name="직사각형 12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995936" y="23906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메모리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캐시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660232" y="2996952"/>
            <a:ext cx="1440160" cy="864096"/>
            <a:chOff x="6084168" y="5085184"/>
            <a:chExt cx="1440160" cy="864096"/>
          </a:xfrm>
        </p:grpSpPr>
        <p:grpSp>
          <p:nvGrpSpPr>
            <p:cNvPr id="24" name="그룹 23"/>
            <p:cNvGrpSpPr/>
            <p:nvPr/>
          </p:nvGrpSpPr>
          <p:grpSpPr>
            <a:xfrm>
              <a:off x="6084168" y="5085184"/>
              <a:ext cx="1440160" cy="288032"/>
              <a:chOff x="6084168" y="5085184"/>
              <a:chExt cx="1440160" cy="28803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084168" y="5373216"/>
              <a:ext cx="1440160" cy="288032"/>
              <a:chOff x="6084168" y="5085184"/>
              <a:chExt cx="1440160" cy="28803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084168" y="5661248"/>
              <a:ext cx="1440160" cy="288032"/>
              <a:chOff x="6084168" y="5085184"/>
              <a:chExt cx="1440160" cy="28803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436096" y="51479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ROLL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5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COMMIT TRAN </a:t>
            </a:r>
            <a:r>
              <a:rPr lang="ko-KR" altLang="en-US" dirty="0" smtClean="0"/>
              <a:t>실행 후 </a:t>
            </a:r>
            <a:r>
              <a:rPr lang="en-US" altLang="ko-KR" dirty="0" smtClean="0"/>
              <a:t>FAULT</a:t>
            </a:r>
            <a:endParaRPr lang="ko-KR" altLang="en-US" dirty="0"/>
          </a:p>
        </p:txBody>
      </p:sp>
      <p:sp>
        <p:nvSpPr>
          <p:cNvPr id="5" name="순서도: 문서 4"/>
          <p:cNvSpPr/>
          <p:nvPr/>
        </p:nvSpPr>
        <p:spPr>
          <a:xfrm>
            <a:off x="827584" y="3573016"/>
            <a:ext cx="3816424" cy="252028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#1: BEGIN TRAN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#2: UPDATE 1 -&gt; 10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#3: UPDATE 2-&gt;20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#4: UPDATE 3-&gt;30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#5: COMMIT TRAN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FALUT</a:t>
            </a:r>
          </a:p>
          <a:p>
            <a:r>
              <a:rPr lang="en-US" altLang="ko-KR" sz="1200" u="sng" dirty="0" smtClean="0">
                <a:solidFill>
                  <a:schemeClr val="tx1"/>
                </a:solidFill>
              </a:rPr>
              <a:t>#6: BEGIN TRAN</a:t>
            </a:r>
          </a:p>
          <a:p>
            <a:r>
              <a:rPr lang="en-US" altLang="ko-KR" sz="1200" u="sng" dirty="0" smtClean="0">
                <a:solidFill>
                  <a:schemeClr val="tx1"/>
                </a:solidFill>
              </a:rPr>
              <a:t>#7: UPDATE 1 -&gt; 10</a:t>
            </a:r>
          </a:p>
          <a:p>
            <a:r>
              <a:rPr lang="en-US" altLang="ko-KR" sz="1200" u="sng" dirty="0" smtClean="0">
                <a:solidFill>
                  <a:schemeClr val="tx1"/>
                </a:solidFill>
              </a:rPr>
              <a:t>#8: UPDATE 2-&gt;20</a:t>
            </a:r>
          </a:p>
          <a:p>
            <a:r>
              <a:rPr lang="en-US" altLang="ko-KR" sz="1200" u="sng" dirty="0" smtClean="0">
                <a:solidFill>
                  <a:schemeClr val="tx1"/>
                </a:solidFill>
              </a:rPr>
              <a:t>#9: UPDATE 3-&gt;30</a:t>
            </a:r>
          </a:p>
          <a:p>
            <a:r>
              <a:rPr lang="en-US" altLang="ko-KR" sz="1200" u="sng" dirty="0" smtClean="0">
                <a:solidFill>
                  <a:schemeClr val="tx1"/>
                </a:solidFill>
              </a:rPr>
              <a:t>#10: COMMIT TRAN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-----------------------------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827584" y="3140968"/>
            <a:ext cx="936104" cy="432048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로그파일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6084168" y="1700808"/>
            <a:ext cx="2592288" cy="280831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32240" y="20608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데이터파일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mdf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419872" y="1731005"/>
            <a:ext cx="1080120" cy="1008112"/>
            <a:chOff x="3851920" y="2636912"/>
            <a:chExt cx="864096" cy="864096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0" name="그룹 9"/>
            <p:cNvGrpSpPr/>
            <p:nvPr/>
          </p:nvGrpSpPr>
          <p:grpSpPr>
            <a:xfrm>
              <a:off x="3851920" y="2636912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9" name="직사각형 18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10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20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30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851920" y="2924944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851920" y="3212976"/>
              <a:ext cx="864096" cy="288032"/>
              <a:chOff x="3851920" y="2636912"/>
              <a:chExt cx="864096" cy="288032"/>
            </a:xfrm>
            <a:grpFill/>
          </p:grpSpPr>
          <p:sp>
            <p:nvSpPr>
              <p:cNvPr id="13" name="직사각형 12"/>
              <p:cNvSpPr/>
              <p:nvPr/>
            </p:nvSpPr>
            <p:spPr>
              <a:xfrm>
                <a:off x="3851920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139952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427984" y="2636912"/>
                <a:ext cx="288032" cy="28803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419872" y="141277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메모리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캐시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516216" y="2996952"/>
            <a:ext cx="1656184" cy="864096"/>
            <a:chOff x="6084168" y="5085184"/>
            <a:chExt cx="1440160" cy="864096"/>
          </a:xfrm>
        </p:grpSpPr>
        <p:grpSp>
          <p:nvGrpSpPr>
            <p:cNvPr id="24" name="그룹 23"/>
            <p:cNvGrpSpPr/>
            <p:nvPr/>
          </p:nvGrpSpPr>
          <p:grpSpPr>
            <a:xfrm>
              <a:off x="6084168" y="5085184"/>
              <a:ext cx="1440160" cy="288032"/>
              <a:chOff x="6084168" y="5085184"/>
              <a:chExt cx="1440160" cy="28803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10</a:t>
                </a:r>
                <a:endPara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  <a:endPara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30</a:t>
                </a:r>
                <a:endParaRPr lang="ko-KR" altLang="en-US" sz="10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084168" y="5373216"/>
              <a:ext cx="1440160" cy="288032"/>
              <a:chOff x="6084168" y="5085184"/>
              <a:chExt cx="1440160" cy="28803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084168" y="5661248"/>
              <a:ext cx="1440160" cy="288032"/>
              <a:chOff x="6084168" y="5085184"/>
              <a:chExt cx="1440160" cy="28803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84168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372200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660232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948264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236296" y="5085184"/>
                <a:ext cx="288032" cy="288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6" name="위쪽 화살표 45"/>
          <p:cNvSpPr/>
          <p:nvPr/>
        </p:nvSpPr>
        <p:spPr>
          <a:xfrm>
            <a:off x="3707904" y="2996952"/>
            <a:ext cx="432048" cy="43204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오른쪽 화살표 46"/>
          <p:cNvSpPr/>
          <p:nvPr/>
        </p:nvSpPr>
        <p:spPr>
          <a:xfrm>
            <a:off x="4788024" y="2403079"/>
            <a:ext cx="864096" cy="4498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8" name="왼쪽 화살표 47"/>
          <p:cNvSpPr/>
          <p:nvPr/>
        </p:nvSpPr>
        <p:spPr>
          <a:xfrm rot="19800000">
            <a:off x="5093111" y="4484055"/>
            <a:ext cx="792088" cy="43204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220072" y="5178678"/>
            <a:ext cx="180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Check Point </a:t>
            </a:r>
            <a:r>
              <a:rPr lang="ko-KR" altLang="en-US" sz="1600" dirty="0" smtClean="0"/>
              <a:t>표시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860032" y="57959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ROLL FORWARD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1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(1/6)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1772816"/>
            <a:ext cx="71287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use </a:t>
            </a:r>
            <a:r>
              <a:rPr lang="en-US" altLang="ko-KR" sz="2000" dirty="0" err="1" smtClean="0"/>
              <a:t>OnlineShopDB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altLang="ko-KR" sz="2000" dirty="0"/>
              <a:t>create table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go</a:t>
            </a:r>
          </a:p>
          <a:p>
            <a:endParaRPr lang="ko-KR" altLang="en-US" sz="2000" dirty="0"/>
          </a:p>
          <a:p>
            <a:r>
              <a:rPr lang="en-US" altLang="ko-KR" sz="2000" dirty="0"/>
              <a:t>insert into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 values(1);</a:t>
            </a:r>
          </a:p>
          <a:p>
            <a:r>
              <a:rPr lang="en-US" altLang="ko-KR" sz="2000" dirty="0"/>
              <a:t>insert into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 values(2);</a:t>
            </a:r>
          </a:p>
          <a:p>
            <a:r>
              <a:rPr lang="en-US" altLang="ko-KR" sz="2000" dirty="0"/>
              <a:t>insert into </a:t>
            </a:r>
            <a:r>
              <a:rPr lang="en-US" altLang="ko-KR" sz="2000" dirty="0" err="1"/>
              <a:t>testTbl</a:t>
            </a:r>
            <a:r>
              <a:rPr lang="en-US" altLang="ko-KR" sz="2000" dirty="0"/>
              <a:t> values(3);</a:t>
            </a:r>
          </a:p>
        </p:txBody>
      </p:sp>
    </p:spTree>
    <p:extLst>
      <p:ext uri="{BB962C8B-B14F-4D97-AF65-F5344CB8AC3E}">
        <p14:creationId xmlns:p14="http://schemas.microsoft.com/office/powerpoint/2010/main" val="11859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101</TotalTime>
  <Words>497</Words>
  <Application>Microsoft Office PowerPoint</Application>
  <PresentationFormat>화면 슬라이드 쇼(4:3)</PresentationFormat>
  <Paragraphs>200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고구려 벽화</vt:lpstr>
      <vt:lpstr>Transaction</vt:lpstr>
      <vt:lpstr>BEGIN TRAN 실행</vt:lpstr>
      <vt:lpstr>UPDATE 1 -&gt; 10 실행</vt:lpstr>
      <vt:lpstr>UPDATE 2 -&gt; 20 실행</vt:lpstr>
      <vt:lpstr>UPDATE 3 -&gt; 30 실행</vt:lpstr>
      <vt:lpstr>COMMIT TRAN 실행</vt:lpstr>
      <vt:lpstr>2-&gt; 20 실행 후 FAULT</vt:lpstr>
      <vt:lpstr>COMMIT TRAN 실행 후 FAULT</vt:lpstr>
      <vt:lpstr>TRANSACTION 실습(1/6)</vt:lpstr>
      <vt:lpstr>TRANSACTION 실습 (2/6)</vt:lpstr>
      <vt:lpstr>TRANSACTION 실습 (3/6)</vt:lpstr>
      <vt:lpstr>TRANSACTION 실습 (4/6)</vt:lpstr>
      <vt:lpstr>TRANSACTION 실습 (5/6)</vt:lpstr>
      <vt:lpstr>TRANSACTION 실습 (6/6)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</dc:title>
  <dc:creator>bae1234</dc:creator>
  <cp:lastModifiedBy>bae1234</cp:lastModifiedBy>
  <cp:revision>24</cp:revision>
  <dcterms:created xsi:type="dcterms:W3CDTF">2018-09-30T03:19:31Z</dcterms:created>
  <dcterms:modified xsi:type="dcterms:W3CDTF">2018-09-30T05:00:56Z</dcterms:modified>
</cp:coreProperties>
</file>