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vage7\Google%20Drive\Thinkful%20DataAnalytics%20Course%20Work\Month%203\Housing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'Bedroom Count Breakout'!$S$10:$T$10</c:f>
                <c:numCache>
                  <c:formatCode>General</c:formatCode>
                  <c:ptCount val="2"/>
                  <c:pt idx="0">
                    <c:v>13409.39409722213</c:v>
                  </c:pt>
                  <c:pt idx="1">
                    <c:v>4015.8367016211382</c:v>
                  </c:pt>
                </c:numCache>
              </c:numRef>
            </c:plus>
            <c:minus>
              <c:numRef>
                <c:f>'Bedroom Count Breakout'!$S$11:$T$11</c:f>
                <c:numCache>
                  <c:formatCode>General</c:formatCode>
                  <c:ptCount val="2"/>
                  <c:pt idx="0">
                    <c:v>13409.39409722213</c:v>
                  </c:pt>
                  <c:pt idx="1">
                    <c:v>4015.8367016211382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'Bedroom Count Breakout'!$S$5:$T$5</c:f>
              <c:strCache>
                <c:ptCount val="2"/>
                <c:pt idx="0">
                  <c:v>4+ Rooms</c:v>
                </c:pt>
                <c:pt idx="1">
                  <c:v>3- Rooms</c:v>
                </c:pt>
              </c:strCache>
            </c:strRef>
          </c:cat>
          <c:val>
            <c:numRef>
              <c:f>'Bedroom Count Breakout'!$S$6:$T$6</c:f>
              <c:numCache>
                <c:formatCode>General</c:formatCode>
                <c:ptCount val="2"/>
                <c:pt idx="0">
                  <c:v>214683.38842975206</c:v>
                </c:pt>
                <c:pt idx="1">
                  <c:v>174213.10837438423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3-4ADA-BBFB-F3107B343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449433247"/>
        <c:axId val="1449412447"/>
      </c:barChart>
      <c:catAx>
        <c:axId val="1449433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412447"/>
        <c:crosses val="autoZero"/>
        <c:auto val="1"/>
        <c:lblAlgn val="ctr"/>
        <c:lblOffset val="100"/>
        <c:noMultiLvlLbl val="0"/>
      </c:catAx>
      <c:valAx>
        <c:axId val="1449412447"/>
        <c:scaling>
          <c:orientation val="minMax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9433247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'Kitchen Quality breakout'!$AA$10:$AB$10</c:f>
                <c:numCache>
                  <c:formatCode>General</c:formatCode>
                  <c:ptCount val="2"/>
                  <c:pt idx="0">
                    <c:v>6402.8453787359867</c:v>
                  </c:pt>
                  <c:pt idx="1">
                    <c:v>2783.4425976911502</c:v>
                  </c:pt>
                </c:numCache>
              </c:numRef>
            </c:plus>
            <c:minus>
              <c:numRef>
                <c:f>'Kitchen Quality breakout'!$AA$11:$AB$11</c:f>
                <c:numCache>
                  <c:formatCode>General</c:formatCode>
                  <c:ptCount val="2"/>
                  <c:pt idx="0">
                    <c:v>6402.8453787359867</c:v>
                  </c:pt>
                  <c:pt idx="1">
                    <c:v>2783.4425976911502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'Kitchen Quality breakout'!$AA$5:$AB$5</c:f>
              <c:strCache>
                <c:ptCount val="2"/>
                <c:pt idx="0">
                  <c:v>Good+</c:v>
                </c:pt>
                <c:pt idx="1">
                  <c:v>Average-</c:v>
                </c:pt>
              </c:strCache>
            </c:strRef>
          </c:cat>
          <c:val>
            <c:numRef>
              <c:f>'Kitchen Quality breakout'!$AA$6:$AB$6</c:f>
              <c:numCache>
                <c:formatCode>General</c:formatCode>
                <c:ptCount val="2"/>
                <c:pt idx="0">
                  <c:v>229089.58746355685</c:v>
                </c:pt>
                <c:pt idx="1">
                  <c:v>138229.31395348837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4-4230-9E52-44C1E3260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1847634223"/>
        <c:axId val="1847629647"/>
      </c:barChart>
      <c:catAx>
        <c:axId val="184763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629647"/>
        <c:crosses val="autoZero"/>
        <c:auto val="1"/>
        <c:lblAlgn val="ctr"/>
        <c:lblOffset val="100"/>
        <c:noMultiLvlLbl val="0"/>
      </c:catAx>
      <c:valAx>
        <c:axId val="1847629647"/>
        <c:scaling>
          <c:orientation val="minMax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634223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'Kitchen Quality breakout'!$C$4:$C$1463</cx:f>
        <cx:lvl ptCount="1460" formatCode="General">
          <cx:pt idx="0">208500</cx:pt>
          <cx:pt idx="1">181500</cx:pt>
          <cx:pt idx="2">223500</cx:pt>
          <cx:pt idx="3">140000</cx:pt>
          <cx:pt idx="4">250000</cx:pt>
          <cx:pt idx="5">143000</cx:pt>
          <cx:pt idx="6">307000</cx:pt>
          <cx:pt idx="7">200000</cx:pt>
          <cx:pt idx="8">129900</cx:pt>
          <cx:pt idx="9">118000</cx:pt>
          <cx:pt idx="10">129500</cx:pt>
          <cx:pt idx="11">345000</cx:pt>
          <cx:pt idx="12">144000</cx:pt>
          <cx:pt idx="13">279500</cx:pt>
          <cx:pt idx="14">157000</cx:pt>
          <cx:pt idx="15">132000</cx:pt>
          <cx:pt idx="16">149000</cx:pt>
          <cx:pt idx="17">90000</cx:pt>
          <cx:pt idx="18">159000</cx:pt>
          <cx:pt idx="19">139000</cx:pt>
          <cx:pt idx="20">325300</cx:pt>
          <cx:pt idx="21">139400</cx:pt>
          <cx:pt idx="22">230000</cx:pt>
          <cx:pt idx="23">129900</cx:pt>
          <cx:pt idx="24">154000</cx:pt>
          <cx:pt idx="25">256300</cx:pt>
          <cx:pt idx="26">134800</cx:pt>
          <cx:pt idx="27">306000</cx:pt>
          <cx:pt idx="28">207500</cx:pt>
          <cx:pt idx="29">68500</cx:pt>
          <cx:pt idx="30">40000</cx:pt>
          <cx:pt idx="31">149350</cx:pt>
          <cx:pt idx="32">179900</cx:pt>
          <cx:pt idx="33">165500</cx:pt>
          <cx:pt idx="34">277500</cx:pt>
          <cx:pt idx="35">309000</cx:pt>
          <cx:pt idx="36">145000</cx:pt>
          <cx:pt idx="37">153000</cx:pt>
          <cx:pt idx="38">109000</cx:pt>
          <cx:pt idx="39">82000</cx:pt>
          <cx:pt idx="40">160000</cx:pt>
          <cx:pt idx="41">170000</cx:pt>
          <cx:pt idx="42">144000</cx:pt>
          <cx:pt idx="43">130250</cx:pt>
          <cx:pt idx="44">141000</cx:pt>
          <cx:pt idx="45">319900</cx:pt>
          <cx:pt idx="46">239686</cx:pt>
          <cx:pt idx="47">249700</cx:pt>
          <cx:pt idx="48">113000</cx:pt>
          <cx:pt idx="49">127000</cx:pt>
          <cx:pt idx="50">177000</cx:pt>
          <cx:pt idx="51">114500</cx:pt>
          <cx:pt idx="52">110000</cx:pt>
          <cx:pt idx="53">385000</cx:pt>
          <cx:pt idx="54">130000</cx:pt>
          <cx:pt idx="55">180500</cx:pt>
          <cx:pt idx="56">172500</cx:pt>
          <cx:pt idx="57">196500</cx:pt>
          <cx:pt idx="58">438780</cx:pt>
          <cx:pt idx="59">124900</cx:pt>
          <cx:pt idx="60">158000</cx:pt>
          <cx:pt idx="61">101000</cx:pt>
          <cx:pt idx="62">202500</cx:pt>
          <cx:pt idx="63">140000</cx:pt>
          <cx:pt idx="64">219500</cx:pt>
          <cx:pt idx="65">317000</cx:pt>
          <cx:pt idx="66">180000</cx:pt>
          <cx:pt idx="67">226000</cx:pt>
          <cx:pt idx="68">80000</cx:pt>
          <cx:pt idx="69">225000</cx:pt>
          <cx:pt idx="70">244000</cx:pt>
          <cx:pt idx="71">129500</cx:pt>
          <cx:pt idx="72">185000</cx:pt>
          <cx:pt idx="73">144900</cx:pt>
          <cx:pt idx="74">107400</cx:pt>
          <cx:pt idx="75">91000</cx:pt>
          <cx:pt idx="76">135750</cx:pt>
          <cx:pt idx="77">127000</cx:pt>
          <cx:pt idx="78">136500</cx:pt>
          <cx:pt idx="79">110000</cx:pt>
          <cx:pt idx="80">193500</cx:pt>
          <cx:pt idx="81">153500</cx:pt>
          <cx:pt idx="82">245000</cx:pt>
          <cx:pt idx="83">126500</cx:pt>
          <cx:pt idx="84">168500</cx:pt>
          <cx:pt idx="85">260000</cx:pt>
          <cx:pt idx="86">174000</cx:pt>
          <cx:pt idx="87">164500</cx:pt>
          <cx:pt idx="88">85000</cx:pt>
          <cx:pt idx="89">123600</cx:pt>
          <cx:pt idx="90">109900</cx:pt>
          <cx:pt idx="91">98600</cx:pt>
          <cx:pt idx="92">163500</cx:pt>
          <cx:pt idx="93">133900</cx:pt>
          <cx:pt idx="94">204750</cx:pt>
          <cx:pt idx="95">185000</cx:pt>
          <cx:pt idx="96">214000</cx:pt>
          <cx:pt idx="97">94750</cx:pt>
          <cx:pt idx="98">83000</cx:pt>
          <cx:pt idx="99">128950</cx:pt>
          <cx:pt idx="100">205000</cx:pt>
          <cx:pt idx="101">178000</cx:pt>
          <cx:pt idx="102">118964</cx:pt>
          <cx:pt idx="103">198900</cx:pt>
          <cx:pt idx="104">169500</cx:pt>
          <cx:pt idx="105">250000</cx:pt>
          <cx:pt idx="106">100000</cx:pt>
          <cx:pt idx="107">115000</cx:pt>
          <cx:pt idx="108">115000</cx:pt>
          <cx:pt idx="109">190000</cx:pt>
          <cx:pt idx="110">136900</cx:pt>
          <cx:pt idx="111">180000</cx:pt>
          <cx:pt idx="112">383970</cx:pt>
          <cx:pt idx="113">217000</cx:pt>
          <cx:pt idx="114">259500</cx:pt>
          <cx:pt idx="115">176000</cx:pt>
          <cx:pt idx="116">139000</cx:pt>
          <cx:pt idx="117">155000</cx:pt>
          <cx:pt idx="118">320000</cx:pt>
          <cx:pt idx="119">163990</cx:pt>
          <cx:pt idx="120">180000</cx:pt>
          <cx:pt idx="121">100000</cx:pt>
          <cx:pt idx="122">136000</cx:pt>
          <cx:pt idx="123">153900</cx:pt>
          <cx:pt idx="124">181000</cx:pt>
          <cx:pt idx="125">84500</cx:pt>
          <cx:pt idx="126">128000</cx:pt>
          <cx:pt idx="127">87000</cx:pt>
          <cx:pt idx="128">155000</cx:pt>
          <cx:pt idx="129">150000</cx:pt>
          <cx:pt idx="130">226000</cx:pt>
          <cx:pt idx="131">244000</cx:pt>
          <cx:pt idx="132">150750</cx:pt>
          <cx:pt idx="133">220000</cx:pt>
          <cx:pt idx="134">180000</cx:pt>
          <cx:pt idx="135">174000</cx:pt>
          <cx:pt idx="136">143000</cx:pt>
          <cx:pt idx="137">171000</cx:pt>
          <cx:pt idx="138">230000</cx:pt>
          <cx:pt idx="139">231500</cx:pt>
          <cx:pt idx="140">115000</cx:pt>
          <cx:pt idx="141">260000</cx:pt>
          <cx:pt idx="142">166000</cx:pt>
          <cx:pt idx="143">204000</cx:pt>
          <cx:pt idx="144">125000</cx:pt>
          <cx:pt idx="145">130000</cx:pt>
          <cx:pt idx="146">105000</cx:pt>
          <cx:pt idx="147">222500</cx:pt>
          <cx:pt idx="148">141000</cx:pt>
          <cx:pt idx="149">115000</cx:pt>
          <cx:pt idx="150">122000</cx:pt>
          <cx:pt idx="151">372402</cx:pt>
          <cx:pt idx="152">190000</cx:pt>
          <cx:pt idx="153">235000</cx:pt>
          <cx:pt idx="154">125000</cx:pt>
          <cx:pt idx="155">79000</cx:pt>
          <cx:pt idx="156">109500</cx:pt>
          <cx:pt idx="157">269500</cx:pt>
          <cx:pt idx="158">254900</cx:pt>
          <cx:pt idx="159">320000</cx:pt>
          <cx:pt idx="160">162500</cx:pt>
          <cx:pt idx="161">412500</cx:pt>
          <cx:pt idx="162">220000</cx:pt>
          <cx:pt idx="163">103200</cx:pt>
          <cx:pt idx="164">152000</cx:pt>
          <cx:pt idx="165">127500</cx:pt>
          <cx:pt idx="166">190000</cx:pt>
          <cx:pt idx="167">325624</cx:pt>
          <cx:pt idx="168">183500</cx:pt>
          <cx:pt idx="169">228000</cx:pt>
          <cx:pt idx="170">128500</cx:pt>
          <cx:pt idx="171">215000</cx:pt>
          <cx:pt idx="172">239000</cx:pt>
          <cx:pt idx="173">163000</cx:pt>
          <cx:pt idx="174">184000</cx:pt>
          <cx:pt idx="175">243000</cx:pt>
          <cx:pt idx="176">211000</cx:pt>
          <cx:pt idx="177">172500</cx:pt>
          <cx:pt idx="178">501837</cx:pt>
          <cx:pt idx="179">100000</cx:pt>
          <cx:pt idx="180">177000</cx:pt>
          <cx:pt idx="181">200100</cx:pt>
          <cx:pt idx="182">120000</cx:pt>
          <cx:pt idx="183">200000</cx:pt>
          <cx:pt idx="184">127000</cx:pt>
          <cx:pt idx="185">475000</cx:pt>
          <cx:pt idx="186">173000</cx:pt>
          <cx:pt idx="187">135000</cx:pt>
          <cx:pt idx="188">153337</cx:pt>
          <cx:pt idx="189">286000</cx:pt>
          <cx:pt idx="190">315000</cx:pt>
          <cx:pt idx="191">184000</cx:pt>
          <cx:pt idx="192">192000</cx:pt>
          <cx:pt idx="193">130000</cx:pt>
          <cx:pt idx="194">127000</cx:pt>
          <cx:pt idx="195">148500</cx:pt>
          <cx:pt idx="196">311872</cx:pt>
          <cx:pt idx="197">235000</cx:pt>
          <cx:pt idx="198">104000</cx:pt>
          <cx:pt idx="199">274900</cx:pt>
          <cx:pt idx="200">140000</cx:pt>
          <cx:pt idx="201">171500</cx:pt>
          <cx:pt idx="202">112000</cx:pt>
          <cx:pt idx="203">149000</cx:pt>
          <cx:pt idx="204">110000</cx:pt>
          <cx:pt idx="205">180500</cx:pt>
          <cx:pt idx="206">143900</cx:pt>
          <cx:pt idx="207">141000</cx:pt>
          <cx:pt idx="208">277000</cx:pt>
          <cx:pt idx="209">145000</cx:pt>
          <cx:pt idx="210">98000</cx:pt>
          <cx:pt idx="211">186000</cx:pt>
          <cx:pt idx="212">252678</cx:pt>
          <cx:pt idx="213">156000</cx:pt>
          <cx:pt idx="214">161750</cx:pt>
          <cx:pt idx="215">134450</cx:pt>
          <cx:pt idx="216">210000</cx:pt>
          <cx:pt idx="217">107000</cx:pt>
          <cx:pt idx="218">311500</cx:pt>
          <cx:pt idx="219">167240</cx:pt>
          <cx:pt idx="220">204900</cx:pt>
          <cx:pt idx="221">200000</cx:pt>
          <cx:pt idx="222">179900</cx:pt>
          <cx:pt idx="223">97000</cx:pt>
          <cx:pt idx="224">386250</cx:pt>
          <cx:pt idx="225">112000</cx:pt>
          <cx:pt idx="226">290000</cx:pt>
          <cx:pt idx="227">106000</cx:pt>
          <cx:pt idx="228">125000</cx:pt>
          <cx:pt idx="229">192500</cx:pt>
          <cx:pt idx="230">148000</cx:pt>
          <cx:pt idx="231">403000</cx:pt>
          <cx:pt idx="232">94500</cx:pt>
          <cx:pt idx="233">128200</cx:pt>
          <cx:pt idx="234">216500</cx:pt>
          <cx:pt idx="235">89500</cx:pt>
          <cx:pt idx="236">185500</cx:pt>
          <cx:pt idx="237">194500</cx:pt>
          <cx:pt idx="238">318000</cx:pt>
          <cx:pt idx="239">113000</cx:pt>
          <cx:pt idx="240">262500</cx:pt>
          <cx:pt idx="241">110500</cx:pt>
          <cx:pt idx="242">79000</cx:pt>
          <cx:pt idx="243">120000</cx:pt>
          <cx:pt idx="244">205000</cx:pt>
          <cx:pt idx="245">241500</cx:pt>
          <cx:pt idx="246">137000</cx:pt>
          <cx:pt idx="247">140000</cx:pt>
          <cx:pt idx="248">180000</cx:pt>
          <cx:pt idx="249">277000</cx:pt>
          <cx:pt idx="250">76500</cx:pt>
          <cx:pt idx="251">235000</cx:pt>
          <cx:pt idx="252">173000</cx:pt>
          <cx:pt idx="253">158000</cx:pt>
          <cx:pt idx="254">145000</cx:pt>
          <cx:pt idx="255">230000</cx:pt>
          <cx:pt idx="256">207500</cx:pt>
          <cx:pt idx="257">220000</cx:pt>
          <cx:pt idx="258">231500</cx:pt>
          <cx:pt idx="259">97000</cx:pt>
          <cx:pt idx="260">176000</cx:pt>
          <cx:pt idx="261">276000</cx:pt>
          <cx:pt idx="262">151000</cx:pt>
          <cx:pt idx="263">130000</cx:pt>
          <cx:pt idx="264">73000</cx:pt>
          <cx:pt idx="265">175500</cx:pt>
          <cx:pt idx="266">185000</cx:pt>
          <cx:pt idx="267">179500</cx:pt>
          <cx:pt idx="268">120500</cx:pt>
          <cx:pt idx="269">148000</cx:pt>
          <cx:pt idx="270">266000</cx:pt>
          <cx:pt idx="271">241500</cx:pt>
          <cx:pt idx="272">290000</cx:pt>
          <cx:pt idx="273">139000</cx:pt>
          <cx:pt idx="274">124500</cx:pt>
          <cx:pt idx="275">205000</cx:pt>
          <cx:pt idx="276">201000</cx:pt>
          <cx:pt idx="277">141000</cx:pt>
          <cx:pt idx="278">415298</cx:pt>
          <cx:pt idx="279">192000</cx:pt>
          <cx:pt idx="280">228500</cx:pt>
          <cx:pt idx="281">185000</cx:pt>
          <cx:pt idx="282">207500</cx:pt>
          <cx:pt idx="283">244600</cx:pt>
          <cx:pt idx="284">179200</cx:pt>
          <cx:pt idx="285">164700</cx:pt>
          <cx:pt idx="286">159000</cx:pt>
          <cx:pt idx="287">88000</cx:pt>
          <cx:pt idx="288">122000</cx:pt>
          <cx:pt idx="289">153575</cx:pt>
          <cx:pt idx="290">233230</cx:pt>
          <cx:pt idx="291">135900</cx:pt>
          <cx:pt idx="292">131000</cx:pt>
          <cx:pt idx="293">235000</cx:pt>
          <cx:pt idx="294">167000</cx:pt>
          <cx:pt idx="295">142500</cx:pt>
          <cx:pt idx="296">152000</cx:pt>
          <cx:pt idx="297">239000</cx:pt>
          <cx:pt idx="298">175000</cx:pt>
          <cx:pt idx="299">158500</cx:pt>
          <cx:pt idx="300">157000</cx:pt>
          <cx:pt idx="301">267000</cx:pt>
          <cx:pt idx="302">205000</cx:pt>
          <cx:pt idx="303">149900</cx:pt>
          <cx:pt idx="304">295000</cx:pt>
          <cx:pt idx="305">305900</cx:pt>
          <cx:pt idx="306">225000</cx:pt>
          <cx:pt idx="307">89500</cx:pt>
          <cx:pt idx="308">82500</cx:pt>
          <cx:pt idx="309">360000</cx:pt>
          <cx:pt idx="310">165600</cx:pt>
          <cx:pt idx="311">132000</cx:pt>
          <cx:pt idx="312">119900</cx:pt>
          <cx:pt idx="313">375000</cx:pt>
          <cx:pt idx="314">178000</cx:pt>
          <cx:pt idx="315">188500</cx:pt>
          <cx:pt idx="316">260000</cx:pt>
          <cx:pt idx="317">270000</cx:pt>
          <cx:pt idx="318">260000</cx:pt>
          <cx:pt idx="319">187500</cx:pt>
          <cx:pt idx="320">342643</cx:pt>
          <cx:pt idx="321">354000</cx:pt>
          <cx:pt idx="322">301000</cx:pt>
          <cx:pt idx="323">126175</cx:pt>
          <cx:pt idx="324">242000</cx:pt>
          <cx:pt idx="325">87000</cx:pt>
          <cx:pt idx="326">324000</cx:pt>
          <cx:pt idx="327">145250</cx:pt>
          <cx:pt idx="328">214500</cx:pt>
          <cx:pt idx="329">78000</cx:pt>
          <cx:pt idx="330">119000</cx:pt>
          <cx:pt idx="331">139000</cx:pt>
          <cx:pt idx="332">284000</cx:pt>
          <cx:pt idx="333">207000</cx:pt>
          <cx:pt idx="334">192000</cx:pt>
          <cx:pt idx="335">228950</cx:pt>
          <cx:pt idx="336">377426</cx:pt>
          <cx:pt idx="337">214000</cx:pt>
          <cx:pt idx="338">202500</cx:pt>
          <cx:pt idx="339">155000</cx:pt>
          <cx:pt idx="340">202900</cx:pt>
          <cx:pt idx="341">82000</cx:pt>
          <cx:pt idx="342">87500</cx:pt>
          <cx:pt idx="343">266000</cx:pt>
          <cx:pt idx="344">85000</cx:pt>
          <cx:pt idx="345">140200</cx:pt>
          <cx:pt idx="346">151500</cx:pt>
          <cx:pt idx="347">157500</cx:pt>
          <cx:pt idx="348">154000</cx:pt>
          <cx:pt idx="349">437154</cx:pt>
          <cx:pt idx="350">318061</cx:pt>
          <cx:pt idx="351">190000</cx:pt>
          <cx:pt idx="352">95000</cx:pt>
          <cx:pt idx="353">105900</cx:pt>
          <cx:pt idx="354">140000</cx:pt>
          <cx:pt idx="355">177500</cx:pt>
          <cx:pt idx="356">173000</cx:pt>
          <cx:pt idx="357">134000</cx:pt>
          <cx:pt idx="358">130000</cx:pt>
          <cx:pt idx="359">280000</cx:pt>
          <cx:pt idx="360">156000</cx:pt>
          <cx:pt idx="361">145000</cx:pt>
          <cx:pt idx="362">198500</cx:pt>
          <cx:pt idx="363">118000</cx:pt>
          <cx:pt idx="364">190000</cx:pt>
          <cx:pt idx="365">147000</cx:pt>
          <cx:pt idx="366">159000</cx:pt>
          <cx:pt idx="367">165000</cx:pt>
          <cx:pt idx="368">132000</cx:pt>
          <cx:pt idx="369">162000</cx:pt>
          <cx:pt idx="370">172400</cx:pt>
          <cx:pt idx="371">134432</cx:pt>
          <cx:pt idx="372">125000</cx:pt>
          <cx:pt idx="373">123000</cx:pt>
          <cx:pt idx="374">219500</cx:pt>
          <cx:pt idx="375">61000</cx:pt>
          <cx:pt idx="376">148000</cx:pt>
          <cx:pt idx="377">340000</cx:pt>
          <cx:pt idx="378">394432</cx:pt>
          <cx:pt idx="379">179000</cx:pt>
          <cx:pt idx="380">127000</cx:pt>
          <cx:pt idx="381">187750</cx:pt>
          <cx:pt idx="382">213500</cx:pt>
          <cx:pt idx="383">76000</cx:pt>
          <cx:pt idx="384">240000</cx:pt>
          <cx:pt idx="385">192000</cx:pt>
          <cx:pt idx="386">81000</cx:pt>
          <cx:pt idx="387">125000</cx:pt>
          <cx:pt idx="388">191000</cx:pt>
          <cx:pt idx="389">426000</cx:pt>
          <cx:pt idx="390">119000</cx:pt>
          <cx:pt idx="391">215000</cx:pt>
          <cx:pt idx="392">106500</cx:pt>
          <cx:pt idx="393">100000</cx:pt>
          <cx:pt idx="394">109000</cx:pt>
          <cx:pt idx="395">129000</cx:pt>
          <cx:pt idx="396">123000</cx:pt>
          <cx:pt idx="397">169500</cx:pt>
          <cx:pt idx="398">67000</cx:pt>
          <cx:pt idx="399">241000</cx:pt>
          <cx:pt idx="400">245500</cx:pt>
          <cx:pt idx="401">164990</cx:pt>
          <cx:pt idx="402">108000</cx:pt>
          <cx:pt idx="403">258000</cx:pt>
          <cx:pt idx="404">168000</cx:pt>
          <cx:pt idx="405">150000</cx:pt>
          <cx:pt idx="406">115000</cx:pt>
          <cx:pt idx="407">177000</cx:pt>
          <cx:pt idx="408">280000</cx:pt>
          <cx:pt idx="409">339750</cx:pt>
          <cx:pt idx="410">60000</cx:pt>
          <cx:pt idx="411">145000</cx:pt>
          <cx:pt idx="412">222000</cx:pt>
          <cx:pt idx="413">115000</cx:pt>
          <cx:pt idx="414">228000</cx:pt>
          <cx:pt idx="415">181134</cx:pt>
          <cx:pt idx="416">149500</cx:pt>
          <cx:pt idx="417">239000</cx:pt>
          <cx:pt idx="418">126000</cx:pt>
          <cx:pt idx="419">142000</cx:pt>
          <cx:pt idx="420">206300</cx:pt>
          <cx:pt idx="421">215000</cx:pt>
          <cx:pt idx="422">113000</cx:pt>
          <cx:pt idx="423">315000</cx:pt>
          <cx:pt idx="424">139000</cx:pt>
          <cx:pt idx="425">135000</cx:pt>
          <cx:pt idx="426">275000</cx:pt>
          <cx:pt idx="427">109008</cx:pt>
          <cx:pt idx="428">195400</cx:pt>
          <cx:pt idx="429">175000</cx:pt>
          <cx:pt idx="430">85400</cx:pt>
          <cx:pt idx="431">79900</cx:pt>
          <cx:pt idx="432">122500</cx:pt>
          <cx:pt idx="433">181000</cx:pt>
          <cx:pt idx="434">81000</cx:pt>
          <cx:pt idx="435">212000</cx:pt>
          <cx:pt idx="436">116000</cx:pt>
          <cx:pt idx="437">119000</cx:pt>
          <cx:pt idx="438">90350</cx:pt>
          <cx:pt idx="439">110000</cx:pt>
          <cx:pt idx="440">555000</cx:pt>
          <cx:pt idx="441">118000</cx:pt>
          <cx:pt idx="442">162900</cx:pt>
          <cx:pt idx="443">172500</cx:pt>
          <cx:pt idx="444">210000</cx:pt>
          <cx:pt idx="445">127500</cx:pt>
          <cx:pt idx="446">190000</cx:pt>
          <cx:pt idx="447">199900</cx:pt>
          <cx:pt idx="448">119500</cx:pt>
          <cx:pt idx="449">120000</cx:pt>
          <cx:pt idx="450">110000</cx:pt>
          <cx:pt idx="451">280000</cx:pt>
          <cx:pt idx="452">204000</cx:pt>
          <cx:pt idx="453">210000</cx:pt>
          <cx:pt idx="454">188000</cx:pt>
          <cx:pt idx="455">175500</cx:pt>
          <cx:pt idx="456">98000</cx:pt>
          <cx:pt idx="457">256000</cx:pt>
          <cx:pt idx="458">161000</cx:pt>
          <cx:pt idx="459">110000</cx:pt>
          <cx:pt idx="460">263435</cx:pt>
          <cx:pt idx="461">155000</cx:pt>
          <cx:pt idx="462">62383</cx:pt>
          <cx:pt idx="463">188700</cx:pt>
          <cx:pt idx="464">124000</cx:pt>
          <cx:pt idx="465">178740</cx:pt>
          <cx:pt idx="466">167000</cx:pt>
          <cx:pt idx="467">146500</cx:pt>
          <cx:pt idx="468">250000</cx:pt>
          <cx:pt idx="469">187000</cx:pt>
          <cx:pt idx="470">212000</cx:pt>
          <cx:pt idx="471">190000</cx:pt>
          <cx:pt idx="472">148000</cx:pt>
          <cx:pt idx="473">440000</cx:pt>
          <cx:pt idx="474">251000</cx:pt>
          <cx:pt idx="475">132500</cx:pt>
          <cx:pt idx="476">208900</cx:pt>
          <cx:pt idx="477">380000</cx:pt>
          <cx:pt idx="478">297000</cx:pt>
          <cx:pt idx="479">89471</cx:pt>
          <cx:pt idx="480">326000</cx:pt>
          <cx:pt idx="481">374000</cx:pt>
          <cx:pt idx="482">155000</cx:pt>
          <cx:pt idx="483">164000</cx:pt>
          <cx:pt idx="484">132500</cx:pt>
          <cx:pt idx="485">147000</cx:pt>
          <cx:pt idx="486">156000</cx:pt>
          <cx:pt idx="487">175000</cx:pt>
          <cx:pt idx="488">160000</cx:pt>
          <cx:pt idx="489">86000</cx:pt>
          <cx:pt idx="490">115000</cx:pt>
          <cx:pt idx="491">133000</cx:pt>
          <cx:pt idx="492">172785</cx:pt>
          <cx:pt idx="493">155000</cx:pt>
          <cx:pt idx="494">91300</cx:pt>
          <cx:pt idx="495">34900</cx:pt>
          <cx:pt idx="496">430000</cx:pt>
          <cx:pt idx="497">184000</cx:pt>
          <cx:pt idx="498">130000</cx:pt>
          <cx:pt idx="499">120000</cx:pt>
          <cx:pt idx="500">113000</cx:pt>
          <cx:pt idx="501">226700</cx:pt>
          <cx:pt idx="502">140000</cx:pt>
          <cx:pt idx="503">289000</cx:pt>
          <cx:pt idx="504">147000</cx:pt>
          <cx:pt idx="505">124500</cx:pt>
          <cx:pt idx="506">215000</cx:pt>
          <cx:pt idx="507">208300</cx:pt>
          <cx:pt idx="508">161000</cx:pt>
          <cx:pt idx="509">124500</cx:pt>
          <cx:pt idx="510">164900</cx:pt>
          <cx:pt idx="511">202665</cx:pt>
          <cx:pt idx="512">129900</cx:pt>
          <cx:pt idx="513">134000</cx:pt>
          <cx:pt idx="514">96500</cx:pt>
          <cx:pt idx="515">402861</cx:pt>
          <cx:pt idx="516">158000</cx:pt>
          <cx:pt idx="517">265000</cx:pt>
          <cx:pt idx="518">211000</cx:pt>
          <cx:pt idx="519">234000</cx:pt>
          <cx:pt idx="520">106250</cx:pt>
          <cx:pt idx="521">150000</cx:pt>
          <cx:pt idx="522">159000</cx:pt>
          <cx:pt idx="523">184750</cx:pt>
          <cx:pt idx="524">315750</cx:pt>
          <cx:pt idx="525">176000</cx:pt>
          <cx:pt idx="526">132000</cx:pt>
          <cx:pt idx="527">446261</cx:pt>
          <cx:pt idx="528">86000</cx:pt>
          <cx:pt idx="529">200624</cx:pt>
          <cx:pt idx="530">175000</cx:pt>
          <cx:pt idx="531">128000</cx:pt>
          <cx:pt idx="532">107500</cx:pt>
          <cx:pt idx="533">39300</cx:pt>
          <cx:pt idx="534">178000</cx:pt>
          <cx:pt idx="535">107500</cx:pt>
          <cx:pt idx="536">188000</cx:pt>
          <cx:pt idx="537">111250</cx:pt>
          <cx:pt idx="538">158000</cx:pt>
          <cx:pt idx="539">272000</cx:pt>
          <cx:pt idx="540">315000</cx:pt>
          <cx:pt idx="541">248000</cx:pt>
          <cx:pt idx="542">213250</cx:pt>
          <cx:pt idx="543">133000</cx:pt>
          <cx:pt idx="544">179665</cx:pt>
          <cx:pt idx="545">229000</cx:pt>
          <cx:pt idx="546">210000</cx:pt>
          <cx:pt idx="547">129500</cx:pt>
          <cx:pt idx="548">125000</cx:pt>
          <cx:pt idx="549">263000</cx:pt>
          <cx:pt idx="550">140000</cx:pt>
          <cx:pt idx="551">112500</cx:pt>
          <cx:pt idx="552">255500</cx:pt>
          <cx:pt idx="553">108000</cx:pt>
          <cx:pt idx="554">284000</cx:pt>
          <cx:pt idx="555">113000</cx:pt>
          <cx:pt idx="556">141000</cx:pt>
          <cx:pt idx="557">108000</cx:pt>
          <cx:pt idx="558">175000</cx:pt>
          <cx:pt idx="559">234000</cx:pt>
          <cx:pt idx="560">121500</cx:pt>
          <cx:pt idx="561">170000</cx:pt>
          <cx:pt idx="562">108000</cx:pt>
          <cx:pt idx="563">185000</cx:pt>
          <cx:pt idx="564">268000</cx:pt>
          <cx:pt idx="565">128000</cx:pt>
          <cx:pt idx="566">325000</cx:pt>
          <cx:pt idx="567">214000</cx:pt>
          <cx:pt idx="568">316600</cx:pt>
          <cx:pt idx="569">135960</cx:pt>
          <cx:pt idx="570">142600</cx:pt>
          <cx:pt idx="571">120000</cx:pt>
          <cx:pt idx="572">224500</cx:pt>
          <cx:pt idx="573">170000</cx:pt>
          <cx:pt idx="574">139000</cx:pt>
          <cx:pt idx="575">118500</cx:pt>
          <cx:pt idx="576">145000</cx:pt>
          <cx:pt idx="577">164500</cx:pt>
          <cx:pt idx="578">146000</cx:pt>
          <cx:pt idx="579">131500</cx:pt>
          <cx:pt idx="580">181900</cx:pt>
          <cx:pt idx="581">253293</cx:pt>
          <cx:pt idx="582">118500</cx:pt>
          <cx:pt idx="583">325000</cx:pt>
          <cx:pt idx="584">133000</cx:pt>
          <cx:pt idx="585">369900</cx:pt>
          <cx:pt idx="586">130000</cx:pt>
          <cx:pt idx="587">137000</cx:pt>
          <cx:pt idx="588">143000</cx:pt>
          <cx:pt idx="589">79500</cx:pt>
          <cx:pt idx="590">185900</cx:pt>
          <cx:pt idx="591">451950</cx:pt>
          <cx:pt idx="592">138000</cx:pt>
          <cx:pt idx="593">140000</cx:pt>
          <cx:pt idx="594">110000</cx:pt>
          <cx:pt idx="595">319000</cx:pt>
          <cx:pt idx="596">114504</cx:pt>
          <cx:pt idx="597">194201</cx:pt>
          <cx:pt idx="598">217500</cx:pt>
          <cx:pt idx="599">151000</cx:pt>
          <cx:pt idx="600">275000</cx:pt>
          <cx:pt idx="601">141000</cx:pt>
          <cx:pt idx="602">220000</cx:pt>
          <cx:pt idx="603">151000</cx:pt>
          <cx:pt idx="604">221000</cx:pt>
          <cx:pt idx="605">205000</cx:pt>
          <cx:pt idx="606">152000</cx:pt>
          <cx:pt idx="607">225000</cx:pt>
          <cx:pt idx="608">359100</cx:pt>
          <cx:pt idx="609">118500</cx:pt>
          <cx:pt idx="610">313000</cx:pt>
          <cx:pt idx="611">148000</cx:pt>
          <cx:pt idx="612">261500</cx:pt>
          <cx:pt idx="613">147000</cx:pt>
          <cx:pt idx="614">75500</cx:pt>
          <cx:pt idx="615">137500</cx:pt>
          <cx:pt idx="616">183200</cx:pt>
          <cx:pt idx="617">105500</cx:pt>
          <cx:pt idx="618">314813</cx:pt>
          <cx:pt idx="619">305000</cx:pt>
          <cx:pt idx="620">67000</cx:pt>
          <cx:pt idx="621">240000</cx:pt>
          <cx:pt idx="622">135000</cx:pt>
          <cx:pt idx="623">168500</cx:pt>
          <cx:pt idx="624">165150</cx:pt>
          <cx:pt idx="625">160000</cx:pt>
          <cx:pt idx="626">139900</cx:pt>
          <cx:pt idx="627">153000</cx:pt>
          <cx:pt idx="628">135000</cx:pt>
          <cx:pt idx="629">168500</cx:pt>
          <cx:pt idx="630">124000</cx:pt>
          <cx:pt idx="631">209500</cx:pt>
          <cx:pt idx="632">82500</cx:pt>
          <cx:pt idx="633">139400</cx:pt>
          <cx:pt idx="634">144000</cx:pt>
          <cx:pt idx="635">200000</cx:pt>
          <cx:pt idx="636">60000</cx:pt>
          <cx:pt idx="637">93000</cx:pt>
          <cx:pt idx="638">85000</cx:pt>
          <cx:pt idx="639">264561</cx:pt>
          <cx:pt idx="640">274000</cx:pt>
          <cx:pt idx="641">226000</cx:pt>
          <cx:pt idx="642">345000</cx:pt>
          <cx:pt idx="643">152000</cx:pt>
          <cx:pt idx="644">370878</cx:pt>
          <cx:pt idx="645">143250</cx:pt>
          <cx:pt idx="646">98300</cx:pt>
          <cx:pt idx="647">155000</cx:pt>
          <cx:pt idx="648">155000</cx:pt>
          <cx:pt idx="649">84500</cx:pt>
          <cx:pt idx="650">205950</cx:pt>
          <cx:pt idx="651">108000</cx:pt>
          <cx:pt idx="652">191000</cx:pt>
          <cx:pt idx="653">135000</cx:pt>
          <cx:pt idx="654">350000</cx:pt>
          <cx:pt idx="655">88000</cx:pt>
          <cx:pt idx="656">145500</cx:pt>
          <cx:pt idx="657">149000</cx:pt>
          <cx:pt idx="658">97500</cx:pt>
          <cx:pt idx="659">167000</cx:pt>
          <cx:pt idx="660">197900</cx:pt>
          <cx:pt idx="661">402000</cx:pt>
          <cx:pt idx="662">110000</cx:pt>
          <cx:pt idx="663">137500</cx:pt>
          <cx:pt idx="664">423000</cx:pt>
          <cx:pt idx="665">230500</cx:pt>
          <cx:pt idx="666">129000</cx:pt>
          <cx:pt idx="667">193500</cx:pt>
          <cx:pt idx="668">168000</cx:pt>
          <cx:pt idx="669">137500</cx:pt>
          <cx:pt idx="670">173500</cx:pt>
          <cx:pt idx="671">103600</cx:pt>
          <cx:pt idx="672">165000</cx:pt>
          <cx:pt idx="673">257500</cx:pt>
          <cx:pt idx="674">140000</cx:pt>
          <cx:pt idx="675">148500</cx:pt>
          <cx:pt idx="676">87000</cx:pt>
          <cx:pt idx="677">109500</cx:pt>
          <cx:pt idx="678">372500</cx:pt>
          <cx:pt idx="679">128500</cx:pt>
          <cx:pt idx="680">143000</cx:pt>
          <cx:pt idx="681">159434</cx:pt>
          <cx:pt idx="682">173000</cx:pt>
          <cx:pt idx="683">285000</cx:pt>
          <cx:pt idx="684">221000</cx:pt>
          <cx:pt idx="685">207500</cx:pt>
          <cx:pt idx="686">227875</cx:pt>
          <cx:pt idx="687">148800</cx:pt>
          <cx:pt idx="688">392000</cx:pt>
          <cx:pt idx="689">194700</cx:pt>
          <cx:pt idx="690">141000</cx:pt>
          <cx:pt idx="691">755000</cx:pt>
          <cx:pt idx="692">335000</cx:pt>
          <cx:pt idx="693">108480</cx:pt>
          <cx:pt idx="694">141500</cx:pt>
          <cx:pt idx="695">176000</cx:pt>
          <cx:pt idx="696">89000</cx:pt>
          <cx:pt idx="697">123500</cx:pt>
          <cx:pt idx="698">138500</cx:pt>
          <cx:pt idx="699">196000</cx:pt>
          <cx:pt idx="700">312500</cx:pt>
          <cx:pt idx="701">140000</cx:pt>
          <cx:pt idx="702">361919</cx:pt>
          <cx:pt idx="703">140000</cx:pt>
          <cx:pt idx="704">213000</cx:pt>
          <cx:pt idx="705">55000</cx:pt>
          <cx:pt idx="706">302000</cx:pt>
          <cx:pt idx="707">254000</cx:pt>
          <cx:pt idx="708">179540</cx:pt>
          <cx:pt idx="709">109900</cx:pt>
          <cx:pt idx="710">52000</cx:pt>
          <cx:pt idx="711">102776</cx:pt>
          <cx:pt idx="712">189000</cx:pt>
          <cx:pt idx="713">129000</cx:pt>
          <cx:pt idx="714">130500</cx:pt>
          <cx:pt idx="715">165000</cx:pt>
          <cx:pt idx="716">159500</cx:pt>
          <cx:pt idx="717">157000</cx:pt>
          <cx:pt idx="718">341000</cx:pt>
          <cx:pt idx="719">128500</cx:pt>
          <cx:pt idx="720">275000</cx:pt>
          <cx:pt idx="721">143000</cx:pt>
          <cx:pt idx="722">124500</cx:pt>
          <cx:pt idx="723">135000</cx:pt>
          <cx:pt idx="724">320000</cx:pt>
          <cx:pt idx="725">120500</cx:pt>
          <cx:pt idx="726">222000</cx:pt>
          <cx:pt idx="727">194500</cx:pt>
          <cx:pt idx="728">110000</cx:pt>
          <cx:pt idx="729">103000</cx:pt>
          <cx:pt idx="730">236500</cx:pt>
          <cx:pt idx="731">187500</cx:pt>
          <cx:pt idx="732">222500</cx:pt>
          <cx:pt idx="733">131400</cx:pt>
          <cx:pt idx="734">108000</cx:pt>
          <cx:pt idx="735">163000</cx:pt>
          <cx:pt idx="736">93500</cx:pt>
          <cx:pt idx="737">239900</cx:pt>
          <cx:pt idx="738">179000</cx:pt>
          <cx:pt idx="739">190000</cx:pt>
          <cx:pt idx="740">132000</cx:pt>
          <cx:pt idx="741">142000</cx:pt>
          <cx:pt idx="742">179000</cx:pt>
          <cx:pt idx="743">175000</cx:pt>
          <cx:pt idx="744">180000</cx:pt>
          <cx:pt idx="745">299800</cx:pt>
          <cx:pt idx="746">236000</cx:pt>
          <cx:pt idx="747">265979</cx:pt>
          <cx:pt idx="748">260400</cx:pt>
          <cx:pt idx="749">98000</cx:pt>
          <cx:pt idx="750">96500</cx:pt>
          <cx:pt idx="751">162000</cx:pt>
          <cx:pt idx="752">217000</cx:pt>
          <cx:pt idx="753">275500</cx:pt>
          <cx:pt idx="754">156000</cx:pt>
          <cx:pt idx="755">172500</cx:pt>
          <cx:pt idx="756">212000</cx:pt>
          <cx:pt idx="757">158900</cx:pt>
          <cx:pt idx="758">179400</cx:pt>
          <cx:pt idx="759">290000</cx:pt>
          <cx:pt idx="760">127500</cx:pt>
          <cx:pt idx="761">100000</cx:pt>
          <cx:pt idx="762">215200</cx:pt>
          <cx:pt idx="763">337000</cx:pt>
          <cx:pt idx="764">270000</cx:pt>
          <cx:pt idx="765">264132</cx:pt>
          <cx:pt idx="766">196500</cx:pt>
          <cx:pt idx="767">160000</cx:pt>
          <cx:pt idx="768">216837</cx:pt>
          <cx:pt idx="769">538000</cx:pt>
          <cx:pt idx="770">134900</cx:pt>
          <cx:pt idx="771">102000</cx:pt>
          <cx:pt idx="772">107000</cx:pt>
          <cx:pt idx="773">114500</cx:pt>
          <cx:pt idx="774">395000</cx:pt>
          <cx:pt idx="775">162000</cx:pt>
          <cx:pt idx="776">221500</cx:pt>
          <cx:pt idx="777">142500</cx:pt>
          <cx:pt idx="778">144000</cx:pt>
          <cx:pt idx="779">135000</cx:pt>
          <cx:pt idx="780">176000</cx:pt>
          <cx:pt idx="781">175900</cx:pt>
          <cx:pt idx="782">187100</cx:pt>
          <cx:pt idx="783">165500</cx:pt>
          <cx:pt idx="784">128000</cx:pt>
          <cx:pt idx="785">161500</cx:pt>
          <cx:pt idx="786">139000</cx:pt>
          <cx:pt idx="787">233000</cx:pt>
          <cx:pt idx="788">107900</cx:pt>
          <cx:pt idx="789">187500</cx:pt>
          <cx:pt idx="790">160200</cx:pt>
          <cx:pt idx="791">146800</cx:pt>
          <cx:pt idx="792">269790</cx:pt>
          <cx:pt idx="793">225000</cx:pt>
          <cx:pt idx="794">194500</cx:pt>
          <cx:pt idx="795">171000</cx:pt>
          <cx:pt idx="796">143500</cx:pt>
          <cx:pt idx="797">110000</cx:pt>
          <cx:pt idx="798">485000</cx:pt>
          <cx:pt idx="799">175000</cx:pt>
          <cx:pt idx="800">200000</cx:pt>
          <cx:pt idx="801">109900</cx:pt>
          <cx:pt idx="802">189000</cx:pt>
          <cx:pt idx="803">582933</cx:pt>
          <cx:pt idx="804">118000</cx:pt>
          <cx:pt idx="805">227680</cx:pt>
          <cx:pt idx="806">135500</cx:pt>
          <cx:pt idx="807">223500</cx:pt>
          <cx:pt idx="808">159950</cx:pt>
          <cx:pt idx="809">106000</cx:pt>
          <cx:pt idx="810">181000</cx:pt>
          <cx:pt idx="811">144500</cx:pt>
          <cx:pt idx="812">55993</cx:pt>
          <cx:pt idx="813">157900</cx:pt>
          <cx:pt idx="814">116000</cx:pt>
          <cx:pt idx="815">224900</cx:pt>
          <cx:pt idx="816">137000</cx:pt>
          <cx:pt idx="817">271000</cx:pt>
          <cx:pt idx="818">155000</cx:pt>
          <cx:pt idx="819">224000</cx:pt>
          <cx:pt idx="820">183000</cx:pt>
          <cx:pt idx="821">93000</cx:pt>
          <cx:pt idx="822">225000</cx:pt>
          <cx:pt idx="823">139500</cx:pt>
          <cx:pt idx="824">232600</cx:pt>
          <cx:pt idx="825">385000</cx:pt>
          <cx:pt idx="826">109500</cx:pt>
          <cx:pt idx="827">189000</cx:pt>
          <cx:pt idx="828">185000</cx:pt>
          <cx:pt idx="829">147400</cx:pt>
          <cx:pt idx="830">166000</cx:pt>
          <cx:pt idx="831">151000</cx:pt>
          <cx:pt idx="832">237000</cx:pt>
          <cx:pt idx="833">167000</cx:pt>
          <cx:pt idx="834">139950</cx:pt>
          <cx:pt idx="835">128000</cx:pt>
          <cx:pt idx="836">153500</cx:pt>
          <cx:pt idx="837">100000</cx:pt>
          <cx:pt idx="838">144000</cx:pt>
          <cx:pt idx="839">130500</cx:pt>
          <cx:pt idx="840">140000</cx:pt>
          <cx:pt idx="841">157500</cx:pt>
          <cx:pt idx="842">174900</cx:pt>
          <cx:pt idx="843">141000</cx:pt>
          <cx:pt idx="844">153900</cx:pt>
          <cx:pt idx="845">171000</cx:pt>
          <cx:pt idx="846">213000</cx:pt>
          <cx:pt idx="847">133500</cx:pt>
          <cx:pt idx="848">240000</cx:pt>
          <cx:pt idx="849">187000</cx:pt>
          <cx:pt idx="850">131500</cx:pt>
          <cx:pt idx="851">215000</cx:pt>
          <cx:pt idx="852">164000</cx:pt>
          <cx:pt idx="853">158000</cx:pt>
          <cx:pt idx="854">170000</cx:pt>
          <cx:pt idx="855">127000</cx:pt>
          <cx:pt idx="856">147000</cx:pt>
          <cx:pt idx="857">174000</cx:pt>
          <cx:pt idx="858">152000</cx:pt>
          <cx:pt idx="859">250000</cx:pt>
          <cx:pt idx="860">189950</cx:pt>
          <cx:pt idx="861">131500</cx:pt>
          <cx:pt idx="862">152000</cx:pt>
          <cx:pt idx="863">132500</cx:pt>
          <cx:pt idx="864">250580</cx:pt>
          <cx:pt idx="865">148500</cx:pt>
          <cx:pt idx="866">248900</cx:pt>
          <cx:pt idx="867">129000</cx:pt>
          <cx:pt idx="868">169000</cx:pt>
          <cx:pt idx="869">236000</cx:pt>
          <cx:pt idx="870">109500</cx:pt>
          <cx:pt idx="871">200500</cx:pt>
          <cx:pt idx="872">116000</cx:pt>
          <cx:pt idx="873">133000</cx:pt>
          <cx:pt idx="874">66500</cx:pt>
          <cx:pt idx="875">303477</cx:pt>
          <cx:pt idx="876">132250</cx:pt>
          <cx:pt idx="877">350000</cx:pt>
          <cx:pt idx="878">148000</cx:pt>
          <cx:pt idx="879">136500</cx:pt>
          <cx:pt idx="880">157000</cx:pt>
          <cx:pt idx="881">187500</cx:pt>
          <cx:pt idx="882">178000</cx:pt>
          <cx:pt idx="883">118500</cx:pt>
          <cx:pt idx="884">100000</cx:pt>
          <cx:pt idx="885">328900</cx:pt>
          <cx:pt idx="886">145000</cx:pt>
          <cx:pt idx="887">135500</cx:pt>
          <cx:pt idx="888">268000</cx:pt>
          <cx:pt idx="889">149500</cx:pt>
          <cx:pt idx="890">122900</cx:pt>
          <cx:pt idx="891">172500</cx:pt>
          <cx:pt idx="892">154500</cx:pt>
          <cx:pt idx="893">165000</cx:pt>
          <cx:pt idx="894">118858</cx:pt>
          <cx:pt idx="895">140000</cx:pt>
          <cx:pt idx="896">106500</cx:pt>
          <cx:pt idx="897">142953</cx:pt>
          <cx:pt idx="898">611657</cx:pt>
          <cx:pt idx="899">135000</cx:pt>
          <cx:pt idx="900">110000</cx:pt>
          <cx:pt idx="901">153000</cx:pt>
          <cx:pt idx="902">180000</cx:pt>
          <cx:pt idx="903">240000</cx:pt>
          <cx:pt idx="904">125500</cx:pt>
          <cx:pt idx="905">128000</cx:pt>
          <cx:pt idx="906">255000</cx:pt>
          <cx:pt idx="907">250000</cx:pt>
          <cx:pt idx="908">131000</cx:pt>
          <cx:pt idx="909">174000</cx:pt>
          <cx:pt idx="910">154300</cx:pt>
          <cx:pt idx="911">143500</cx:pt>
          <cx:pt idx="912">88000</cx:pt>
          <cx:pt idx="913">145000</cx:pt>
          <cx:pt idx="914">173733</cx:pt>
          <cx:pt idx="915">75000</cx:pt>
          <cx:pt idx="916">35311</cx:pt>
          <cx:pt idx="917">135000</cx:pt>
          <cx:pt idx="918">238000</cx:pt>
          <cx:pt idx="919">176500</cx:pt>
          <cx:pt idx="920">201000</cx:pt>
          <cx:pt idx="921">145900</cx:pt>
          <cx:pt idx="922">169990</cx:pt>
          <cx:pt idx="923">193000</cx:pt>
          <cx:pt idx="924">207500</cx:pt>
          <cx:pt idx="925">175000</cx:pt>
          <cx:pt idx="926">285000</cx:pt>
          <cx:pt idx="927">176000</cx:pt>
          <cx:pt idx="928">236500</cx:pt>
          <cx:pt idx="929">222000</cx:pt>
          <cx:pt idx="930">201000</cx:pt>
          <cx:pt idx="931">117500</cx:pt>
          <cx:pt idx="932">320000</cx:pt>
          <cx:pt idx="933">190000</cx:pt>
          <cx:pt idx="934">242000</cx:pt>
          <cx:pt idx="935">79900</cx:pt>
          <cx:pt idx="936">184900</cx:pt>
          <cx:pt idx="937">253000</cx:pt>
          <cx:pt idx="938">239799</cx:pt>
          <cx:pt idx="939">244400</cx:pt>
          <cx:pt idx="940">150900</cx:pt>
          <cx:pt idx="941">214000</cx:pt>
          <cx:pt idx="942">150000</cx:pt>
          <cx:pt idx="943">143000</cx:pt>
          <cx:pt idx="944">137500</cx:pt>
          <cx:pt idx="945">124900</cx:pt>
          <cx:pt idx="946">143000</cx:pt>
          <cx:pt idx="947">270000</cx:pt>
          <cx:pt idx="948">192500</cx:pt>
          <cx:pt idx="949">197500</cx:pt>
          <cx:pt idx="950">129000</cx:pt>
          <cx:pt idx="951">119900</cx:pt>
          <cx:pt idx="952">133900</cx:pt>
          <cx:pt idx="953">172000</cx:pt>
          <cx:pt idx="954">127500</cx:pt>
          <cx:pt idx="955">145000</cx:pt>
          <cx:pt idx="956">124000</cx:pt>
          <cx:pt idx="957">132000</cx:pt>
          <cx:pt idx="958">185000</cx:pt>
          <cx:pt idx="959">155000</cx:pt>
          <cx:pt idx="960">116500</cx:pt>
          <cx:pt idx="961">272000</cx:pt>
          <cx:pt idx="962">155000</cx:pt>
          <cx:pt idx="963">239000</cx:pt>
          <cx:pt idx="964">214900</cx:pt>
          <cx:pt idx="965">178900</cx:pt>
          <cx:pt idx="966">160000</cx:pt>
          <cx:pt idx="967">135000</cx:pt>
          <cx:pt idx="968">37900</cx:pt>
          <cx:pt idx="969">140000</cx:pt>
          <cx:pt idx="970">135000</cx:pt>
          <cx:pt idx="971">173000</cx:pt>
          <cx:pt idx="972">99500</cx:pt>
          <cx:pt idx="973">182000</cx:pt>
          <cx:pt idx="974">167500</cx:pt>
          <cx:pt idx="975">165000</cx:pt>
          <cx:pt idx="976">85500</cx:pt>
          <cx:pt idx="977">199900</cx:pt>
          <cx:pt idx="978">110000</cx:pt>
          <cx:pt idx="979">139000</cx:pt>
          <cx:pt idx="980">178400</cx:pt>
          <cx:pt idx="981">336000</cx:pt>
          <cx:pt idx="982">159895</cx:pt>
          <cx:pt idx="983">255900</cx:pt>
          <cx:pt idx="984">126000</cx:pt>
          <cx:pt idx="985">125000</cx:pt>
          <cx:pt idx="986">117000</cx:pt>
          <cx:pt idx="987">395192</cx:pt>
          <cx:pt idx="988">195000</cx:pt>
          <cx:pt idx="989">197000</cx:pt>
          <cx:pt idx="990">348000</cx:pt>
          <cx:pt idx="991">168000</cx:pt>
          <cx:pt idx="992">187000</cx:pt>
          <cx:pt idx="993">173900</cx:pt>
          <cx:pt idx="994">337500</cx:pt>
          <cx:pt idx="995">121600</cx:pt>
          <cx:pt idx="996">136500</cx:pt>
          <cx:pt idx="997">185000</cx:pt>
          <cx:pt idx="998">91000</cx:pt>
          <cx:pt idx="999">206000</cx:pt>
          <cx:pt idx="1000">82000</cx:pt>
          <cx:pt idx="1001">86000</cx:pt>
          <cx:pt idx="1002">232000</cx:pt>
          <cx:pt idx="1003">136905</cx:pt>
          <cx:pt idx="1004">181000</cx:pt>
          <cx:pt idx="1005">149900</cx:pt>
          <cx:pt idx="1006">163500</cx:pt>
          <cx:pt idx="1007">88000</cx:pt>
          <cx:pt idx="1008">240000</cx:pt>
          <cx:pt idx="1009">102000</cx:pt>
          <cx:pt idx="1010">135000</cx:pt>
          <cx:pt idx="1011">100000</cx:pt>
          <cx:pt idx="1012">165000</cx:pt>
          <cx:pt idx="1013">85000</cx:pt>
          <cx:pt idx="1014">119200</cx:pt>
          <cx:pt idx="1015">227000</cx:pt>
          <cx:pt idx="1016">203000</cx:pt>
          <cx:pt idx="1017">187500</cx:pt>
          <cx:pt idx="1018">160000</cx:pt>
          <cx:pt idx="1019">213490</cx:pt>
          <cx:pt idx="1020">176000</cx:pt>
          <cx:pt idx="1021">194000</cx:pt>
          <cx:pt idx="1022">87000</cx:pt>
          <cx:pt idx="1023">191000</cx:pt>
          <cx:pt idx="1024">287000</cx:pt>
          <cx:pt idx="1025">112500</cx:pt>
          <cx:pt idx="1026">167500</cx:pt>
          <cx:pt idx="1027">293077</cx:pt>
          <cx:pt idx="1028">105000</cx:pt>
          <cx:pt idx="1029">118000</cx:pt>
          <cx:pt idx="1030">160000</cx:pt>
          <cx:pt idx="1031">197000</cx:pt>
          <cx:pt idx="1032">310000</cx:pt>
          <cx:pt idx="1033">230000</cx:pt>
          <cx:pt idx="1034">119750</cx:pt>
          <cx:pt idx="1035">84000</cx:pt>
          <cx:pt idx="1036">315500</cx:pt>
          <cx:pt idx="1037">287000</cx:pt>
          <cx:pt idx="1038">97000</cx:pt>
          <cx:pt idx="1039">80000</cx:pt>
          <cx:pt idx="1040">155000</cx:pt>
          <cx:pt idx="1041">173000</cx:pt>
          <cx:pt idx="1042">196000</cx:pt>
          <cx:pt idx="1043">262280</cx:pt>
          <cx:pt idx="1044">278000</cx:pt>
          <cx:pt idx="1045">139600</cx:pt>
          <cx:pt idx="1046">556581</cx:pt>
          <cx:pt idx="1047">145000</cx:pt>
          <cx:pt idx="1048">115000</cx:pt>
          <cx:pt idx="1049">84900</cx:pt>
          <cx:pt idx="1050">176485</cx:pt>
          <cx:pt idx="1051">200141</cx:pt>
          <cx:pt idx="1052">165000</cx:pt>
          <cx:pt idx="1053">144500</cx:pt>
          <cx:pt idx="1054">255000</cx:pt>
          <cx:pt idx="1055">180000</cx:pt>
          <cx:pt idx="1056">185850</cx:pt>
          <cx:pt idx="1057">248000</cx:pt>
          <cx:pt idx="1058">335000</cx:pt>
          <cx:pt idx="1059">220000</cx:pt>
          <cx:pt idx="1060">213500</cx:pt>
          <cx:pt idx="1061">81000</cx:pt>
          <cx:pt idx="1062">90000</cx:pt>
          <cx:pt idx="1063">110500</cx:pt>
          <cx:pt idx="1064">154000</cx:pt>
          <cx:pt idx="1065">328000</cx:pt>
          <cx:pt idx="1066">178000</cx:pt>
          <cx:pt idx="1067">167900</cx:pt>
          <cx:pt idx="1068">151400</cx:pt>
          <cx:pt idx="1069">135000</cx:pt>
          <cx:pt idx="1070">135000</cx:pt>
          <cx:pt idx="1071">154000</cx:pt>
          <cx:pt idx="1072">91500</cx:pt>
          <cx:pt idx="1073">159500</cx:pt>
          <cx:pt idx="1074">194000</cx:pt>
          <cx:pt idx="1075">219500</cx:pt>
          <cx:pt idx="1076">170000</cx:pt>
          <cx:pt idx="1077">138800</cx:pt>
          <cx:pt idx="1078">155900</cx:pt>
          <cx:pt idx="1079">126000</cx:pt>
          <cx:pt idx="1080">145000</cx:pt>
          <cx:pt idx="1081">133000</cx:pt>
          <cx:pt idx="1082">192000</cx:pt>
          <cx:pt idx="1083">160000</cx:pt>
          <cx:pt idx="1084">187500</cx:pt>
          <cx:pt idx="1085">147000</cx:pt>
          <cx:pt idx="1086">83500</cx:pt>
          <cx:pt idx="1087">252000</cx:pt>
          <cx:pt idx="1088">137500</cx:pt>
          <cx:pt idx="1089">197000</cx:pt>
          <cx:pt idx="1090">92900</cx:pt>
          <cx:pt idx="1091">160000</cx:pt>
          <cx:pt idx="1092">136500</cx:pt>
          <cx:pt idx="1093">146000</cx:pt>
          <cx:pt idx="1094">129000</cx:pt>
          <cx:pt idx="1095">176432</cx:pt>
          <cx:pt idx="1096">127000</cx:pt>
          <cx:pt idx="1097">170000</cx:pt>
          <cx:pt idx="1098">128000</cx:pt>
          <cx:pt idx="1099">157000</cx:pt>
          <cx:pt idx="1100">60000</cx:pt>
          <cx:pt idx="1101">119500</cx:pt>
          <cx:pt idx="1102">135000</cx:pt>
          <cx:pt idx="1103">159500</cx:pt>
          <cx:pt idx="1104">106000</cx:pt>
          <cx:pt idx="1105">325000</cx:pt>
          <cx:pt idx="1106">179900</cx:pt>
          <cx:pt idx="1107">274725</cx:pt>
          <cx:pt idx="1108">181000</cx:pt>
          <cx:pt idx="1109">280000</cx:pt>
          <cx:pt idx="1110">188000</cx:pt>
          <cx:pt idx="1111">205000</cx:pt>
          <cx:pt idx="1112">129900</cx:pt>
          <cx:pt idx="1113">134500</cx:pt>
          <cx:pt idx="1114">117000</cx:pt>
          <cx:pt idx="1115">318000</cx:pt>
          <cx:pt idx="1116">184100</cx:pt>
          <cx:pt idx="1117">130000</cx:pt>
          <cx:pt idx="1118">140000</cx:pt>
          <cx:pt idx="1119">133700</cx:pt>
          <cx:pt idx="1120">118400</cx:pt>
          <cx:pt idx="1121">212900</cx:pt>
          <cx:pt idx="1122">112000</cx:pt>
          <cx:pt idx="1123">118000</cx:pt>
          <cx:pt idx="1124">163900</cx:pt>
          <cx:pt idx="1125">115000</cx:pt>
          <cx:pt idx="1126">174000</cx:pt>
          <cx:pt idx="1127">259000</cx:pt>
          <cx:pt idx="1128">215000</cx:pt>
          <cx:pt idx="1129">140000</cx:pt>
          <cx:pt idx="1130">135000</cx:pt>
          <cx:pt idx="1131">93500</cx:pt>
          <cx:pt idx="1132">117500</cx:pt>
          <cx:pt idx="1133">239500</cx:pt>
          <cx:pt idx="1134">169000</cx:pt>
          <cx:pt idx="1135">102000</cx:pt>
          <cx:pt idx="1136">119000</cx:pt>
          <cx:pt idx="1137">94000</cx:pt>
          <cx:pt idx="1138">196000</cx:pt>
          <cx:pt idx="1139">144000</cx:pt>
          <cx:pt idx="1140">139000</cx:pt>
          <cx:pt idx="1141">197500</cx:pt>
          <cx:pt idx="1142">424870</cx:pt>
          <cx:pt idx="1143">80000</cx:pt>
          <cx:pt idx="1144">80000</cx:pt>
          <cx:pt idx="1145">149000</cx:pt>
          <cx:pt idx="1146">180000</cx:pt>
          <cx:pt idx="1147">174500</cx:pt>
          <cx:pt idx="1148">116900</cx:pt>
          <cx:pt idx="1149">143000</cx:pt>
          <cx:pt idx="1150">124000</cx:pt>
          <cx:pt idx="1151">149900</cx:pt>
          <cx:pt idx="1152">230000</cx:pt>
          <cx:pt idx="1153">120500</cx:pt>
          <cx:pt idx="1154">201800</cx:pt>
          <cx:pt idx="1155">218000</cx:pt>
          <cx:pt idx="1156">179900</cx:pt>
          <cx:pt idx="1157">230000</cx:pt>
          <cx:pt idx="1158">235128</cx:pt>
          <cx:pt idx="1159">185000</cx:pt>
          <cx:pt idx="1160">146000</cx:pt>
          <cx:pt idx="1161">224000</cx:pt>
          <cx:pt idx="1162">129000</cx:pt>
          <cx:pt idx="1163">108959</cx:pt>
          <cx:pt idx="1164">194000</cx:pt>
          <cx:pt idx="1165">233170</cx:pt>
          <cx:pt idx="1166">245350</cx:pt>
          <cx:pt idx="1167">173000</cx:pt>
          <cx:pt idx="1168">235000</cx:pt>
          <cx:pt idx="1169">625000</cx:pt>
          <cx:pt idx="1170">171000</cx:pt>
          <cx:pt idx="1171">163000</cx:pt>
          <cx:pt idx="1172">171900</cx:pt>
          <cx:pt idx="1173">200500</cx:pt>
          <cx:pt idx="1174">239000</cx:pt>
          <cx:pt idx="1175">285000</cx:pt>
          <cx:pt idx="1176">119500</cx:pt>
          <cx:pt idx="1177">115000</cx:pt>
          <cx:pt idx="1178">154900</cx:pt>
          <cx:pt idx="1179">93000</cx:pt>
          <cx:pt idx="1180">250000</cx:pt>
          <cx:pt idx="1181">392500</cx:pt>
          <cx:pt idx="1182">745000</cx:pt>
          <cx:pt idx="1183">120000</cx:pt>
          <cx:pt idx="1184">186700</cx:pt>
          <cx:pt idx="1185">104900</cx:pt>
          <cx:pt idx="1186">95000</cx:pt>
          <cx:pt idx="1187">262000</cx:pt>
          <cx:pt idx="1188">195000</cx:pt>
          <cx:pt idx="1189">189000</cx:pt>
          <cx:pt idx="1190">168000</cx:pt>
          <cx:pt idx="1191">174000</cx:pt>
          <cx:pt idx="1192">125000</cx:pt>
          <cx:pt idx="1193">165000</cx:pt>
          <cx:pt idx="1194">158000</cx:pt>
          <cx:pt idx="1195">176000</cx:pt>
          <cx:pt idx="1196">219210</cx:pt>
          <cx:pt idx="1197">144000</cx:pt>
          <cx:pt idx="1198">178000</cx:pt>
          <cx:pt idx="1199">148000</cx:pt>
          <cx:pt idx="1200">116050</cx:pt>
          <cx:pt idx="1201">197900</cx:pt>
          <cx:pt idx="1202">117000</cx:pt>
          <cx:pt idx="1203">213000</cx:pt>
          <cx:pt idx="1204">153500</cx:pt>
          <cx:pt idx="1205">271900</cx:pt>
          <cx:pt idx="1206">107000</cx:pt>
          <cx:pt idx="1207">200000</cx:pt>
          <cx:pt idx="1208">140000</cx:pt>
          <cx:pt idx="1209">290000</cx:pt>
          <cx:pt idx="1210">189000</cx:pt>
          <cx:pt idx="1211">164000</cx:pt>
          <cx:pt idx="1212">113000</cx:pt>
          <cx:pt idx="1213">145000</cx:pt>
          <cx:pt idx="1214">134500</cx:pt>
          <cx:pt idx="1215">125000</cx:pt>
          <cx:pt idx="1216">112000</cx:pt>
          <cx:pt idx="1217">229456</cx:pt>
          <cx:pt idx="1218">80500</cx:pt>
          <cx:pt idx="1219">91500</cx:pt>
          <cx:pt idx="1220">115000</cx:pt>
          <cx:pt idx="1221">134000</cx:pt>
          <cx:pt idx="1222">143000</cx:pt>
          <cx:pt idx="1223">137900</cx:pt>
          <cx:pt idx="1224">184000</cx:pt>
          <cx:pt idx="1225">145000</cx:pt>
          <cx:pt idx="1226">214000</cx:pt>
          <cx:pt idx="1227">147000</cx:pt>
          <cx:pt idx="1228">367294</cx:pt>
          <cx:pt idx="1229">127000</cx:pt>
          <cx:pt idx="1230">190000</cx:pt>
          <cx:pt idx="1231">132500</cx:pt>
          <cx:pt idx="1232">101800</cx:pt>
          <cx:pt idx="1233">142000</cx:pt>
          <cx:pt idx="1234">130000</cx:pt>
          <cx:pt idx="1235">138887</cx:pt>
          <cx:pt idx="1236">175500</cx:pt>
          <cx:pt idx="1237">195000</cx:pt>
          <cx:pt idx="1238">142500</cx:pt>
          <cx:pt idx="1239">265900</cx:pt>
          <cx:pt idx="1240">224900</cx:pt>
          <cx:pt idx="1241">248328</cx:pt>
          <cx:pt idx="1242">170000</cx:pt>
          <cx:pt idx="1243">465000</cx:pt>
          <cx:pt idx="1244">230000</cx:pt>
          <cx:pt idx="1245">178000</cx:pt>
          <cx:pt idx="1246">186500</cx:pt>
          <cx:pt idx="1247">169900</cx:pt>
          <cx:pt idx="1248">129500</cx:pt>
          <cx:pt idx="1249">119000</cx:pt>
          <cx:pt idx="1250">244000</cx:pt>
          <cx:pt idx="1251">171750</cx:pt>
          <cx:pt idx="1252">130000</cx:pt>
          <cx:pt idx="1253">294000</cx:pt>
          <cx:pt idx="1254">165400</cx:pt>
          <cx:pt idx="1255">127500</cx:pt>
          <cx:pt idx="1256">301500</cx:pt>
          <cx:pt idx="1257">99900</cx:pt>
          <cx:pt idx="1258">190000</cx:pt>
          <cx:pt idx="1259">151000</cx:pt>
          <cx:pt idx="1260">181000</cx:pt>
          <cx:pt idx="1261">128900</cx:pt>
          <cx:pt idx="1262">161500</cx:pt>
          <cx:pt idx="1263">180500</cx:pt>
          <cx:pt idx="1264">181000</cx:pt>
          <cx:pt idx="1265">183900</cx:pt>
          <cx:pt idx="1266">122000</cx:pt>
          <cx:pt idx="1267">378500</cx:pt>
          <cx:pt idx="1268">381000</cx:pt>
          <cx:pt idx="1269">144000</cx:pt>
          <cx:pt idx="1270">260000</cx:pt>
          <cx:pt idx="1271">185750</cx:pt>
          <cx:pt idx="1272">137000</cx:pt>
          <cx:pt idx="1273">177000</cx:pt>
          <cx:pt idx="1274">139000</cx:pt>
          <cx:pt idx="1275">137000</cx:pt>
          <cx:pt idx="1276">162000</cx:pt>
          <cx:pt idx="1277">197900</cx:pt>
          <cx:pt idx="1278">237000</cx:pt>
          <cx:pt idx="1279">68400</cx:pt>
          <cx:pt idx="1280">227000</cx:pt>
          <cx:pt idx="1281">180000</cx:pt>
          <cx:pt idx="1282">150500</cx:pt>
          <cx:pt idx="1283">139000</cx:pt>
          <cx:pt idx="1284">169000</cx:pt>
          <cx:pt idx="1285">132500</cx:pt>
          <cx:pt idx="1286">143000</cx:pt>
          <cx:pt idx="1287">190000</cx:pt>
          <cx:pt idx="1288">278000</cx:pt>
          <cx:pt idx="1289">281000</cx:pt>
          <cx:pt idx="1290">180500</cx:pt>
          <cx:pt idx="1291">119500</cx:pt>
          <cx:pt idx="1292">107500</cx:pt>
          <cx:pt idx="1293">162900</cx:pt>
          <cx:pt idx="1294">115000</cx:pt>
          <cx:pt idx="1295">138500</cx:pt>
          <cx:pt idx="1296">155000</cx:pt>
          <cx:pt idx="1297">140000</cx:pt>
          <cx:pt idx="1298">160000</cx:pt>
          <cx:pt idx="1299">154000</cx:pt>
          <cx:pt idx="1300">225000</cx:pt>
          <cx:pt idx="1301">177500</cx:pt>
          <cx:pt idx="1302">290000</cx:pt>
          <cx:pt idx="1303">232000</cx:pt>
          <cx:pt idx="1304">130000</cx:pt>
          <cx:pt idx="1305">325000</cx:pt>
          <cx:pt idx="1306">202500</cx:pt>
          <cx:pt idx="1307">138000</cx:pt>
          <cx:pt idx="1308">147000</cx:pt>
          <cx:pt idx="1309">179200</cx:pt>
          <cx:pt idx="1310">335000</cx:pt>
          <cx:pt idx="1311">203000</cx:pt>
          <cx:pt idx="1312">302000</cx:pt>
          <cx:pt idx="1313">333168</cx:pt>
          <cx:pt idx="1314">119000</cx:pt>
          <cx:pt idx="1315">206900</cx:pt>
          <cx:pt idx="1316">295493</cx:pt>
          <cx:pt idx="1317">208900</cx:pt>
          <cx:pt idx="1318">275000</cx:pt>
          <cx:pt idx="1319">111000</cx:pt>
          <cx:pt idx="1320">156500</cx:pt>
          <cx:pt idx="1321">72500</cx:pt>
          <cx:pt idx="1322">190000</cx:pt>
          <cx:pt idx="1323">82500</cx:pt>
          <cx:pt idx="1324">147000</cx:pt>
          <cx:pt idx="1325">55000</cx:pt>
          <cx:pt idx="1326">79000</cx:pt>
          <cx:pt idx="1327">130500</cx:pt>
          <cx:pt idx="1328">256000</cx:pt>
          <cx:pt idx="1329">176500</cx:pt>
          <cx:pt idx="1330">227000</cx:pt>
          <cx:pt idx="1331">132500</cx:pt>
          <cx:pt idx="1332">100000</cx:pt>
          <cx:pt idx="1333">125500</cx:pt>
          <cx:pt idx="1334">125000</cx:pt>
          <cx:pt idx="1335">167900</cx:pt>
          <cx:pt idx="1336">135000</cx:pt>
          <cx:pt idx="1337">52500</cx:pt>
          <cx:pt idx="1338">200000</cx:pt>
          <cx:pt idx="1339">128500</cx:pt>
          <cx:pt idx="1340">123000</cx:pt>
          <cx:pt idx="1341">155000</cx:pt>
          <cx:pt idx="1342">228500</cx:pt>
          <cx:pt idx="1343">177000</cx:pt>
          <cx:pt idx="1344">155835</cx:pt>
          <cx:pt idx="1345">108500</cx:pt>
          <cx:pt idx="1346">262500</cx:pt>
          <cx:pt idx="1347">283463</cx:pt>
          <cx:pt idx="1348">215000</cx:pt>
          <cx:pt idx="1349">122000</cx:pt>
          <cx:pt idx="1350">200000</cx:pt>
          <cx:pt idx="1351">171000</cx:pt>
          <cx:pt idx="1352">134900</cx:pt>
          <cx:pt idx="1353">410000</cx:pt>
          <cx:pt idx="1354">235000</cx:pt>
          <cx:pt idx="1355">170000</cx:pt>
          <cx:pt idx="1356">110000</cx:pt>
          <cx:pt idx="1357">149900</cx:pt>
          <cx:pt idx="1358">177500</cx:pt>
          <cx:pt idx="1359">315000</cx:pt>
          <cx:pt idx="1360">189000</cx:pt>
          <cx:pt idx="1361">260000</cx:pt>
          <cx:pt idx="1362">104900</cx:pt>
          <cx:pt idx="1363">156932</cx:pt>
          <cx:pt idx="1364">144152</cx:pt>
          <cx:pt idx="1365">216000</cx:pt>
          <cx:pt idx="1366">193000</cx:pt>
          <cx:pt idx="1367">127000</cx:pt>
          <cx:pt idx="1368">144000</cx:pt>
          <cx:pt idx="1369">232000</cx:pt>
          <cx:pt idx="1370">105000</cx:pt>
          <cx:pt idx="1371">165500</cx:pt>
          <cx:pt idx="1372">274300</cx:pt>
          <cx:pt idx="1373">466500</cx:pt>
          <cx:pt idx="1374">250000</cx:pt>
          <cx:pt idx="1375">239000</cx:pt>
          <cx:pt idx="1376">91000</cx:pt>
          <cx:pt idx="1377">117000</cx:pt>
          <cx:pt idx="1378">83000</cx:pt>
          <cx:pt idx="1379">167500</cx:pt>
          <cx:pt idx="1380">58500</cx:pt>
          <cx:pt idx="1381">237500</cx:pt>
          <cx:pt idx="1382">157000</cx:pt>
          <cx:pt idx="1383">112000</cx:pt>
          <cx:pt idx="1384">105000</cx:pt>
          <cx:pt idx="1385">125500</cx:pt>
          <cx:pt idx="1386">250000</cx:pt>
          <cx:pt idx="1387">136000</cx:pt>
          <cx:pt idx="1388">377500</cx:pt>
          <cx:pt idx="1389">131000</cx:pt>
          <cx:pt idx="1390">235000</cx:pt>
          <cx:pt idx="1391">124000</cx:pt>
          <cx:pt idx="1392">123000</cx:pt>
          <cx:pt idx="1393">163000</cx:pt>
          <cx:pt idx="1394">246578</cx:pt>
          <cx:pt idx="1395">281213</cx:pt>
          <cx:pt idx="1396">160000</cx:pt>
          <cx:pt idx="1397">137500</cx:pt>
          <cx:pt idx="1398">138000</cx:pt>
          <cx:pt idx="1399">137450</cx:pt>
          <cx:pt idx="1400">120000</cx:pt>
          <cx:pt idx="1401">193000</cx:pt>
          <cx:pt idx="1402">193879</cx:pt>
          <cx:pt idx="1403">282922</cx:pt>
          <cx:pt idx="1404">105000</cx:pt>
          <cx:pt idx="1405">275000</cx:pt>
          <cx:pt idx="1406">133000</cx:pt>
          <cx:pt idx="1407">112000</cx:pt>
          <cx:pt idx="1408">125500</cx:pt>
          <cx:pt idx="1409">215000</cx:pt>
          <cx:pt idx="1410">230000</cx:pt>
          <cx:pt idx="1411">140000</cx:pt>
          <cx:pt idx="1412">90000</cx:pt>
          <cx:pt idx="1413">257000</cx:pt>
          <cx:pt idx="1414">207000</cx:pt>
          <cx:pt idx="1415">175900</cx:pt>
          <cx:pt idx="1416">122500</cx:pt>
          <cx:pt idx="1417">340000</cx:pt>
          <cx:pt idx="1418">124000</cx:pt>
          <cx:pt idx="1419">223000</cx:pt>
          <cx:pt idx="1420">179900</cx:pt>
          <cx:pt idx="1421">127500</cx:pt>
          <cx:pt idx="1422">136500</cx:pt>
          <cx:pt idx="1423">274970</cx:pt>
          <cx:pt idx="1424">144000</cx:pt>
          <cx:pt idx="1425">142000</cx:pt>
          <cx:pt idx="1426">271000</cx:pt>
          <cx:pt idx="1427">140000</cx:pt>
          <cx:pt idx="1428">119000</cx:pt>
          <cx:pt idx="1429">182900</cx:pt>
          <cx:pt idx="1430">192140</cx:pt>
          <cx:pt idx="1431">143750</cx:pt>
          <cx:pt idx="1432">64500</cx:pt>
          <cx:pt idx="1433">186500</cx:pt>
          <cx:pt idx="1434">160000</cx:pt>
          <cx:pt idx="1435">174000</cx:pt>
          <cx:pt idx="1436">120500</cx:pt>
          <cx:pt idx="1437">394617</cx:pt>
          <cx:pt idx="1438">149700</cx:pt>
          <cx:pt idx="1439">197000</cx:pt>
          <cx:pt idx="1440">191000</cx:pt>
          <cx:pt idx="1441">149300</cx:pt>
          <cx:pt idx="1442">310000</cx:pt>
          <cx:pt idx="1443">121000</cx:pt>
          <cx:pt idx="1444">179600</cx:pt>
          <cx:pt idx="1445">129000</cx:pt>
          <cx:pt idx="1446">157900</cx:pt>
          <cx:pt idx="1447">240000</cx:pt>
          <cx:pt idx="1448">112000</cx:pt>
          <cx:pt idx="1449">92000</cx:pt>
          <cx:pt idx="1450">136000</cx:pt>
          <cx:pt idx="1451">287090</cx:pt>
          <cx:pt idx="1452">145000</cx:pt>
          <cx:pt idx="1453">84500</cx:pt>
          <cx:pt idx="1454">185000</cx:pt>
          <cx:pt idx="1455">175000</cx:pt>
          <cx:pt idx="1456">210000</cx:pt>
          <cx:pt idx="1457">266500</cx:pt>
          <cx:pt idx="1458">142125</cx:pt>
          <cx:pt idx="1459">147500</cx:pt>
        </cx:lvl>
      </cx:numDim>
    </cx:data>
  </cx:chartData>
  <cx:chart>
    <cx:plotArea>
      <cx:plotAreaRegion>
        <cx:series layoutId="clusteredColumn" uniqueId="{7C445024-BC1A-479A-9022-4368281240D4}" formatIdx="0">
          <cx:dataId val="0"/>
          <cx:layoutPr>
            <cx:binning intervalClosed="r" overflow="auto"/>
          </cx:layoutPr>
        </cx:series>
      </cx:plotAreaRegion>
      <cx:axis id="0">
        <cx:catScaling gapWidth="0"/>
        <cx:tickLabels/>
        <cx:numFmt formatCode="$#,##0.0, K 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en-US" sz="900" b="0" i="0" u="none" strike="noStrike" baseline="0">
              <a:solidFill>
                <a:prstClr val="white">
                  <a:lumMod val="65000"/>
                  <a:lumOff val="35000"/>
                </a:prstClr>
              </a:solidFill>
              <a:latin typeface="Trebuchet MS" panose="020B0603020202020204"/>
            </a:endParaRPr>
          </a:p>
        </cx:txPr>
      </cx:axis>
      <cx:axis id="1">
        <cx:valScaling/>
        <cx:majorGridlines>
          <cx:spPr>
            <a:ln>
              <a:noFill/>
            </a:ln>
          </cx:spPr>
        </cx:majorGridlines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981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8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88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3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0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5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2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6511-7EE0-4723-893C-BEC293889EAA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5A4889-EB9C-4E79-B834-5E958E5CC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39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f-assets-prod.s3.amazonaws.com/tf-curric/data-analytics-bootcamp/housing-price-data-04042019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23D2-97FC-4BBD-8D68-CFFAD046F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Housing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35A3E-CCA5-4D76-9473-A17A4EA2A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18" y="4277609"/>
            <a:ext cx="8168764" cy="2331737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/>
              <a:t>Identifying key factors in home pricing for Mortgage Backed Securities</a:t>
            </a:r>
          </a:p>
          <a:p>
            <a:endParaRPr lang="en-US" sz="3400" dirty="0"/>
          </a:p>
          <a:p>
            <a:r>
              <a:rPr lang="en-US" sz="2600" dirty="0"/>
              <a:t>-John Savage</a:t>
            </a:r>
          </a:p>
        </p:txBody>
      </p:sp>
    </p:spTree>
    <p:extLst>
      <p:ext uri="{BB962C8B-B14F-4D97-AF65-F5344CB8AC3E}">
        <p14:creationId xmlns:p14="http://schemas.microsoft.com/office/powerpoint/2010/main" val="208824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61E4-2273-44A6-AFC0-4D89004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Overview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8CF8-E6EC-48CC-9A97-A354DDAB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are some key indicators that can be easily used to evaluate individual homes?</a:t>
            </a:r>
          </a:p>
          <a:p>
            <a:r>
              <a:rPr lang="en-US" sz="2800" dirty="0"/>
              <a:t>Do these indicators show is there a significant difference in pricing?</a:t>
            </a:r>
          </a:p>
          <a:p>
            <a:r>
              <a:rPr lang="en-US" sz="2800" dirty="0"/>
              <a:t>By how much on average?</a:t>
            </a:r>
          </a:p>
        </p:txBody>
      </p:sp>
    </p:spTree>
    <p:extLst>
      <p:ext uri="{BB962C8B-B14F-4D97-AF65-F5344CB8AC3E}">
        <p14:creationId xmlns:p14="http://schemas.microsoft.com/office/powerpoint/2010/main" val="175828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747B-83DD-4A2D-8999-3D9AEB9F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3825-EDFA-476C-A43B-418DFD3A3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contained 1,460 sales from January 2005 through July 2010</a:t>
            </a:r>
          </a:p>
          <a:p>
            <a:r>
              <a:rPr lang="en-US" sz="3200" dirty="0"/>
              <a:t>Categories include number of bedrooms, quality rating of kitchen, and sales pricing</a:t>
            </a:r>
          </a:p>
          <a:p>
            <a:r>
              <a:rPr lang="en-US" sz="3200" dirty="0">
                <a:hlinkClick r:id="rId2"/>
              </a:rPr>
              <a:t>Raw data available 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737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12CF63-8EA4-443D-8093-C115AA6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Picture Placeholder 7">
                <a:extLst>
                  <a:ext uri="{FF2B5EF4-FFF2-40B4-BE49-F238E27FC236}">
                    <a16:creationId xmlns:a16="http://schemas.microsoft.com/office/drawing/2014/main" id="{641F55FB-0DC6-4A95-9A7E-BC11628FF45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4915602"/>
                  </p:ext>
                </p:extLst>
              </p:nvPr>
            </p:nvGraphicFramePr>
            <p:xfrm>
              <a:off x="677863" y="1565031"/>
              <a:ext cx="8596312" cy="47654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Picture Placeholder 7">
                <a:extLst>
                  <a:ext uri="{FF2B5EF4-FFF2-40B4-BE49-F238E27FC236}">
                    <a16:creationId xmlns:a16="http://schemas.microsoft.com/office/drawing/2014/main" id="{641F55FB-0DC6-4A95-9A7E-BC11628FF4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1565031"/>
                <a:ext cx="8596312" cy="476543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3B8C367-6D07-4D6F-B5C5-B537FBFB74A8}"/>
              </a:ext>
            </a:extLst>
          </p:cNvPr>
          <p:cNvSpPr txBox="1"/>
          <p:nvPr/>
        </p:nvSpPr>
        <p:spPr>
          <a:xfrm>
            <a:off x="5926016" y="1071319"/>
            <a:ext cx="3253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Sale price is our dependent measurement for our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There is a positive skew meaning more homes are sold below average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There is significant kurtosis, meaning there is a significant number of 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average sale price is $180,921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2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E1DA-E288-42C9-AA8B-61D95EAE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Hypothesis Examined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2F88-93C2-497B-8BDA-DA3BDC36B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total </a:t>
            </a:r>
            <a:r>
              <a:rPr lang="en-US" sz="3200" u="sng" dirty="0"/>
              <a:t>number of bedrooms </a:t>
            </a:r>
            <a:r>
              <a:rPr lang="en-US" sz="3200" dirty="0"/>
              <a:t>(above ground) has no affect on sales price</a:t>
            </a:r>
          </a:p>
          <a:p>
            <a:r>
              <a:rPr lang="en-US" sz="3200" dirty="0"/>
              <a:t>The </a:t>
            </a:r>
            <a:r>
              <a:rPr lang="en-US" sz="3200" u="sng" dirty="0"/>
              <a:t>rating of kitchens </a:t>
            </a:r>
            <a:r>
              <a:rPr lang="en-US" sz="3200" dirty="0"/>
              <a:t>has no affect on  sales price</a:t>
            </a:r>
          </a:p>
        </p:txBody>
      </p:sp>
    </p:spTree>
    <p:extLst>
      <p:ext uri="{BB962C8B-B14F-4D97-AF65-F5344CB8AC3E}">
        <p14:creationId xmlns:p14="http://schemas.microsoft.com/office/powerpoint/2010/main" val="410293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BB69-38C9-408B-8B43-B0E57F94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Bedroom Count- 4-8 bedrooms compared to 3-0 bedrooms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BFE1-6BC7-4976-B764-992CB4B02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087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is a statistically significant difference in home sales between 4+ bedroom and 3- bedroom homes:</a:t>
            </a:r>
          </a:p>
          <a:p>
            <a:r>
              <a:rPr lang="en-US" dirty="0"/>
              <a:t>95% confidence, the average price of homes with 4+ bedrooms is between </a:t>
            </a:r>
            <a:r>
              <a:rPr lang="en-US" u="sng" dirty="0"/>
              <a:t>$26,472 and $54,468</a:t>
            </a:r>
            <a:r>
              <a:rPr lang="en-US" dirty="0"/>
              <a:t> over 3- bedrooms.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Split was decided by rounded average number of bedrooms in data</a:t>
            </a:r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7BC783-DCA8-46DA-ADAF-760DD8B13D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7040800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494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4BB6-AF4D-4669-A19F-F81E34DD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Quality- Good &amp; Excellent compared to Average &amp; Fair &amp; Poor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2AA1-0E3D-4FE3-8817-8744C31E4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statistically significant difference in home sales between Good+ quality and Average- quality homes:</a:t>
            </a:r>
          </a:p>
          <a:p>
            <a:r>
              <a:rPr lang="en-US" dirty="0"/>
              <a:t>95% confidence, the average price of homes with Good+ quality kitchens is between </a:t>
            </a:r>
            <a:r>
              <a:rPr lang="en-US" u="sng" dirty="0"/>
              <a:t>$83,879 and $97,642</a:t>
            </a:r>
            <a:r>
              <a:rPr lang="en-US" dirty="0"/>
              <a:t> over Average- quality kitchens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05ED5FD-0E27-4723-BFB3-C63A56E1E3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9560638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23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4782-9EAE-4DED-B3C8-7CDEB4E8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further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8F49-0E31-45CC-8638-DC3024CC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sale values can be found with 4+ bedroom homes and homes with Good+ quality kitchens</a:t>
            </a:r>
          </a:p>
          <a:p>
            <a:r>
              <a:rPr lang="en-US" dirty="0"/>
              <a:t>Perform additional analysis in other market locations to confirm market behavior, if consistent then expansion into other markets becomes feasible with readily available criteria</a:t>
            </a:r>
          </a:p>
          <a:p>
            <a:r>
              <a:rPr lang="en-US" dirty="0"/>
              <a:t>Depending on whether the MBS is intended to be a Pass-Through or Collateralized Mortgage Obligation another analysis with that in mind would likely produce a more appealing product</a:t>
            </a:r>
          </a:p>
          <a:p>
            <a:pPr lvl="1"/>
            <a:r>
              <a:rPr lang="en-US" dirty="0"/>
              <a:t>Pass-Through packages may benefit more from this current analysis by consisting of few but higher priced items</a:t>
            </a:r>
          </a:p>
          <a:p>
            <a:pPr lvl="1"/>
            <a:r>
              <a:rPr lang="en-US" dirty="0"/>
              <a:t>CMO packages may benefit more from higher volume of homes at a lower price to spread out risk</a:t>
            </a:r>
          </a:p>
        </p:txBody>
      </p:sp>
    </p:spTree>
    <p:extLst>
      <p:ext uri="{BB962C8B-B14F-4D97-AF65-F5344CB8AC3E}">
        <p14:creationId xmlns:p14="http://schemas.microsoft.com/office/powerpoint/2010/main" val="232156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1110-0B8F-41AE-91FD-47A16209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FC96B-2CFA-4989-90B0-BF1E1ED16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-A leave behind will be made available for more detailed examination.</a:t>
            </a:r>
          </a:p>
        </p:txBody>
      </p:sp>
    </p:spTree>
    <p:extLst>
      <p:ext uri="{BB962C8B-B14F-4D97-AF65-F5344CB8AC3E}">
        <p14:creationId xmlns:p14="http://schemas.microsoft.com/office/powerpoint/2010/main" val="3551312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394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Housing Analysis</vt:lpstr>
      <vt:lpstr>Overview &amp; Problem Statement</vt:lpstr>
      <vt:lpstr>Data Analyzed</vt:lpstr>
      <vt:lpstr>Overview of Data</vt:lpstr>
      <vt:lpstr>Hypothesis Examined</vt:lpstr>
      <vt:lpstr>Bedroom Count- 4-8 bedrooms compared to 3-0 bedrooms</vt:lpstr>
      <vt:lpstr>Kitchen Quality- Good &amp; Excellent compared to Average &amp; Fair &amp; Poor</vt:lpstr>
      <vt:lpstr>Recommendations and further actions</vt:lpstr>
      <vt:lpstr>General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Analysis</dc:title>
  <dc:creator>John Savage</dc:creator>
  <cp:lastModifiedBy>John Savage</cp:lastModifiedBy>
  <cp:revision>16</cp:revision>
  <dcterms:created xsi:type="dcterms:W3CDTF">2020-12-10T18:46:43Z</dcterms:created>
  <dcterms:modified xsi:type="dcterms:W3CDTF">2020-12-10T23:32:49Z</dcterms:modified>
</cp:coreProperties>
</file>