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Current Revenue</c:v>
                </c:pt>
                <c:pt idx="1">
                  <c:v>Adjust Revenue</c:v>
                </c:pt>
                <c:pt idx="2">
                  <c:v>Cost</c:v>
                </c:pt>
                <c:pt idx="3">
                  <c:v>Current Net Rev</c:v>
                </c:pt>
                <c:pt idx="4">
                  <c:v>Adjust Net Rev</c:v>
                </c:pt>
              </c:strCache>
            </c:strRef>
          </c:cat>
          <c:val>
            <c:numRef>
              <c:f>Sheet1!$B$2:$B$6</c:f>
              <c:numCache>
                <c:formatCode>_("$"* #,##0_);_("$"* \(#,##0\);_("$"* "-"??_);_(@_)</c:formatCode>
                <c:ptCount val="5"/>
                <c:pt idx="0">
                  <c:v>64866040</c:v>
                </c:pt>
                <c:pt idx="1">
                  <c:v>77839247.999999985</c:v>
                </c:pt>
                <c:pt idx="2">
                  <c:v>33076688.639999986</c:v>
                </c:pt>
                <c:pt idx="3">
                  <c:v>31789351.360000033</c:v>
                </c:pt>
                <c:pt idx="4">
                  <c:v>44762559.360000014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BD-4353-9504-81E644E422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Combine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Current Revenue</c:v>
                </c:pt>
                <c:pt idx="1">
                  <c:v>Adjust Revenue</c:v>
                </c:pt>
                <c:pt idx="2">
                  <c:v>Cost</c:v>
                </c:pt>
                <c:pt idx="3">
                  <c:v>Current Net Rev</c:v>
                </c:pt>
                <c:pt idx="4">
                  <c:v>Adjust Net Rev</c:v>
                </c:pt>
              </c:strCache>
            </c:strRef>
          </c:cat>
          <c:val>
            <c:numRef>
              <c:f>Sheet1!$C$2:$C$6</c:f>
              <c:numCache>
                <c:formatCode>_("$"* #,##0_);_("$"* \(#,##0\);_("$"* "-"??_);_(@_)</c:formatCode>
                <c:ptCount val="5"/>
                <c:pt idx="0">
                  <c:v>69650537.25</c:v>
                </c:pt>
                <c:pt idx="1">
                  <c:v>83580644.699999988</c:v>
                </c:pt>
                <c:pt idx="2">
                  <c:v>33701466.359999985</c:v>
                </c:pt>
                <c:pt idx="3">
                  <c:v>34263997.572000034</c:v>
                </c:pt>
                <c:pt idx="4">
                  <c:v>82924628.093999982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BD-4353-9504-81E644E42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21295631"/>
        <c:axId val="767709775"/>
      </c:barChart>
      <c:catAx>
        <c:axId val="4212956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709775"/>
        <c:crosses val="autoZero"/>
        <c:auto val="1"/>
        <c:lblAlgn val="ctr"/>
        <c:lblOffset val="100"/>
        <c:noMultiLvlLbl val="0"/>
      </c:catAx>
      <c:valAx>
        <c:axId val="767709775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2956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Current Revenue</c:v>
                </c:pt>
                <c:pt idx="1">
                  <c:v>Adjust Revenue</c:v>
                </c:pt>
                <c:pt idx="2">
                  <c:v>Cost</c:v>
                </c:pt>
                <c:pt idx="3">
                  <c:v>Current Net Rev</c:v>
                </c:pt>
                <c:pt idx="4">
                  <c:v>Adjust Net Rev</c:v>
                </c:pt>
              </c:strCache>
            </c:strRef>
          </c:cat>
          <c:val>
            <c:numRef>
              <c:f>Sheet1!$B$2:$B$6</c:f>
              <c:numCache>
                <c:formatCode>_("$"* #,##0_);_("$"* \(#,##0\);_("$"* "-"??_);_(@_)</c:formatCode>
                <c:ptCount val="5"/>
                <c:pt idx="0">
                  <c:v>64866040</c:v>
                </c:pt>
                <c:pt idx="1">
                  <c:v>77839247.999999985</c:v>
                </c:pt>
                <c:pt idx="2">
                  <c:v>33076688.639999986</c:v>
                </c:pt>
                <c:pt idx="3">
                  <c:v>31789351.360000033</c:v>
                </c:pt>
                <c:pt idx="4">
                  <c:v>44762559.360000014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5C-428C-BC47-AFB044BF6E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Current Revenue</c:v>
                </c:pt>
                <c:pt idx="1">
                  <c:v>Adjust Revenue</c:v>
                </c:pt>
                <c:pt idx="2">
                  <c:v>Cost</c:v>
                </c:pt>
                <c:pt idx="3">
                  <c:v>Current Net Rev</c:v>
                </c:pt>
                <c:pt idx="4">
                  <c:v>Adjust Net Rev</c:v>
                </c:pt>
              </c:strCache>
            </c:strRef>
          </c:cat>
          <c:val>
            <c:numRef>
              <c:f>Sheet1!$C$2:$C$6</c:f>
              <c:numCache>
                <c:formatCode>_("$"* #,##0_);_("$"* \(#,##0\);_("$"* "-"??_);_(@_)</c:formatCode>
                <c:ptCount val="5"/>
                <c:pt idx="0">
                  <c:v>68109342</c:v>
                </c:pt>
                <c:pt idx="1">
                  <c:v>81731210.399999991</c:v>
                </c:pt>
                <c:pt idx="2">
                  <c:v>33076688.639999986</c:v>
                </c:pt>
                <c:pt idx="3">
                  <c:v>33378818.928000033</c:v>
                </c:pt>
                <c:pt idx="4">
                  <c:v>47000687.328000017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5C-428C-BC47-AFB044BF6E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911787215"/>
        <c:axId val="774140927"/>
      </c:barChart>
      <c:catAx>
        <c:axId val="9117872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140927"/>
        <c:crosses val="autoZero"/>
        <c:auto val="1"/>
        <c:lblAlgn val="ctr"/>
        <c:lblOffset val="100"/>
        <c:noMultiLvlLbl val="0"/>
      </c:catAx>
      <c:valAx>
        <c:axId val="774140927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78721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Current Revenue</c:v>
                </c:pt>
                <c:pt idx="1">
                  <c:v>Adjust Revenue</c:v>
                </c:pt>
                <c:pt idx="2">
                  <c:v>Cost</c:v>
                </c:pt>
                <c:pt idx="3">
                  <c:v>Current Net Rev</c:v>
                </c:pt>
                <c:pt idx="4">
                  <c:v>Adjust Net Rev</c:v>
                </c:pt>
              </c:strCache>
            </c:strRef>
          </c:cat>
          <c:val>
            <c:numRef>
              <c:f>Sheet1!$B$2:$B$6</c:f>
              <c:numCache>
                <c:formatCode>_("$"* #,##0_);_("$"* \(#,##0\);_("$"* "-"??_);_(@_)</c:formatCode>
                <c:ptCount val="5"/>
                <c:pt idx="0">
                  <c:v>64866040</c:v>
                </c:pt>
                <c:pt idx="1">
                  <c:v>77839247.999999985</c:v>
                </c:pt>
                <c:pt idx="2">
                  <c:v>33076688.639999986</c:v>
                </c:pt>
                <c:pt idx="3">
                  <c:v>31789351.360000033</c:v>
                </c:pt>
                <c:pt idx="4">
                  <c:v>44762559.360000014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0-4940-A1AA-A327EE21DA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Current Revenue</c:v>
                </c:pt>
                <c:pt idx="1">
                  <c:v>Adjust Revenue</c:v>
                </c:pt>
                <c:pt idx="2">
                  <c:v>Cost</c:v>
                </c:pt>
                <c:pt idx="3">
                  <c:v>Current Net Rev</c:v>
                </c:pt>
                <c:pt idx="4">
                  <c:v>Adjust Net Rev</c:v>
                </c:pt>
              </c:strCache>
            </c:strRef>
          </c:cat>
          <c:val>
            <c:numRef>
              <c:f>Sheet1!$C$2:$C$6</c:f>
              <c:numCache>
                <c:formatCode>_("$"* #,##0_);_("$"* \(#,##0\);_("$"* "-"??_);_(@_)</c:formatCode>
                <c:ptCount val="5"/>
                <c:pt idx="0">
                  <c:v>66333845</c:v>
                </c:pt>
                <c:pt idx="1">
                  <c:v>79600613.999999985</c:v>
                </c:pt>
                <c:pt idx="2">
                  <c:v>33701466.359999985</c:v>
                </c:pt>
                <c:pt idx="3">
                  <c:v>32632378.64000003</c:v>
                </c:pt>
                <c:pt idx="4">
                  <c:v>78975836.279999986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50-4940-A1AA-A327EE21DA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911786415"/>
        <c:axId val="776788335"/>
      </c:barChart>
      <c:catAx>
        <c:axId val="911786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788335"/>
        <c:crosses val="autoZero"/>
        <c:auto val="1"/>
        <c:lblAlgn val="ctr"/>
        <c:lblOffset val="100"/>
        <c:noMultiLvlLbl val="0"/>
      </c:catAx>
      <c:valAx>
        <c:axId val="776788335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78641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Current Revenue</c:v>
                </c:pt>
                <c:pt idx="1">
                  <c:v>Adjust Revenue</c:v>
                </c:pt>
                <c:pt idx="2">
                  <c:v>Cost</c:v>
                </c:pt>
                <c:pt idx="3">
                  <c:v>Current Net Rev</c:v>
                </c:pt>
                <c:pt idx="4">
                  <c:v>Adjust Net Rev</c:v>
                </c:pt>
              </c:strCache>
            </c:strRef>
          </c:cat>
          <c:val>
            <c:numRef>
              <c:f>Sheet1!$B$2:$B$6</c:f>
              <c:numCache>
                <c:formatCode>_("$"* #,##0_);_("$"* \(#,##0\);_("$"* "-"??_);_(@_)</c:formatCode>
                <c:ptCount val="5"/>
                <c:pt idx="0">
                  <c:v>64866040</c:v>
                </c:pt>
                <c:pt idx="1">
                  <c:v>77839247.999999985</c:v>
                </c:pt>
                <c:pt idx="2">
                  <c:v>33076688.639999986</c:v>
                </c:pt>
                <c:pt idx="3">
                  <c:v>31789351.360000033</c:v>
                </c:pt>
                <c:pt idx="4">
                  <c:v>44762559.360000014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BD-4353-9504-81E644E422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Combine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Current Revenue</c:v>
                </c:pt>
                <c:pt idx="1">
                  <c:v>Adjust Revenue</c:v>
                </c:pt>
                <c:pt idx="2">
                  <c:v>Cost</c:v>
                </c:pt>
                <c:pt idx="3">
                  <c:v>Current Net Rev</c:v>
                </c:pt>
                <c:pt idx="4">
                  <c:v>Adjust Net Rev</c:v>
                </c:pt>
              </c:strCache>
            </c:strRef>
          </c:cat>
          <c:val>
            <c:numRef>
              <c:f>Sheet1!$C$2:$C$6</c:f>
              <c:numCache>
                <c:formatCode>_("$"* #,##0_);_("$"* \(#,##0\);_("$"* "-"??_);_(@_)</c:formatCode>
                <c:ptCount val="5"/>
                <c:pt idx="0">
                  <c:v>69650537.25</c:v>
                </c:pt>
                <c:pt idx="1">
                  <c:v>83580644.699999988</c:v>
                </c:pt>
                <c:pt idx="2">
                  <c:v>33701466.359999985</c:v>
                </c:pt>
                <c:pt idx="3">
                  <c:v>34263997.572000034</c:v>
                </c:pt>
                <c:pt idx="4">
                  <c:v>82924628.093999982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BD-4353-9504-81E644E42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21295631"/>
        <c:axId val="767709775"/>
      </c:barChart>
      <c:catAx>
        <c:axId val="4212956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709775"/>
        <c:crosses val="autoZero"/>
        <c:auto val="1"/>
        <c:lblAlgn val="ctr"/>
        <c:lblOffset val="100"/>
        <c:noMultiLvlLbl val="0"/>
      </c:catAx>
      <c:valAx>
        <c:axId val="767709775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2956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5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3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074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36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8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5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9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14132-95E7-433A-813E-AD1D2B83183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37EB86-23FE-4D61-B54C-4EBF0108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14B-EAF4-4F80-A773-E1C7CCB4B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2019 Lariat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60A52-7499-4E16-8680-B4ABEFB39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Focus: Increase revenue via fleet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02443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B242-A3FF-4A97-A2ED-F11E45F4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Combined Strategy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CF39D72-1191-452D-932F-BAC16D4CA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96477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436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AB8A-AD05-473E-917A-917E0807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 – 5% Fee Increase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B0C83A-97A0-4F82-88D4-68013144C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1473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729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4496-A383-4A15-8E9F-66E57048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Strategy 2 – Replace 10 lowest with 10 highest performing vehicles (Net </a:t>
            </a:r>
            <a:r>
              <a:rPr lang="en-US" dirty="0" err="1"/>
              <a:t>earnins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96EC7EE-26D9-4253-A843-58D7EE710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763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044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4044-2A86-49FB-9996-E395538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Location, location, location – Not so much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F77C7-125D-420C-9D21-FAD1510BF2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 significant difference in volume of rentals by location</a:t>
            </a:r>
          </a:p>
          <a:p>
            <a:r>
              <a:rPr lang="en-US" dirty="0"/>
              <a:t>LA originated the least at 1912 rentals</a:t>
            </a:r>
          </a:p>
          <a:p>
            <a:r>
              <a:rPr lang="en-US" dirty="0"/>
              <a:t>Pomona originated the most at 2092 rentals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AE00501-0876-44BA-AFAC-E67360BE57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0975192"/>
              </p:ext>
            </p:extLst>
          </p:nvPr>
        </p:nvGraphicFramePr>
        <p:xfrm>
          <a:off x="5213684" y="2160589"/>
          <a:ext cx="4571999" cy="313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958">
                  <a:extLst>
                    <a:ext uri="{9D8B030D-6E8A-4147-A177-3AD203B41FA5}">
                      <a16:colId xmlns:a16="http://schemas.microsoft.com/office/drawing/2014/main" val="2555715948"/>
                    </a:ext>
                  </a:extLst>
                </a:gridCol>
                <a:gridCol w="1028897">
                  <a:extLst>
                    <a:ext uri="{9D8B030D-6E8A-4147-A177-3AD203B41FA5}">
                      <a16:colId xmlns:a16="http://schemas.microsoft.com/office/drawing/2014/main" val="250209993"/>
                    </a:ext>
                  </a:extLst>
                </a:gridCol>
                <a:gridCol w="963985">
                  <a:extLst>
                    <a:ext uri="{9D8B030D-6E8A-4147-A177-3AD203B41FA5}">
                      <a16:colId xmlns:a16="http://schemas.microsoft.com/office/drawing/2014/main" val="3472357148"/>
                    </a:ext>
                  </a:extLst>
                </a:gridCol>
                <a:gridCol w="1071159">
                  <a:extLst>
                    <a:ext uri="{9D8B030D-6E8A-4147-A177-3AD203B41FA5}">
                      <a16:colId xmlns:a16="http://schemas.microsoft.com/office/drawing/2014/main" val="2018889621"/>
                    </a:ext>
                  </a:extLst>
                </a:gridCol>
              </a:tblGrid>
              <a:tr h="1143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Rental Originations</a:t>
                      </a:r>
                    </a:p>
                  </a:txBody>
                  <a:tcPr marL="73847" marR="7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</a:t>
                      </a:r>
                    </a:p>
                  </a:txBody>
                  <a:tcPr marL="73847" marR="7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 Airport</a:t>
                      </a:r>
                    </a:p>
                  </a:txBody>
                  <a:tcPr marL="73847" marR="738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by Airport</a:t>
                      </a:r>
                    </a:p>
                  </a:txBody>
                  <a:tcPr marL="73847" marR="73847"/>
                </a:tc>
                <a:extLst>
                  <a:ext uri="{0D108BD9-81ED-4DB2-BD59-A6C34878D82A}">
                    <a16:rowId xmlns:a16="http://schemas.microsoft.com/office/drawing/2014/main" val="437211884"/>
                  </a:ext>
                </a:extLst>
              </a:tr>
              <a:tr h="662583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73847" marR="738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 marL="73847" marR="738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</a:t>
                      </a:r>
                    </a:p>
                  </a:txBody>
                  <a:tcPr marL="73847" marR="738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 marL="73847" marR="73847"/>
                </a:tc>
                <a:extLst>
                  <a:ext uri="{0D108BD9-81ED-4DB2-BD59-A6C34878D82A}">
                    <a16:rowId xmlns:a16="http://schemas.microsoft.com/office/drawing/2014/main" val="3381234190"/>
                  </a:ext>
                </a:extLst>
              </a:tr>
              <a:tr h="662583">
                <a:tc>
                  <a:txBody>
                    <a:bodyPr/>
                    <a:lstStyle/>
                    <a:p>
                      <a:r>
                        <a:rPr lang="en-US" dirty="0"/>
                        <a:t>Greatest</a:t>
                      </a:r>
                    </a:p>
                  </a:txBody>
                  <a:tcPr marL="73847" marR="738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2092</a:t>
                      </a:r>
                    </a:p>
                  </a:txBody>
                  <a:tcPr marL="73847" marR="738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2057</a:t>
                      </a:r>
                    </a:p>
                  </a:txBody>
                  <a:tcPr marL="73847" marR="738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2092</a:t>
                      </a:r>
                    </a:p>
                  </a:txBody>
                  <a:tcPr marL="73847" marR="73847"/>
                </a:tc>
                <a:extLst>
                  <a:ext uri="{0D108BD9-81ED-4DB2-BD59-A6C34878D82A}">
                    <a16:rowId xmlns:a16="http://schemas.microsoft.com/office/drawing/2014/main" val="521110902"/>
                  </a:ext>
                </a:extLst>
              </a:tr>
              <a:tr h="662583">
                <a:tc>
                  <a:txBody>
                    <a:bodyPr/>
                    <a:lstStyle/>
                    <a:p>
                      <a:r>
                        <a:rPr lang="en-US" dirty="0"/>
                        <a:t>Least</a:t>
                      </a:r>
                    </a:p>
                  </a:txBody>
                  <a:tcPr marL="73847" marR="738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1912</a:t>
                      </a:r>
                    </a:p>
                  </a:txBody>
                  <a:tcPr marL="73847" marR="738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1912</a:t>
                      </a:r>
                    </a:p>
                  </a:txBody>
                  <a:tcPr marL="73847" marR="738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1919</a:t>
                      </a:r>
                    </a:p>
                  </a:txBody>
                  <a:tcPr marL="73847" marR="73847"/>
                </a:tc>
                <a:extLst>
                  <a:ext uri="{0D108BD9-81ED-4DB2-BD59-A6C34878D82A}">
                    <a16:rowId xmlns:a16="http://schemas.microsoft.com/office/drawing/2014/main" val="18467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41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56CBA-92C5-45B8-AAD5-D9CA0BE9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Check – Top Ten Ages of Renters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3EEB3C-B705-4410-951E-9BB17E2615D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9248160"/>
              </p:ext>
            </p:extLst>
          </p:nvPr>
        </p:nvGraphicFramePr>
        <p:xfrm>
          <a:off x="677863" y="2160588"/>
          <a:ext cx="41830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531">
                  <a:extLst>
                    <a:ext uri="{9D8B030D-6E8A-4147-A177-3AD203B41FA5}">
                      <a16:colId xmlns:a16="http://schemas.microsoft.com/office/drawing/2014/main" val="964175383"/>
                    </a:ext>
                  </a:extLst>
                </a:gridCol>
                <a:gridCol w="2091531">
                  <a:extLst>
                    <a:ext uri="{9D8B030D-6E8A-4147-A177-3AD203B41FA5}">
                      <a16:colId xmlns:a16="http://schemas.microsoft.com/office/drawing/2014/main" val="2079950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Driver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rentals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7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55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23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500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483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99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652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5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972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42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859886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973AA-E391-4C50-BBB1-66CBE9DAC9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Age groups are present in top 10</a:t>
            </a:r>
          </a:p>
          <a:p>
            <a:r>
              <a:rPr lang="en-US" dirty="0"/>
              <a:t>No age based marketing recommended at this time</a:t>
            </a:r>
          </a:p>
        </p:txBody>
      </p:sp>
    </p:spTree>
    <p:extLst>
      <p:ext uri="{BB962C8B-B14F-4D97-AF65-F5344CB8AC3E}">
        <p14:creationId xmlns:p14="http://schemas.microsoft.com/office/powerpoint/2010/main" val="339301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B242-A3FF-4A97-A2ED-F11E45F4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Combined Strategy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CF39D72-1191-452D-932F-BAC16D4CA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9918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141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2019 Lariat Optimization</vt:lpstr>
      <vt:lpstr>Recommendation: Combined Strategy</vt:lpstr>
      <vt:lpstr>Strategy 1 – 5% Fee Increase</vt:lpstr>
      <vt:lpstr>Strategy 2 – Replace 10 lowest with 10 highest performing vehicles (Net earnins)</vt:lpstr>
      <vt:lpstr>Location, location, location – Not so much</vt:lpstr>
      <vt:lpstr>Age Check – Top Ten Ages of Renters</vt:lpstr>
      <vt:lpstr>Recommendation: Combined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Lariat Optimization</dc:title>
  <dc:creator>John Savage</dc:creator>
  <cp:lastModifiedBy>John Savage</cp:lastModifiedBy>
  <cp:revision>7</cp:revision>
  <dcterms:created xsi:type="dcterms:W3CDTF">2020-10-26T19:18:25Z</dcterms:created>
  <dcterms:modified xsi:type="dcterms:W3CDTF">2020-10-26T20:19:24Z</dcterms:modified>
</cp:coreProperties>
</file>