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5302" autoAdjust="0"/>
  </p:normalViewPr>
  <p:slideViewPr>
    <p:cSldViewPr snapToGrid="0">
      <p:cViewPr varScale="1">
        <p:scale>
          <a:sx n="133" d="100"/>
          <a:sy n="133" d="100"/>
        </p:scale>
        <p:origin x="1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14095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EC49B6-39CF-4828-8F82-89CDF049766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415831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33986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885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2238743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2367462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3503075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393470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147554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4426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213009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C49B6-39CF-4828-8F82-89CDF049766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163091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C49B6-39CF-4828-8F82-89CDF0497665}"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355913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259723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50029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2EC49B6-39CF-4828-8F82-89CDF0497665}" type="datetimeFigureOut">
              <a:rPr lang="en-US" smtClean="0"/>
              <a:t>6/3/2024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4243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EC49B6-39CF-4828-8F82-89CDF0497665}"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D012F-C3B6-41D6-A5ED-E5D511AA2C33}" type="slidenum">
              <a:rPr lang="en-US" smtClean="0"/>
              <a:t>‹#›</a:t>
            </a:fld>
            <a:endParaRPr lang="en-US"/>
          </a:p>
        </p:txBody>
      </p:sp>
    </p:spTree>
    <p:extLst>
      <p:ext uri="{BB962C8B-B14F-4D97-AF65-F5344CB8AC3E}">
        <p14:creationId xmlns:p14="http://schemas.microsoft.com/office/powerpoint/2010/main" val="53240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EC49B6-39CF-4828-8F82-89CDF0497665}" type="datetimeFigureOut">
              <a:rPr lang="en-US" smtClean="0"/>
              <a:t>6/3/2024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1D012F-C3B6-41D6-A5ED-E5D511AA2C33}" type="slidenum">
              <a:rPr lang="en-US" smtClean="0"/>
              <a:t>‹#›</a:t>
            </a:fld>
            <a:endParaRPr lang="en-US"/>
          </a:p>
        </p:txBody>
      </p:sp>
    </p:spTree>
    <p:extLst>
      <p:ext uri="{BB962C8B-B14F-4D97-AF65-F5344CB8AC3E}">
        <p14:creationId xmlns:p14="http://schemas.microsoft.com/office/powerpoint/2010/main" val="1038465261"/>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bicycle parked on a dock next to water with a city in the background&#10;&#10;Description automatically generated">
            <a:extLst>
              <a:ext uri="{FF2B5EF4-FFF2-40B4-BE49-F238E27FC236}">
                <a16:creationId xmlns:a16="http://schemas.microsoft.com/office/drawing/2014/main" id="{2B895D68-6CE5-06DF-09C7-1A2B4FC35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987" y="299870"/>
            <a:ext cx="6818025" cy="4546663"/>
          </a:xfrm>
          <a:prstGeom prst="rect">
            <a:avLst/>
          </a:prstGeom>
        </p:spPr>
      </p:pic>
      <p:sp>
        <p:nvSpPr>
          <p:cNvPr id="15" name="TextBox 14">
            <a:extLst>
              <a:ext uri="{FF2B5EF4-FFF2-40B4-BE49-F238E27FC236}">
                <a16:creationId xmlns:a16="http://schemas.microsoft.com/office/drawing/2014/main" id="{A9C94CE6-DD05-116A-BBE1-E2BFBD19EDCA}"/>
              </a:ext>
            </a:extLst>
          </p:cNvPr>
          <p:cNvSpPr txBox="1"/>
          <p:nvPr/>
        </p:nvSpPr>
        <p:spPr>
          <a:xfrm>
            <a:off x="3233853" y="5111580"/>
            <a:ext cx="5724294" cy="1446550"/>
          </a:xfrm>
          <a:prstGeom prst="rect">
            <a:avLst/>
          </a:prstGeom>
          <a:noFill/>
        </p:spPr>
        <p:txBody>
          <a:bodyPr wrap="square" rtlCol="0">
            <a:spAutoFit/>
          </a:bodyPr>
          <a:lstStyle/>
          <a:p>
            <a:pPr algn="ctr"/>
            <a:r>
              <a:rPr lang="en-US" sz="4400" dirty="0" err="1">
                <a:solidFill>
                  <a:schemeClr val="accent1">
                    <a:lumMod val="40000"/>
                    <a:lumOff val="60000"/>
                  </a:schemeClr>
                </a:solidFill>
                <a:latin typeface="Rockwell" panose="02060603020205020403" pitchFamily="18" charset="0"/>
                <a:ea typeface="Verdana" panose="020B0604030504040204" pitchFamily="34" charset="0"/>
              </a:rPr>
              <a:t>Cyclistic</a:t>
            </a:r>
            <a:r>
              <a:rPr lang="en-US" sz="4400" dirty="0">
                <a:solidFill>
                  <a:schemeClr val="accent1">
                    <a:lumMod val="40000"/>
                    <a:lumOff val="60000"/>
                  </a:schemeClr>
                </a:solidFill>
                <a:latin typeface="Rockwell" panose="02060603020205020403" pitchFamily="18" charset="0"/>
                <a:ea typeface="Verdana" panose="020B0604030504040204" pitchFamily="34" charset="0"/>
              </a:rPr>
              <a:t> Bike-Share Case Study</a:t>
            </a:r>
          </a:p>
        </p:txBody>
      </p:sp>
    </p:spTree>
    <p:extLst>
      <p:ext uri="{BB962C8B-B14F-4D97-AF65-F5344CB8AC3E}">
        <p14:creationId xmlns:p14="http://schemas.microsoft.com/office/powerpoint/2010/main" val="221055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7" y="0"/>
            <a:ext cx="9404723" cy="757148"/>
          </a:xfrm>
        </p:spPr>
        <p:txBody>
          <a:bodyPr/>
          <a:lstStyle/>
          <a:p>
            <a:pPr algn="ctr"/>
            <a:r>
              <a:rPr lang="en-US" dirty="0">
                <a:solidFill>
                  <a:schemeClr val="accent1">
                    <a:lumMod val="40000"/>
                    <a:lumOff val="60000"/>
                  </a:schemeClr>
                </a:solidFill>
                <a:latin typeface="Rockwell" panose="02060603020205020403" pitchFamily="18" charset="0"/>
              </a:rPr>
              <a:t>Rides per Weekday</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pic>
        <p:nvPicPr>
          <p:cNvPr id="5" name="Picture 4" descr="A graph with orange and purple bars&#10;&#10;Description automatically generated">
            <a:extLst>
              <a:ext uri="{FF2B5EF4-FFF2-40B4-BE49-F238E27FC236}">
                <a16:creationId xmlns:a16="http://schemas.microsoft.com/office/drawing/2014/main" id="{C88B9DBC-3C5E-50F8-BAA1-6E4FF36C5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64" y="876870"/>
            <a:ext cx="5898996" cy="5392837"/>
          </a:xfrm>
          <a:prstGeom prst="rect">
            <a:avLst/>
          </a:prstGeom>
        </p:spPr>
      </p:pic>
      <p:sp>
        <p:nvSpPr>
          <p:cNvPr id="6" name="Content Placeholder 4">
            <a:extLst>
              <a:ext uri="{FF2B5EF4-FFF2-40B4-BE49-F238E27FC236}">
                <a16:creationId xmlns:a16="http://schemas.microsoft.com/office/drawing/2014/main" id="{85D25FD2-7C5D-ADA2-4CFE-5E84316197FD}"/>
              </a:ext>
            </a:extLst>
          </p:cNvPr>
          <p:cNvSpPr txBox="1">
            <a:spLocks/>
          </p:cNvSpPr>
          <p:nvPr/>
        </p:nvSpPr>
        <p:spPr>
          <a:xfrm>
            <a:off x="6478860" y="1168818"/>
            <a:ext cx="5564457" cy="5286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dirty="0">
                <a:solidFill>
                  <a:schemeClr val="accent1">
                    <a:lumMod val="40000"/>
                    <a:lumOff val="60000"/>
                  </a:schemeClr>
                </a:solidFill>
                <a:latin typeface="Rockwell" panose="02060603020205020403" pitchFamily="18" charset="0"/>
              </a:rPr>
              <a:t>Perhaps the most interesting chart created from the data was the total number of rides per weekday, where the patterns between the two are almost completely opposite.</a:t>
            </a:r>
          </a:p>
          <a:p>
            <a:pPr>
              <a:lnSpc>
                <a:spcPct val="160000"/>
              </a:lnSpc>
            </a:pPr>
            <a:r>
              <a:rPr lang="en-US" dirty="0">
                <a:solidFill>
                  <a:schemeClr val="accent1">
                    <a:lumMod val="40000"/>
                    <a:lumOff val="60000"/>
                  </a:schemeClr>
                </a:solidFill>
                <a:latin typeface="Rockwell" panose="02060603020205020403" pitchFamily="18" charset="0"/>
              </a:rPr>
              <a:t>The total number of rides for both groups are similar on weekends, but weekends serve as the low point in the week for members, and the high point in the week for casual customers.</a:t>
            </a:r>
          </a:p>
        </p:txBody>
      </p:sp>
    </p:spTree>
    <p:extLst>
      <p:ext uri="{BB962C8B-B14F-4D97-AF65-F5344CB8AC3E}">
        <p14:creationId xmlns:p14="http://schemas.microsoft.com/office/powerpoint/2010/main" val="390022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2071662" y="60613"/>
            <a:ext cx="9404723" cy="757148"/>
          </a:xfrm>
        </p:spPr>
        <p:txBody>
          <a:bodyPr/>
          <a:lstStyle/>
          <a:p>
            <a:pPr algn="ctr"/>
            <a:r>
              <a:rPr lang="en-US" dirty="0">
                <a:solidFill>
                  <a:schemeClr val="accent1">
                    <a:lumMod val="40000"/>
                    <a:lumOff val="60000"/>
                  </a:schemeClr>
                </a:solidFill>
                <a:latin typeface="Rockwell" panose="02060603020205020403" pitchFamily="18" charset="0"/>
              </a:rPr>
              <a:t>Rides by Bike Type</a:t>
            </a:r>
          </a:p>
        </p:txBody>
      </p:sp>
      <p:pic>
        <p:nvPicPr>
          <p:cNvPr id="7" name="Picture 6" descr="A pie chart with numbers and a number in the middle&#10;&#10;Description automatically generated">
            <a:extLst>
              <a:ext uri="{FF2B5EF4-FFF2-40B4-BE49-F238E27FC236}">
                <a16:creationId xmlns:a16="http://schemas.microsoft.com/office/drawing/2014/main" id="{C7945649-EE13-0045-3164-A70C73703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761" y="3579274"/>
            <a:ext cx="3392130" cy="3113324"/>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4799F499-EC1C-D036-13C5-D30A8668E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972" y="3713115"/>
            <a:ext cx="861338" cy="281795"/>
          </a:xfrm>
          <a:prstGeom prst="rect">
            <a:avLst/>
          </a:prstGeom>
        </p:spPr>
      </p:pic>
      <p:pic>
        <p:nvPicPr>
          <p:cNvPr id="11" name="Picture 10" descr="A purple circle with black text&#10;&#10;Description automatically generated">
            <a:extLst>
              <a:ext uri="{FF2B5EF4-FFF2-40B4-BE49-F238E27FC236}">
                <a16:creationId xmlns:a16="http://schemas.microsoft.com/office/drawing/2014/main" id="{F3E31D95-D547-96EB-5448-97CE5B19E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9761" y="301045"/>
            <a:ext cx="3392130" cy="3085185"/>
          </a:xfrm>
          <a:prstGeom prst="rect">
            <a:avLst/>
          </a:prstGeom>
        </p:spPr>
      </p:pic>
      <p:pic>
        <p:nvPicPr>
          <p:cNvPr id="13" name="Picture 12" descr="A close up of a sign&#10;&#10;Description automatically generated">
            <a:extLst>
              <a:ext uri="{FF2B5EF4-FFF2-40B4-BE49-F238E27FC236}">
                <a16:creationId xmlns:a16="http://schemas.microsoft.com/office/drawing/2014/main" id="{EBCA8351-7AAE-D46D-858E-3A8FDFBC04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9972" y="385177"/>
            <a:ext cx="873767" cy="278748"/>
          </a:xfrm>
          <a:prstGeom prst="rect">
            <a:avLst/>
          </a:prstGeom>
        </p:spPr>
      </p:pic>
      <p:sp>
        <p:nvSpPr>
          <p:cNvPr id="15" name="Content Placeholder 4">
            <a:extLst>
              <a:ext uri="{FF2B5EF4-FFF2-40B4-BE49-F238E27FC236}">
                <a16:creationId xmlns:a16="http://schemas.microsoft.com/office/drawing/2014/main" id="{799DD670-9B27-2E4F-FA02-E41ACCAC152C}"/>
              </a:ext>
            </a:extLst>
          </p:cNvPr>
          <p:cNvSpPr txBox="1">
            <a:spLocks/>
          </p:cNvSpPr>
          <p:nvPr/>
        </p:nvSpPr>
        <p:spPr>
          <a:xfrm>
            <a:off x="10121891" y="1781835"/>
            <a:ext cx="2021520" cy="78058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Member rides</a:t>
            </a:r>
          </a:p>
        </p:txBody>
      </p:sp>
      <p:sp>
        <p:nvSpPr>
          <p:cNvPr id="16" name="Content Placeholder 4">
            <a:extLst>
              <a:ext uri="{FF2B5EF4-FFF2-40B4-BE49-F238E27FC236}">
                <a16:creationId xmlns:a16="http://schemas.microsoft.com/office/drawing/2014/main" id="{09390288-B20B-F4CF-269F-D16AEBF508D5}"/>
              </a:ext>
            </a:extLst>
          </p:cNvPr>
          <p:cNvSpPr txBox="1">
            <a:spLocks/>
          </p:cNvSpPr>
          <p:nvPr/>
        </p:nvSpPr>
        <p:spPr>
          <a:xfrm>
            <a:off x="10121891" y="4867020"/>
            <a:ext cx="1829422" cy="6234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700" dirty="0">
                <a:solidFill>
                  <a:schemeClr val="accent1">
                    <a:lumMod val="40000"/>
                    <a:lumOff val="60000"/>
                  </a:schemeClr>
                </a:solidFill>
                <a:latin typeface="Rockwell" panose="02060603020205020403" pitchFamily="18" charset="0"/>
              </a:rPr>
              <a:t>Casual rides</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3" name="Content Placeholder 4">
            <a:extLst>
              <a:ext uri="{FF2B5EF4-FFF2-40B4-BE49-F238E27FC236}">
                <a16:creationId xmlns:a16="http://schemas.microsoft.com/office/drawing/2014/main" id="{F51250FE-5C1F-96BB-9B45-3DADF2B678DF}"/>
              </a:ext>
            </a:extLst>
          </p:cNvPr>
          <p:cNvSpPr txBox="1">
            <a:spLocks/>
          </p:cNvSpPr>
          <p:nvPr/>
        </p:nvSpPr>
        <p:spPr>
          <a:xfrm>
            <a:off x="240687" y="880635"/>
            <a:ext cx="5715540" cy="591675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sz="1800" dirty="0">
                <a:solidFill>
                  <a:schemeClr val="accent1">
                    <a:lumMod val="40000"/>
                    <a:lumOff val="60000"/>
                  </a:schemeClr>
                </a:solidFill>
                <a:latin typeface="Rockwell" panose="02060603020205020403" pitchFamily="18" charset="0"/>
              </a:rPr>
              <a:t>Lastly, bike type by customer was analyzed to see if one group preferred one bike to the other.</a:t>
            </a:r>
          </a:p>
          <a:p>
            <a:pPr>
              <a:lnSpc>
                <a:spcPct val="160000"/>
              </a:lnSpc>
            </a:pPr>
            <a:r>
              <a:rPr lang="en-US" sz="1800" dirty="0">
                <a:solidFill>
                  <a:schemeClr val="accent1">
                    <a:lumMod val="40000"/>
                    <a:lumOff val="60000"/>
                  </a:schemeClr>
                </a:solidFill>
                <a:latin typeface="Rockwell" panose="02060603020205020403" pitchFamily="18" charset="0"/>
              </a:rPr>
              <a:t>Just under half of all member rides, 49%, were done with an electric bike, while 59% of casual rides were done with an electric bike.</a:t>
            </a:r>
          </a:p>
          <a:p>
            <a:pPr>
              <a:lnSpc>
                <a:spcPct val="160000"/>
              </a:lnSpc>
            </a:pPr>
            <a:r>
              <a:rPr lang="en-US" sz="1800" dirty="0">
                <a:solidFill>
                  <a:schemeClr val="accent1">
                    <a:lumMod val="40000"/>
                    <a:lumOff val="60000"/>
                  </a:schemeClr>
                </a:solidFill>
                <a:latin typeface="Rockwell" panose="02060603020205020403" pitchFamily="18" charset="0"/>
              </a:rPr>
              <a:t>While this may imply that members prefer classic bikes, it is important to consider the possibility that this may simply be a result of there being a lower number of electric bikes to begin with, and because more trips are done by members, many members may be choosing classic bikes because there are no electric bikes available at the time of the ride.</a:t>
            </a:r>
          </a:p>
        </p:txBody>
      </p:sp>
    </p:spTree>
    <p:extLst>
      <p:ext uri="{BB962C8B-B14F-4D97-AF65-F5344CB8AC3E}">
        <p14:creationId xmlns:p14="http://schemas.microsoft.com/office/powerpoint/2010/main" val="247569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39168" y="165402"/>
            <a:ext cx="9404723" cy="757148"/>
          </a:xfrm>
        </p:spPr>
        <p:txBody>
          <a:bodyPr/>
          <a:lstStyle/>
          <a:p>
            <a:pPr algn="ctr"/>
            <a:r>
              <a:rPr lang="en-US" dirty="0">
                <a:solidFill>
                  <a:schemeClr val="accent1">
                    <a:lumMod val="40000"/>
                    <a:lumOff val="60000"/>
                  </a:schemeClr>
                </a:solidFill>
                <a:latin typeface="Rockwell" panose="02060603020205020403" pitchFamily="18" charset="0"/>
              </a:rPr>
              <a:t>Recommendations</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4" name="Content Placeholder 4">
            <a:extLst>
              <a:ext uri="{FF2B5EF4-FFF2-40B4-BE49-F238E27FC236}">
                <a16:creationId xmlns:a16="http://schemas.microsoft.com/office/drawing/2014/main" id="{C682F676-A3B0-242B-C3F3-FA06CD054BB2}"/>
              </a:ext>
            </a:extLst>
          </p:cNvPr>
          <p:cNvSpPr txBox="1">
            <a:spLocks/>
          </p:cNvSpPr>
          <p:nvPr/>
        </p:nvSpPr>
        <p:spPr>
          <a:xfrm>
            <a:off x="297367" y="922550"/>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dirty="0">
                <a:solidFill>
                  <a:schemeClr val="accent1">
                    <a:lumMod val="40000"/>
                    <a:lumOff val="60000"/>
                  </a:schemeClr>
                </a:solidFill>
                <a:latin typeface="Rockwell" panose="02060603020205020403" pitchFamily="18" charset="0"/>
              </a:rPr>
              <a:t>Recommendation 1:</a:t>
            </a:r>
          </a:p>
          <a:p>
            <a:pPr lvl="1">
              <a:lnSpc>
                <a:spcPct val="160000"/>
              </a:lnSpc>
            </a:pPr>
            <a:r>
              <a:rPr lang="en-US" sz="2000" dirty="0">
                <a:solidFill>
                  <a:schemeClr val="accent1">
                    <a:lumMod val="40000"/>
                    <a:lumOff val="60000"/>
                  </a:schemeClr>
                </a:solidFill>
                <a:latin typeface="Rockwell" panose="02060603020205020403" pitchFamily="18" charset="0"/>
              </a:rPr>
              <a:t>As mentioned previously, 59% percent of rides by casual customers were done using electric bikes. However, if it is true that more members are using classic bikes due to the limited availability of electric bikes, it may be possible that the number of casual riders taking electric bikes would be even higher if the supply of electric bikes were increased.</a:t>
            </a:r>
          </a:p>
          <a:p>
            <a:pPr lvl="1">
              <a:lnSpc>
                <a:spcPct val="160000"/>
              </a:lnSpc>
            </a:pPr>
            <a:r>
              <a:rPr lang="en-US" sz="2000" dirty="0">
                <a:solidFill>
                  <a:schemeClr val="accent1">
                    <a:lumMod val="40000"/>
                    <a:lumOff val="60000"/>
                  </a:schemeClr>
                </a:solidFill>
                <a:latin typeface="Rockwell" panose="02060603020205020403" pitchFamily="18" charset="0"/>
              </a:rPr>
              <a:t>We recommend conducting an analysis on the potential ROI of increasing the supply of electric bikes that are available to both casual customers and members</a:t>
            </a:r>
          </a:p>
          <a:p>
            <a:pPr lvl="1">
              <a:lnSpc>
                <a:spcPct val="160000"/>
              </a:lnSpc>
            </a:pPr>
            <a:r>
              <a:rPr lang="en-US" sz="2000" dirty="0">
                <a:solidFill>
                  <a:schemeClr val="accent1">
                    <a:lumMod val="40000"/>
                    <a:lumOff val="60000"/>
                  </a:schemeClr>
                </a:solidFill>
                <a:latin typeface="Rockwell" panose="02060603020205020403" pitchFamily="18" charset="0"/>
              </a:rPr>
              <a:t>Electric bikes are easier to ride and require less physical exertion than classic bikes. Casual customers may be more interested in becoming annual members if there were a greater supply of electric bikes to choose from.</a:t>
            </a:r>
          </a:p>
        </p:txBody>
      </p:sp>
    </p:spTree>
    <p:extLst>
      <p:ext uri="{BB962C8B-B14F-4D97-AF65-F5344CB8AC3E}">
        <p14:creationId xmlns:p14="http://schemas.microsoft.com/office/powerpoint/2010/main" val="149617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39168" y="165402"/>
            <a:ext cx="9404723" cy="757148"/>
          </a:xfrm>
        </p:spPr>
        <p:txBody>
          <a:bodyPr/>
          <a:lstStyle/>
          <a:p>
            <a:pPr algn="ctr"/>
            <a:r>
              <a:rPr lang="en-US" dirty="0">
                <a:solidFill>
                  <a:schemeClr val="accent1">
                    <a:lumMod val="40000"/>
                    <a:lumOff val="60000"/>
                  </a:schemeClr>
                </a:solidFill>
                <a:latin typeface="Rockwell" panose="02060603020205020403" pitchFamily="18" charset="0"/>
              </a:rPr>
              <a:t>Recommendations (Cont.)</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4" name="Content Placeholder 4">
            <a:extLst>
              <a:ext uri="{FF2B5EF4-FFF2-40B4-BE49-F238E27FC236}">
                <a16:creationId xmlns:a16="http://schemas.microsoft.com/office/drawing/2014/main" id="{C682F676-A3B0-242B-C3F3-FA06CD054BB2}"/>
              </a:ext>
            </a:extLst>
          </p:cNvPr>
          <p:cNvSpPr txBox="1">
            <a:spLocks/>
          </p:cNvSpPr>
          <p:nvPr/>
        </p:nvSpPr>
        <p:spPr>
          <a:xfrm>
            <a:off x="297367" y="922550"/>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sz="1800" dirty="0">
                <a:solidFill>
                  <a:schemeClr val="accent1">
                    <a:lumMod val="40000"/>
                    <a:lumOff val="60000"/>
                  </a:schemeClr>
                </a:solidFill>
                <a:latin typeface="Rockwell" panose="02060603020205020403" pitchFamily="18" charset="0"/>
              </a:rPr>
              <a:t>Recommendation 2:</a:t>
            </a:r>
          </a:p>
          <a:p>
            <a:pPr lvl="1">
              <a:lnSpc>
                <a:spcPct val="160000"/>
              </a:lnSpc>
            </a:pPr>
            <a:r>
              <a:rPr lang="en-US" dirty="0">
                <a:solidFill>
                  <a:schemeClr val="accent1">
                    <a:lumMod val="40000"/>
                    <a:lumOff val="60000"/>
                  </a:schemeClr>
                </a:solidFill>
                <a:latin typeface="Rockwell" panose="02060603020205020403" pitchFamily="18" charset="0"/>
              </a:rPr>
              <a:t>More than half of all rides in the year, nearly 54%, occur in just four months, May through August. Because of this, we think it is important to focus on ways to convert casual riders to annual members during the summer months.</a:t>
            </a:r>
          </a:p>
          <a:p>
            <a:pPr lvl="1">
              <a:lnSpc>
                <a:spcPct val="160000"/>
              </a:lnSpc>
            </a:pPr>
            <a:r>
              <a:rPr lang="en-US" dirty="0">
                <a:solidFill>
                  <a:schemeClr val="accent1">
                    <a:lumMod val="40000"/>
                    <a:lumOff val="60000"/>
                  </a:schemeClr>
                </a:solidFill>
                <a:latin typeface="Rockwell" panose="02060603020205020403" pitchFamily="18" charset="0"/>
              </a:rPr>
              <a:t>Implementing something similar to a “frequent flyer” mileage program may capitalize on casual riders’ tendencies to ride for longer periods of time.  If newly signed-up annual members reach a certain mileage within a given timeframe, they could receive discounts on monthly fees as well as other redeemable awards.</a:t>
            </a:r>
          </a:p>
          <a:p>
            <a:pPr lvl="1">
              <a:lnSpc>
                <a:spcPct val="160000"/>
              </a:lnSpc>
            </a:pPr>
            <a:r>
              <a:rPr lang="en-US" dirty="0">
                <a:solidFill>
                  <a:schemeClr val="accent1">
                    <a:lumMod val="40000"/>
                    <a:lumOff val="60000"/>
                  </a:schemeClr>
                </a:solidFill>
                <a:latin typeface="Rockwell" panose="02060603020205020403" pitchFamily="18" charset="0"/>
              </a:rPr>
              <a:t>Alternatively, providing a gradual discount in rates as the year gets colder may prevent new members who sign up during the summer from cancelling their subscriptions during the winter.</a:t>
            </a: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40212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39168" y="165402"/>
            <a:ext cx="9404723" cy="757148"/>
          </a:xfrm>
        </p:spPr>
        <p:txBody>
          <a:bodyPr/>
          <a:lstStyle/>
          <a:p>
            <a:pPr algn="ctr"/>
            <a:r>
              <a:rPr lang="en-US" dirty="0">
                <a:solidFill>
                  <a:schemeClr val="accent1">
                    <a:lumMod val="40000"/>
                    <a:lumOff val="60000"/>
                  </a:schemeClr>
                </a:solidFill>
                <a:latin typeface="Rockwell" panose="02060603020205020403" pitchFamily="18" charset="0"/>
              </a:rPr>
              <a:t>Recommendations (Cont.)</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4" name="Content Placeholder 4">
            <a:extLst>
              <a:ext uri="{FF2B5EF4-FFF2-40B4-BE49-F238E27FC236}">
                <a16:creationId xmlns:a16="http://schemas.microsoft.com/office/drawing/2014/main" id="{C682F676-A3B0-242B-C3F3-FA06CD054BB2}"/>
              </a:ext>
            </a:extLst>
          </p:cNvPr>
          <p:cNvSpPr txBox="1">
            <a:spLocks/>
          </p:cNvSpPr>
          <p:nvPr/>
        </p:nvSpPr>
        <p:spPr>
          <a:xfrm>
            <a:off x="297367" y="922550"/>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p:txBody>
      </p:sp>
      <p:sp>
        <p:nvSpPr>
          <p:cNvPr id="3" name="Content Placeholder 4">
            <a:extLst>
              <a:ext uri="{FF2B5EF4-FFF2-40B4-BE49-F238E27FC236}">
                <a16:creationId xmlns:a16="http://schemas.microsoft.com/office/drawing/2014/main" id="{91280AE7-3615-4D3B-930A-5B80F9796EEE}"/>
              </a:ext>
            </a:extLst>
          </p:cNvPr>
          <p:cNvSpPr txBox="1">
            <a:spLocks/>
          </p:cNvSpPr>
          <p:nvPr/>
        </p:nvSpPr>
        <p:spPr>
          <a:xfrm>
            <a:off x="297367" y="1018213"/>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sz="2400" dirty="0">
                <a:solidFill>
                  <a:schemeClr val="accent1">
                    <a:lumMod val="40000"/>
                    <a:lumOff val="60000"/>
                  </a:schemeClr>
                </a:solidFill>
                <a:latin typeface="Rockwell" panose="02060603020205020403" pitchFamily="18" charset="0"/>
              </a:rPr>
              <a:t>Recommendation 3:</a:t>
            </a:r>
          </a:p>
          <a:p>
            <a:pPr lvl="1">
              <a:lnSpc>
                <a:spcPct val="160000"/>
              </a:lnSpc>
            </a:pPr>
            <a:r>
              <a:rPr lang="en-US" sz="2400" dirty="0">
                <a:solidFill>
                  <a:schemeClr val="accent1">
                    <a:lumMod val="40000"/>
                    <a:lumOff val="60000"/>
                  </a:schemeClr>
                </a:solidFill>
                <a:latin typeface="Rockwell" panose="02060603020205020403" pitchFamily="18" charset="0"/>
              </a:rPr>
              <a:t>Casual riders are much more likely to ride on weekends than annual members. This suggests that casual riders use bikes for recreational purposes.</a:t>
            </a:r>
          </a:p>
          <a:p>
            <a:pPr lvl="1">
              <a:lnSpc>
                <a:spcPct val="160000"/>
              </a:lnSpc>
            </a:pPr>
            <a:r>
              <a:rPr lang="en-US" sz="2400" dirty="0">
                <a:solidFill>
                  <a:schemeClr val="accent1">
                    <a:lumMod val="40000"/>
                    <a:lumOff val="60000"/>
                  </a:schemeClr>
                </a:solidFill>
                <a:latin typeface="Rockwell" panose="02060603020205020403" pitchFamily="18" charset="0"/>
              </a:rPr>
              <a:t>Because many people who engage in recreational bike riding often do so with friends or in groups, we believe that adding guest passes as a perk for annual members may serve as an incentive for casual riders to purchase an annual membership.</a:t>
            </a: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417232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39168" y="165402"/>
            <a:ext cx="9404723" cy="757148"/>
          </a:xfrm>
        </p:spPr>
        <p:txBody>
          <a:bodyPr/>
          <a:lstStyle/>
          <a:p>
            <a:pPr algn="ctr"/>
            <a:r>
              <a:rPr lang="en-US" dirty="0">
                <a:solidFill>
                  <a:schemeClr val="accent1">
                    <a:lumMod val="40000"/>
                    <a:lumOff val="60000"/>
                  </a:schemeClr>
                </a:solidFill>
                <a:latin typeface="Rockwell" panose="02060603020205020403" pitchFamily="18" charset="0"/>
              </a:rPr>
              <a:t>Additional Data</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4" name="Content Placeholder 4">
            <a:extLst>
              <a:ext uri="{FF2B5EF4-FFF2-40B4-BE49-F238E27FC236}">
                <a16:creationId xmlns:a16="http://schemas.microsoft.com/office/drawing/2014/main" id="{C682F676-A3B0-242B-C3F3-FA06CD054BB2}"/>
              </a:ext>
            </a:extLst>
          </p:cNvPr>
          <p:cNvSpPr txBox="1">
            <a:spLocks/>
          </p:cNvSpPr>
          <p:nvPr/>
        </p:nvSpPr>
        <p:spPr>
          <a:xfrm>
            <a:off x="297367" y="922550"/>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p:txBody>
      </p:sp>
      <p:sp>
        <p:nvSpPr>
          <p:cNvPr id="3" name="Content Placeholder 4">
            <a:extLst>
              <a:ext uri="{FF2B5EF4-FFF2-40B4-BE49-F238E27FC236}">
                <a16:creationId xmlns:a16="http://schemas.microsoft.com/office/drawing/2014/main" id="{91280AE7-3615-4D3B-930A-5B80F9796EEE}"/>
              </a:ext>
            </a:extLst>
          </p:cNvPr>
          <p:cNvSpPr txBox="1">
            <a:spLocks/>
          </p:cNvSpPr>
          <p:nvPr/>
        </p:nvSpPr>
        <p:spPr>
          <a:xfrm>
            <a:off x="48588" y="1147301"/>
            <a:ext cx="11314505"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nSpc>
                <a:spcPct val="160000"/>
              </a:lnSpc>
            </a:pPr>
            <a:r>
              <a:rPr lang="en-US" sz="2000" dirty="0">
                <a:solidFill>
                  <a:schemeClr val="accent1">
                    <a:lumMod val="40000"/>
                    <a:lumOff val="60000"/>
                  </a:schemeClr>
                </a:solidFill>
                <a:latin typeface="Rockwell" panose="02060603020205020403" pitchFamily="18" charset="0"/>
              </a:rPr>
              <a:t>The following are examples of data that could be considered in the future for further analysis:</a:t>
            </a:r>
          </a:p>
          <a:p>
            <a:pPr lvl="2">
              <a:lnSpc>
                <a:spcPct val="160000"/>
              </a:lnSpc>
            </a:pPr>
            <a:r>
              <a:rPr lang="en-US" sz="1800" dirty="0">
                <a:solidFill>
                  <a:schemeClr val="accent1">
                    <a:lumMod val="40000"/>
                    <a:lumOff val="60000"/>
                  </a:schemeClr>
                </a:solidFill>
                <a:latin typeface="Rockwell" panose="02060603020205020403" pitchFamily="18" charset="0"/>
              </a:rPr>
              <a:t>Differentiating between casual riders who are local to the Chicago area and casual riders who are visiting from out of town. Chicago-area casual riders, especially those who commute to work using bikes, are casual riders that are more likely to consider purchasing annual memberships.</a:t>
            </a:r>
          </a:p>
          <a:p>
            <a:pPr lvl="2">
              <a:lnSpc>
                <a:spcPct val="160000"/>
              </a:lnSpc>
            </a:pPr>
            <a:r>
              <a:rPr lang="en-US" sz="1800" dirty="0">
                <a:solidFill>
                  <a:schemeClr val="accent1">
                    <a:lumMod val="40000"/>
                    <a:lumOff val="60000"/>
                  </a:schemeClr>
                </a:solidFill>
                <a:latin typeface="Rockwell" panose="02060603020205020403" pitchFamily="18" charset="0"/>
              </a:rPr>
              <a:t>The number of electric and classis bikes available would likely shed some further light on the difference in choice of bike between casual riders and annual members.</a:t>
            </a:r>
          </a:p>
          <a:p>
            <a:pPr lvl="2">
              <a:lnSpc>
                <a:spcPct val="160000"/>
              </a:lnSpc>
            </a:pPr>
            <a:r>
              <a:rPr lang="en-US" sz="1800" dirty="0">
                <a:solidFill>
                  <a:schemeClr val="accent1">
                    <a:lumMod val="40000"/>
                    <a:lumOff val="60000"/>
                  </a:schemeClr>
                </a:solidFill>
                <a:latin typeface="Rockwell" panose="02060603020205020403" pitchFamily="18" charset="0"/>
              </a:rPr>
              <a:t>Some routes in the city, such as those with designated bike lanes, are more bike-friendly than others. More info on which routes are safer for bikers than others, as well as surveys asking bikers how safe they feel biking in the city, may provide us with new insights.</a:t>
            </a: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a:p>
            <a:pPr lvl="1">
              <a:lnSpc>
                <a:spcPct val="160000"/>
              </a:lnSpc>
            </a:pPr>
            <a:endParaRPr lang="en-US" sz="2400"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92015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39168" y="165402"/>
            <a:ext cx="9404723" cy="757148"/>
          </a:xfrm>
        </p:spPr>
        <p:txBody>
          <a:bodyPr/>
          <a:lstStyle/>
          <a:p>
            <a:pPr algn="ctr"/>
            <a:r>
              <a:rPr lang="en-US" dirty="0">
                <a:solidFill>
                  <a:schemeClr val="accent1">
                    <a:lumMod val="40000"/>
                    <a:lumOff val="60000"/>
                  </a:schemeClr>
                </a:solidFill>
                <a:latin typeface="Rockwell" panose="02060603020205020403" pitchFamily="18" charset="0"/>
              </a:rPr>
              <a:t>Thank You For Your Time!</a:t>
            </a:r>
          </a:p>
        </p:txBody>
      </p:sp>
      <p:sp>
        <p:nvSpPr>
          <p:cNvPr id="17" name="Content Placeholder 4">
            <a:extLst>
              <a:ext uri="{FF2B5EF4-FFF2-40B4-BE49-F238E27FC236}">
                <a16:creationId xmlns:a16="http://schemas.microsoft.com/office/drawing/2014/main" id="{77D61F07-C1AA-F763-B2D5-15820E4BE99C}"/>
              </a:ext>
            </a:extLst>
          </p:cNvPr>
          <p:cNvSpPr txBox="1">
            <a:spLocks/>
          </p:cNvSpPr>
          <p:nvPr/>
        </p:nvSpPr>
        <p:spPr>
          <a:xfrm>
            <a:off x="48588" y="1027638"/>
            <a:ext cx="6441111" cy="56649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4" name="Content Placeholder 4">
            <a:extLst>
              <a:ext uri="{FF2B5EF4-FFF2-40B4-BE49-F238E27FC236}">
                <a16:creationId xmlns:a16="http://schemas.microsoft.com/office/drawing/2014/main" id="{C682F676-A3B0-242B-C3F3-FA06CD054BB2}"/>
              </a:ext>
            </a:extLst>
          </p:cNvPr>
          <p:cNvSpPr txBox="1">
            <a:spLocks/>
          </p:cNvSpPr>
          <p:nvPr/>
        </p:nvSpPr>
        <p:spPr>
          <a:xfrm>
            <a:off x="297367" y="922550"/>
            <a:ext cx="11597266" cy="5935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a:p>
            <a:pPr lvl="1">
              <a:lnSpc>
                <a:spcPct val="160000"/>
              </a:lnSpc>
            </a:pPr>
            <a:endParaRPr lang="en-US" dirty="0">
              <a:solidFill>
                <a:schemeClr val="accent1">
                  <a:lumMod val="40000"/>
                  <a:lumOff val="60000"/>
                </a:schemeClr>
              </a:solidFill>
              <a:latin typeface="Rockwell" panose="02060603020205020403" pitchFamily="18" charset="0"/>
            </a:endParaRPr>
          </a:p>
        </p:txBody>
      </p:sp>
      <p:pic>
        <p:nvPicPr>
          <p:cNvPr id="6" name="Picture 5" descr="A group of people riding bicycles on a road&#10;&#10;Description automatically generated">
            <a:extLst>
              <a:ext uri="{FF2B5EF4-FFF2-40B4-BE49-F238E27FC236}">
                <a16:creationId xmlns:a16="http://schemas.microsoft.com/office/drawing/2014/main" id="{8F0ACE8D-1ED4-D878-D0FF-6A1AF6B81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396" y="1586296"/>
            <a:ext cx="8029207" cy="4349154"/>
          </a:xfrm>
          <a:prstGeom prst="rect">
            <a:avLst/>
          </a:prstGeom>
        </p:spPr>
      </p:pic>
    </p:spTree>
    <p:extLst>
      <p:ext uri="{BB962C8B-B14F-4D97-AF65-F5344CB8AC3E}">
        <p14:creationId xmlns:p14="http://schemas.microsoft.com/office/powerpoint/2010/main" val="392716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9" y="296082"/>
            <a:ext cx="9404723" cy="757148"/>
          </a:xfrm>
        </p:spPr>
        <p:txBody>
          <a:bodyPr/>
          <a:lstStyle/>
          <a:p>
            <a:pPr algn="ctr"/>
            <a:r>
              <a:rPr lang="en-US" dirty="0">
                <a:solidFill>
                  <a:schemeClr val="accent1">
                    <a:lumMod val="40000"/>
                    <a:lumOff val="60000"/>
                  </a:schemeClr>
                </a:solidFill>
                <a:latin typeface="Rockwell" panose="02060603020205020403" pitchFamily="18" charset="0"/>
              </a:rPr>
              <a:t>Background / Business Task</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r>
              <a:rPr lang="en-US" sz="1800" dirty="0" err="1">
                <a:solidFill>
                  <a:schemeClr val="accent1">
                    <a:lumMod val="40000"/>
                    <a:lumOff val="60000"/>
                  </a:schemeClr>
                </a:solidFill>
                <a:latin typeface="Rockwell" panose="02060603020205020403" pitchFamily="18" charset="0"/>
              </a:rPr>
              <a:t>Cyclistic</a:t>
            </a:r>
            <a:r>
              <a:rPr lang="en-US" sz="1800" dirty="0">
                <a:solidFill>
                  <a:schemeClr val="accent1">
                    <a:lumMod val="40000"/>
                    <a:lumOff val="60000"/>
                  </a:schemeClr>
                </a:solidFill>
                <a:latin typeface="Rockwell" panose="02060603020205020403" pitchFamily="18" charset="0"/>
              </a:rPr>
              <a:t> is a bike-share company based in Chicago.</a:t>
            </a:r>
          </a:p>
          <a:p>
            <a:pPr>
              <a:lnSpc>
                <a:spcPct val="150000"/>
              </a:lnSpc>
            </a:pPr>
            <a:r>
              <a:rPr lang="en-US" sz="1800" dirty="0">
                <a:solidFill>
                  <a:schemeClr val="accent1">
                    <a:lumMod val="40000"/>
                    <a:lumOff val="60000"/>
                  </a:schemeClr>
                </a:solidFill>
                <a:latin typeface="Rockwell" panose="02060603020205020403" pitchFamily="18" charset="0"/>
              </a:rPr>
              <a:t>Their customers are categorized into two different groups:</a:t>
            </a:r>
          </a:p>
          <a:p>
            <a:pPr lvl="1">
              <a:lnSpc>
                <a:spcPct val="150000"/>
              </a:lnSpc>
            </a:pPr>
            <a:r>
              <a:rPr lang="en-US" dirty="0">
                <a:solidFill>
                  <a:schemeClr val="accent1">
                    <a:lumMod val="40000"/>
                    <a:lumOff val="60000"/>
                  </a:schemeClr>
                </a:solidFill>
                <a:latin typeface="Rockwell" panose="02060603020205020403" pitchFamily="18" charset="0"/>
              </a:rPr>
              <a:t>Casual Riders: Customers who purchase single-ride or full-day passes.</a:t>
            </a:r>
          </a:p>
          <a:p>
            <a:pPr lvl="1">
              <a:lnSpc>
                <a:spcPct val="150000"/>
              </a:lnSpc>
            </a:pPr>
            <a:r>
              <a:rPr lang="en-US" dirty="0">
                <a:solidFill>
                  <a:schemeClr val="accent1">
                    <a:lumMod val="40000"/>
                    <a:lumOff val="60000"/>
                  </a:schemeClr>
                </a:solidFill>
                <a:latin typeface="Rockwell" panose="02060603020205020403" pitchFamily="18" charset="0"/>
              </a:rPr>
              <a:t>Members: Customers who purchase annual memberships.</a:t>
            </a:r>
          </a:p>
          <a:p>
            <a:pPr>
              <a:lnSpc>
                <a:spcPct val="150000"/>
              </a:lnSpc>
            </a:pPr>
            <a:r>
              <a:rPr lang="en-US" sz="1800" dirty="0" err="1">
                <a:solidFill>
                  <a:schemeClr val="accent1">
                    <a:lumMod val="40000"/>
                    <a:lumOff val="60000"/>
                  </a:schemeClr>
                </a:solidFill>
                <a:latin typeface="Rockwell" panose="02060603020205020403" pitchFamily="18" charset="0"/>
              </a:rPr>
              <a:t>Cyclistic’s</a:t>
            </a:r>
            <a:r>
              <a:rPr lang="en-US" sz="1800" dirty="0">
                <a:solidFill>
                  <a:schemeClr val="accent1">
                    <a:lumMod val="40000"/>
                    <a:lumOff val="60000"/>
                  </a:schemeClr>
                </a:solidFill>
                <a:latin typeface="Rockwell" panose="02060603020205020403" pitchFamily="18" charset="0"/>
              </a:rPr>
              <a:t> finance analysts have concluded that annual members are much more profitable than casual riders, and that maximizing the number of annual members is the key to the company’s future growth.</a:t>
            </a:r>
          </a:p>
          <a:p>
            <a:pPr>
              <a:lnSpc>
                <a:spcPct val="150000"/>
              </a:lnSpc>
            </a:pPr>
            <a:r>
              <a:rPr lang="en-US" sz="1800" dirty="0">
                <a:solidFill>
                  <a:schemeClr val="accent1">
                    <a:lumMod val="40000"/>
                    <a:lumOff val="60000"/>
                  </a:schemeClr>
                </a:solidFill>
                <a:latin typeface="Rockwell" panose="02060603020205020403" pitchFamily="18" charset="0"/>
              </a:rPr>
              <a:t>It is the job of </a:t>
            </a:r>
            <a:r>
              <a:rPr lang="en-US" sz="1800" dirty="0" err="1">
                <a:solidFill>
                  <a:schemeClr val="accent1">
                    <a:lumMod val="40000"/>
                    <a:lumOff val="60000"/>
                  </a:schemeClr>
                </a:solidFill>
                <a:latin typeface="Rockwell" panose="02060603020205020403" pitchFamily="18" charset="0"/>
              </a:rPr>
              <a:t>Cyclistic’s</a:t>
            </a:r>
            <a:r>
              <a:rPr lang="en-US" sz="1800" dirty="0">
                <a:solidFill>
                  <a:schemeClr val="accent1">
                    <a:lumMod val="40000"/>
                    <a:lumOff val="60000"/>
                  </a:schemeClr>
                </a:solidFill>
                <a:latin typeface="Rockwell" panose="02060603020205020403" pitchFamily="18" charset="0"/>
              </a:rPr>
              <a:t> data analysis team to analyze the differences between casual riders and members, with the goal of developing strategies aimed at converting casual riders into members.</a:t>
            </a:r>
          </a:p>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266230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273029" y="128814"/>
            <a:ext cx="1500016" cy="819040"/>
          </a:xfrm>
        </p:spPr>
        <p:txBody>
          <a:bodyPr/>
          <a:lstStyle/>
          <a:p>
            <a:r>
              <a:rPr lang="en-US" dirty="0">
                <a:solidFill>
                  <a:schemeClr val="accent1">
                    <a:lumMod val="40000"/>
                    <a:lumOff val="60000"/>
                  </a:schemeClr>
                </a:solidFill>
                <a:latin typeface="Rockwell" panose="02060603020205020403" pitchFamily="18" charset="0"/>
              </a:rPr>
              <a:t>Data</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725565" y="128814"/>
            <a:ext cx="8452623" cy="1401173"/>
          </a:xfrm>
        </p:spPr>
        <p:txBody>
          <a:bodyPr>
            <a:normAutofit fontScale="25000" lnSpcReduction="20000"/>
          </a:bodyPr>
          <a:lstStyle/>
          <a:p>
            <a:pPr>
              <a:lnSpc>
                <a:spcPct val="150000"/>
              </a:lnSpc>
            </a:pPr>
            <a:r>
              <a:rPr lang="en-US" sz="8000" dirty="0">
                <a:solidFill>
                  <a:schemeClr val="accent1">
                    <a:lumMod val="40000"/>
                    <a:lumOff val="60000"/>
                  </a:schemeClr>
                </a:solidFill>
                <a:latin typeface="Rockwell" panose="02060603020205020403" pitchFamily="18" charset="0"/>
              </a:rPr>
              <a:t>The data used for this project was derived from 12 spreadsheets, one for each month of the year 2022, containing information regarding customer bike-share activity throughout the year.</a:t>
            </a:r>
          </a:p>
          <a:p>
            <a:pPr>
              <a:lnSpc>
                <a:spcPct val="150000"/>
              </a:lnSpc>
            </a:pPr>
            <a:r>
              <a:rPr lang="en-US" sz="8000" dirty="0">
                <a:solidFill>
                  <a:schemeClr val="accent1">
                    <a:lumMod val="40000"/>
                    <a:lumOff val="60000"/>
                  </a:schemeClr>
                </a:solidFill>
                <a:latin typeface="Rockwell" panose="02060603020205020403" pitchFamily="18" charset="0"/>
              </a:rPr>
              <a:t>Each Spreadsheet contained 100,000 to 800,000 rows, as well as the following columns of information:</a:t>
            </a:r>
          </a:p>
          <a:p>
            <a:pPr marL="457200" lvl="1" indent="0">
              <a:lnSpc>
                <a:spcPct val="150000"/>
              </a:lnSpc>
              <a:buNone/>
            </a:pPr>
            <a:endParaRPr lang="en-US" sz="2000" dirty="0">
              <a:solidFill>
                <a:schemeClr val="accent1">
                  <a:lumMod val="40000"/>
                  <a:lumOff val="60000"/>
                </a:schemeClr>
              </a:solidFill>
              <a:latin typeface="Rockwell" panose="02060603020205020403" pitchFamily="18" charset="0"/>
            </a:endParaRPr>
          </a:p>
          <a:p>
            <a:pPr lvl="1">
              <a:lnSpc>
                <a:spcPct val="150000"/>
              </a:lnSpc>
            </a:pPr>
            <a:endParaRPr lang="en-US" sz="2000"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sz="2000" dirty="0">
              <a:solidFill>
                <a:schemeClr val="accent1">
                  <a:lumMod val="40000"/>
                  <a:lumOff val="60000"/>
                </a:schemeClr>
              </a:solidFill>
              <a:latin typeface="Rockwell" panose="02060603020205020403" pitchFamily="18" charset="0"/>
            </a:endParaRPr>
          </a:p>
        </p:txBody>
      </p:sp>
      <p:sp>
        <p:nvSpPr>
          <p:cNvPr id="6" name="Content Placeholder 2">
            <a:extLst>
              <a:ext uri="{FF2B5EF4-FFF2-40B4-BE49-F238E27FC236}">
                <a16:creationId xmlns:a16="http://schemas.microsoft.com/office/drawing/2014/main" id="{F748C5A1-C523-83A3-796D-7E6AC0EFE696}"/>
              </a:ext>
            </a:extLst>
          </p:cNvPr>
          <p:cNvSpPr txBox="1">
            <a:spLocks/>
          </p:cNvSpPr>
          <p:nvPr/>
        </p:nvSpPr>
        <p:spPr>
          <a:xfrm>
            <a:off x="1023036" y="2493662"/>
            <a:ext cx="4928840" cy="38381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600" dirty="0" err="1">
                <a:solidFill>
                  <a:schemeClr val="accent1">
                    <a:lumMod val="40000"/>
                    <a:lumOff val="60000"/>
                  </a:schemeClr>
                </a:solidFill>
                <a:latin typeface="Rockwell" panose="02060603020205020403" pitchFamily="18" charset="0"/>
              </a:rPr>
              <a:t>Ride_ID</a:t>
            </a:r>
            <a:r>
              <a:rPr lang="en-US" sz="1600" dirty="0">
                <a:solidFill>
                  <a:schemeClr val="accent1">
                    <a:lumMod val="40000"/>
                    <a:lumOff val="60000"/>
                  </a:schemeClr>
                </a:solidFill>
                <a:latin typeface="Rockwell" panose="02060603020205020403" pitchFamily="18" charset="0"/>
              </a:rPr>
              <a:t>: A unique code identifying each instance of a ride.</a:t>
            </a:r>
          </a:p>
          <a:p>
            <a:pPr>
              <a:lnSpc>
                <a:spcPct val="150000"/>
              </a:lnSpc>
            </a:pPr>
            <a:r>
              <a:rPr lang="en-US" sz="1600" dirty="0" err="1">
                <a:solidFill>
                  <a:schemeClr val="accent1">
                    <a:lumMod val="40000"/>
                    <a:lumOff val="60000"/>
                  </a:schemeClr>
                </a:solidFill>
                <a:latin typeface="Rockwell" panose="02060603020205020403" pitchFamily="18" charset="0"/>
              </a:rPr>
              <a:t>Rideable_type</a:t>
            </a:r>
            <a:r>
              <a:rPr lang="en-US" sz="1600" dirty="0">
                <a:solidFill>
                  <a:schemeClr val="accent1">
                    <a:lumMod val="40000"/>
                    <a:lumOff val="60000"/>
                  </a:schemeClr>
                </a:solidFill>
                <a:latin typeface="Rockwell" panose="02060603020205020403" pitchFamily="18" charset="0"/>
              </a:rPr>
              <a:t>: Denotes the type of bike used, electric or classic.</a:t>
            </a:r>
          </a:p>
          <a:p>
            <a:pPr>
              <a:lnSpc>
                <a:spcPct val="150000"/>
              </a:lnSpc>
            </a:pPr>
            <a:r>
              <a:rPr lang="en-US" sz="1600" dirty="0" err="1">
                <a:solidFill>
                  <a:schemeClr val="accent1">
                    <a:lumMod val="40000"/>
                    <a:lumOff val="60000"/>
                  </a:schemeClr>
                </a:solidFill>
                <a:latin typeface="Rockwell" panose="02060603020205020403" pitchFamily="18" charset="0"/>
              </a:rPr>
              <a:t>Started_at</a:t>
            </a:r>
            <a:r>
              <a:rPr lang="en-US" sz="1600" dirty="0">
                <a:solidFill>
                  <a:schemeClr val="accent1">
                    <a:lumMod val="40000"/>
                    <a:lumOff val="60000"/>
                  </a:schemeClr>
                </a:solidFill>
                <a:latin typeface="Rockwell" panose="02060603020205020403" pitchFamily="18" charset="0"/>
              </a:rPr>
              <a:t>: Denotes the date and time a ride started.</a:t>
            </a:r>
          </a:p>
          <a:p>
            <a:pPr>
              <a:lnSpc>
                <a:spcPct val="150000"/>
              </a:lnSpc>
            </a:pPr>
            <a:r>
              <a:rPr lang="en-US" sz="1600" dirty="0" err="1">
                <a:solidFill>
                  <a:schemeClr val="accent1">
                    <a:lumMod val="40000"/>
                    <a:lumOff val="60000"/>
                  </a:schemeClr>
                </a:solidFill>
                <a:latin typeface="Rockwell" panose="02060603020205020403" pitchFamily="18" charset="0"/>
              </a:rPr>
              <a:t>Ended_at</a:t>
            </a:r>
            <a:r>
              <a:rPr lang="en-US" sz="1600" dirty="0">
                <a:solidFill>
                  <a:schemeClr val="accent1">
                    <a:lumMod val="40000"/>
                    <a:lumOff val="60000"/>
                  </a:schemeClr>
                </a:solidFill>
                <a:latin typeface="Rockwell" panose="02060603020205020403" pitchFamily="18" charset="0"/>
              </a:rPr>
              <a:t>: Denotes the date and time a ride ended.</a:t>
            </a:r>
            <a:endParaRPr lang="en-US" sz="1200" dirty="0">
              <a:solidFill>
                <a:schemeClr val="accent1">
                  <a:lumMod val="40000"/>
                  <a:lumOff val="60000"/>
                </a:schemeClr>
              </a:solidFill>
              <a:latin typeface="Rockwell" panose="02060603020205020403" pitchFamily="18" charset="0"/>
            </a:endParaRPr>
          </a:p>
          <a:p>
            <a:pPr marL="457200" lvl="1" indent="0">
              <a:lnSpc>
                <a:spcPct val="150000"/>
              </a:lnSpc>
              <a:buFont typeface="Wingdings 3" charset="2"/>
              <a:buNone/>
            </a:pPr>
            <a:endParaRPr lang="en-US" sz="2000" dirty="0">
              <a:solidFill>
                <a:schemeClr val="accent1">
                  <a:lumMod val="40000"/>
                  <a:lumOff val="60000"/>
                </a:schemeClr>
              </a:solidFill>
              <a:latin typeface="Rockwell" panose="02060603020205020403" pitchFamily="18" charset="0"/>
            </a:endParaRPr>
          </a:p>
          <a:p>
            <a:pPr lvl="1">
              <a:lnSpc>
                <a:spcPct val="150000"/>
              </a:lnSpc>
            </a:pPr>
            <a:endParaRPr lang="en-US" sz="2000" dirty="0">
              <a:solidFill>
                <a:schemeClr val="accent1">
                  <a:lumMod val="40000"/>
                  <a:lumOff val="60000"/>
                </a:schemeClr>
              </a:solidFill>
              <a:latin typeface="Rockwell" panose="02060603020205020403" pitchFamily="18" charset="0"/>
            </a:endParaRPr>
          </a:p>
          <a:p>
            <a:pPr marL="457200" lvl="1" indent="0">
              <a:lnSpc>
                <a:spcPct val="150000"/>
              </a:lnSpc>
              <a:buFont typeface="Wingdings 3" charset="2"/>
              <a:buNone/>
            </a:pPr>
            <a:endParaRPr lang="en-US" sz="2000" dirty="0">
              <a:solidFill>
                <a:schemeClr val="accent1">
                  <a:lumMod val="40000"/>
                  <a:lumOff val="60000"/>
                </a:schemeClr>
              </a:solidFill>
              <a:latin typeface="Rockwell" panose="02060603020205020403" pitchFamily="18" charset="0"/>
            </a:endParaRPr>
          </a:p>
        </p:txBody>
      </p:sp>
      <p:sp>
        <p:nvSpPr>
          <p:cNvPr id="8" name="Content Placeholder 2">
            <a:extLst>
              <a:ext uri="{FF2B5EF4-FFF2-40B4-BE49-F238E27FC236}">
                <a16:creationId xmlns:a16="http://schemas.microsoft.com/office/drawing/2014/main" id="{460A424B-7475-BE13-07ED-1642E5B4A92B}"/>
              </a:ext>
            </a:extLst>
          </p:cNvPr>
          <p:cNvSpPr txBox="1">
            <a:spLocks/>
          </p:cNvSpPr>
          <p:nvPr/>
        </p:nvSpPr>
        <p:spPr>
          <a:xfrm>
            <a:off x="6096000" y="2493662"/>
            <a:ext cx="5501268" cy="38381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600" dirty="0" err="1">
                <a:solidFill>
                  <a:schemeClr val="accent1">
                    <a:lumMod val="40000"/>
                    <a:lumOff val="60000"/>
                  </a:schemeClr>
                </a:solidFill>
                <a:latin typeface="Rockwell" panose="02060603020205020403" pitchFamily="18" charset="0"/>
              </a:rPr>
              <a:t>Member_casual</a:t>
            </a:r>
            <a:r>
              <a:rPr lang="en-US" sz="1600" dirty="0">
                <a:solidFill>
                  <a:schemeClr val="accent1">
                    <a:lumMod val="40000"/>
                    <a:lumOff val="60000"/>
                  </a:schemeClr>
                </a:solidFill>
                <a:latin typeface="Rockwell" panose="02060603020205020403" pitchFamily="18" charset="0"/>
              </a:rPr>
              <a:t>: Denotes whether the customer was a casual rider or an annual member.</a:t>
            </a:r>
          </a:p>
          <a:p>
            <a:pPr>
              <a:lnSpc>
                <a:spcPct val="150000"/>
              </a:lnSpc>
            </a:pPr>
            <a:r>
              <a:rPr lang="en-US" sz="1600" dirty="0" err="1">
                <a:solidFill>
                  <a:schemeClr val="accent1">
                    <a:lumMod val="40000"/>
                    <a:lumOff val="60000"/>
                  </a:schemeClr>
                </a:solidFill>
                <a:latin typeface="Rockwell" panose="02060603020205020403" pitchFamily="18" charset="0"/>
              </a:rPr>
              <a:t>Ride_duration</a:t>
            </a:r>
            <a:r>
              <a:rPr lang="en-US" sz="1600" dirty="0">
                <a:solidFill>
                  <a:schemeClr val="accent1">
                    <a:lumMod val="40000"/>
                    <a:lumOff val="60000"/>
                  </a:schemeClr>
                </a:solidFill>
                <a:latin typeface="Rockwell" panose="02060603020205020403" pitchFamily="18" charset="0"/>
              </a:rPr>
              <a:t>: Denotes the length of the ride, in minutes (created by subtracting the </a:t>
            </a:r>
            <a:r>
              <a:rPr lang="en-US" sz="1600" dirty="0" err="1">
                <a:solidFill>
                  <a:schemeClr val="accent1">
                    <a:lumMod val="40000"/>
                    <a:lumOff val="60000"/>
                  </a:schemeClr>
                </a:solidFill>
                <a:latin typeface="Rockwell" panose="02060603020205020403" pitchFamily="18" charset="0"/>
              </a:rPr>
              <a:t>ended_at</a:t>
            </a:r>
            <a:r>
              <a:rPr lang="en-US" sz="1600" dirty="0">
                <a:solidFill>
                  <a:schemeClr val="accent1">
                    <a:lumMod val="40000"/>
                    <a:lumOff val="60000"/>
                  </a:schemeClr>
                </a:solidFill>
                <a:latin typeface="Rockwell" panose="02060603020205020403" pitchFamily="18" charset="0"/>
              </a:rPr>
              <a:t> column by the </a:t>
            </a:r>
            <a:r>
              <a:rPr lang="en-US" sz="1600" dirty="0" err="1">
                <a:solidFill>
                  <a:schemeClr val="accent1">
                    <a:lumMod val="40000"/>
                    <a:lumOff val="60000"/>
                  </a:schemeClr>
                </a:solidFill>
                <a:latin typeface="Rockwell" panose="02060603020205020403" pitchFamily="18" charset="0"/>
              </a:rPr>
              <a:t>started_at</a:t>
            </a:r>
            <a:r>
              <a:rPr lang="en-US" sz="1600" dirty="0">
                <a:solidFill>
                  <a:schemeClr val="accent1">
                    <a:lumMod val="40000"/>
                    <a:lumOff val="60000"/>
                  </a:schemeClr>
                </a:solidFill>
                <a:latin typeface="Rockwell" panose="02060603020205020403" pitchFamily="18" charset="0"/>
              </a:rPr>
              <a:t> column).</a:t>
            </a:r>
          </a:p>
          <a:p>
            <a:pPr>
              <a:lnSpc>
                <a:spcPct val="150000"/>
              </a:lnSpc>
            </a:pPr>
            <a:r>
              <a:rPr lang="en-US" sz="1600" dirty="0" err="1">
                <a:solidFill>
                  <a:schemeClr val="accent1">
                    <a:lumMod val="40000"/>
                    <a:lumOff val="60000"/>
                  </a:schemeClr>
                </a:solidFill>
                <a:latin typeface="Rockwell" panose="02060603020205020403" pitchFamily="18" charset="0"/>
              </a:rPr>
              <a:t>Day_of_week</a:t>
            </a:r>
            <a:r>
              <a:rPr lang="en-US" sz="1600" dirty="0">
                <a:solidFill>
                  <a:schemeClr val="accent1">
                    <a:lumMod val="40000"/>
                    <a:lumOff val="60000"/>
                  </a:schemeClr>
                </a:solidFill>
                <a:latin typeface="Rockwell" panose="02060603020205020403" pitchFamily="18" charset="0"/>
              </a:rPr>
              <a:t>:  Uses numbers 1-7 to denote the day of the week a ride occurred on, 1 = Sunday, 2 = Monday, etc. (created using the WEEKDAY function in Microsoft Excel).</a:t>
            </a:r>
            <a:endParaRPr lang="en-US" sz="2000" dirty="0">
              <a:solidFill>
                <a:schemeClr val="accent1">
                  <a:lumMod val="40000"/>
                  <a:lumOff val="60000"/>
                </a:schemeClr>
              </a:solidFill>
              <a:latin typeface="Rockwell" panose="02060603020205020403" pitchFamily="18" charset="0"/>
            </a:endParaRPr>
          </a:p>
          <a:p>
            <a:pPr lvl="1">
              <a:lnSpc>
                <a:spcPct val="150000"/>
              </a:lnSpc>
            </a:pPr>
            <a:endParaRPr lang="en-US" sz="2000" dirty="0">
              <a:solidFill>
                <a:schemeClr val="accent1">
                  <a:lumMod val="40000"/>
                  <a:lumOff val="60000"/>
                </a:schemeClr>
              </a:solidFill>
              <a:latin typeface="Rockwell" panose="02060603020205020403" pitchFamily="18" charset="0"/>
            </a:endParaRPr>
          </a:p>
          <a:p>
            <a:pPr marL="457200" lvl="1" indent="0">
              <a:lnSpc>
                <a:spcPct val="150000"/>
              </a:lnSpc>
              <a:buFont typeface="Wingdings 3" charset="2"/>
              <a:buNone/>
            </a:pPr>
            <a:endParaRPr lang="en-US" sz="2000"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75462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5" y="151116"/>
            <a:ext cx="9404723" cy="757148"/>
          </a:xfrm>
        </p:spPr>
        <p:txBody>
          <a:bodyPr/>
          <a:lstStyle/>
          <a:p>
            <a:pPr algn="ctr"/>
            <a:r>
              <a:rPr lang="en-US" dirty="0">
                <a:solidFill>
                  <a:schemeClr val="accent1">
                    <a:lumMod val="40000"/>
                    <a:lumOff val="60000"/>
                  </a:schemeClr>
                </a:solidFill>
                <a:latin typeface="Rockwell" panose="02060603020205020403" pitchFamily="18" charset="0"/>
              </a:rPr>
              <a:t>Data Cleaning</a:t>
            </a:r>
          </a:p>
        </p:txBody>
      </p:sp>
      <p:sp>
        <p:nvSpPr>
          <p:cNvPr id="5" name="Content Placeholder 4">
            <a:extLst>
              <a:ext uri="{FF2B5EF4-FFF2-40B4-BE49-F238E27FC236}">
                <a16:creationId xmlns:a16="http://schemas.microsoft.com/office/drawing/2014/main" id="{8FD1640C-462D-B0A8-D2B0-1B3541DCF48B}"/>
              </a:ext>
            </a:extLst>
          </p:cNvPr>
          <p:cNvSpPr>
            <a:spLocks noGrp="1"/>
          </p:cNvSpPr>
          <p:nvPr>
            <p:ph idx="1"/>
          </p:nvPr>
        </p:nvSpPr>
        <p:spPr>
          <a:xfrm>
            <a:off x="222095" y="950670"/>
            <a:ext cx="10204295" cy="1209223"/>
          </a:xfrm>
        </p:spPr>
        <p:txBody>
          <a:bodyPr>
            <a:normAutofit/>
          </a:bodyPr>
          <a:lstStyle/>
          <a:p>
            <a:pPr>
              <a:lnSpc>
                <a:spcPct val="150000"/>
              </a:lnSpc>
            </a:pPr>
            <a:r>
              <a:rPr lang="en-US" dirty="0">
                <a:solidFill>
                  <a:schemeClr val="accent1">
                    <a:lumMod val="40000"/>
                    <a:lumOff val="60000"/>
                  </a:schemeClr>
                </a:solidFill>
                <a:latin typeface="Rockwell" panose="02060603020205020403" pitchFamily="18" charset="0"/>
              </a:rPr>
              <a:t>Before any data was analyzed, the following steps were taken to clean and format each spreadsheet:</a:t>
            </a:r>
          </a:p>
        </p:txBody>
      </p:sp>
      <p:sp>
        <p:nvSpPr>
          <p:cNvPr id="6" name="Content Placeholder 4">
            <a:extLst>
              <a:ext uri="{FF2B5EF4-FFF2-40B4-BE49-F238E27FC236}">
                <a16:creationId xmlns:a16="http://schemas.microsoft.com/office/drawing/2014/main" id="{9BCE6CC1-6B29-DB10-B4C0-BEB4EBF6574C}"/>
              </a:ext>
            </a:extLst>
          </p:cNvPr>
          <p:cNvSpPr txBox="1">
            <a:spLocks/>
          </p:cNvSpPr>
          <p:nvPr/>
        </p:nvSpPr>
        <p:spPr>
          <a:xfrm>
            <a:off x="805295" y="2149657"/>
            <a:ext cx="5523505" cy="18282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400" dirty="0">
                <a:solidFill>
                  <a:schemeClr val="accent1">
                    <a:lumMod val="40000"/>
                    <a:lumOff val="60000"/>
                  </a:schemeClr>
                </a:solidFill>
                <a:latin typeface="Rockwell" panose="02060603020205020403" pitchFamily="18" charset="0"/>
              </a:rPr>
              <a:t>Sort data by ‘</a:t>
            </a:r>
            <a:r>
              <a:rPr lang="en-US" sz="1400" dirty="0" err="1">
                <a:solidFill>
                  <a:schemeClr val="accent1">
                    <a:lumMod val="40000"/>
                    <a:lumOff val="60000"/>
                  </a:schemeClr>
                </a:solidFill>
                <a:latin typeface="Rockwell" panose="02060603020205020403" pitchFamily="18" charset="0"/>
              </a:rPr>
              <a:t>started_at</a:t>
            </a:r>
            <a:r>
              <a:rPr lang="en-US" sz="1400" dirty="0">
                <a:solidFill>
                  <a:schemeClr val="accent1">
                    <a:lumMod val="40000"/>
                    <a:lumOff val="60000"/>
                  </a:schemeClr>
                </a:solidFill>
                <a:latin typeface="Rockwell" panose="02060603020205020403" pitchFamily="18" charset="0"/>
              </a:rPr>
              <a:t>’ column.</a:t>
            </a:r>
          </a:p>
          <a:p>
            <a:pPr>
              <a:lnSpc>
                <a:spcPct val="150000"/>
              </a:lnSpc>
            </a:pPr>
            <a:r>
              <a:rPr lang="en-US" sz="1400" dirty="0">
                <a:solidFill>
                  <a:schemeClr val="accent1">
                    <a:lumMod val="40000"/>
                    <a:lumOff val="60000"/>
                  </a:schemeClr>
                </a:solidFill>
                <a:latin typeface="Rockwell" panose="02060603020205020403" pitchFamily="18" charset="0"/>
              </a:rPr>
              <a:t>Remove duplicate entries.</a:t>
            </a:r>
          </a:p>
          <a:p>
            <a:pPr>
              <a:lnSpc>
                <a:spcPct val="150000"/>
              </a:lnSpc>
            </a:pPr>
            <a:r>
              <a:rPr lang="en-US" sz="1400" dirty="0">
                <a:solidFill>
                  <a:schemeClr val="accent1">
                    <a:lumMod val="40000"/>
                    <a:lumOff val="60000"/>
                  </a:schemeClr>
                </a:solidFill>
                <a:latin typeface="Rockwell" panose="02060603020205020403" pitchFamily="18" charset="0"/>
              </a:rPr>
              <a:t>Format ‘</a:t>
            </a:r>
            <a:r>
              <a:rPr lang="en-US" sz="1400" dirty="0" err="1">
                <a:solidFill>
                  <a:schemeClr val="accent1">
                    <a:lumMod val="40000"/>
                    <a:lumOff val="60000"/>
                  </a:schemeClr>
                </a:solidFill>
                <a:latin typeface="Rockwell" panose="02060603020205020403" pitchFamily="18" charset="0"/>
              </a:rPr>
              <a:t>started_at</a:t>
            </a:r>
            <a:r>
              <a:rPr lang="en-US" sz="1400" dirty="0">
                <a:solidFill>
                  <a:schemeClr val="accent1">
                    <a:lumMod val="40000"/>
                    <a:lumOff val="60000"/>
                  </a:schemeClr>
                </a:solidFill>
                <a:latin typeface="Rockwell" panose="02060603020205020403" pitchFamily="18" charset="0"/>
              </a:rPr>
              <a:t>’ and ‘</a:t>
            </a:r>
            <a:r>
              <a:rPr lang="en-US" sz="1400" dirty="0" err="1">
                <a:solidFill>
                  <a:schemeClr val="accent1">
                    <a:lumMod val="40000"/>
                    <a:lumOff val="60000"/>
                  </a:schemeClr>
                </a:solidFill>
                <a:latin typeface="Rockwell" panose="02060603020205020403" pitchFamily="18" charset="0"/>
              </a:rPr>
              <a:t>ended_at</a:t>
            </a:r>
            <a:r>
              <a:rPr lang="en-US" sz="1400" dirty="0">
                <a:solidFill>
                  <a:schemeClr val="accent1">
                    <a:lumMod val="40000"/>
                    <a:lumOff val="60000"/>
                  </a:schemeClr>
                </a:solidFill>
                <a:latin typeface="Rockwell" panose="02060603020205020403" pitchFamily="18" charset="0"/>
              </a:rPr>
              <a:t>’ columns in the same formant (m/d/</a:t>
            </a:r>
            <a:r>
              <a:rPr lang="en-US" sz="1400" dirty="0" err="1">
                <a:solidFill>
                  <a:schemeClr val="accent1">
                    <a:lumMod val="40000"/>
                    <a:lumOff val="60000"/>
                  </a:schemeClr>
                </a:solidFill>
                <a:latin typeface="Rockwell" panose="02060603020205020403" pitchFamily="18" charset="0"/>
              </a:rPr>
              <a:t>yyyy</a:t>
            </a:r>
            <a:r>
              <a:rPr lang="en-US" sz="1400" dirty="0">
                <a:solidFill>
                  <a:schemeClr val="accent1">
                    <a:lumMod val="40000"/>
                    <a:lumOff val="60000"/>
                  </a:schemeClr>
                </a:solidFill>
                <a:latin typeface="Rockwell" panose="02060603020205020403" pitchFamily="18" charset="0"/>
              </a:rPr>
              <a:t> h:mm).</a:t>
            </a:r>
          </a:p>
        </p:txBody>
      </p:sp>
      <p:sp>
        <p:nvSpPr>
          <p:cNvPr id="7" name="Content Placeholder 4">
            <a:extLst>
              <a:ext uri="{FF2B5EF4-FFF2-40B4-BE49-F238E27FC236}">
                <a16:creationId xmlns:a16="http://schemas.microsoft.com/office/drawing/2014/main" id="{EE0182B9-F44E-742B-0C03-45FF2303E025}"/>
              </a:ext>
            </a:extLst>
          </p:cNvPr>
          <p:cNvSpPr txBox="1">
            <a:spLocks/>
          </p:cNvSpPr>
          <p:nvPr/>
        </p:nvSpPr>
        <p:spPr>
          <a:xfrm>
            <a:off x="6096000" y="2202299"/>
            <a:ext cx="5873905" cy="16114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400" dirty="0">
                <a:solidFill>
                  <a:schemeClr val="accent1">
                    <a:lumMod val="40000"/>
                    <a:lumOff val="60000"/>
                  </a:schemeClr>
                </a:solidFill>
                <a:latin typeface="Rockwell" panose="02060603020205020403" pitchFamily="18" charset="0"/>
              </a:rPr>
              <a:t>Remove rows with empty cells.</a:t>
            </a:r>
          </a:p>
          <a:p>
            <a:pPr>
              <a:lnSpc>
                <a:spcPct val="150000"/>
              </a:lnSpc>
            </a:pPr>
            <a:r>
              <a:rPr lang="en-US" sz="1400" dirty="0">
                <a:solidFill>
                  <a:schemeClr val="accent1">
                    <a:lumMod val="40000"/>
                    <a:lumOff val="60000"/>
                  </a:schemeClr>
                </a:solidFill>
                <a:latin typeface="Rockwell" panose="02060603020205020403" pitchFamily="18" charset="0"/>
              </a:rPr>
              <a:t>Add columns ‘</a:t>
            </a:r>
            <a:r>
              <a:rPr lang="en-US" sz="1400" dirty="0" err="1">
                <a:solidFill>
                  <a:schemeClr val="accent1">
                    <a:lumMod val="40000"/>
                    <a:lumOff val="60000"/>
                  </a:schemeClr>
                </a:solidFill>
                <a:latin typeface="Rockwell" panose="02060603020205020403" pitchFamily="18" charset="0"/>
              </a:rPr>
              <a:t>ride_duration</a:t>
            </a:r>
            <a:r>
              <a:rPr lang="en-US" sz="1400" dirty="0">
                <a:solidFill>
                  <a:schemeClr val="accent1">
                    <a:lumMod val="40000"/>
                    <a:lumOff val="60000"/>
                  </a:schemeClr>
                </a:solidFill>
                <a:latin typeface="Rockwell" panose="02060603020205020403" pitchFamily="18" charset="0"/>
              </a:rPr>
              <a:t>’ and ‘weekday’, as these were not in the spreadsheets to start.</a:t>
            </a:r>
          </a:p>
          <a:p>
            <a:endParaRPr lang="en-US" sz="1400" dirty="0">
              <a:solidFill>
                <a:schemeClr val="accent1">
                  <a:lumMod val="40000"/>
                  <a:lumOff val="60000"/>
                </a:schemeClr>
              </a:solidFill>
              <a:latin typeface="Rockwell" panose="02060603020205020403" pitchFamily="18" charset="0"/>
            </a:endParaRPr>
          </a:p>
        </p:txBody>
      </p:sp>
      <p:sp>
        <p:nvSpPr>
          <p:cNvPr id="8" name="Content Placeholder 4">
            <a:extLst>
              <a:ext uri="{FF2B5EF4-FFF2-40B4-BE49-F238E27FC236}">
                <a16:creationId xmlns:a16="http://schemas.microsoft.com/office/drawing/2014/main" id="{0AB06F4F-E02A-B2ED-FB2C-DE28591E9DEA}"/>
              </a:ext>
            </a:extLst>
          </p:cNvPr>
          <p:cNvSpPr txBox="1">
            <a:spLocks/>
          </p:cNvSpPr>
          <p:nvPr/>
        </p:nvSpPr>
        <p:spPr>
          <a:xfrm>
            <a:off x="222095" y="4142105"/>
            <a:ext cx="10929125" cy="25870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Each spreadsheet contained about 100-200 rows of data containing a ride length longer than 24 hours. These rows were removed from the data due to their potential to skew the data, as well as being deemed not reflective of a genuine ride, as these were likely caused by a customer docking the bike incorrectly, or some other similar error.</a:t>
            </a:r>
          </a:p>
          <a:p>
            <a:endParaRPr lang="en-US" dirty="0">
              <a:solidFill>
                <a:schemeClr val="accent1">
                  <a:lumMod val="40000"/>
                  <a:lumOff val="60000"/>
                </a:schemeClr>
              </a:solidFill>
              <a:latin typeface="Rockwell" panose="02060603020205020403" pitchFamily="18" charset="0"/>
            </a:endParaRPr>
          </a:p>
        </p:txBody>
      </p:sp>
    </p:spTree>
    <p:extLst>
      <p:ext uri="{BB962C8B-B14F-4D97-AF65-F5344CB8AC3E}">
        <p14:creationId xmlns:p14="http://schemas.microsoft.com/office/powerpoint/2010/main" val="318678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942104" y="184570"/>
            <a:ext cx="9404723" cy="757148"/>
          </a:xfrm>
        </p:spPr>
        <p:txBody>
          <a:bodyPr/>
          <a:lstStyle/>
          <a:p>
            <a:pPr algn="ctr"/>
            <a:r>
              <a:rPr lang="en-US" dirty="0">
                <a:solidFill>
                  <a:schemeClr val="accent1">
                    <a:lumMod val="40000"/>
                    <a:lumOff val="60000"/>
                  </a:schemeClr>
                </a:solidFill>
                <a:latin typeface="Rockwell" panose="02060603020205020403" pitchFamily="18" charset="0"/>
              </a:rPr>
              <a:t>Analysis</a:t>
            </a:r>
          </a:p>
        </p:txBody>
      </p:sp>
      <p:sp>
        <p:nvSpPr>
          <p:cNvPr id="6" name="Content Placeholder 4">
            <a:extLst>
              <a:ext uri="{FF2B5EF4-FFF2-40B4-BE49-F238E27FC236}">
                <a16:creationId xmlns:a16="http://schemas.microsoft.com/office/drawing/2014/main" id="{460631A9-7195-99C3-FA09-BD418CF999B8}"/>
              </a:ext>
            </a:extLst>
          </p:cNvPr>
          <p:cNvSpPr>
            <a:spLocks noGrp="1"/>
          </p:cNvSpPr>
          <p:nvPr>
            <p:ph idx="1"/>
          </p:nvPr>
        </p:nvSpPr>
        <p:spPr>
          <a:xfrm>
            <a:off x="815433" y="941718"/>
            <a:ext cx="10167014" cy="1957599"/>
          </a:xfrm>
        </p:spPr>
        <p:txBody>
          <a:bodyPr>
            <a:normAutofit fontScale="85000" lnSpcReduction="10000"/>
          </a:bodyPr>
          <a:lstStyle/>
          <a:p>
            <a:pPr>
              <a:lnSpc>
                <a:spcPct val="150000"/>
              </a:lnSpc>
            </a:pPr>
            <a:r>
              <a:rPr lang="en-US" sz="2400" dirty="0">
                <a:solidFill>
                  <a:schemeClr val="accent1">
                    <a:lumMod val="40000"/>
                    <a:lumOff val="60000"/>
                  </a:schemeClr>
                </a:solidFill>
                <a:latin typeface="Rockwell" panose="02060603020205020403" pitchFamily="18" charset="0"/>
              </a:rPr>
              <a:t>After the data cleaning was completed, the spreadsheets were imported into Microsoft SQL Server (SSMS), and combined into one table titled “</a:t>
            </a:r>
            <a:r>
              <a:rPr lang="en-US" sz="2400" dirty="0" err="1">
                <a:solidFill>
                  <a:schemeClr val="accent1">
                    <a:lumMod val="40000"/>
                    <a:lumOff val="60000"/>
                  </a:schemeClr>
                </a:solidFill>
                <a:latin typeface="Rockwell" panose="02060603020205020403" pitchFamily="18" charset="0"/>
              </a:rPr>
              <a:t>Yearly_Data</a:t>
            </a:r>
            <a:r>
              <a:rPr lang="en-US" sz="2400" dirty="0">
                <a:solidFill>
                  <a:schemeClr val="accent1">
                    <a:lumMod val="40000"/>
                    <a:lumOff val="60000"/>
                  </a:schemeClr>
                </a:solidFill>
                <a:latin typeface="Rockwell" panose="02060603020205020403" pitchFamily="18" charset="0"/>
              </a:rPr>
              <a:t>”, which contained nearly 5.6 million rows.</a:t>
            </a:r>
          </a:p>
          <a:p>
            <a:pPr>
              <a:lnSpc>
                <a:spcPct val="150000"/>
              </a:lnSpc>
            </a:pPr>
            <a:r>
              <a:rPr lang="en-US" sz="2400" dirty="0">
                <a:solidFill>
                  <a:schemeClr val="accent1">
                    <a:lumMod val="40000"/>
                    <a:lumOff val="60000"/>
                  </a:schemeClr>
                </a:solidFill>
                <a:latin typeface="Rockwell" panose="02060603020205020403" pitchFamily="18" charset="0"/>
              </a:rPr>
              <a:t>Behaviors and trends that were analyzed include the following:</a:t>
            </a:r>
          </a:p>
          <a:p>
            <a:pPr>
              <a:lnSpc>
                <a:spcPct val="150000"/>
              </a:lnSpc>
            </a:pPr>
            <a:endParaRPr lang="en-US" dirty="0">
              <a:solidFill>
                <a:schemeClr val="accent1">
                  <a:lumMod val="40000"/>
                  <a:lumOff val="60000"/>
                </a:schemeClr>
              </a:solidFill>
              <a:latin typeface="Rockwell" panose="02060603020205020403" pitchFamily="18" charset="0"/>
            </a:endParaRPr>
          </a:p>
        </p:txBody>
      </p:sp>
      <p:sp>
        <p:nvSpPr>
          <p:cNvPr id="8" name="Content Placeholder 4">
            <a:extLst>
              <a:ext uri="{FF2B5EF4-FFF2-40B4-BE49-F238E27FC236}">
                <a16:creationId xmlns:a16="http://schemas.microsoft.com/office/drawing/2014/main" id="{1C10ECCA-2020-AA18-2F7B-BA682229B747}"/>
              </a:ext>
            </a:extLst>
          </p:cNvPr>
          <p:cNvSpPr txBox="1">
            <a:spLocks/>
          </p:cNvSpPr>
          <p:nvPr/>
        </p:nvSpPr>
        <p:spPr>
          <a:xfrm>
            <a:off x="179813" y="3150218"/>
            <a:ext cx="5916187" cy="22079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400" dirty="0">
                <a:solidFill>
                  <a:schemeClr val="accent1">
                    <a:lumMod val="40000"/>
                    <a:lumOff val="60000"/>
                  </a:schemeClr>
                </a:solidFill>
                <a:latin typeface="Rockwell" panose="02060603020205020403" pitchFamily="18" charset="0"/>
              </a:rPr>
              <a:t>Average trip length between casual customers and annual members.</a:t>
            </a:r>
          </a:p>
          <a:p>
            <a:pPr>
              <a:lnSpc>
                <a:spcPct val="150000"/>
              </a:lnSpc>
            </a:pPr>
            <a:r>
              <a:rPr lang="en-US" sz="1400" dirty="0">
                <a:solidFill>
                  <a:schemeClr val="accent1">
                    <a:lumMod val="40000"/>
                    <a:lumOff val="60000"/>
                  </a:schemeClr>
                </a:solidFill>
                <a:latin typeface="Rockwell" panose="02060603020205020403" pitchFamily="18" charset="0"/>
              </a:rPr>
              <a:t>Differences in casual and member trip lengths depending on both the day of the week and the month of the year.</a:t>
            </a:r>
          </a:p>
          <a:p>
            <a:pPr>
              <a:lnSpc>
                <a:spcPct val="150000"/>
              </a:lnSpc>
            </a:pPr>
            <a:endParaRPr lang="en-US" sz="1400" dirty="0">
              <a:solidFill>
                <a:schemeClr val="accent1">
                  <a:lumMod val="40000"/>
                  <a:lumOff val="60000"/>
                </a:schemeClr>
              </a:solidFill>
              <a:latin typeface="Rockwell" panose="02060603020205020403" pitchFamily="18" charset="0"/>
            </a:endParaRPr>
          </a:p>
        </p:txBody>
      </p:sp>
      <p:sp>
        <p:nvSpPr>
          <p:cNvPr id="9" name="Content Placeholder 4">
            <a:extLst>
              <a:ext uri="{FF2B5EF4-FFF2-40B4-BE49-F238E27FC236}">
                <a16:creationId xmlns:a16="http://schemas.microsoft.com/office/drawing/2014/main" id="{7494DE29-5104-B515-551D-E3F19A870CEE}"/>
              </a:ext>
            </a:extLst>
          </p:cNvPr>
          <p:cNvSpPr txBox="1">
            <a:spLocks/>
          </p:cNvSpPr>
          <p:nvPr/>
        </p:nvSpPr>
        <p:spPr>
          <a:xfrm>
            <a:off x="6096000" y="3088886"/>
            <a:ext cx="5916187" cy="22079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400" dirty="0">
                <a:solidFill>
                  <a:schemeClr val="accent1">
                    <a:lumMod val="40000"/>
                    <a:lumOff val="60000"/>
                  </a:schemeClr>
                </a:solidFill>
                <a:latin typeface="Rockwell" panose="02060603020205020403" pitchFamily="18" charset="0"/>
              </a:rPr>
              <a:t>Preferred bike type (classic or electric) among casual customers and annual members.</a:t>
            </a:r>
          </a:p>
          <a:p>
            <a:pPr>
              <a:lnSpc>
                <a:spcPct val="150000"/>
              </a:lnSpc>
            </a:pPr>
            <a:r>
              <a:rPr lang="en-US" sz="1400" dirty="0">
                <a:solidFill>
                  <a:schemeClr val="accent1">
                    <a:lumMod val="40000"/>
                    <a:lumOff val="60000"/>
                  </a:schemeClr>
                </a:solidFill>
                <a:latin typeface="Rockwell" panose="02060603020205020403" pitchFamily="18" charset="0"/>
              </a:rPr>
              <a:t>Total number of rides per day per customer type, as well as per month per customer type.</a:t>
            </a:r>
          </a:p>
        </p:txBody>
      </p:sp>
      <p:sp>
        <p:nvSpPr>
          <p:cNvPr id="10" name="Content Placeholder 4">
            <a:extLst>
              <a:ext uri="{FF2B5EF4-FFF2-40B4-BE49-F238E27FC236}">
                <a16:creationId xmlns:a16="http://schemas.microsoft.com/office/drawing/2014/main" id="{E1B17F57-8918-558E-C9DF-4C184EBCD741}"/>
              </a:ext>
            </a:extLst>
          </p:cNvPr>
          <p:cNvSpPr txBox="1">
            <a:spLocks/>
          </p:cNvSpPr>
          <p:nvPr/>
        </p:nvSpPr>
        <p:spPr>
          <a:xfrm>
            <a:off x="179813" y="5609063"/>
            <a:ext cx="11688801" cy="7805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Charts were then created using Tableau to visualize findings of the analysis.</a:t>
            </a:r>
          </a:p>
        </p:txBody>
      </p:sp>
    </p:spTree>
    <p:extLst>
      <p:ext uri="{BB962C8B-B14F-4D97-AF65-F5344CB8AC3E}">
        <p14:creationId xmlns:p14="http://schemas.microsoft.com/office/powerpoint/2010/main" val="93808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7" y="3651"/>
            <a:ext cx="9404723" cy="757148"/>
          </a:xfrm>
        </p:spPr>
        <p:txBody>
          <a:bodyPr/>
          <a:lstStyle/>
          <a:p>
            <a:pPr algn="ctr"/>
            <a:r>
              <a:rPr lang="en-US" dirty="0">
                <a:solidFill>
                  <a:schemeClr val="accent1">
                    <a:lumMod val="40000"/>
                    <a:lumOff val="60000"/>
                  </a:schemeClr>
                </a:solidFill>
                <a:latin typeface="Rockwell" panose="02060603020205020403" pitchFamily="18" charset="0"/>
              </a:rPr>
              <a:t>Findings</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pic>
        <p:nvPicPr>
          <p:cNvPr id="19" name="Picture 18" descr="A graph with orange and purple bars&#10;&#10;Description automatically generated">
            <a:extLst>
              <a:ext uri="{FF2B5EF4-FFF2-40B4-BE49-F238E27FC236}">
                <a16:creationId xmlns:a16="http://schemas.microsoft.com/office/drawing/2014/main" id="{1269AAF5-434C-DCB6-2268-640E20F0B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6803" y="908265"/>
            <a:ext cx="4322749" cy="3992137"/>
          </a:xfrm>
          <a:prstGeom prst="rect">
            <a:avLst/>
          </a:prstGeom>
        </p:spPr>
      </p:pic>
      <p:pic>
        <p:nvPicPr>
          <p:cNvPr id="21" name="Picture 20" descr="A graph of a number of people&#10;&#10;Description automatically generated with medium confidence">
            <a:extLst>
              <a:ext uri="{FF2B5EF4-FFF2-40B4-BE49-F238E27FC236}">
                <a16:creationId xmlns:a16="http://schemas.microsoft.com/office/drawing/2014/main" id="{43F67C2D-EE15-AC7A-EF79-0D9087A5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954" y="908265"/>
            <a:ext cx="4342276" cy="3992137"/>
          </a:xfrm>
          <a:prstGeom prst="rect">
            <a:avLst/>
          </a:prstGeom>
        </p:spPr>
      </p:pic>
      <p:sp>
        <p:nvSpPr>
          <p:cNvPr id="22" name="Content Placeholder 4">
            <a:extLst>
              <a:ext uri="{FF2B5EF4-FFF2-40B4-BE49-F238E27FC236}">
                <a16:creationId xmlns:a16="http://schemas.microsoft.com/office/drawing/2014/main" id="{CA3E40D6-7EF0-E88F-3026-7F4BC8DE947D}"/>
              </a:ext>
            </a:extLst>
          </p:cNvPr>
          <p:cNvSpPr txBox="1">
            <a:spLocks/>
          </p:cNvSpPr>
          <p:nvPr/>
        </p:nvSpPr>
        <p:spPr>
          <a:xfrm>
            <a:off x="390167" y="4999629"/>
            <a:ext cx="5224160" cy="1504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Annual members made up a larger share of the total number of rides, about 60 percent.</a:t>
            </a:r>
          </a:p>
        </p:txBody>
      </p:sp>
      <p:sp>
        <p:nvSpPr>
          <p:cNvPr id="23" name="Content Placeholder 4">
            <a:extLst>
              <a:ext uri="{FF2B5EF4-FFF2-40B4-BE49-F238E27FC236}">
                <a16:creationId xmlns:a16="http://schemas.microsoft.com/office/drawing/2014/main" id="{6E0D72C9-B69F-B6C7-6BBB-FEF7C556FBC7}"/>
              </a:ext>
            </a:extLst>
          </p:cNvPr>
          <p:cNvSpPr txBox="1">
            <a:spLocks/>
          </p:cNvSpPr>
          <p:nvPr/>
        </p:nvSpPr>
        <p:spPr>
          <a:xfrm>
            <a:off x="5977231" y="4900402"/>
            <a:ext cx="5564281" cy="17348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sz="1800" dirty="0">
                <a:solidFill>
                  <a:schemeClr val="accent1">
                    <a:lumMod val="40000"/>
                    <a:lumOff val="60000"/>
                  </a:schemeClr>
                </a:solidFill>
                <a:latin typeface="Rockwell" panose="02060603020205020403" pitchFamily="18" charset="0"/>
              </a:rPr>
              <a:t>But casual customers rode for longer periods of time, as the average ride duration for a casual customer was almost twice as long as the average duration for an annual member.</a:t>
            </a:r>
          </a:p>
        </p:txBody>
      </p:sp>
    </p:spTree>
    <p:extLst>
      <p:ext uri="{BB962C8B-B14F-4D97-AF65-F5344CB8AC3E}">
        <p14:creationId xmlns:p14="http://schemas.microsoft.com/office/powerpoint/2010/main" val="15165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7" y="148608"/>
            <a:ext cx="9404723" cy="757148"/>
          </a:xfrm>
        </p:spPr>
        <p:txBody>
          <a:bodyPr/>
          <a:lstStyle/>
          <a:p>
            <a:pPr algn="ctr"/>
            <a:r>
              <a:rPr lang="en-US" dirty="0">
                <a:solidFill>
                  <a:schemeClr val="accent1">
                    <a:lumMod val="40000"/>
                    <a:lumOff val="60000"/>
                  </a:schemeClr>
                </a:solidFill>
                <a:latin typeface="Rockwell" panose="02060603020205020403" pitchFamily="18" charset="0"/>
              </a:rPr>
              <a:t>Average Trip Duration Per Weekday</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pic>
        <p:nvPicPr>
          <p:cNvPr id="5" name="Picture 4" descr="A graph of a number of columns&#10;&#10;Description automatically generated with medium confidence">
            <a:extLst>
              <a:ext uri="{FF2B5EF4-FFF2-40B4-BE49-F238E27FC236}">
                <a16:creationId xmlns:a16="http://schemas.microsoft.com/office/drawing/2014/main" id="{5D850706-E773-1D2F-5B27-BA3AB2B3D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59" y="1053230"/>
            <a:ext cx="5627441" cy="5247208"/>
          </a:xfrm>
          <a:prstGeom prst="rect">
            <a:avLst/>
          </a:prstGeom>
        </p:spPr>
      </p:pic>
      <p:sp>
        <p:nvSpPr>
          <p:cNvPr id="8" name="Content Placeholder 4">
            <a:extLst>
              <a:ext uri="{FF2B5EF4-FFF2-40B4-BE49-F238E27FC236}">
                <a16:creationId xmlns:a16="http://schemas.microsoft.com/office/drawing/2014/main" id="{2479DA13-87A1-C19D-2B39-593066B1F516}"/>
              </a:ext>
            </a:extLst>
          </p:cNvPr>
          <p:cNvSpPr txBox="1">
            <a:spLocks/>
          </p:cNvSpPr>
          <p:nvPr/>
        </p:nvSpPr>
        <p:spPr>
          <a:xfrm>
            <a:off x="6096000" y="1348178"/>
            <a:ext cx="5916187" cy="49522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Casual customers had longer average ride durations regardless of which day of the week it was.</a:t>
            </a:r>
          </a:p>
          <a:p>
            <a:pPr>
              <a:lnSpc>
                <a:spcPct val="150000"/>
              </a:lnSpc>
            </a:pPr>
            <a:r>
              <a:rPr lang="en-US" dirty="0">
                <a:solidFill>
                  <a:schemeClr val="accent1">
                    <a:lumMod val="40000"/>
                    <a:lumOff val="60000"/>
                  </a:schemeClr>
                </a:solidFill>
                <a:latin typeface="Rockwell" panose="02060603020205020403" pitchFamily="18" charset="0"/>
              </a:rPr>
              <a:t>Annual members have a more uniform distribution of average ride times, while casual customers have a U-shaped distribution, culminating with longer average ride times on the weekends.</a:t>
            </a:r>
          </a:p>
        </p:txBody>
      </p:sp>
    </p:spTree>
    <p:extLst>
      <p:ext uri="{BB962C8B-B14F-4D97-AF65-F5344CB8AC3E}">
        <p14:creationId xmlns:p14="http://schemas.microsoft.com/office/powerpoint/2010/main" val="259686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1126589" y="0"/>
            <a:ext cx="9404723" cy="757148"/>
          </a:xfrm>
        </p:spPr>
        <p:txBody>
          <a:bodyPr/>
          <a:lstStyle/>
          <a:p>
            <a:pPr algn="ctr"/>
            <a:r>
              <a:rPr lang="en-US" dirty="0">
                <a:solidFill>
                  <a:schemeClr val="accent1">
                    <a:lumMod val="40000"/>
                    <a:lumOff val="60000"/>
                  </a:schemeClr>
                </a:solidFill>
                <a:latin typeface="Rockwell" panose="02060603020205020403" pitchFamily="18" charset="0"/>
              </a:rPr>
              <a:t>Average Trip Duration by Month</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pic>
        <p:nvPicPr>
          <p:cNvPr id="5" name="Picture 4" descr="A graph of orange and purple bars&#10;&#10;Description automatically generated">
            <a:extLst>
              <a:ext uri="{FF2B5EF4-FFF2-40B4-BE49-F238E27FC236}">
                <a16:creationId xmlns:a16="http://schemas.microsoft.com/office/drawing/2014/main" id="{2626C8F7-003D-8D25-55C8-C0D054C25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43" y="868659"/>
            <a:ext cx="5826835" cy="5377473"/>
          </a:xfrm>
          <a:prstGeom prst="rect">
            <a:avLst/>
          </a:prstGeom>
        </p:spPr>
      </p:pic>
      <p:sp>
        <p:nvSpPr>
          <p:cNvPr id="6" name="Content Placeholder 4">
            <a:extLst>
              <a:ext uri="{FF2B5EF4-FFF2-40B4-BE49-F238E27FC236}">
                <a16:creationId xmlns:a16="http://schemas.microsoft.com/office/drawing/2014/main" id="{8ECD0AAD-A17C-45D6-DCA0-492733DF2CF1}"/>
              </a:ext>
            </a:extLst>
          </p:cNvPr>
          <p:cNvSpPr txBox="1">
            <a:spLocks/>
          </p:cNvSpPr>
          <p:nvPr/>
        </p:nvSpPr>
        <p:spPr>
          <a:xfrm>
            <a:off x="6201333" y="1236667"/>
            <a:ext cx="5916187" cy="49522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US" dirty="0">
                <a:solidFill>
                  <a:schemeClr val="accent1">
                    <a:lumMod val="40000"/>
                    <a:lumOff val="60000"/>
                  </a:schemeClr>
                </a:solidFill>
                <a:latin typeface="Rockwell" panose="02060603020205020403" pitchFamily="18" charset="0"/>
              </a:rPr>
              <a:t>When looking at average trip duration by month, we see a similar uniform distribution among annual members, with a slight increase during the warmer months.</a:t>
            </a:r>
          </a:p>
          <a:p>
            <a:pPr>
              <a:lnSpc>
                <a:spcPct val="150000"/>
              </a:lnSpc>
            </a:pPr>
            <a:r>
              <a:rPr lang="en-US" dirty="0">
                <a:solidFill>
                  <a:schemeClr val="accent1">
                    <a:lumMod val="40000"/>
                    <a:lumOff val="60000"/>
                  </a:schemeClr>
                </a:solidFill>
                <a:latin typeface="Rockwell" panose="02060603020205020403" pitchFamily="18" charset="0"/>
              </a:rPr>
              <a:t>Trip duration for casual customers has a clearer increase during the warmer months as well as a clearer decrease during the colder months.</a:t>
            </a:r>
          </a:p>
        </p:txBody>
      </p:sp>
    </p:spTree>
    <p:extLst>
      <p:ext uri="{BB962C8B-B14F-4D97-AF65-F5344CB8AC3E}">
        <p14:creationId xmlns:p14="http://schemas.microsoft.com/office/powerpoint/2010/main" val="333590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17E0-BBAF-AD06-A74F-71DF8A8B71CC}"/>
              </a:ext>
            </a:extLst>
          </p:cNvPr>
          <p:cNvSpPr>
            <a:spLocks noGrp="1"/>
          </p:cNvSpPr>
          <p:nvPr>
            <p:ph type="title"/>
          </p:nvPr>
        </p:nvSpPr>
        <p:spPr>
          <a:xfrm>
            <a:off x="897497" y="-38442"/>
            <a:ext cx="9404723" cy="757148"/>
          </a:xfrm>
        </p:spPr>
        <p:txBody>
          <a:bodyPr/>
          <a:lstStyle/>
          <a:p>
            <a:pPr algn="ctr"/>
            <a:r>
              <a:rPr lang="en-US" dirty="0">
                <a:solidFill>
                  <a:schemeClr val="accent1">
                    <a:lumMod val="40000"/>
                    <a:lumOff val="60000"/>
                  </a:schemeClr>
                </a:solidFill>
                <a:latin typeface="Rockwell" panose="02060603020205020403" pitchFamily="18" charset="0"/>
              </a:rPr>
              <a:t>Number of Rides per Month</a:t>
            </a:r>
          </a:p>
        </p:txBody>
      </p:sp>
      <p:sp>
        <p:nvSpPr>
          <p:cNvPr id="3" name="Content Placeholder 2">
            <a:extLst>
              <a:ext uri="{FF2B5EF4-FFF2-40B4-BE49-F238E27FC236}">
                <a16:creationId xmlns:a16="http://schemas.microsoft.com/office/drawing/2014/main" id="{C17D96C3-475C-F685-8FF7-A8483ED3A487}"/>
              </a:ext>
            </a:extLst>
          </p:cNvPr>
          <p:cNvSpPr>
            <a:spLocks noGrp="1"/>
          </p:cNvSpPr>
          <p:nvPr>
            <p:ph idx="1"/>
          </p:nvPr>
        </p:nvSpPr>
        <p:spPr>
          <a:xfrm>
            <a:off x="1126589" y="1348178"/>
            <a:ext cx="8946541" cy="5799754"/>
          </a:xfrm>
        </p:spPr>
        <p:txBody>
          <a:bodyPr/>
          <a:lstStyle/>
          <a:p>
            <a:pPr>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a:p>
            <a:pPr lvl="1">
              <a:lnSpc>
                <a:spcPct val="150000"/>
              </a:lnSpc>
            </a:pPr>
            <a:endParaRPr lang="en-US" dirty="0">
              <a:solidFill>
                <a:schemeClr val="accent1">
                  <a:lumMod val="40000"/>
                  <a:lumOff val="60000"/>
                </a:schemeClr>
              </a:solidFill>
              <a:latin typeface="Rockwell" panose="02060603020205020403" pitchFamily="18" charset="0"/>
            </a:endParaRPr>
          </a:p>
          <a:p>
            <a:pPr marL="457200" lvl="1" indent="0">
              <a:lnSpc>
                <a:spcPct val="150000"/>
              </a:lnSpc>
              <a:buNone/>
            </a:pPr>
            <a:endParaRPr lang="en-US" dirty="0">
              <a:solidFill>
                <a:schemeClr val="accent1">
                  <a:lumMod val="40000"/>
                  <a:lumOff val="60000"/>
                </a:schemeClr>
              </a:solidFill>
              <a:latin typeface="Rockwell" panose="02060603020205020403" pitchFamily="18" charset="0"/>
            </a:endParaRPr>
          </a:p>
        </p:txBody>
      </p:sp>
      <p:pic>
        <p:nvPicPr>
          <p:cNvPr id="5" name="Picture 4" descr="A graph of orange and purple bars&#10;&#10;Description automatically generated">
            <a:extLst>
              <a:ext uri="{FF2B5EF4-FFF2-40B4-BE49-F238E27FC236}">
                <a16:creationId xmlns:a16="http://schemas.microsoft.com/office/drawing/2014/main" id="{FA3CF390-C42A-24F3-3A7F-9F46B0BA3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7" y="846382"/>
            <a:ext cx="6161223" cy="5628676"/>
          </a:xfrm>
          <a:prstGeom prst="rect">
            <a:avLst/>
          </a:prstGeom>
        </p:spPr>
      </p:pic>
      <p:sp>
        <p:nvSpPr>
          <p:cNvPr id="6" name="Content Placeholder 4">
            <a:extLst>
              <a:ext uri="{FF2B5EF4-FFF2-40B4-BE49-F238E27FC236}">
                <a16:creationId xmlns:a16="http://schemas.microsoft.com/office/drawing/2014/main" id="{24B1D645-01BE-3BBE-8C61-84E0337BEAAB}"/>
              </a:ext>
            </a:extLst>
          </p:cNvPr>
          <p:cNvSpPr txBox="1">
            <a:spLocks/>
          </p:cNvSpPr>
          <p:nvPr/>
        </p:nvSpPr>
        <p:spPr>
          <a:xfrm>
            <a:off x="6411951" y="1182003"/>
            <a:ext cx="5623471" cy="5452947"/>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lnSpc>
                <a:spcPct val="160000"/>
              </a:lnSpc>
            </a:pPr>
            <a:r>
              <a:rPr lang="en-US" dirty="0">
                <a:solidFill>
                  <a:schemeClr val="accent1">
                    <a:lumMod val="40000"/>
                    <a:lumOff val="60000"/>
                  </a:schemeClr>
                </a:solidFill>
                <a:latin typeface="Rockwell" panose="02060603020205020403" pitchFamily="18" charset="0"/>
              </a:rPr>
              <a:t>The effect that warmer months has on rider behavior is even clearer to see when looking at the total number of rides per month, where both casual riders and members have a generally similar trend of increasing in the warmer months and decreasing in the colder months.</a:t>
            </a:r>
          </a:p>
          <a:p>
            <a:pPr>
              <a:lnSpc>
                <a:spcPct val="160000"/>
              </a:lnSpc>
            </a:pPr>
            <a:r>
              <a:rPr lang="en-US" dirty="0">
                <a:solidFill>
                  <a:schemeClr val="accent1">
                    <a:lumMod val="40000"/>
                    <a:lumOff val="60000"/>
                  </a:schemeClr>
                </a:solidFill>
                <a:latin typeface="Rockwell" panose="02060603020205020403" pitchFamily="18" charset="0"/>
              </a:rPr>
              <a:t>In the warmer months, however, the gap between number of casual riders and members is much smaller than the gap between the two in the colder months. This is likely due to members using bikes out of necessity, such as for work, while casual customers are more likely to use for recreation. </a:t>
            </a:r>
          </a:p>
        </p:txBody>
      </p:sp>
    </p:spTree>
    <p:extLst>
      <p:ext uri="{BB962C8B-B14F-4D97-AF65-F5344CB8AC3E}">
        <p14:creationId xmlns:p14="http://schemas.microsoft.com/office/powerpoint/2010/main" val="3010389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511</TotalTime>
  <Words>1551</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Rockwell</vt:lpstr>
      <vt:lpstr>Wingdings 3</vt:lpstr>
      <vt:lpstr>Ion</vt:lpstr>
      <vt:lpstr>PowerPoint Presentation</vt:lpstr>
      <vt:lpstr>Background / Business Task</vt:lpstr>
      <vt:lpstr>Data</vt:lpstr>
      <vt:lpstr>Data Cleaning</vt:lpstr>
      <vt:lpstr>Analysis</vt:lpstr>
      <vt:lpstr>Findings</vt:lpstr>
      <vt:lpstr>Average Trip Duration Per Weekday</vt:lpstr>
      <vt:lpstr>Average Trip Duration by Month</vt:lpstr>
      <vt:lpstr>Number of Rides per Month</vt:lpstr>
      <vt:lpstr>Rides per Weekday</vt:lpstr>
      <vt:lpstr>Rides by Bike Type</vt:lpstr>
      <vt:lpstr>Recommendations</vt:lpstr>
      <vt:lpstr>Recommendations (Cont.)</vt:lpstr>
      <vt:lpstr>Recommendations (Cont.)</vt:lpstr>
      <vt:lpstr>Additional Data</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schumann</dc:creator>
  <cp:lastModifiedBy>jared schumann</cp:lastModifiedBy>
  <cp:revision>6</cp:revision>
  <dcterms:created xsi:type="dcterms:W3CDTF">2024-06-01T23:42:34Z</dcterms:created>
  <dcterms:modified xsi:type="dcterms:W3CDTF">2024-06-03T20:30:50Z</dcterms:modified>
</cp:coreProperties>
</file>