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993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7E88-1D80-4B20-BC04-B0C885C72D2A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62447-35BA-4269-BDE4-7650ED06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nathan_Swif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ulliver%E2%80%99s_Trave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numbers</a:t>
            </a:r>
            <a:r>
              <a:rPr lang="en-US" baseline="0" dirty="0"/>
              <a:t> one twelve eighteen twenty eight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62447-35BA-4269-BDE4-7650ED06B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numbers</a:t>
            </a:r>
            <a:r>
              <a:rPr lang="en-US" baseline="0" dirty="0"/>
              <a:t> 18 and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62447-35BA-4269-BDE4-7650ED06B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Jonathan Swift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 1726 satire, 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Gulliver’s Travels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62447-35BA-4269-BDE4-7650ED06BE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5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A703-2C33-4389-8EE4-F5105921D910}" type="datetimeFigureOut">
              <a:rPr lang="en-US" smtClean="0"/>
              <a:t>24-Dec-16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1AA2-9730-44C5-96A2-F22FACDF1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HhadOkdTW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ch 2013 – ASCII Art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0" r="2" b="20142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Bits and bytes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852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VS big endian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1722" y="2243181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2490" y="2243181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93258" y="2243181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4026" y="2243181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1722" y="3172069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2490" y="3172069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3258" y="3172069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4193" y="3172069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1a</a:t>
            </a:r>
          </a:p>
        </p:txBody>
      </p:sp>
      <p:pic>
        <p:nvPicPr>
          <p:cNvPr id="15" name="Picture 14" descr="Gulliver on the Good Life – jaydinitto.c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58" y="1764255"/>
            <a:ext cx="6784258" cy="45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150" y="481913"/>
            <a:ext cx="114794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Way do we care?</a:t>
            </a:r>
          </a:p>
          <a:p>
            <a:endParaRPr lang="en-US" sz="2400" b="1" dirty="0"/>
          </a:p>
          <a:p>
            <a:r>
              <a:rPr lang="en-US" sz="2400" b="1" dirty="0"/>
              <a:t>Computers communicate with bits and bytes.</a:t>
            </a:r>
          </a:p>
          <a:p>
            <a:endParaRPr lang="en-US" sz="2400" b="1" dirty="0"/>
          </a:p>
          <a:p>
            <a:r>
              <a:rPr lang="en-US" sz="2400" b="1" dirty="0"/>
              <a:t>The Bitcoin network is just a network of computers that talks with each other.</a:t>
            </a:r>
          </a:p>
          <a:p>
            <a:endParaRPr lang="en-US" sz="2400" b="1" dirty="0"/>
          </a:p>
          <a:p>
            <a:r>
              <a:rPr lang="en-US" sz="2400" b="1" dirty="0"/>
              <a:t>Being able to read and understand these messages will greatly increase our understanding of the protocol. </a:t>
            </a:r>
          </a:p>
        </p:txBody>
      </p:sp>
    </p:spTree>
    <p:extLst>
      <p:ext uri="{BB962C8B-B14F-4D97-AF65-F5344CB8AC3E}">
        <p14:creationId xmlns:p14="http://schemas.microsoft.com/office/powerpoint/2010/main" val="393082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Picture 4" descr="yes-no-button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3" r="1" b="31919"/>
          <a:stretch/>
        </p:blipFill>
        <p:spPr>
          <a:xfrm>
            <a:off x="5669281" y="2285999"/>
            <a:ext cx="6522720" cy="2286000"/>
          </a:xfrm>
          <a:prstGeom prst="rect">
            <a:avLst/>
          </a:prstGeom>
        </p:spPr>
      </p:pic>
      <p:pic>
        <p:nvPicPr>
          <p:cNvPr id="8" name="Picture 7" descr="Binary code | Just some random binary code! | Christiaan Colen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0" r="-1" b="22467"/>
          <a:stretch/>
        </p:blipFill>
        <p:spPr>
          <a:xfrm>
            <a:off x="4693921" y="-478"/>
            <a:ext cx="7498080" cy="2286478"/>
          </a:xfrm>
          <a:prstGeom prst="rect">
            <a:avLst/>
          </a:prstGeom>
        </p:spPr>
      </p:pic>
      <p:pic>
        <p:nvPicPr>
          <p:cNvPr id="7" name="Picture 6" descr="Light bulb on off by bartova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1" r="2" b="35976"/>
          <a:stretch/>
        </p:blipFill>
        <p:spPr>
          <a:xfrm>
            <a:off x="6838122" y="4571999"/>
            <a:ext cx="5353878" cy="2286000"/>
          </a:xfrm>
          <a:prstGeom prst="rect">
            <a:avLst/>
          </a:prstGeom>
        </p:spPr>
      </p:pic>
      <p:sp>
        <p:nvSpPr>
          <p:cNvPr id="11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4672" y="2600325"/>
            <a:ext cx="4948428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 code is the simplest way to convey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7601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58" y="308919"/>
            <a:ext cx="7685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Bit is the most basic unit of information in the computer.</a:t>
            </a:r>
          </a:p>
          <a:p>
            <a:r>
              <a:rPr lang="en-US" sz="2400" b="1" dirty="0"/>
              <a:t>One bit contains one binary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780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7547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8314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3435177" y="2335428"/>
            <a:ext cx="1519881" cy="951470"/>
          </a:xfrm>
          <a:prstGeom prst="wedgeRoundRectCallout">
            <a:avLst>
              <a:gd name="adj1" fmla="val 50772"/>
              <a:gd name="adj2" fmla="val -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1/0 for binary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655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6549081" y="2335428"/>
            <a:ext cx="1519881" cy="951470"/>
          </a:xfrm>
          <a:prstGeom prst="wedgeRoundRectCallout">
            <a:avLst>
              <a:gd name="adj1" fmla="val -19960"/>
              <a:gd name="adj2" fmla="val -7083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box </a:t>
            </a:r>
          </a:p>
          <a:p>
            <a:pPr algn="ctr"/>
            <a:r>
              <a:rPr lang="en-US" dirty="0"/>
              <a:t>=</a:t>
            </a:r>
          </a:p>
          <a:p>
            <a:pPr algn="ctr"/>
            <a:r>
              <a:rPr lang="en-US" dirty="0"/>
              <a:t> One bit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6605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17372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139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480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22372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03139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3906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5247" y="565116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9" name="Picture 18" descr="... potete dormire sogni tranquilli abbracciando il vostro nibbler peluch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9" y="3929452"/>
            <a:ext cx="1589216" cy="1589216"/>
          </a:xfrm>
          <a:prstGeom prst="rect">
            <a:avLst/>
          </a:prstGeom>
        </p:spPr>
      </p:pic>
      <p:pic>
        <p:nvPicPr>
          <p:cNvPr id="20" name="Picture 19" descr="... potete dormire sogni tranquilli abbracciando il vostro nibbler peluch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298" y="3929452"/>
            <a:ext cx="1589216" cy="15892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5827" y="2049852"/>
            <a:ext cx="3070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 bits = 1 nibble</a:t>
            </a:r>
          </a:p>
          <a:p>
            <a:r>
              <a:rPr lang="en-US" sz="2800" b="1" dirty="0"/>
              <a:t>2 nibbles = 1 bytes</a:t>
            </a:r>
          </a:p>
          <a:p>
            <a:r>
              <a:rPr lang="en-US" sz="2800" b="1" dirty="0"/>
              <a:t>1 bytes = 8 bits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3168" y="407773"/>
            <a:ext cx="366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Since each bit have 2 possible states, each nibble (4 bits) have 2^4 (16) possible arrangements.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29583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0350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91117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22458" y="168052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29583" y="22146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0350" y="22146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91117" y="22146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22458" y="22146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129583" y="274868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710350" y="274868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291117" y="274868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822458" y="274868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29583" y="32827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10350" y="32827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291117" y="32827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822458" y="32827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29583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10350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91117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22458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129583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710350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91117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822458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29583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710350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291117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822458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29583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0350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291117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822458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99655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80422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61189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92530" y="38168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99655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0422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61189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92530" y="43509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9655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80422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61189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92530" y="48850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99655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80422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61189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92530" y="541910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5721178" y="5906530"/>
                <a:ext cx="568204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1 bytes (8 bits = 2 nibbles) have 256 </a:t>
                </a:r>
                <a:r>
                  <a:rPr lang="en-US" b="1" dirty="0"/>
                  <a:t>possible arrangements.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𝟐𝟓𝟔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78" y="5906530"/>
                <a:ext cx="5682047" cy="669992"/>
              </a:xfrm>
              <a:prstGeom prst="rect">
                <a:avLst/>
              </a:prstGeom>
              <a:blipFill>
                <a:blip r:embed="rId3"/>
                <a:stretch>
                  <a:fillRect l="-966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67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58" y="941688"/>
            <a:ext cx="191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Decimal notation</a:t>
            </a:r>
          </a:p>
          <a:p>
            <a:r>
              <a:rPr lang="en-US" b="1" dirty="0"/>
              <a:t>Base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7340" y="987855"/>
            <a:ext cx="5807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7339" y="1357187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7339" y="172514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7338" y="209448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7338" y="246244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7338" y="283040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7337" y="3199734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7337" y="356906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7336" y="393839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7336" y="430635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7337" y="42086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10456" y="42086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17337" y="360111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0456" y="360111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86838" y="941688"/>
            <a:ext cx="23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Hexadecimal notation</a:t>
            </a:r>
          </a:p>
          <a:p>
            <a:r>
              <a:rPr lang="en-US" b="1" dirty="0"/>
              <a:t>Base 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30037" y="341524"/>
            <a:ext cx="5807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0036" y="71085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30036" y="1078817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30035" y="144814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30035" y="181611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30035" y="218407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30034" y="25534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30034" y="29227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0033" y="3292067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30033" y="366002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30032" y="40266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30032" y="4395950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30032" y="4765282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30031" y="5134614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30031" y="5502575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30030" y="5867794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10367324" y="341524"/>
            <a:ext cx="469557" cy="589560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/>
          <p:cNvSpPr/>
          <p:nvPr/>
        </p:nvSpPr>
        <p:spPr>
          <a:xfrm rot="10800000">
            <a:off x="2078038" y="949082"/>
            <a:ext cx="432474" cy="38162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16151" y="2696263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 digits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01648" y="3107401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 digits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3224" y="360111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8402" y="360073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03242" y="42086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0158" y="4208669"/>
            <a:ext cx="58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4326" y="237656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90428" y="2376566"/>
            <a:ext cx="594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17337" y="29886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0456" y="2988652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95653" y="2988652"/>
            <a:ext cx="58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8715" y="237656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28715" y="2988652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TWELVE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96355" y="3600738"/>
            <a:ext cx="113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EIGHTEEN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51289" y="4208669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TWENTY 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2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886838" y="941688"/>
            <a:ext cx="23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Hexadecimal notation</a:t>
            </a:r>
          </a:p>
          <a:p>
            <a:r>
              <a:rPr lang="en-US" b="1" dirty="0"/>
              <a:t>Base 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30037" y="341524"/>
            <a:ext cx="58076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	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0036" y="710856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30036" y="1078817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30035" y="144814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30035" y="1816110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30035" y="218407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30034" y="2553403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630034" y="2922735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0033" y="3292067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30033" y="366002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30032" y="4026618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30032" y="4395950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630032" y="4765282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30031" y="5134614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630031" y="5502575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30030" y="5867794"/>
            <a:ext cx="5807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10367324" y="341524"/>
            <a:ext cx="469557" cy="589560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001648" y="3107401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 digits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3224" y="360111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8402" y="3601111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03242" y="4208669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0158" y="4208669"/>
            <a:ext cx="58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90428" y="2376566"/>
            <a:ext cx="5942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95653" y="2988652"/>
            <a:ext cx="5890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28715" y="2376566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28715" y="2988652"/>
            <a:ext cx="105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TWELVE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813801" y="3600738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EIGHT TEEN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651289" y="4208669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TWENTY EIGHT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393660" y="2316564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74427" y="2316564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55194" y="2316564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86535" y="2316564"/>
            <a:ext cx="5807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62" name="Picture 61" descr="... potete dormire sogni tranquilli abbracciando il vostro nibbler peluch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2" y="594855"/>
            <a:ext cx="1589216" cy="15892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7161" y="2922735"/>
            <a:ext cx="4010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Remember that one nibble have 16 possible arrangements. All possible 16 arrangements can be expressed using ONE Hexadecimal digit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All possible arrangement for 2 nibbles (1 byte) can be expressed using TWO Hexadecimal digits</a:t>
            </a:r>
          </a:p>
        </p:txBody>
      </p:sp>
    </p:spTree>
    <p:extLst>
      <p:ext uri="{BB962C8B-B14F-4D97-AF65-F5344CB8AC3E}">
        <p14:creationId xmlns:p14="http://schemas.microsoft.com/office/powerpoint/2010/main" val="124803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21891"/>
              </p:ext>
            </p:extLst>
          </p:nvPr>
        </p:nvGraphicFramePr>
        <p:xfrm>
          <a:off x="3362634" y="1003978"/>
          <a:ext cx="8185352" cy="5201920"/>
        </p:xfrm>
        <a:graphic>
          <a:graphicData uri="http://schemas.openxmlformats.org/drawingml/2006/table">
            <a:tbl>
              <a:tblPr/>
              <a:tblGrid>
                <a:gridCol w="1432598">
                  <a:extLst>
                    <a:ext uri="{9D8B030D-6E8A-4147-A177-3AD203B41FA5}">
                      <a16:colId xmlns:a16="http://schemas.microsoft.com/office/drawing/2014/main" val="147345177"/>
                    </a:ext>
                  </a:extLst>
                </a:gridCol>
                <a:gridCol w="1432598">
                  <a:extLst>
                    <a:ext uri="{9D8B030D-6E8A-4147-A177-3AD203B41FA5}">
                      <a16:colId xmlns:a16="http://schemas.microsoft.com/office/drawing/2014/main" val="564954100"/>
                    </a:ext>
                  </a:extLst>
                </a:gridCol>
                <a:gridCol w="1776250">
                  <a:extLst>
                    <a:ext uri="{9D8B030D-6E8A-4147-A177-3AD203B41FA5}">
                      <a16:colId xmlns:a16="http://schemas.microsoft.com/office/drawing/2014/main" val="1849129723"/>
                    </a:ext>
                  </a:extLst>
                </a:gridCol>
                <a:gridCol w="1576502">
                  <a:extLst>
                    <a:ext uri="{9D8B030D-6E8A-4147-A177-3AD203B41FA5}">
                      <a16:colId xmlns:a16="http://schemas.microsoft.com/office/drawing/2014/main" val="768764423"/>
                    </a:ext>
                  </a:extLst>
                </a:gridCol>
                <a:gridCol w="1967404">
                  <a:extLst>
                    <a:ext uri="{9D8B030D-6E8A-4147-A177-3AD203B41FA5}">
                      <a16:colId xmlns:a16="http://schemas.microsoft.com/office/drawing/2014/main" val="3665937196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fontAlgn="t"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236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HEX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236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BIN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236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Symbol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2360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23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69354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46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0100 0110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F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810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71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47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0100 0111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G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0277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48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0100 1000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8887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73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49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0100 1001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I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0877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74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0100 1010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J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369723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75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4B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0100 1011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K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75132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76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4C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0100 1100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Uppercase 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935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8711" y="2035278"/>
            <a:ext cx="299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the </a:t>
            </a:r>
            <a:r>
              <a:rPr lang="en-US" sz="2400" b="1" dirty="0" err="1"/>
              <a:t>ascii</a:t>
            </a:r>
            <a:r>
              <a:rPr lang="en-US" sz="2400" b="1" dirty="0"/>
              <a:t> table.</a:t>
            </a:r>
          </a:p>
          <a:p>
            <a:pPr algn="ctr"/>
            <a:r>
              <a:rPr lang="en-US" sz="2400" b="1" dirty="0"/>
              <a:t>Each hex code (two digits) represent 1 </a:t>
            </a:r>
            <a:r>
              <a:rPr lang="en-US" sz="2400" b="1" dirty="0" err="1"/>
              <a:t>ascii</a:t>
            </a:r>
            <a:r>
              <a:rPr lang="en-US" sz="2400" b="1" dirty="0"/>
              <a:t> character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0777" y="195941"/>
            <a:ext cx="9219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American Standard Code for Information Interchange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700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2" descr="C:\Users\shult\AppData\Local\Temp\msohtmlclip1\02\clip_image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9" t="2965" r="3655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4671" y="2600325"/>
            <a:ext cx="4948429" cy="265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b="1">
                <a:latin typeface="+mj-lt"/>
                <a:ea typeface="+mj-ea"/>
                <a:cs typeface="+mj-cs"/>
              </a:rPr>
              <a:t>Remember this scene from “The Martian”?</a:t>
            </a:r>
          </a:p>
        </p:txBody>
      </p:sp>
    </p:spTree>
    <p:extLst>
      <p:ext uri="{BB962C8B-B14F-4D97-AF65-F5344CB8AC3E}">
        <p14:creationId xmlns:p14="http://schemas.microsoft.com/office/powerpoint/2010/main" val="547151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HhadOkdTWc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27356" y="0"/>
            <a:ext cx="9124335" cy="684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458</Words>
  <Application>Microsoft Office PowerPoint</Application>
  <PresentationFormat>Widescreen</PresentationFormat>
  <Paragraphs>223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Verdana</vt:lpstr>
      <vt:lpstr>Office Theme</vt:lpstr>
      <vt:lpstr>Bits and bytes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Little endian VS big endian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and bytes</dc:title>
  <dc:creator>Shlomi Zeltsinger</dc:creator>
  <cp:lastModifiedBy>Shlomi Zeltsinger</cp:lastModifiedBy>
  <cp:revision>20</cp:revision>
  <dcterms:created xsi:type="dcterms:W3CDTF">2016-12-24T09:03:18Z</dcterms:created>
  <dcterms:modified xsi:type="dcterms:W3CDTF">2016-12-24T13:26:43Z</dcterms:modified>
</cp:coreProperties>
</file>