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60" r:id="rId5"/>
    <p:sldId id="261"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lomi Zeltsinger" initials="SZ" lastIdx="2" clrIdx="0">
    <p:extLst>
      <p:ext uri="{19B8F6BF-5375-455C-9EA6-DF929625EA0E}">
        <p15:presenceInfo xmlns:p15="http://schemas.microsoft.com/office/powerpoint/2012/main" userId="9cb1891226b51d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468" autoAdjust="0"/>
  </p:normalViewPr>
  <p:slideViewPr>
    <p:cSldViewPr snapToGrid="0">
      <p:cViewPr varScale="1">
        <p:scale>
          <a:sx n="43" d="100"/>
          <a:sy n="43" d="100"/>
        </p:scale>
        <p:origin x="90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2A114-CE00-4901-987B-707B9003112D}" type="datetimeFigureOut">
              <a:rPr lang="en-US" smtClean="0"/>
              <a:t>18-Jan-17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636CF-9B46-4171-AC20-E5258771BE8B}" type="slidenum">
              <a:rPr lang="en-US" smtClean="0"/>
              <a:t>‹#›</a:t>
            </a:fld>
            <a:endParaRPr lang="en-US"/>
          </a:p>
        </p:txBody>
      </p:sp>
    </p:spTree>
    <p:extLst>
      <p:ext uri="{BB962C8B-B14F-4D97-AF65-F5344CB8AC3E}">
        <p14:creationId xmlns:p14="http://schemas.microsoft.com/office/powerpoint/2010/main" val="3893095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 literally treat</a:t>
            </a:r>
            <a:r>
              <a:rPr lang="en-US" baseline="0" dirty="0"/>
              <a:t> it as if it was a piece of paper</a:t>
            </a:r>
            <a:endParaRPr lang="en-US" dirty="0"/>
          </a:p>
        </p:txBody>
      </p:sp>
      <p:sp>
        <p:nvSpPr>
          <p:cNvPr id="4" name="Slide Number Placeholder 3"/>
          <p:cNvSpPr>
            <a:spLocks noGrp="1"/>
          </p:cNvSpPr>
          <p:nvPr>
            <p:ph type="sldNum" sz="quarter" idx="10"/>
          </p:nvPr>
        </p:nvSpPr>
        <p:spPr/>
        <p:txBody>
          <a:bodyPr/>
          <a:lstStyle/>
          <a:p>
            <a:fld id="{3C6636CF-9B46-4171-AC20-E5258771BE8B}" type="slidenum">
              <a:rPr lang="en-US" smtClean="0"/>
              <a:t>3</a:t>
            </a:fld>
            <a:endParaRPr lang="en-US"/>
          </a:p>
        </p:txBody>
      </p:sp>
    </p:spTree>
    <p:extLst>
      <p:ext uri="{BB962C8B-B14F-4D97-AF65-F5344CB8AC3E}">
        <p14:creationId xmlns:p14="http://schemas.microsoft.com/office/powerpoint/2010/main" val="3029354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649858-4D54-4159-A072-86B03528C63D}" type="datetimeFigureOut">
              <a:rPr lang="en-US" smtClean="0"/>
              <a:t>18-Jan-17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AFCD-6471-472F-B8F8-65B130964D02}" type="slidenum">
              <a:rPr lang="en-US" smtClean="0"/>
              <a:t>‹#›</a:t>
            </a:fld>
            <a:endParaRPr lang="en-US"/>
          </a:p>
        </p:txBody>
      </p:sp>
    </p:spTree>
    <p:extLst>
      <p:ext uri="{BB962C8B-B14F-4D97-AF65-F5344CB8AC3E}">
        <p14:creationId xmlns:p14="http://schemas.microsoft.com/office/powerpoint/2010/main" val="248412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649858-4D54-4159-A072-86B03528C63D}" type="datetimeFigureOut">
              <a:rPr lang="en-US" smtClean="0"/>
              <a:t>18-Jan-17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AFCD-6471-472F-B8F8-65B130964D02}" type="slidenum">
              <a:rPr lang="en-US" smtClean="0"/>
              <a:t>‹#›</a:t>
            </a:fld>
            <a:endParaRPr lang="en-US"/>
          </a:p>
        </p:txBody>
      </p:sp>
    </p:spTree>
    <p:extLst>
      <p:ext uri="{BB962C8B-B14F-4D97-AF65-F5344CB8AC3E}">
        <p14:creationId xmlns:p14="http://schemas.microsoft.com/office/powerpoint/2010/main" val="185371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649858-4D54-4159-A072-86B03528C63D}" type="datetimeFigureOut">
              <a:rPr lang="en-US" smtClean="0"/>
              <a:t>18-Jan-17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AFCD-6471-472F-B8F8-65B130964D02}" type="slidenum">
              <a:rPr lang="en-US" smtClean="0"/>
              <a:t>‹#›</a:t>
            </a:fld>
            <a:endParaRPr lang="en-US"/>
          </a:p>
        </p:txBody>
      </p:sp>
    </p:spTree>
    <p:extLst>
      <p:ext uri="{BB962C8B-B14F-4D97-AF65-F5344CB8AC3E}">
        <p14:creationId xmlns:p14="http://schemas.microsoft.com/office/powerpoint/2010/main" val="779500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649858-4D54-4159-A072-86B03528C63D}" type="datetimeFigureOut">
              <a:rPr lang="en-US" smtClean="0"/>
              <a:t>18-Jan-17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AFCD-6471-472F-B8F8-65B130964D02}" type="slidenum">
              <a:rPr lang="en-US" smtClean="0"/>
              <a:t>‹#›</a:t>
            </a:fld>
            <a:endParaRPr lang="en-US"/>
          </a:p>
        </p:txBody>
      </p:sp>
    </p:spTree>
    <p:extLst>
      <p:ext uri="{BB962C8B-B14F-4D97-AF65-F5344CB8AC3E}">
        <p14:creationId xmlns:p14="http://schemas.microsoft.com/office/powerpoint/2010/main" val="1250936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649858-4D54-4159-A072-86B03528C63D}" type="datetimeFigureOut">
              <a:rPr lang="en-US" smtClean="0"/>
              <a:t>18-Jan-17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AFCD-6471-472F-B8F8-65B130964D02}" type="slidenum">
              <a:rPr lang="en-US" smtClean="0"/>
              <a:t>‹#›</a:t>
            </a:fld>
            <a:endParaRPr lang="en-US"/>
          </a:p>
        </p:txBody>
      </p:sp>
    </p:spTree>
    <p:extLst>
      <p:ext uri="{BB962C8B-B14F-4D97-AF65-F5344CB8AC3E}">
        <p14:creationId xmlns:p14="http://schemas.microsoft.com/office/powerpoint/2010/main" val="187563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649858-4D54-4159-A072-86B03528C63D}" type="datetimeFigureOut">
              <a:rPr lang="en-US" smtClean="0"/>
              <a:t>18-Jan-17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9AFCD-6471-472F-B8F8-65B130964D02}" type="slidenum">
              <a:rPr lang="en-US" smtClean="0"/>
              <a:t>‹#›</a:t>
            </a:fld>
            <a:endParaRPr lang="en-US"/>
          </a:p>
        </p:txBody>
      </p:sp>
    </p:spTree>
    <p:extLst>
      <p:ext uri="{BB962C8B-B14F-4D97-AF65-F5344CB8AC3E}">
        <p14:creationId xmlns:p14="http://schemas.microsoft.com/office/powerpoint/2010/main" val="12257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649858-4D54-4159-A072-86B03528C63D}" type="datetimeFigureOut">
              <a:rPr lang="en-US" smtClean="0"/>
              <a:t>18-Jan-17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79AFCD-6471-472F-B8F8-65B130964D02}" type="slidenum">
              <a:rPr lang="en-US" smtClean="0"/>
              <a:t>‹#›</a:t>
            </a:fld>
            <a:endParaRPr lang="en-US"/>
          </a:p>
        </p:txBody>
      </p:sp>
    </p:spTree>
    <p:extLst>
      <p:ext uri="{BB962C8B-B14F-4D97-AF65-F5344CB8AC3E}">
        <p14:creationId xmlns:p14="http://schemas.microsoft.com/office/powerpoint/2010/main" val="187518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649858-4D54-4159-A072-86B03528C63D}" type="datetimeFigureOut">
              <a:rPr lang="en-US" smtClean="0"/>
              <a:t>18-Jan-17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79AFCD-6471-472F-B8F8-65B130964D02}" type="slidenum">
              <a:rPr lang="en-US" smtClean="0"/>
              <a:t>‹#›</a:t>
            </a:fld>
            <a:endParaRPr lang="en-US"/>
          </a:p>
        </p:txBody>
      </p:sp>
    </p:spTree>
    <p:extLst>
      <p:ext uri="{BB962C8B-B14F-4D97-AF65-F5344CB8AC3E}">
        <p14:creationId xmlns:p14="http://schemas.microsoft.com/office/powerpoint/2010/main" val="373981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49858-4D54-4159-A072-86B03528C63D}" type="datetimeFigureOut">
              <a:rPr lang="en-US" smtClean="0"/>
              <a:t>18-Jan-17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79AFCD-6471-472F-B8F8-65B130964D02}" type="slidenum">
              <a:rPr lang="en-US" smtClean="0"/>
              <a:t>‹#›</a:t>
            </a:fld>
            <a:endParaRPr lang="en-US"/>
          </a:p>
        </p:txBody>
      </p:sp>
    </p:spTree>
    <p:extLst>
      <p:ext uri="{BB962C8B-B14F-4D97-AF65-F5344CB8AC3E}">
        <p14:creationId xmlns:p14="http://schemas.microsoft.com/office/powerpoint/2010/main" val="411386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649858-4D54-4159-A072-86B03528C63D}" type="datetimeFigureOut">
              <a:rPr lang="en-US" smtClean="0"/>
              <a:t>18-Jan-17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9AFCD-6471-472F-B8F8-65B130964D02}" type="slidenum">
              <a:rPr lang="en-US" smtClean="0"/>
              <a:t>‹#›</a:t>
            </a:fld>
            <a:endParaRPr lang="en-US"/>
          </a:p>
        </p:txBody>
      </p:sp>
    </p:spTree>
    <p:extLst>
      <p:ext uri="{BB962C8B-B14F-4D97-AF65-F5344CB8AC3E}">
        <p14:creationId xmlns:p14="http://schemas.microsoft.com/office/powerpoint/2010/main" val="3848523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649858-4D54-4159-A072-86B03528C63D}" type="datetimeFigureOut">
              <a:rPr lang="en-US" smtClean="0"/>
              <a:t>18-Jan-17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9AFCD-6471-472F-B8F8-65B130964D02}" type="slidenum">
              <a:rPr lang="en-US" smtClean="0"/>
              <a:t>‹#›</a:t>
            </a:fld>
            <a:endParaRPr lang="en-US"/>
          </a:p>
        </p:txBody>
      </p:sp>
    </p:spTree>
    <p:extLst>
      <p:ext uri="{BB962C8B-B14F-4D97-AF65-F5344CB8AC3E}">
        <p14:creationId xmlns:p14="http://schemas.microsoft.com/office/powerpoint/2010/main" val="328144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49858-4D54-4159-A072-86B03528C63D}" type="datetimeFigureOut">
              <a:rPr lang="en-US" smtClean="0"/>
              <a:t>18-Jan-17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79AFCD-6471-472F-B8F8-65B130964D02}" type="slidenum">
              <a:rPr lang="en-US" smtClean="0"/>
              <a:t>‹#›</a:t>
            </a:fld>
            <a:endParaRPr lang="en-US"/>
          </a:p>
        </p:txBody>
      </p:sp>
    </p:spTree>
    <p:extLst>
      <p:ext uri="{BB962C8B-B14F-4D97-AF65-F5344CB8AC3E}">
        <p14:creationId xmlns:p14="http://schemas.microsoft.com/office/powerpoint/2010/main" val="1362731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hyperlink" Target="https://blockchain.info/connected-node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HSzebras10 - Dealing With Peer Press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119" y="2636667"/>
            <a:ext cx="5835066" cy="3573158"/>
          </a:xfrm>
          <a:prstGeom prst="rect">
            <a:avLst/>
          </a:prstGeom>
        </p:spPr>
      </p:pic>
      <p:sp>
        <p:nvSpPr>
          <p:cNvPr id="2" name="Title 1"/>
          <p:cNvSpPr>
            <a:spLocks noGrp="1"/>
          </p:cNvSpPr>
          <p:nvPr>
            <p:ph type="ctrTitle"/>
          </p:nvPr>
        </p:nvSpPr>
        <p:spPr>
          <a:xfrm>
            <a:off x="1397652" y="0"/>
            <a:ext cx="9144000" cy="2387600"/>
          </a:xfrm>
        </p:spPr>
        <p:txBody>
          <a:bodyPr/>
          <a:lstStyle/>
          <a:p>
            <a:r>
              <a:rPr lang="en-US" dirty="0"/>
              <a:t>Connecting to peers</a:t>
            </a:r>
          </a:p>
        </p:txBody>
      </p:sp>
    </p:spTree>
    <p:extLst>
      <p:ext uri="{BB962C8B-B14F-4D97-AF65-F5344CB8AC3E}">
        <p14:creationId xmlns:p14="http://schemas.microsoft.com/office/powerpoint/2010/main" val="365805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tudent Loan Debt: The Really F*cking Scary Number Hidden in the NY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993" y="3564406"/>
            <a:ext cx="4433827" cy="3103679"/>
          </a:xfrm>
          <a:prstGeom prst="rect">
            <a:avLst/>
          </a:prstGeom>
        </p:spPr>
      </p:pic>
      <p:pic>
        <p:nvPicPr>
          <p:cNvPr id="4" name="Picture 3" descr="File:Stack of papers tied.svg - Wikimedia Comm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592" y="4490066"/>
            <a:ext cx="3804207" cy="2367934"/>
          </a:xfrm>
          <a:prstGeom prst="rect">
            <a:avLst/>
          </a:prstGeom>
        </p:spPr>
      </p:pic>
      <p:sp>
        <p:nvSpPr>
          <p:cNvPr id="8" name="Title 7"/>
          <p:cNvSpPr>
            <a:spLocks noGrp="1"/>
          </p:cNvSpPr>
          <p:nvPr>
            <p:ph type="title"/>
          </p:nvPr>
        </p:nvSpPr>
        <p:spPr/>
        <p:txBody>
          <a:bodyPr/>
          <a:lstStyle/>
          <a:p>
            <a:r>
              <a:rPr lang="en-US" b="1" dirty="0"/>
              <a:t>The node - the automatic bureaucrat </a:t>
            </a:r>
          </a:p>
        </p:txBody>
      </p:sp>
      <p:sp>
        <p:nvSpPr>
          <p:cNvPr id="7" name="Content Placeholder 6"/>
          <p:cNvSpPr>
            <a:spLocks noGrp="1"/>
          </p:cNvSpPr>
          <p:nvPr>
            <p:ph idx="1"/>
          </p:nvPr>
        </p:nvSpPr>
        <p:spPr/>
        <p:txBody>
          <a:bodyPr/>
          <a:lstStyle/>
          <a:p>
            <a:r>
              <a:rPr lang="en-US" dirty="0"/>
              <a:t>Bitcoin is basically a protocol. We’re creating forms and sending them from one to the other.</a:t>
            </a:r>
          </a:p>
          <a:p>
            <a:r>
              <a:rPr lang="en-US" dirty="0"/>
              <a:t>Each node receives the forms and process it in accordance to the pre defined conditions.</a:t>
            </a:r>
          </a:p>
          <a:p>
            <a:r>
              <a:rPr lang="en-US" dirty="0"/>
              <a:t>We can actually do everything using pen and paper!</a:t>
            </a:r>
          </a:p>
        </p:txBody>
      </p:sp>
      <p:pic>
        <p:nvPicPr>
          <p:cNvPr id="10" name="Picture 9" descr="Enrolment for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5636" y="4434658"/>
            <a:ext cx="1941107" cy="2233427"/>
          </a:xfrm>
          <a:prstGeom prst="rect">
            <a:avLst/>
          </a:prstGeom>
        </p:spPr>
      </p:pic>
      <p:sp>
        <p:nvSpPr>
          <p:cNvPr id="11" name="TextBox 10"/>
          <p:cNvSpPr txBox="1"/>
          <p:nvPr/>
        </p:nvSpPr>
        <p:spPr>
          <a:xfrm>
            <a:off x="9035584" y="5469077"/>
            <a:ext cx="1743648" cy="707886"/>
          </a:xfrm>
          <a:prstGeom prst="rect">
            <a:avLst/>
          </a:prstGeom>
          <a:noFill/>
        </p:spPr>
        <p:txBody>
          <a:bodyPr wrap="square" rtlCol="0">
            <a:spAutoFit/>
          </a:bodyPr>
          <a:lstStyle/>
          <a:p>
            <a:pPr algn="ctr"/>
            <a:r>
              <a:rPr lang="en-US" sz="4000" b="1"/>
              <a:t>Client</a:t>
            </a:r>
            <a:endParaRPr lang="en-US" sz="4800" b="1" dirty="0"/>
          </a:p>
        </p:txBody>
      </p:sp>
    </p:spTree>
    <p:extLst>
      <p:ext uri="{BB962C8B-B14F-4D97-AF65-F5344CB8AC3E}">
        <p14:creationId xmlns:p14="http://schemas.microsoft.com/office/powerpoint/2010/main" val="1712481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message – the form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8033792"/>
              </p:ext>
            </p:extLst>
          </p:nvPr>
        </p:nvGraphicFramePr>
        <p:xfrm>
          <a:off x="838200" y="1553777"/>
          <a:ext cx="7045412" cy="4911536"/>
        </p:xfrm>
        <a:graphic>
          <a:graphicData uri="http://schemas.openxmlformats.org/drawingml/2006/table">
            <a:tbl>
              <a:tblPr firstRow="1" bandRow="1">
                <a:tableStyleId>{5C22544A-7EE6-4342-B048-85BDC9FD1C3A}</a:tableStyleId>
              </a:tblPr>
              <a:tblGrid>
                <a:gridCol w="1761353">
                  <a:extLst>
                    <a:ext uri="{9D8B030D-6E8A-4147-A177-3AD203B41FA5}">
                      <a16:colId xmlns:a16="http://schemas.microsoft.com/office/drawing/2014/main" val="2968054966"/>
                    </a:ext>
                  </a:extLst>
                </a:gridCol>
                <a:gridCol w="1761353">
                  <a:extLst>
                    <a:ext uri="{9D8B030D-6E8A-4147-A177-3AD203B41FA5}">
                      <a16:colId xmlns:a16="http://schemas.microsoft.com/office/drawing/2014/main" val="3893923529"/>
                    </a:ext>
                  </a:extLst>
                </a:gridCol>
                <a:gridCol w="1761353">
                  <a:extLst>
                    <a:ext uri="{9D8B030D-6E8A-4147-A177-3AD203B41FA5}">
                      <a16:colId xmlns:a16="http://schemas.microsoft.com/office/drawing/2014/main" val="2664283550"/>
                    </a:ext>
                  </a:extLst>
                </a:gridCol>
                <a:gridCol w="1761353">
                  <a:extLst>
                    <a:ext uri="{9D8B030D-6E8A-4147-A177-3AD203B41FA5}">
                      <a16:colId xmlns:a16="http://schemas.microsoft.com/office/drawing/2014/main" val="2677393266"/>
                    </a:ext>
                  </a:extLst>
                </a:gridCol>
              </a:tblGrid>
              <a:tr h="370840">
                <a:tc gridSpan="4">
                  <a:txBody>
                    <a:bodyPr/>
                    <a:lstStyle/>
                    <a:p>
                      <a:pPr algn="ctr"/>
                      <a:r>
                        <a:rPr lang="en-US" dirty="0"/>
                        <a:t>Version header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3163039"/>
                  </a:ext>
                </a:extLst>
              </a:tr>
              <a:tr h="640080">
                <a:tc>
                  <a:txBody>
                    <a:bodyPr/>
                    <a:lstStyle/>
                    <a:p>
                      <a:pPr algn="ctr"/>
                      <a:r>
                        <a:rPr lang="en-US" dirty="0"/>
                        <a:t>Magic</a:t>
                      </a:r>
                      <a:r>
                        <a:rPr lang="en-US" baseline="0" dirty="0"/>
                        <a:t> number</a:t>
                      </a:r>
                      <a:endParaRPr lang="en-US" dirty="0"/>
                    </a:p>
                  </a:txBody>
                  <a:tcPr/>
                </a:tc>
                <a:tc>
                  <a:txBody>
                    <a:bodyPr/>
                    <a:lstStyle/>
                    <a:p>
                      <a:pPr algn="ctr"/>
                      <a:r>
                        <a:rPr lang="en-US" dirty="0"/>
                        <a:t>Command name</a:t>
                      </a:r>
                    </a:p>
                  </a:txBody>
                  <a:tcPr/>
                </a:tc>
                <a:tc>
                  <a:txBody>
                    <a:bodyPr/>
                    <a:lstStyle/>
                    <a:p>
                      <a:pPr algn="ctr"/>
                      <a:r>
                        <a:rPr lang="en-US" dirty="0"/>
                        <a:t>Payload size</a:t>
                      </a:r>
                    </a:p>
                  </a:txBody>
                  <a:tcPr/>
                </a:tc>
                <a:tc>
                  <a:txBody>
                    <a:bodyPr/>
                    <a:lstStyle/>
                    <a:p>
                      <a:pPr algn="ctr"/>
                      <a:r>
                        <a:rPr lang="en-US" dirty="0" err="1"/>
                        <a:t>Cehcksum</a:t>
                      </a:r>
                      <a:r>
                        <a:rPr lang="en-US" dirty="0"/>
                        <a:t> </a:t>
                      </a:r>
                    </a:p>
                  </a:txBody>
                  <a:tcPr/>
                </a:tc>
                <a:extLst>
                  <a:ext uri="{0D108BD9-81ED-4DB2-BD59-A6C34878D82A}">
                    <a16:rowId xmlns:a16="http://schemas.microsoft.com/office/drawing/2014/main" val="2641870627"/>
                  </a:ext>
                </a:extLst>
              </a:tr>
              <a:tr h="395416">
                <a:tc>
                  <a:txBody>
                    <a:bodyPr/>
                    <a:lstStyle/>
                    <a:p>
                      <a:pPr algn="ctr"/>
                      <a:r>
                        <a:rPr lang="en-US" dirty="0"/>
                        <a:t>f9beb4d9</a:t>
                      </a:r>
                    </a:p>
                  </a:txBody>
                  <a:tcPr/>
                </a:tc>
                <a:tc>
                  <a:txBody>
                    <a:bodyPr/>
                    <a:lstStyle/>
                    <a:p>
                      <a:pPr algn="ctr"/>
                      <a:r>
                        <a:rPr lang="en-US" dirty="0"/>
                        <a:t>version</a:t>
                      </a:r>
                    </a:p>
                  </a:txBody>
                  <a:tcPr/>
                </a:tc>
                <a:tc>
                  <a:txBody>
                    <a:bodyPr/>
                    <a:lstStyle/>
                    <a:p>
                      <a:pPr algn="ctr"/>
                      <a:r>
                        <a:rPr lang="en-US" dirty="0"/>
                        <a:t>142 bytes</a:t>
                      </a:r>
                    </a:p>
                  </a:txBody>
                  <a:tcPr/>
                </a:tc>
                <a:tc>
                  <a:txBody>
                    <a:bodyPr/>
                    <a:lstStyle/>
                    <a:p>
                      <a:pPr algn="ctr"/>
                      <a:r>
                        <a:rPr lang="en-US" dirty="0"/>
                        <a:t>61d65c7c</a:t>
                      </a:r>
                    </a:p>
                  </a:txBody>
                  <a:tcPr/>
                </a:tc>
                <a:extLst>
                  <a:ext uri="{0D108BD9-81ED-4DB2-BD59-A6C34878D82A}">
                    <a16:rowId xmlns:a16="http://schemas.microsoft.com/office/drawing/2014/main" val="525727629"/>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Version message payload</a:t>
                      </a:r>
                    </a:p>
                  </a:txBody>
                  <a:tcPr>
                    <a:solidFill>
                      <a:schemeClr val="accent2"/>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00405692"/>
                  </a:ext>
                </a:extLst>
              </a:tr>
              <a:tr h="370840">
                <a:tc gridSpan="2">
                  <a:txBody>
                    <a:bodyPr/>
                    <a:lstStyle/>
                    <a:p>
                      <a:pPr algn="ctr"/>
                      <a:r>
                        <a:rPr lang="en-US" dirty="0"/>
                        <a:t>Version </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tc gridSpan="2">
                  <a:txBody>
                    <a:bodyPr/>
                    <a:lstStyle/>
                    <a:p>
                      <a:pPr algn="ctr"/>
                      <a:r>
                        <a:rPr lang="en-US" dirty="0"/>
                        <a:t>70012</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1077349217"/>
                  </a:ext>
                </a:extLst>
              </a:tr>
              <a:tr h="370840">
                <a:tc gridSpan="2">
                  <a:txBody>
                    <a:bodyPr/>
                    <a:lstStyle/>
                    <a:p>
                      <a:pPr algn="ctr"/>
                      <a:r>
                        <a:rPr lang="en-US" dirty="0"/>
                        <a:t>services</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tc gridSpan="2">
                  <a:txBody>
                    <a:bodyPr/>
                    <a:lstStyle/>
                    <a:p>
                      <a:pPr algn="ctr"/>
                      <a:r>
                        <a:rPr lang="en-US" dirty="0"/>
                        <a:t>0x00</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extLst>
                  <a:ext uri="{0D108BD9-81ED-4DB2-BD59-A6C34878D82A}">
                    <a16:rowId xmlns:a16="http://schemas.microsoft.com/office/drawing/2014/main" val="3406958209"/>
                  </a:ext>
                </a:extLst>
              </a:tr>
              <a:tr h="370840">
                <a:tc gridSpan="2">
                  <a:txBody>
                    <a:bodyPr/>
                    <a:lstStyle/>
                    <a:p>
                      <a:pPr algn="ctr"/>
                      <a:r>
                        <a:rPr lang="en-US" dirty="0"/>
                        <a:t>timestamp</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tc gridSpan="2">
                  <a:txBody>
                    <a:bodyPr/>
                    <a:lstStyle/>
                    <a:p>
                      <a:pPr algn="ctr"/>
                      <a:r>
                        <a:rPr lang="en-US" dirty="0"/>
                        <a:t>03 January 2017</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3148428689"/>
                  </a:ext>
                </a:extLst>
              </a:tr>
              <a:tr h="370840">
                <a:tc gridSpan="2">
                  <a:txBody>
                    <a:bodyPr/>
                    <a:lstStyle/>
                    <a:p>
                      <a:pPr algn="ctr"/>
                      <a:r>
                        <a:rPr lang="en-US" dirty="0"/>
                        <a:t>Receiver </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tc gridSpan="2">
                  <a:txBody>
                    <a:bodyPr/>
                    <a:lstStyle/>
                    <a:p>
                      <a:pPr algn="ctr"/>
                      <a:r>
                        <a:rPr lang="en-US" dirty="0"/>
                        <a:t>127.0.0.1:8333</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extLst>
                  <a:ext uri="{0D108BD9-81ED-4DB2-BD59-A6C34878D82A}">
                    <a16:rowId xmlns:a16="http://schemas.microsoft.com/office/drawing/2014/main" val="2429946162"/>
                  </a:ext>
                </a:extLst>
              </a:tr>
              <a:tr h="365760">
                <a:tc gridSpan="2">
                  <a:txBody>
                    <a:bodyPr/>
                    <a:lstStyle/>
                    <a:p>
                      <a:pPr algn="ctr"/>
                      <a:r>
                        <a:rPr lang="en-US" dirty="0"/>
                        <a:t>Sender </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127.0.0.1:8333</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108466041"/>
                  </a:ext>
                </a:extLst>
              </a:tr>
              <a:tr h="370840">
                <a:tc gridSpan="2">
                  <a:txBody>
                    <a:bodyPr/>
                    <a:lstStyle/>
                    <a:p>
                      <a:pPr algn="ctr"/>
                      <a:r>
                        <a:rPr lang="en-US" dirty="0"/>
                        <a:t>nonce</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tc gridSpan="2">
                  <a:txBody>
                    <a:bodyPr/>
                    <a:lstStyle/>
                    <a:p>
                      <a:pPr algn="ctr"/>
                      <a:r>
                        <a:rPr lang="en-US" dirty="0"/>
                        <a:t>123456789</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extLst>
                  <a:ext uri="{0D108BD9-81ED-4DB2-BD59-A6C34878D82A}">
                    <a16:rowId xmlns:a16="http://schemas.microsoft.com/office/drawing/2014/main" val="2742468279"/>
                  </a:ext>
                </a:extLst>
              </a:tr>
              <a:tr h="914400">
                <a:tc gridSpan="2">
                  <a:txBody>
                    <a:bodyPr/>
                    <a:lstStyle/>
                    <a:p>
                      <a:pPr algn="ctr"/>
                      <a:r>
                        <a:rPr lang="en-US" dirty="0"/>
                        <a:t>.</a:t>
                      </a:r>
                    </a:p>
                    <a:p>
                      <a:pPr algn="ctr"/>
                      <a:r>
                        <a:rPr lang="en-US" dirty="0"/>
                        <a:t>.</a:t>
                      </a:r>
                    </a:p>
                    <a:p>
                      <a:pPr algn="ctr"/>
                      <a:r>
                        <a:rPr lang="en-US" dirty="0"/>
                        <a:t>.</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tc gridSpan="2">
                  <a:txBody>
                    <a:bodyPr/>
                    <a:lstStyle/>
                    <a:p>
                      <a:pPr algn="ctr"/>
                      <a:r>
                        <a:rPr lang="en-US" dirty="0"/>
                        <a:t>.</a:t>
                      </a:r>
                    </a:p>
                    <a:p>
                      <a:pPr algn="ctr"/>
                      <a:r>
                        <a:rPr lang="en-US" dirty="0"/>
                        <a:t>.</a:t>
                      </a:r>
                    </a:p>
                    <a:p>
                      <a:pPr algn="ctr"/>
                      <a:r>
                        <a:rPr lang="en-US" dirty="0"/>
                        <a:t>.</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3578402593"/>
                  </a:ext>
                </a:extLst>
              </a:tr>
            </a:tbl>
          </a:graphicData>
        </a:graphic>
      </p:graphicFrame>
      <p:pic>
        <p:nvPicPr>
          <p:cNvPr id="5" name="Picture 4" descr="File:Stack of papers tied.svg - Wikimedia Comm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6228" y="1553777"/>
            <a:ext cx="3052986" cy="1900336"/>
          </a:xfrm>
          <a:prstGeom prst="rect">
            <a:avLst/>
          </a:prstGeom>
        </p:spPr>
      </p:pic>
      <p:pic>
        <p:nvPicPr>
          <p:cNvPr id="6" name="Picture 5" descr="Student Loan Debt: The Really F*cking Scary Number Hidden in the NY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6228" y="4616363"/>
            <a:ext cx="2641357" cy="1848950"/>
          </a:xfrm>
          <a:prstGeom prst="rect">
            <a:avLst/>
          </a:prstGeom>
        </p:spPr>
      </p:pic>
      <p:cxnSp>
        <p:nvCxnSpPr>
          <p:cNvPr id="8" name="Straight Arrow Connector 7"/>
          <p:cNvCxnSpPr>
            <a:stCxn id="5" idx="2"/>
          </p:cNvCxnSpPr>
          <p:nvPr/>
        </p:nvCxnSpPr>
        <p:spPr>
          <a:xfrm flipH="1">
            <a:off x="10253615" y="3454113"/>
            <a:ext cx="9106" cy="11622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23455" y="1454727"/>
            <a:ext cx="7523018" cy="1551709"/>
          </a:xfrm>
          <a:prstGeom prst="roundRect">
            <a:avLst/>
          </a:prstGeom>
          <a:solidFill>
            <a:schemeClr val="accent4">
              <a:lumMod val="60000"/>
              <a:lumOff val="40000"/>
              <a:alpha val="35000"/>
            </a:schemeClr>
          </a:solidFill>
          <a:ln>
            <a:solidFill>
              <a:schemeClr val="accent4">
                <a:lumMod val="20000"/>
                <a:lumOff val="80000"/>
                <a:alpha val="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p:cNvSpPr/>
          <p:nvPr/>
        </p:nvSpPr>
        <p:spPr>
          <a:xfrm>
            <a:off x="623455" y="3064654"/>
            <a:ext cx="7523018" cy="3499709"/>
          </a:xfrm>
          <a:prstGeom prst="roundRect">
            <a:avLst/>
          </a:prstGeom>
          <a:solidFill>
            <a:schemeClr val="accent4">
              <a:lumMod val="60000"/>
              <a:lumOff val="40000"/>
              <a:alpha val="35000"/>
            </a:schemeClr>
          </a:solidFill>
          <a:ln>
            <a:solidFill>
              <a:schemeClr val="accent4">
                <a:lumMod val="20000"/>
                <a:lumOff val="80000"/>
                <a:alpha val="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1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 y="0"/>
            <a:ext cx="2646218" cy="1898073"/>
            <a:chOff x="0" y="0"/>
            <a:chExt cx="4433827" cy="3103679"/>
          </a:xfrm>
        </p:grpSpPr>
        <p:pic>
          <p:nvPicPr>
            <p:cNvPr id="4" name="Picture 3" descr="Student Loan Debt: The Really F*cking Scary Number Hidden in the NY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433827" cy="3103679"/>
            </a:xfrm>
            <a:prstGeom prst="rect">
              <a:avLst/>
            </a:prstGeom>
          </p:spPr>
        </p:pic>
        <p:sp>
          <p:nvSpPr>
            <p:cNvPr id="5" name="TextBox 4"/>
            <p:cNvSpPr txBox="1"/>
            <p:nvPr/>
          </p:nvSpPr>
          <p:spPr>
            <a:xfrm>
              <a:off x="1343892" y="1759658"/>
              <a:ext cx="2784764" cy="1157517"/>
            </a:xfrm>
            <a:prstGeom prst="rect">
              <a:avLst/>
            </a:prstGeom>
            <a:noFill/>
          </p:spPr>
          <p:txBody>
            <a:bodyPr wrap="square" rtlCol="0">
              <a:spAutoFit/>
            </a:bodyPr>
            <a:lstStyle/>
            <a:p>
              <a:pPr algn="ctr"/>
              <a:r>
                <a:rPr lang="en-US" sz="4000" b="1" dirty="0"/>
                <a:t>Bob</a:t>
              </a:r>
            </a:p>
          </p:txBody>
        </p:sp>
      </p:grpSp>
      <p:grpSp>
        <p:nvGrpSpPr>
          <p:cNvPr id="7" name="Group 6"/>
          <p:cNvGrpSpPr/>
          <p:nvPr/>
        </p:nvGrpSpPr>
        <p:grpSpPr>
          <a:xfrm>
            <a:off x="9545782" y="4084938"/>
            <a:ext cx="2646218" cy="1898073"/>
            <a:chOff x="0" y="-1363807"/>
            <a:chExt cx="4433827" cy="3103679"/>
          </a:xfrm>
        </p:grpSpPr>
        <p:pic>
          <p:nvPicPr>
            <p:cNvPr id="8" name="Picture 7" descr="Student Loan Debt: The Really F*cking Scary Number Hidden in the NY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3807"/>
              <a:ext cx="4433827" cy="3103679"/>
            </a:xfrm>
            <a:prstGeom prst="rect">
              <a:avLst/>
            </a:prstGeom>
          </p:spPr>
        </p:pic>
        <p:sp>
          <p:nvSpPr>
            <p:cNvPr id="9" name="TextBox 8"/>
            <p:cNvSpPr txBox="1"/>
            <p:nvPr/>
          </p:nvSpPr>
          <p:spPr>
            <a:xfrm>
              <a:off x="1230329" y="510872"/>
              <a:ext cx="2921541" cy="1157516"/>
            </a:xfrm>
            <a:prstGeom prst="rect">
              <a:avLst/>
            </a:prstGeom>
            <a:noFill/>
          </p:spPr>
          <p:txBody>
            <a:bodyPr wrap="square" rtlCol="0">
              <a:spAutoFit/>
            </a:bodyPr>
            <a:lstStyle/>
            <a:p>
              <a:pPr algn="ctr"/>
              <a:r>
                <a:rPr lang="en-US" sz="4000" b="1" dirty="0"/>
                <a:t>Charlie</a:t>
              </a:r>
              <a:endParaRPr lang="en-US" sz="4800" b="1" dirty="0"/>
            </a:p>
          </p:txBody>
        </p:sp>
      </p:grpSp>
      <p:sp>
        <p:nvSpPr>
          <p:cNvPr id="10" name="TextBox 9"/>
          <p:cNvSpPr txBox="1"/>
          <p:nvPr/>
        </p:nvSpPr>
        <p:spPr>
          <a:xfrm>
            <a:off x="85981" y="1922928"/>
            <a:ext cx="2920456" cy="646331"/>
          </a:xfrm>
          <a:prstGeom prst="rect">
            <a:avLst/>
          </a:prstGeom>
          <a:noFill/>
        </p:spPr>
        <p:txBody>
          <a:bodyPr wrap="square" rtlCol="0">
            <a:spAutoFit/>
          </a:bodyPr>
          <a:lstStyle/>
          <a:p>
            <a:r>
              <a:rPr lang="en-US" b="1" dirty="0"/>
              <a:t>Bob wants to connect to the Bitcoin network.</a:t>
            </a:r>
          </a:p>
        </p:txBody>
      </p:sp>
      <p:graphicFrame>
        <p:nvGraphicFramePr>
          <p:cNvPr id="15" name="Content Placeholder 3"/>
          <p:cNvGraphicFramePr>
            <a:graphicFrameLocks noGrp="1"/>
          </p:cNvGraphicFramePr>
          <p:nvPr>
            <p:ph idx="1"/>
            <p:extLst>
              <p:ext uri="{D42A27DB-BD31-4B8C-83A1-F6EECF244321}">
                <p14:modId xmlns:p14="http://schemas.microsoft.com/office/powerpoint/2010/main" val="3939432806"/>
              </p:ext>
            </p:extLst>
          </p:nvPr>
        </p:nvGraphicFramePr>
        <p:xfrm>
          <a:off x="1" y="3250895"/>
          <a:ext cx="3662084" cy="3566160"/>
        </p:xfrm>
        <a:graphic>
          <a:graphicData uri="http://schemas.openxmlformats.org/drawingml/2006/table">
            <a:tbl>
              <a:tblPr firstRow="1" bandRow="1">
                <a:tableStyleId>{5C22544A-7EE6-4342-B048-85BDC9FD1C3A}</a:tableStyleId>
              </a:tblPr>
              <a:tblGrid>
                <a:gridCol w="915521">
                  <a:extLst>
                    <a:ext uri="{9D8B030D-6E8A-4147-A177-3AD203B41FA5}">
                      <a16:colId xmlns:a16="http://schemas.microsoft.com/office/drawing/2014/main" val="2968054966"/>
                    </a:ext>
                  </a:extLst>
                </a:gridCol>
                <a:gridCol w="915521">
                  <a:extLst>
                    <a:ext uri="{9D8B030D-6E8A-4147-A177-3AD203B41FA5}">
                      <a16:colId xmlns:a16="http://schemas.microsoft.com/office/drawing/2014/main" val="3893923529"/>
                    </a:ext>
                  </a:extLst>
                </a:gridCol>
                <a:gridCol w="915521">
                  <a:extLst>
                    <a:ext uri="{9D8B030D-6E8A-4147-A177-3AD203B41FA5}">
                      <a16:colId xmlns:a16="http://schemas.microsoft.com/office/drawing/2014/main" val="2664283550"/>
                    </a:ext>
                  </a:extLst>
                </a:gridCol>
                <a:gridCol w="915521">
                  <a:extLst>
                    <a:ext uri="{9D8B030D-6E8A-4147-A177-3AD203B41FA5}">
                      <a16:colId xmlns:a16="http://schemas.microsoft.com/office/drawing/2014/main" val="2677393266"/>
                    </a:ext>
                  </a:extLst>
                </a:gridCol>
              </a:tblGrid>
              <a:tr h="274320">
                <a:tc gridSpan="4">
                  <a:txBody>
                    <a:bodyPr/>
                    <a:lstStyle/>
                    <a:p>
                      <a:pPr algn="ctr"/>
                      <a:r>
                        <a:rPr lang="en-US" sz="1200" dirty="0"/>
                        <a:t>Version header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3163039"/>
                  </a:ext>
                </a:extLst>
              </a:tr>
              <a:tr h="457200">
                <a:tc>
                  <a:txBody>
                    <a:bodyPr/>
                    <a:lstStyle/>
                    <a:p>
                      <a:pPr algn="ctr"/>
                      <a:r>
                        <a:rPr lang="en-US" sz="1200" dirty="0"/>
                        <a:t>Magic</a:t>
                      </a:r>
                      <a:r>
                        <a:rPr lang="en-US" sz="1200" baseline="0" dirty="0"/>
                        <a:t> number</a:t>
                      </a:r>
                      <a:endParaRPr lang="en-US" sz="1200" dirty="0"/>
                    </a:p>
                  </a:txBody>
                  <a:tcPr/>
                </a:tc>
                <a:tc>
                  <a:txBody>
                    <a:bodyPr/>
                    <a:lstStyle/>
                    <a:p>
                      <a:pPr algn="ctr"/>
                      <a:r>
                        <a:rPr lang="en-US" sz="1200" dirty="0"/>
                        <a:t>Command name</a:t>
                      </a:r>
                    </a:p>
                  </a:txBody>
                  <a:tcPr/>
                </a:tc>
                <a:tc>
                  <a:txBody>
                    <a:bodyPr/>
                    <a:lstStyle/>
                    <a:p>
                      <a:pPr algn="ctr"/>
                      <a:r>
                        <a:rPr lang="en-US" sz="1200" dirty="0"/>
                        <a:t>Payload size</a:t>
                      </a:r>
                    </a:p>
                  </a:txBody>
                  <a:tcPr/>
                </a:tc>
                <a:tc>
                  <a:txBody>
                    <a:bodyPr/>
                    <a:lstStyle/>
                    <a:p>
                      <a:pPr algn="ctr"/>
                      <a:r>
                        <a:rPr lang="en-US" sz="1200" dirty="0" err="1"/>
                        <a:t>Cehcksum</a:t>
                      </a:r>
                      <a:r>
                        <a:rPr lang="en-US" sz="1200" dirty="0"/>
                        <a:t> </a:t>
                      </a:r>
                    </a:p>
                  </a:txBody>
                  <a:tcPr/>
                </a:tc>
                <a:extLst>
                  <a:ext uri="{0D108BD9-81ED-4DB2-BD59-A6C34878D82A}">
                    <a16:rowId xmlns:a16="http://schemas.microsoft.com/office/drawing/2014/main" val="2641870627"/>
                  </a:ext>
                </a:extLst>
              </a:tr>
              <a:tr h="274320">
                <a:tc>
                  <a:txBody>
                    <a:bodyPr/>
                    <a:lstStyle/>
                    <a:p>
                      <a:pPr algn="ctr"/>
                      <a:r>
                        <a:rPr lang="en-US" sz="1200" dirty="0"/>
                        <a:t>f9beb4d9</a:t>
                      </a:r>
                    </a:p>
                  </a:txBody>
                  <a:tcPr/>
                </a:tc>
                <a:tc>
                  <a:txBody>
                    <a:bodyPr/>
                    <a:lstStyle/>
                    <a:p>
                      <a:pPr algn="ctr"/>
                      <a:r>
                        <a:rPr lang="en-US" sz="1200" dirty="0"/>
                        <a:t>version</a:t>
                      </a:r>
                    </a:p>
                  </a:txBody>
                  <a:tcPr/>
                </a:tc>
                <a:tc>
                  <a:txBody>
                    <a:bodyPr/>
                    <a:lstStyle/>
                    <a:p>
                      <a:pPr algn="ctr"/>
                      <a:r>
                        <a:rPr lang="en-US" sz="1200" dirty="0"/>
                        <a:t>142 bytes</a:t>
                      </a:r>
                    </a:p>
                  </a:txBody>
                  <a:tcPr/>
                </a:tc>
                <a:tc>
                  <a:txBody>
                    <a:bodyPr/>
                    <a:lstStyle/>
                    <a:p>
                      <a:pPr algn="ctr"/>
                      <a:r>
                        <a:rPr lang="en-US" sz="1200" dirty="0"/>
                        <a:t>61d65c7c</a:t>
                      </a:r>
                    </a:p>
                  </a:txBody>
                  <a:tcPr/>
                </a:tc>
                <a:extLst>
                  <a:ext uri="{0D108BD9-81ED-4DB2-BD59-A6C34878D82A}">
                    <a16:rowId xmlns:a16="http://schemas.microsoft.com/office/drawing/2014/main" val="525727629"/>
                  </a:ext>
                </a:extLst>
              </a:tr>
              <a:tr h="27432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mn-lt"/>
                          <a:ea typeface="+mn-ea"/>
                          <a:cs typeface="+mn-cs"/>
                        </a:rPr>
                        <a:t>Version message payload</a:t>
                      </a:r>
                    </a:p>
                  </a:txBody>
                  <a:tcPr>
                    <a:solidFill>
                      <a:schemeClr val="accent2"/>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00405692"/>
                  </a:ext>
                </a:extLst>
              </a:tr>
              <a:tr h="274320">
                <a:tc gridSpan="2">
                  <a:txBody>
                    <a:bodyPr/>
                    <a:lstStyle/>
                    <a:p>
                      <a:pPr algn="ctr"/>
                      <a:r>
                        <a:rPr lang="en-US" sz="1200" dirty="0"/>
                        <a:t>Version </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tc gridSpan="2">
                  <a:txBody>
                    <a:bodyPr/>
                    <a:lstStyle/>
                    <a:p>
                      <a:pPr algn="ctr"/>
                      <a:r>
                        <a:rPr lang="en-US" sz="1200" dirty="0"/>
                        <a:t>70012</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1077349217"/>
                  </a:ext>
                </a:extLst>
              </a:tr>
              <a:tr h="274320">
                <a:tc gridSpan="2">
                  <a:txBody>
                    <a:bodyPr/>
                    <a:lstStyle/>
                    <a:p>
                      <a:pPr algn="ctr"/>
                      <a:r>
                        <a:rPr lang="en-US" sz="1200" dirty="0"/>
                        <a:t>services</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tc gridSpan="2">
                  <a:txBody>
                    <a:bodyPr/>
                    <a:lstStyle/>
                    <a:p>
                      <a:pPr algn="ctr"/>
                      <a:r>
                        <a:rPr lang="en-US" sz="1200" dirty="0"/>
                        <a:t>0x00</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extLst>
                  <a:ext uri="{0D108BD9-81ED-4DB2-BD59-A6C34878D82A}">
                    <a16:rowId xmlns:a16="http://schemas.microsoft.com/office/drawing/2014/main" val="3406958209"/>
                  </a:ext>
                </a:extLst>
              </a:tr>
              <a:tr h="274320">
                <a:tc gridSpan="2">
                  <a:txBody>
                    <a:bodyPr/>
                    <a:lstStyle/>
                    <a:p>
                      <a:pPr algn="ctr"/>
                      <a:r>
                        <a:rPr lang="en-US" sz="1200" dirty="0"/>
                        <a:t>timestamp</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tc gridSpan="2">
                  <a:txBody>
                    <a:bodyPr/>
                    <a:lstStyle/>
                    <a:p>
                      <a:pPr algn="ctr"/>
                      <a:r>
                        <a:rPr lang="en-US" sz="1200" dirty="0"/>
                        <a:t>03 January 2017</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3148428689"/>
                  </a:ext>
                </a:extLst>
              </a:tr>
              <a:tr h="274320">
                <a:tc gridSpan="2">
                  <a:txBody>
                    <a:bodyPr/>
                    <a:lstStyle/>
                    <a:p>
                      <a:pPr algn="ctr"/>
                      <a:r>
                        <a:rPr lang="en-US" sz="1200" dirty="0"/>
                        <a:t>Receiver </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tc gridSpan="2">
                  <a:txBody>
                    <a:bodyPr/>
                    <a:lstStyle/>
                    <a:p>
                      <a:pPr algn="ctr"/>
                      <a:r>
                        <a:rPr lang="en-US" sz="1200" dirty="0"/>
                        <a:t>127.0.0.1:8333</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extLst>
                  <a:ext uri="{0D108BD9-81ED-4DB2-BD59-A6C34878D82A}">
                    <a16:rowId xmlns:a16="http://schemas.microsoft.com/office/drawing/2014/main" val="2429946162"/>
                  </a:ext>
                </a:extLst>
              </a:tr>
              <a:tr h="274320">
                <a:tc gridSpan="2">
                  <a:txBody>
                    <a:bodyPr/>
                    <a:lstStyle/>
                    <a:p>
                      <a:pPr algn="ctr"/>
                      <a:r>
                        <a:rPr lang="en-US" sz="1200" dirty="0"/>
                        <a:t>Sender </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127.0.0.1:8333</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108466041"/>
                  </a:ext>
                </a:extLst>
              </a:tr>
              <a:tr h="274320">
                <a:tc gridSpan="2">
                  <a:txBody>
                    <a:bodyPr/>
                    <a:lstStyle/>
                    <a:p>
                      <a:pPr algn="ctr"/>
                      <a:r>
                        <a:rPr lang="en-US" sz="1200" dirty="0"/>
                        <a:t>nonce</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tc gridSpan="2">
                  <a:txBody>
                    <a:bodyPr/>
                    <a:lstStyle/>
                    <a:p>
                      <a:pPr algn="ctr"/>
                      <a:r>
                        <a:rPr lang="en-US" sz="1200" dirty="0"/>
                        <a:t>123456789</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extLst>
                  <a:ext uri="{0D108BD9-81ED-4DB2-BD59-A6C34878D82A}">
                    <a16:rowId xmlns:a16="http://schemas.microsoft.com/office/drawing/2014/main" val="2742468279"/>
                  </a:ext>
                </a:extLst>
              </a:tr>
              <a:tr h="640080">
                <a:tc gridSpan="2">
                  <a:txBody>
                    <a:bodyPr/>
                    <a:lstStyle/>
                    <a:p>
                      <a:pPr algn="ctr"/>
                      <a:r>
                        <a:rPr lang="en-US" sz="1200" dirty="0"/>
                        <a:t>.</a:t>
                      </a:r>
                    </a:p>
                    <a:p>
                      <a:pPr algn="ctr"/>
                      <a:r>
                        <a:rPr lang="en-US" sz="1200" dirty="0"/>
                        <a:t>.</a:t>
                      </a:r>
                    </a:p>
                    <a:p>
                      <a:pPr algn="ctr"/>
                      <a:r>
                        <a:rPr lang="en-US" sz="1200" dirty="0"/>
                        <a:t>.</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tc gridSpan="2">
                  <a:txBody>
                    <a:bodyPr/>
                    <a:lstStyle/>
                    <a:p>
                      <a:pPr algn="ctr"/>
                      <a:r>
                        <a:rPr lang="en-US" sz="1200" dirty="0"/>
                        <a:t>.</a:t>
                      </a:r>
                    </a:p>
                    <a:p>
                      <a:pPr algn="ctr"/>
                      <a:r>
                        <a:rPr lang="en-US" sz="1200" dirty="0"/>
                        <a:t>.</a:t>
                      </a:r>
                    </a:p>
                    <a:p>
                      <a:pPr algn="ctr"/>
                      <a:r>
                        <a:rPr lang="en-US" sz="1200" dirty="0"/>
                        <a:t>.</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3578402593"/>
                  </a:ext>
                </a:extLst>
              </a:tr>
            </a:tbl>
          </a:graphicData>
        </a:graphic>
      </p:graphicFrame>
      <p:cxnSp>
        <p:nvCxnSpPr>
          <p:cNvPr id="21" name="Straight Arrow Connector 20"/>
          <p:cNvCxnSpPr>
            <a:stCxn id="8" idx="1"/>
            <a:endCxn id="15" idx="3"/>
          </p:cNvCxnSpPr>
          <p:nvPr/>
        </p:nvCxnSpPr>
        <p:spPr>
          <a:xfrm flipH="1">
            <a:off x="3662085" y="5033975"/>
            <a:ext cx="5883697" cy="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3" name="Shape 201" descr="Letter, Mail, Mailing, Email, ..."/>
          <p:cNvPicPr preferRelativeResize="0"/>
          <p:nvPr/>
        </p:nvPicPr>
        <p:blipFill>
          <a:blip r:embed="rId3">
            <a:alphaModFix/>
          </a:blip>
          <a:stretch>
            <a:fillRect/>
          </a:stretch>
        </p:blipFill>
        <p:spPr>
          <a:xfrm>
            <a:off x="6096000" y="4672274"/>
            <a:ext cx="1013812" cy="723399"/>
          </a:xfrm>
          <a:prstGeom prst="rect">
            <a:avLst/>
          </a:prstGeom>
          <a:noFill/>
          <a:ln>
            <a:noFill/>
          </a:ln>
        </p:spPr>
      </p:pic>
      <p:sp>
        <p:nvSpPr>
          <p:cNvPr id="24" name="TextBox 23"/>
          <p:cNvSpPr txBox="1"/>
          <p:nvPr/>
        </p:nvSpPr>
        <p:spPr>
          <a:xfrm>
            <a:off x="4317933" y="5757374"/>
            <a:ext cx="4572000" cy="830997"/>
          </a:xfrm>
          <a:prstGeom prst="rect">
            <a:avLst/>
          </a:prstGeom>
          <a:noFill/>
        </p:spPr>
        <p:txBody>
          <a:bodyPr wrap="square" rtlCol="0">
            <a:spAutoFit/>
          </a:bodyPr>
          <a:lstStyle/>
          <a:p>
            <a:pPr algn="ctr"/>
            <a:r>
              <a:rPr lang="en-US" sz="2400" b="1" dirty="0"/>
              <a:t>No blockchain yet. He can even send this message using owls mail</a:t>
            </a:r>
          </a:p>
        </p:txBody>
      </p:sp>
      <p:sp>
        <p:nvSpPr>
          <p:cNvPr id="26" name="Rectangle: Folded Corner 25"/>
          <p:cNvSpPr/>
          <p:nvPr/>
        </p:nvSpPr>
        <p:spPr>
          <a:xfrm>
            <a:off x="4397778" y="113494"/>
            <a:ext cx="4508440" cy="2685961"/>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The Bitcoin protocol – Page one.</a:t>
            </a:r>
          </a:p>
          <a:p>
            <a:endParaRPr lang="en-US" b="1" dirty="0"/>
          </a:p>
          <a:p>
            <a:r>
              <a:rPr lang="en-US" b="1" dirty="0"/>
              <a:t>How to connect to another node:</a:t>
            </a:r>
          </a:p>
          <a:p>
            <a:pPr marL="342900" indent="-342900">
              <a:buAutoNum type="arabicPeriod"/>
            </a:pPr>
            <a:r>
              <a:rPr lang="en-US" dirty="0"/>
              <a:t>Fill the “version message” form. </a:t>
            </a:r>
          </a:p>
          <a:p>
            <a:pPr marL="342900" indent="-342900">
              <a:buAutoNum type="arabicPeriod"/>
            </a:pPr>
            <a:r>
              <a:rPr lang="en-US" dirty="0"/>
              <a:t>Send the version message to remote node</a:t>
            </a:r>
          </a:p>
          <a:p>
            <a:pPr marL="342900" indent="-342900">
              <a:buAutoNum type="arabicPeriod"/>
            </a:pPr>
            <a:r>
              <a:rPr lang="en-US" dirty="0"/>
              <a:t>Wait for the remote node to replay</a:t>
            </a:r>
          </a:p>
        </p:txBody>
      </p:sp>
      <p:sp>
        <p:nvSpPr>
          <p:cNvPr id="27" name="Speech Bubble: Rectangle with Corners Rounded 26"/>
          <p:cNvSpPr/>
          <p:nvPr/>
        </p:nvSpPr>
        <p:spPr>
          <a:xfrm>
            <a:off x="9767455" y="1634836"/>
            <a:ext cx="1977904" cy="1885530"/>
          </a:xfrm>
          <a:prstGeom prst="wedgeRoundRectCallout">
            <a:avLst>
              <a:gd name="adj1" fmla="val 29595"/>
              <a:gd name="adj2" fmla="val 74144"/>
              <a:gd name="adj3" fmla="val 16667"/>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Incoming mail!</a:t>
            </a:r>
          </a:p>
        </p:txBody>
      </p:sp>
    </p:spTree>
    <p:extLst>
      <p:ext uri="{BB962C8B-B14F-4D97-AF65-F5344CB8AC3E}">
        <p14:creationId xmlns:p14="http://schemas.microsoft.com/office/powerpoint/2010/main" val="271997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 y="0"/>
            <a:ext cx="2646218" cy="1898073"/>
            <a:chOff x="0" y="0"/>
            <a:chExt cx="4433827" cy="3103679"/>
          </a:xfrm>
        </p:grpSpPr>
        <p:pic>
          <p:nvPicPr>
            <p:cNvPr id="5" name="Picture 4" descr="Student Loan Debt: The Really F*cking Scary Number Hidden in the NY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433827" cy="3103679"/>
            </a:xfrm>
            <a:prstGeom prst="rect">
              <a:avLst/>
            </a:prstGeom>
          </p:spPr>
        </p:pic>
        <p:sp>
          <p:nvSpPr>
            <p:cNvPr id="6" name="TextBox 5"/>
            <p:cNvSpPr txBox="1"/>
            <p:nvPr/>
          </p:nvSpPr>
          <p:spPr>
            <a:xfrm>
              <a:off x="1343892" y="1759658"/>
              <a:ext cx="2784764" cy="1157517"/>
            </a:xfrm>
            <a:prstGeom prst="rect">
              <a:avLst/>
            </a:prstGeom>
            <a:noFill/>
          </p:spPr>
          <p:txBody>
            <a:bodyPr wrap="square" rtlCol="0">
              <a:spAutoFit/>
            </a:bodyPr>
            <a:lstStyle/>
            <a:p>
              <a:pPr algn="ctr"/>
              <a:r>
                <a:rPr lang="en-US" sz="4000" b="1" dirty="0"/>
                <a:t>Bob</a:t>
              </a:r>
            </a:p>
          </p:txBody>
        </p:sp>
      </p:grpSp>
      <p:grpSp>
        <p:nvGrpSpPr>
          <p:cNvPr id="7" name="Group 6"/>
          <p:cNvGrpSpPr/>
          <p:nvPr/>
        </p:nvGrpSpPr>
        <p:grpSpPr>
          <a:xfrm>
            <a:off x="9545782" y="4084938"/>
            <a:ext cx="2646218" cy="1898073"/>
            <a:chOff x="0" y="-1363807"/>
            <a:chExt cx="4433827" cy="3103679"/>
          </a:xfrm>
        </p:grpSpPr>
        <p:pic>
          <p:nvPicPr>
            <p:cNvPr id="8" name="Picture 7" descr="Student Loan Debt: The Really F*cking Scary Number Hidden in the NY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3807"/>
              <a:ext cx="4433827" cy="3103679"/>
            </a:xfrm>
            <a:prstGeom prst="rect">
              <a:avLst/>
            </a:prstGeom>
          </p:spPr>
        </p:pic>
        <p:sp>
          <p:nvSpPr>
            <p:cNvPr id="9" name="TextBox 8"/>
            <p:cNvSpPr txBox="1"/>
            <p:nvPr/>
          </p:nvSpPr>
          <p:spPr>
            <a:xfrm>
              <a:off x="1230329" y="510872"/>
              <a:ext cx="2921541" cy="1157516"/>
            </a:xfrm>
            <a:prstGeom prst="rect">
              <a:avLst/>
            </a:prstGeom>
            <a:noFill/>
          </p:spPr>
          <p:txBody>
            <a:bodyPr wrap="square" rtlCol="0">
              <a:spAutoFit/>
            </a:bodyPr>
            <a:lstStyle/>
            <a:p>
              <a:pPr algn="ctr"/>
              <a:r>
                <a:rPr lang="en-US" sz="4000" b="1" dirty="0"/>
                <a:t>Charlie</a:t>
              </a:r>
              <a:endParaRPr lang="en-US" sz="4800" b="1" dirty="0"/>
            </a:p>
          </p:txBody>
        </p:sp>
      </p:grpSp>
      <p:sp>
        <p:nvSpPr>
          <p:cNvPr id="10" name="Rectangle: Folded Corner 9"/>
          <p:cNvSpPr/>
          <p:nvPr/>
        </p:nvSpPr>
        <p:spPr>
          <a:xfrm>
            <a:off x="2946400" y="0"/>
            <a:ext cx="5320498" cy="4249271"/>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tIns="365760" bIns="0" rtlCol="0" anchor="ctr"/>
          <a:lstStyle/>
          <a:p>
            <a:r>
              <a:rPr lang="en-US" b="1" dirty="0"/>
              <a:t>The Bitcoin protocol – Page Two.</a:t>
            </a:r>
          </a:p>
          <a:p>
            <a:endParaRPr lang="en-US" b="1" dirty="0"/>
          </a:p>
          <a:p>
            <a:r>
              <a:rPr lang="en-US" b="1" dirty="0"/>
              <a:t>Look at the version message you received from the remote node. If the information in the form is correct you can choose to connect to that remote node by constructing young own version message and send it back.</a:t>
            </a:r>
          </a:p>
          <a:p>
            <a:endParaRPr lang="en-US" b="1" dirty="0"/>
          </a:p>
          <a:p>
            <a:r>
              <a:rPr lang="en-US" b="1" dirty="0"/>
              <a:t>Follow the replay version message with a </a:t>
            </a:r>
            <a:r>
              <a:rPr lang="en-US" b="1" dirty="0" err="1"/>
              <a:t>verAck</a:t>
            </a:r>
            <a:r>
              <a:rPr lang="en-US" b="1" dirty="0"/>
              <a:t> message</a:t>
            </a:r>
          </a:p>
          <a:p>
            <a:endParaRPr lang="en-US" b="1" dirty="0"/>
          </a:p>
          <a:p>
            <a:r>
              <a:rPr lang="en-US" b="1" dirty="0"/>
              <a:t>If you received </a:t>
            </a:r>
            <a:r>
              <a:rPr lang="en-US" b="1" dirty="0" err="1"/>
              <a:t>varAck</a:t>
            </a:r>
            <a:r>
              <a:rPr lang="en-US" b="1" dirty="0"/>
              <a:t> message, replay by sending your own </a:t>
            </a:r>
            <a:r>
              <a:rPr lang="en-US" b="1" dirty="0" err="1"/>
              <a:t>varAck</a:t>
            </a:r>
            <a:r>
              <a:rPr lang="en-US" b="1" dirty="0"/>
              <a:t> message.</a:t>
            </a:r>
          </a:p>
        </p:txBody>
      </p:sp>
      <p:graphicFrame>
        <p:nvGraphicFramePr>
          <p:cNvPr id="11" name="Content Placeholder 3"/>
          <p:cNvGraphicFramePr>
            <a:graphicFrameLocks noGrp="1"/>
          </p:cNvGraphicFramePr>
          <p:nvPr>
            <p:ph idx="1"/>
            <p:extLst>
              <p:ext uri="{D42A27DB-BD31-4B8C-83A1-F6EECF244321}">
                <p14:modId xmlns:p14="http://schemas.microsoft.com/office/powerpoint/2010/main" val="381816250"/>
              </p:ext>
            </p:extLst>
          </p:nvPr>
        </p:nvGraphicFramePr>
        <p:xfrm>
          <a:off x="8449031" y="87091"/>
          <a:ext cx="3662084" cy="3566160"/>
        </p:xfrm>
        <a:graphic>
          <a:graphicData uri="http://schemas.openxmlformats.org/drawingml/2006/table">
            <a:tbl>
              <a:tblPr firstRow="1" bandRow="1">
                <a:tableStyleId>{5C22544A-7EE6-4342-B048-85BDC9FD1C3A}</a:tableStyleId>
              </a:tblPr>
              <a:tblGrid>
                <a:gridCol w="915521">
                  <a:extLst>
                    <a:ext uri="{9D8B030D-6E8A-4147-A177-3AD203B41FA5}">
                      <a16:colId xmlns:a16="http://schemas.microsoft.com/office/drawing/2014/main" val="2968054966"/>
                    </a:ext>
                  </a:extLst>
                </a:gridCol>
                <a:gridCol w="915521">
                  <a:extLst>
                    <a:ext uri="{9D8B030D-6E8A-4147-A177-3AD203B41FA5}">
                      <a16:colId xmlns:a16="http://schemas.microsoft.com/office/drawing/2014/main" val="3893923529"/>
                    </a:ext>
                  </a:extLst>
                </a:gridCol>
                <a:gridCol w="915521">
                  <a:extLst>
                    <a:ext uri="{9D8B030D-6E8A-4147-A177-3AD203B41FA5}">
                      <a16:colId xmlns:a16="http://schemas.microsoft.com/office/drawing/2014/main" val="2664283550"/>
                    </a:ext>
                  </a:extLst>
                </a:gridCol>
                <a:gridCol w="915521">
                  <a:extLst>
                    <a:ext uri="{9D8B030D-6E8A-4147-A177-3AD203B41FA5}">
                      <a16:colId xmlns:a16="http://schemas.microsoft.com/office/drawing/2014/main" val="2677393266"/>
                    </a:ext>
                  </a:extLst>
                </a:gridCol>
              </a:tblGrid>
              <a:tr h="274320">
                <a:tc gridSpan="4">
                  <a:txBody>
                    <a:bodyPr/>
                    <a:lstStyle/>
                    <a:p>
                      <a:pPr algn="ctr"/>
                      <a:r>
                        <a:rPr lang="en-US" sz="1200" dirty="0"/>
                        <a:t>Version header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3163039"/>
                  </a:ext>
                </a:extLst>
              </a:tr>
              <a:tr h="457200">
                <a:tc>
                  <a:txBody>
                    <a:bodyPr/>
                    <a:lstStyle/>
                    <a:p>
                      <a:pPr algn="ctr"/>
                      <a:r>
                        <a:rPr lang="en-US" sz="1200" dirty="0"/>
                        <a:t>Magic</a:t>
                      </a:r>
                      <a:r>
                        <a:rPr lang="en-US" sz="1200" baseline="0" dirty="0"/>
                        <a:t> number</a:t>
                      </a:r>
                      <a:endParaRPr lang="en-US" sz="1200" dirty="0"/>
                    </a:p>
                  </a:txBody>
                  <a:tcPr/>
                </a:tc>
                <a:tc>
                  <a:txBody>
                    <a:bodyPr/>
                    <a:lstStyle/>
                    <a:p>
                      <a:pPr algn="ctr"/>
                      <a:r>
                        <a:rPr lang="en-US" sz="1200" dirty="0"/>
                        <a:t>Command name</a:t>
                      </a:r>
                    </a:p>
                  </a:txBody>
                  <a:tcPr/>
                </a:tc>
                <a:tc>
                  <a:txBody>
                    <a:bodyPr/>
                    <a:lstStyle/>
                    <a:p>
                      <a:pPr algn="ctr"/>
                      <a:r>
                        <a:rPr lang="en-US" sz="1200" dirty="0"/>
                        <a:t>Payload size</a:t>
                      </a:r>
                    </a:p>
                  </a:txBody>
                  <a:tcPr/>
                </a:tc>
                <a:tc>
                  <a:txBody>
                    <a:bodyPr/>
                    <a:lstStyle/>
                    <a:p>
                      <a:pPr algn="ctr"/>
                      <a:r>
                        <a:rPr lang="en-US" sz="1200" dirty="0" err="1"/>
                        <a:t>Cehcksum</a:t>
                      </a:r>
                      <a:r>
                        <a:rPr lang="en-US" sz="1200" dirty="0"/>
                        <a:t> </a:t>
                      </a:r>
                    </a:p>
                  </a:txBody>
                  <a:tcPr/>
                </a:tc>
                <a:extLst>
                  <a:ext uri="{0D108BD9-81ED-4DB2-BD59-A6C34878D82A}">
                    <a16:rowId xmlns:a16="http://schemas.microsoft.com/office/drawing/2014/main" val="2641870627"/>
                  </a:ext>
                </a:extLst>
              </a:tr>
              <a:tr h="274320">
                <a:tc>
                  <a:txBody>
                    <a:bodyPr/>
                    <a:lstStyle/>
                    <a:p>
                      <a:pPr algn="ctr"/>
                      <a:r>
                        <a:rPr lang="en-US" sz="1200" dirty="0"/>
                        <a:t>f9beb4d9</a:t>
                      </a:r>
                    </a:p>
                  </a:txBody>
                  <a:tcPr/>
                </a:tc>
                <a:tc>
                  <a:txBody>
                    <a:bodyPr/>
                    <a:lstStyle/>
                    <a:p>
                      <a:pPr algn="ctr"/>
                      <a:r>
                        <a:rPr lang="en-US" sz="1200" dirty="0"/>
                        <a:t>version</a:t>
                      </a:r>
                    </a:p>
                  </a:txBody>
                  <a:tcPr/>
                </a:tc>
                <a:tc>
                  <a:txBody>
                    <a:bodyPr/>
                    <a:lstStyle/>
                    <a:p>
                      <a:pPr algn="ctr"/>
                      <a:r>
                        <a:rPr lang="en-US" sz="1200" dirty="0"/>
                        <a:t>142 bytes</a:t>
                      </a:r>
                    </a:p>
                  </a:txBody>
                  <a:tcPr/>
                </a:tc>
                <a:tc>
                  <a:txBody>
                    <a:bodyPr/>
                    <a:lstStyle/>
                    <a:p>
                      <a:pPr algn="ctr"/>
                      <a:r>
                        <a:rPr lang="en-US" sz="1200" dirty="0"/>
                        <a:t>61d65c7c</a:t>
                      </a:r>
                    </a:p>
                  </a:txBody>
                  <a:tcPr/>
                </a:tc>
                <a:extLst>
                  <a:ext uri="{0D108BD9-81ED-4DB2-BD59-A6C34878D82A}">
                    <a16:rowId xmlns:a16="http://schemas.microsoft.com/office/drawing/2014/main" val="525727629"/>
                  </a:ext>
                </a:extLst>
              </a:tr>
              <a:tr h="27432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mn-lt"/>
                          <a:ea typeface="+mn-ea"/>
                          <a:cs typeface="+mn-cs"/>
                        </a:rPr>
                        <a:t>Version message payload</a:t>
                      </a:r>
                    </a:p>
                  </a:txBody>
                  <a:tcPr>
                    <a:solidFill>
                      <a:schemeClr val="accent2"/>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00405692"/>
                  </a:ext>
                </a:extLst>
              </a:tr>
              <a:tr h="274320">
                <a:tc gridSpan="2">
                  <a:txBody>
                    <a:bodyPr/>
                    <a:lstStyle/>
                    <a:p>
                      <a:pPr algn="ctr"/>
                      <a:r>
                        <a:rPr lang="en-US" sz="1200" dirty="0"/>
                        <a:t>Version </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tc gridSpan="2">
                  <a:txBody>
                    <a:bodyPr/>
                    <a:lstStyle/>
                    <a:p>
                      <a:pPr algn="ctr"/>
                      <a:r>
                        <a:rPr lang="en-US" sz="1200" dirty="0"/>
                        <a:t>70012</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1077349217"/>
                  </a:ext>
                </a:extLst>
              </a:tr>
              <a:tr h="274320">
                <a:tc gridSpan="2">
                  <a:txBody>
                    <a:bodyPr/>
                    <a:lstStyle/>
                    <a:p>
                      <a:pPr algn="ctr"/>
                      <a:r>
                        <a:rPr lang="en-US" sz="1200" dirty="0"/>
                        <a:t>services</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tc gridSpan="2">
                  <a:txBody>
                    <a:bodyPr/>
                    <a:lstStyle/>
                    <a:p>
                      <a:pPr algn="ctr"/>
                      <a:r>
                        <a:rPr lang="en-US" sz="1200" dirty="0"/>
                        <a:t>0x00</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extLst>
                  <a:ext uri="{0D108BD9-81ED-4DB2-BD59-A6C34878D82A}">
                    <a16:rowId xmlns:a16="http://schemas.microsoft.com/office/drawing/2014/main" val="3406958209"/>
                  </a:ext>
                </a:extLst>
              </a:tr>
              <a:tr h="274320">
                <a:tc gridSpan="2">
                  <a:txBody>
                    <a:bodyPr/>
                    <a:lstStyle/>
                    <a:p>
                      <a:pPr algn="ctr"/>
                      <a:r>
                        <a:rPr lang="en-US" sz="1200" dirty="0"/>
                        <a:t>timestamp</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tc gridSpan="2">
                  <a:txBody>
                    <a:bodyPr/>
                    <a:lstStyle/>
                    <a:p>
                      <a:pPr algn="ctr"/>
                      <a:r>
                        <a:rPr lang="en-US" sz="1200" dirty="0"/>
                        <a:t>03 January 2017</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3148428689"/>
                  </a:ext>
                </a:extLst>
              </a:tr>
              <a:tr h="274320">
                <a:tc gridSpan="2">
                  <a:txBody>
                    <a:bodyPr/>
                    <a:lstStyle/>
                    <a:p>
                      <a:pPr algn="ctr"/>
                      <a:r>
                        <a:rPr lang="en-US" sz="1200" dirty="0"/>
                        <a:t>Receiver </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tc gridSpan="2">
                  <a:txBody>
                    <a:bodyPr/>
                    <a:lstStyle/>
                    <a:p>
                      <a:pPr algn="ctr"/>
                      <a:r>
                        <a:rPr lang="en-US" sz="1200" dirty="0"/>
                        <a:t>127.0.0.1:8333</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extLst>
                  <a:ext uri="{0D108BD9-81ED-4DB2-BD59-A6C34878D82A}">
                    <a16:rowId xmlns:a16="http://schemas.microsoft.com/office/drawing/2014/main" val="2429946162"/>
                  </a:ext>
                </a:extLst>
              </a:tr>
              <a:tr h="274320">
                <a:tc gridSpan="2">
                  <a:txBody>
                    <a:bodyPr/>
                    <a:lstStyle/>
                    <a:p>
                      <a:pPr algn="ctr"/>
                      <a:r>
                        <a:rPr lang="en-US" sz="1200" dirty="0"/>
                        <a:t>Sender </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127.0.0.1:8333</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108466041"/>
                  </a:ext>
                </a:extLst>
              </a:tr>
              <a:tr h="274320">
                <a:tc gridSpan="2">
                  <a:txBody>
                    <a:bodyPr/>
                    <a:lstStyle/>
                    <a:p>
                      <a:pPr algn="ctr"/>
                      <a:r>
                        <a:rPr lang="en-US" sz="1200" dirty="0"/>
                        <a:t>nonce</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tc gridSpan="2">
                  <a:txBody>
                    <a:bodyPr/>
                    <a:lstStyle/>
                    <a:p>
                      <a:pPr algn="ctr"/>
                      <a:r>
                        <a:rPr lang="en-US" sz="1200" dirty="0"/>
                        <a:t>123456789</a:t>
                      </a:r>
                    </a:p>
                  </a:txBody>
                  <a:tcPr>
                    <a:solidFill>
                      <a:schemeClr val="accent2">
                        <a:lumMod val="40000"/>
                        <a:lumOff val="60000"/>
                      </a:schemeClr>
                    </a:solidFill>
                  </a:tcPr>
                </a:tc>
                <a:tc hMerge="1">
                  <a:txBody>
                    <a:bodyPr/>
                    <a:lstStyle/>
                    <a:p>
                      <a:endParaRPr lang="en-US" dirty="0"/>
                    </a:p>
                  </a:txBody>
                  <a:tcPr>
                    <a:solidFill>
                      <a:schemeClr val="accent2">
                        <a:lumMod val="40000"/>
                        <a:lumOff val="60000"/>
                      </a:schemeClr>
                    </a:solidFill>
                  </a:tcPr>
                </a:tc>
                <a:extLst>
                  <a:ext uri="{0D108BD9-81ED-4DB2-BD59-A6C34878D82A}">
                    <a16:rowId xmlns:a16="http://schemas.microsoft.com/office/drawing/2014/main" val="2742468279"/>
                  </a:ext>
                </a:extLst>
              </a:tr>
              <a:tr h="640080">
                <a:tc gridSpan="2">
                  <a:txBody>
                    <a:bodyPr/>
                    <a:lstStyle/>
                    <a:p>
                      <a:pPr algn="ctr"/>
                      <a:r>
                        <a:rPr lang="en-US" sz="1200" dirty="0"/>
                        <a:t>.</a:t>
                      </a:r>
                    </a:p>
                    <a:p>
                      <a:pPr algn="ctr"/>
                      <a:r>
                        <a:rPr lang="en-US" sz="1200" dirty="0"/>
                        <a:t>.</a:t>
                      </a:r>
                    </a:p>
                    <a:p>
                      <a:pPr algn="ctr"/>
                      <a:r>
                        <a:rPr lang="en-US" sz="1200" dirty="0"/>
                        <a:t>.</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tc gridSpan="2">
                  <a:txBody>
                    <a:bodyPr/>
                    <a:lstStyle/>
                    <a:p>
                      <a:pPr algn="ctr"/>
                      <a:r>
                        <a:rPr lang="en-US" sz="1200" dirty="0"/>
                        <a:t>.</a:t>
                      </a:r>
                    </a:p>
                    <a:p>
                      <a:pPr algn="ctr"/>
                      <a:r>
                        <a:rPr lang="en-US" sz="1200" dirty="0"/>
                        <a:t>.</a:t>
                      </a:r>
                    </a:p>
                    <a:p>
                      <a:pPr algn="ctr"/>
                      <a:r>
                        <a:rPr lang="en-US" sz="1200" dirty="0"/>
                        <a:t>.</a:t>
                      </a:r>
                    </a:p>
                  </a:txBody>
                  <a:tcPr>
                    <a:solidFill>
                      <a:schemeClr val="accent2">
                        <a:lumMod val="20000"/>
                        <a:lumOff val="80000"/>
                      </a:schemeClr>
                    </a:solidFill>
                  </a:tcPr>
                </a:tc>
                <a:tc hMerge="1">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3578402593"/>
                  </a:ext>
                </a:extLst>
              </a:tr>
            </a:tbl>
          </a:graphicData>
        </a:graphic>
      </p:graphicFrame>
      <p:sp>
        <p:nvSpPr>
          <p:cNvPr id="12" name="Rectangle: Folded Corner 11"/>
          <p:cNvSpPr/>
          <p:nvPr/>
        </p:nvSpPr>
        <p:spPr>
          <a:xfrm>
            <a:off x="6941128" y="4391891"/>
            <a:ext cx="2424546" cy="540327"/>
          </a:xfrm>
          <a:prstGeom prst="foldedCorne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Version message </a:t>
            </a:r>
          </a:p>
        </p:txBody>
      </p:sp>
      <p:sp>
        <p:nvSpPr>
          <p:cNvPr id="13" name="Rectangle: Folded Corner 12"/>
          <p:cNvSpPr/>
          <p:nvPr/>
        </p:nvSpPr>
        <p:spPr>
          <a:xfrm>
            <a:off x="6952957" y="5368636"/>
            <a:ext cx="2424546" cy="540327"/>
          </a:xfrm>
          <a:prstGeom prst="foldedCorne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verAck</a:t>
            </a:r>
            <a:r>
              <a:rPr lang="en-US" dirty="0"/>
              <a:t> message</a:t>
            </a:r>
          </a:p>
        </p:txBody>
      </p:sp>
      <p:sp>
        <p:nvSpPr>
          <p:cNvPr id="19" name="Rectangle: Folded Corner 18"/>
          <p:cNvSpPr/>
          <p:nvPr/>
        </p:nvSpPr>
        <p:spPr>
          <a:xfrm>
            <a:off x="445382" y="5231409"/>
            <a:ext cx="2424546" cy="540327"/>
          </a:xfrm>
          <a:prstGeom prst="foldedCorne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Version message </a:t>
            </a:r>
          </a:p>
        </p:txBody>
      </p:sp>
    </p:spTree>
    <p:extLst>
      <p:ext uri="{BB962C8B-B14F-4D97-AF65-F5344CB8AC3E}">
        <p14:creationId xmlns:p14="http://schemas.microsoft.com/office/powerpoint/2010/main" val="168340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6" presetClass="path" presetSubtype="0" accel="50000" decel="50000" fill="hold" grpId="1" nodeType="clickEffect">
                                  <p:stCondLst>
                                    <p:cond delay="0"/>
                                  </p:stCondLst>
                                  <p:childTnLst>
                                    <p:animMotion origin="layout" path="M -0.53177 -0.29305 L -0.53177 -0.14676 C -0.53177 -0.08102 -0.38516 -1.85185E-6 -0.26601 -1.85185E-6 L -8.33333E-7 -1.85185E-6 " pathEditMode="relative" rAng="0" ptsTypes="AAAA">
                                      <p:cBhvr>
                                        <p:cTn id="14" dur="2000" spd="-100000" fill="hold"/>
                                        <p:tgtEl>
                                          <p:spTgt spid="12"/>
                                        </p:tgtEl>
                                        <p:attrNameLst>
                                          <p:attrName>ppt_x</p:attrName>
                                          <p:attrName>ppt_y</p:attrName>
                                        </p:attrNameLst>
                                      </p:cBhvr>
                                      <p:rCtr x="26589" y="14653"/>
                                    </p:animMotion>
                                  </p:childTnLst>
                                </p:cTn>
                              </p:par>
                            </p:childTnLst>
                          </p:cTn>
                        </p:par>
                      </p:childTnLst>
                    </p:cTn>
                  </p:par>
                  <p:par>
                    <p:cTn id="15" fill="hold">
                      <p:stCondLst>
                        <p:cond delay="indefinite"/>
                      </p:stCondLst>
                      <p:childTnLst>
                        <p:par>
                          <p:cTn id="16" fill="hold">
                            <p:stCondLst>
                              <p:cond delay="0"/>
                            </p:stCondLst>
                            <p:childTnLst>
                              <p:par>
                                <p:cTn id="17" presetID="36" presetClass="path" presetSubtype="0" accel="50000" decel="50000" fill="hold" grpId="1" nodeType="clickEffect">
                                  <p:stCondLst>
                                    <p:cond delay="0"/>
                                  </p:stCondLst>
                                  <p:childTnLst>
                                    <p:animMotion origin="layout" path="M -0.53515 -0.29514 L -0.53515 -0.14768 C -0.53515 -0.08171 -0.38789 -2.22222E-6 -0.26758 -2.22222E-6 L -1.45833E-6 -2.22222E-6 " pathEditMode="relative" rAng="0" ptsTypes="AAAA">
                                      <p:cBhvr>
                                        <p:cTn id="18" dur="2000" spd="-100000" fill="hold"/>
                                        <p:tgtEl>
                                          <p:spTgt spid="13"/>
                                        </p:tgtEl>
                                        <p:attrNameLst>
                                          <p:attrName>ppt_x</p:attrName>
                                          <p:attrName>ppt_y</p:attrName>
                                        </p:attrNameLst>
                                      </p:cBhvr>
                                      <p:rCtr x="26758" y="14745"/>
                                    </p:animMotion>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grpId="1" nodeType="clickEffect">
                                  <p:stCondLst>
                                    <p:cond delay="0"/>
                                  </p:stCondLst>
                                  <p:childTnLst>
                                    <p:animMotion origin="layout" path="M 2.5E-6 -3.33333E-6 L 0.55013 0.00695 " pathEditMode="relative" rAng="0" ptsTypes="AA">
                                      <p:cBhvr>
                                        <p:cTn id="29" dur="2000" fill="hold"/>
                                        <p:tgtEl>
                                          <p:spTgt spid="19"/>
                                        </p:tgtEl>
                                        <p:attrNameLst>
                                          <p:attrName>ppt_x</p:attrName>
                                          <p:attrName>ppt_y</p:attrName>
                                        </p:attrNameLst>
                                      </p:cBhvr>
                                      <p:rCtr x="27500"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9" grpId="0" animBg="1"/>
      <p:bldP spid="1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0962" y="543698"/>
            <a:ext cx="9798908" cy="954107"/>
          </a:xfrm>
          <a:prstGeom prst="rect">
            <a:avLst/>
          </a:prstGeom>
        </p:spPr>
        <p:txBody>
          <a:bodyPr wrap="square">
            <a:spAutoFit/>
          </a:bodyPr>
          <a:lstStyle/>
          <a:p>
            <a:r>
              <a:rPr lang="en-US" sz="2800" dirty="0">
                <a:effectLst/>
              </a:rPr>
              <a:t>Blockchiain.info is a blockchain dedicated website that display a relatively updated list of available nodes - </a:t>
            </a:r>
            <a:r>
              <a:rPr lang="en-US" sz="2800" dirty="0">
                <a:effectLst/>
                <a:hlinkClick r:id="rId2"/>
              </a:rPr>
              <a:t>Available nodes</a:t>
            </a:r>
            <a:r>
              <a:rPr lang="en-US" sz="2800" dirty="0">
                <a:effectLst/>
              </a:rPr>
              <a:t> </a:t>
            </a:r>
            <a:endParaRPr lang="en-US" sz="2800"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Code Presenter Pro"/>
              <p:cNvGraphicFramePr>
                <a:graphicFrameLocks noGrp="1"/>
              </p:cNvGraphicFramePr>
              <p:nvPr>
                <p:extLst>
                  <p:ext uri="{D42A27DB-BD31-4B8C-83A1-F6EECF244321}">
                    <p14:modId xmlns:p14="http://schemas.microsoft.com/office/powerpoint/2010/main" val="1496912266"/>
                  </p:ext>
                </p:extLst>
              </p:nvPr>
            </p:nvGraphicFramePr>
            <p:xfrm>
              <a:off x="1691845" y="3327056"/>
              <a:ext cx="8280057" cy="3296166"/>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Add-in 5" title="Code Presenter Pro"/>
              <p:cNvPicPr>
                <a:picLocks noGrp="1" noRot="1" noChangeAspect="1" noMove="1" noResize="1" noEditPoints="1" noAdjustHandles="1" noChangeArrowheads="1" noChangeShapeType="1"/>
              </p:cNvPicPr>
              <p:nvPr/>
            </p:nvPicPr>
            <p:blipFill>
              <a:blip r:embed="rId4"/>
              <a:stretch>
                <a:fillRect/>
              </a:stretch>
            </p:blipFill>
            <p:spPr>
              <a:xfrm>
                <a:off x="1691845" y="3327056"/>
                <a:ext cx="8280057" cy="3296166"/>
              </a:xfrm>
              <a:prstGeom prst="rect">
                <a:avLst/>
              </a:prstGeom>
            </p:spPr>
          </p:pic>
        </mc:Fallback>
      </mc:AlternateContent>
      <p:sp>
        <p:nvSpPr>
          <p:cNvPr id="7" name="TextBox 6"/>
          <p:cNvSpPr txBox="1"/>
          <p:nvPr/>
        </p:nvSpPr>
        <p:spPr>
          <a:xfrm>
            <a:off x="1210962" y="1952368"/>
            <a:ext cx="9304638" cy="523220"/>
          </a:xfrm>
          <a:prstGeom prst="rect">
            <a:avLst/>
          </a:prstGeom>
          <a:noFill/>
        </p:spPr>
        <p:txBody>
          <a:bodyPr wrap="square" rtlCol="0">
            <a:spAutoFit/>
          </a:bodyPr>
          <a:lstStyle/>
          <a:p>
            <a:r>
              <a:rPr lang="en-US" sz="2800" b="1" dirty="0"/>
              <a:t>Simple python connection code</a:t>
            </a:r>
          </a:p>
        </p:txBody>
      </p:sp>
    </p:spTree>
    <p:extLst>
      <p:ext uri="{BB962C8B-B14F-4D97-AF65-F5344CB8AC3E}">
        <p14:creationId xmlns:p14="http://schemas.microsoft.com/office/powerpoint/2010/main" val="1719891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6.png"/></Relationships>
</file>

<file path=ppt/webextensions/webextension1.xml><?xml version="1.0" encoding="utf-8"?>
<we:webextension xmlns:we="http://schemas.microsoft.com/office/webextensions/webextension/2010/11" id="{7DE81603-8A32-4E21-A913-4D8B581BABB9}">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true,&quot;code_lang&quot;:&quot;py&quot;,&quot;code&quot;:&quot;import socket\n\ns = socket.socket(socket.AF_INET, socket.SOCK_STREAM)\n\nHOST = \&quot;73.14.60.32\&quot;\nPORT = 8333\n\ns.connect((HOST, PORT))&quot;,&quot;ctags&quot;:{&quot;HOST&quot;:[{&quot;linenum&quot;:&quot;5&quot;,&quot;signature&quot;:&quot;HOST = \&quot;73.14.60.32\&quot;&quot;}],&quot;PORT&quot;:[{&quot;linenum&quot;:&quot;6&quot;,&quot;signature&quot;:&quot;PORT = 8333&quot;}],&quot;s&quot;:[{&quot;linenum&quot;:&quot;3&quot;,&quot;signature&quot;:&quot;s = socket.socket(socket.AF_INET, socket.SOCK_STREAM)&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505</TotalTime>
  <Words>349</Words>
  <Application>Microsoft Office PowerPoint</Application>
  <PresentationFormat>Widescreen</PresentationFormat>
  <Paragraphs>118</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Connecting to peers</vt:lpstr>
      <vt:lpstr>The node - the automatic bureaucrat </vt:lpstr>
      <vt:lpstr>Bitcoin message – the form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to peers</dc:title>
  <dc:creator>Shlomi Zeltsinger</dc:creator>
  <cp:lastModifiedBy>Shlomi Zeltsinger</cp:lastModifiedBy>
  <cp:revision>15</cp:revision>
  <dcterms:created xsi:type="dcterms:W3CDTF">2016-12-08T08:49:52Z</dcterms:created>
  <dcterms:modified xsi:type="dcterms:W3CDTF">2017-01-18T13:14:32Z</dcterms:modified>
</cp:coreProperties>
</file>