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D12B4-D48A-4711-B297-B99ACF5E9D0C}" type="datetimeFigureOut">
              <a:rPr lang="en-US" smtClean="0"/>
              <a:t>15-Feb-17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C24B6-1572-4C72-8906-281680B243C2}" type="slidenum">
              <a:rPr lang="en-US" smtClean="0"/>
              <a:t>‹#›</a:t>
            </a:fld>
            <a:endParaRPr lang="en-US"/>
          </a:p>
        </p:txBody>
      </p:sp>
    </p:spTree>
    <p:extLst>
      <p:ext uri="{BB962C8B-B14F-4D97-AF65-F5344CB8AC3E}">
        <p14:creationId xmlns:p14="http://schemas.microsoft.com/office/powerpoint/2010/main" val="2295757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61D9DC-1EE1-4982-88F8-1D39B8EE72FF}" type="slidenum">
              <a:rPr lang="en-US" smtClean="0"/>
              <a:t>5</a:t>
            </a:fld>
            <a:endParaRPr lang="en-US"/>
          </a:p>
        </p:txBody>
      </p:sp>
    </p:spTree>
    <p:extLst>
      <p:ext uri="{BB962C8B-B14F-4D97-AF65-F5344CB8AC3E}">
        <p14:creationId xmlns:p14="http://schemas.microsoft.com/office/powerpoint/2010/main" val="164313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a:t>
            </a:r>
            <a:r>
              <a:rPr lang="en-US" baseline="0" dirty="0"/>
              <a:t> one can claim that if the difficulty is 2X more, than it will take twice as many hash power to reach the target in 10 minutes</a:t>
            </a:r>
            <a:endParaRPr lang="en-US" dirty="0"/>
          </a:p>
        </p:txBody>
      </p:sp>
      <p:sp>
        <p:nvSpPr>
          <p:cNvPr id="4" name="Slide Number Placeholder 3"/>
          <p:cNvSpPr>
            <a:spLocks noGrp="1"/>
          </p:cNvSpPr>
          <p:nvPr>
            <p:ph type="sldNum" sz="quarter" idx="10"/>
          </p:nvPr>
        </p:nvSpPr>
        <p:spPr/>
        <p:txBody>
          <a:bodyPr/>
          <a:lstStyle/>
          <a:p>
            <a:fld id="{CB61D9DC-1EE1-4982-88F8-1D39B8EE72FF}" type="slidenum">
              <a:rPr lang="en-US" smtClean="0"/>
              <a:t>6</a:t>
            </a:fld>
            <a:endParaRPr lang="en-US"/>
          </a:p>
        </p:txBody>
      </p:sp>
    </p:spTree>
    <p:extLst>
      <p:ext uri="{BB962C8B-B14F-4D97-AF65-F5344CB8AC3E}">
        <p14:creationId xmlns:p14="http://schemas.microsoft.com/office/powerpoint/2010/main" val="3331323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8B6C11-B473-4651-8174-26D1E19DC93F}" type="datetimeFigureOut">
              <a:rPr lang="en-US" smtClean="0"/>
              <a:t>15-Feb-17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10A68-A1BC-4701-820A-2914AAE41CD7}" type="slidenum">
              <a:rPr lang="en-US" smtClean="0"/>
              <a:t>‹#›</a:t>
            </a:fld>
            <a:endParaRPr lang="en-US"/>
          </a:p>
        </p:txBody>
      </p:sp>
    </p:spTree>
    <p:extLst>
      <p:ext uri="{BB962C8B-B14F-4D97-AF65-F5344CB8AC3E}">
        <p14:creationId xmlns:p14="http://schemas.microsoft.com/office/powerpoint/2010/main" val="242259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8B6C11-B473-4651-8174-26D1E19DC93F}" type="datetimeFigureOut">
              <a:rPr lang="en-US" smtClean="0"/>
              <a:t>15-Feb-17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10A68-A1BC-4701-820A-2914AAE41CD7}" type="slidenum">
              <a:rPr lang="en-US" smtClean="0"/>
              <a:t>‹#›</a:t>
            </a:fld>
            <a:endParaRPr lang="en-US"/>
          </a:p>
        </p:txBody>
      </p:sp>
    </p:spTree>
    <p:extLst>
      <p:ext uri="{BB962C8B-B14F-4D97-AF65-F5344CB8AC3E}">
        <p14:creationId xmlns:p14="http://schemas.microsoft.com/office/powerpoint/2010/main" val="430002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8B6C11-B473-4651-8174-26D1E19DC93F}" type="datetimeFigureOut">
              <a:rPr lang="en-US" smtClean="0"/>
              <a:t>15-Feb-17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10A68-A1BC-4701-820A-2914AAE41CD7}" type="slidenum">
              <a:rPr lang="en-US" smtClean="0"/>
              <a:t>‹#›</a:t>
            </a:fld>
            <a:endParaRPr lang="en-US"/>
          </a:p>
        </p:txBody>
      </p:sp>
    </p:spTree>
    <p:extLst>
      <p:ext uri="{BB962C8B-B14F-4D97-AF65-F5344CB8AC3E}">
        <p14:creationId xmlns:p14="http://schemas.microsoft.com/office/powerpoint/2010/main" val="263281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8B6C11-B473-4651-8174-26D1E19DC93F}" type="datetimeFigureOut">
              <a:rPr lang="en-US" smtClean="0"/>
              <a:t>15-Feb-17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10A68-A1BC-4701-820A-2914AAE41CD7}" type="slidenum">
              <a:rPr lang="en-US" smtClean="0"/>
              <a:t>‹#›</a:t>
            </a:fld>
            <a:endParaRPr lang="en-US"/>
          </a:p>
        </p:txBody>
      </p:sp>
    </p:spTree>
    <p:extLst>
      <p:ext uri="{BB962C8B-B14F-4D97-AF65-F5344CB8AC3E}">
        <p14:creationId xmlns:p14="http://schemas.microsoft.com/office/powerpoint/2010/main" val="184795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8B6C11-B473-4651-8174-26D1E19DC93F}" type="datetimeFigureOut">
              <a:rPr lang="en-US" smtClean="0"/>
              <a:t>15-Feb-17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10A68-A1BC-4701-820A-2914AAE41CD7}" type="slidenum">
              <a:rPr lang="en-US" smtClean="0"/>
              <a:t>‹#›</a:t>
            </a:fld>
            <a:endParaRPr lang="en-US"/>
          </a:p>
        </p:txBody>
      </p:sp>
    </p:spTree>
    <p:extLst>
      <p:ext uri="{BB962C8B-B14F-4D97-AF65-F5344CB8AC3E}">
        <p14:creationId xmlns:p14="http://schemas.microsoft.com/office/powerpoint/2010/main" val="1263633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8B6C11-B473-4651-8174-26D1E19DC93F}" type="datetimeFigureOut">
              <a:rPr lang="en-US" smtClean="0"/>
              <a:t>15-Feb-17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10A68-A1BC-4701-820A-2914AAE41CD7}" type="slidenum">
              <a:rPr lang="en-US" smtClean="0"/>
              <a:t>‹#›</a:t>
            </a:fld>
            <a:endParaRPr lang="en-US"/>
          </a:p>
        </p:txBody>
      </p:sp>
    </p:spTree>
    <p:extLst>
      <p:ext uri="{BB962C8B-B14F-4D97-AF65-F5344CB8AC3E}">
        <p14:creationId xmlns:p14="http://schemas.microsoft.com/office/powerpoint/2010/main" val="44621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8B6C11-B473-4651-8174-26D1E19DC93F}" type="datetimeFigureOut">
              <a:rPr lang="en-US" smtClean="0"/>
              <a:t>15-Feb-17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710A68-A1BC-4701-820A-2914AAE41CD7}" type="slidenum">
              <a:rPr lang="en-US" smtClean="0"/>
              <a:t>‹#›</a:t>
            </a:fld>
            <a:endParaRPr lang="en-US"/>
          </a:p>
        </p:txBody>
      </p:sp>
    </p:spTree>
    <p:extLst>
      <p:ext uri="{BB962C8B-B14F-4D97-AF65-F5344CB8AC3E}">
        <p14:creationId xmlns:p14="http://schemas.microsoft.com/office/powerpoint/2010/main" val="3481189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8B6C11-B473-4651-8174-26D1E19DC93F}" type="datetimeFigureOut">
              <a:rPr lang="en-US" smtClean="0"/>
              <a:t>15-Feb-17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710A68-A1BC-4701-820A-2914AAE41CD7}" type="slidenum">
              <a:rPr lang="en-US" smtClean="0"/>
              <a:t>‹#›</a:t>
            </a:fld>
            <a:endParaRPr lang="en-US"/>
          </a:p>
        </p:txBody>
      </p:sp>
    </p:spTree>
    <p:extLst>
      <p:ext uri="{BB962C8B-B14F-4D97-AF65-F5344CB8AC3E}">
        <p14:creationId xmlns:p14="http://schemas.microsoft.com/office/powerpoint/2010/main" val="50888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B6C11-B473-4651-8174-26D1E19DC93F}" type="datetimeFigureOut">
              <a:rPr lang="en-US" smtClean="0"/>
              <a:t>15-Feb-17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710A68-A1BC-4701-820A-2914AAE41CD7}" type="slidenum">
              <a:rPr lang="en-US" smtClean="0"/>
              <a:t>‹#›</a:t>
            </a:fld>
            <a:endParaRPr lang="en-US"/>
          </a:p>
        </p:txBody>
      </p:sp>
    </p:spTree>
    <p:extLst>
      <p:ext uri="{BB962C8B-B14F-4D97-AF65-F5344CB8AC3E}">
        <p14:creationId xmlns:p14="http://schemas.microsoft.com/office/powerpoint/2010/main" val="225154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8B6C11-B473-4651-8174-26D1E19DC93F}" type="datetimeFigureOut">
              <a:rPr lang="en-US" smtClean="0"/>
              <a:t>15-Feb-17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10A68-A1BC-4701-820A-2914AAE41CD7}" type="slidenum">
              <a:rPr lang="en-US" smtClean="0"/>
              <a:t>‹#›</a:t>
            </a:fld>
            <a:endParaRPr lang="en-US"/>
          </a:p>
        </p:txBody>
      </p:sp>
    </p:spTree>
    <p:extLst>
      <p:ext uri="{BB962C8B-B14F-4D97-AF65-F5344CB8AC3E}">
        <p14:creationId xmlns:p14="http://schemas.microsoft.com/office/powerpoint/2010/main" val="299452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8B6C11-B473-4651-8174-26D1E19DC93F}" type="datetimeFigureOut">
              <a:rPr lang="en-US" smtClean="0"/>
              <a:t>15-Feb-17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10A68-A1BC-4701-820A-2914AAE41CD7}" type="slidenum">
              <a:rPr lang="en-US" smtClean="0"/>
              <a:t>‹#›</a:t>
            </a:fld>
            <a:endParaRPr lang="en-US"/>
          </a:p>
        </p:txBody>
      </p:sp>
    </p:spTree>
    <p:extLst>
      <p:ext uri="{BB962C8B-B14F-4D97-AF65-F5344CB8AC3E}">
        <p14:creationId xmlns:p14="http://schemas.microsoft.com/office/powerpoint/2010/main" val="1624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B6C11-B473-4651-8174-26D1E19DC93F}" type="datetimeFigureOut">
              <a:rPr lang="en-US" smtClean="0"/>
              <a:t>15-Feb-17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10A68-A1BC-4701-820A-2914AAE41CD7}" type="slidenum">
              <a:rPr lang="en-US" smtClean="0"/>
              <a:t>‹#›</a:t>
            </a:fld>
            <a:endParaRPr lang="en-US"/>
          </a:p>
        </p:txBody>
      </p:sp>
    </p:spTree>
    <p:extLst>
      <p:ext uri="{BB962C8B-B14F-4D97-AF65-F5344CB8AC3E}">
        <p14:creationId xmlns:p14="http://schemas.microsoft.com/office/powerpoint/2010/main" val="4017044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xternal image weight_lifting.gif"/>
          <p:cNvPicPr>
            <a:picLocks noChangeAspect="1"/>
          </p:cNvPicPr>
          <p:nvPr/>
        </p:nvPicPr>
        <p:blipFill rotWithShape="1">
          <a:blip r:embed="rId2">
            <a:extLst>
              <a:ext uri="{28A0092B-C50C-407E-A947-70E740481C1C}">
                <a14:useLocalDpi xmlns:a14="http://schemas.microsoft.com/office/drawing/2010/main" val="0"/>
              </a:ext>
            </a:extLst>
          </a:blip>
          <a:srcRect l="4518" t="1908" r="16495"/>
          <a:stretch/>
        </p:blipFill>
        <p:spPr>
          <a:xfrm>
            <a:off x="4818888" y="10"/>
            <a:ext cx="7373112" cy="6857989"/>
          </a:xfrm>
          <a:prstGeom prst="rect">
            <a:avLst/>
          </a:prstGeom>
        </p:spPr>
      </p:pic>
      <p:sp>
        <p:nvSpPr>
          <p:cNvPr id="6"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2" y="2600324"/>
            <a:ext cx="5058370" cy="3320973"/>
          </a:xfrm>
        </p:spPr>
        <p:txBody>
          <a:bodyPr anchor="t">
            <a:normAutofit/>
          </a:bodyPr>
          <a:lstStyle/>
          <a:p>
            <a:pPr algn="l"/>
            <a:r>
              <a:rPr lang="en-US" sz="5400" dirty="0"/>
              <a:t>Difficulty</a:t>
            </a:r>
          </a:p>
        </p:txBody>
      </p:sp>
      <p:sp>
        <p:nvSpPr>
          <p:cNvPr id="3" name="Subtitle 2"/>
          <p:cNvSpPr>
            <a:spLocks noGrp="1"/>
          </p:cNvSpPr>
          <p:nvPr>
            <p:ph type="subTitle" idx="1"/>
          </p:nvPr>
        </p:nvSpPr>
        <p:spPr>
          <a:xfrm>
            <a:off x="804672" y="1300450"/>
            <a:ext cx="4167376" cy="1155525"/>
          </a:xfrm>
        </p:spPr>
        <p:txBody>
          <a:bodyPr anchor="b">
            <a:normAutofit/>
          </a:bodyPr>
          <a:lstStyle/>
          <a:p>
            <a:pPr algn="l"/>
            <a:endParaRPr lang="en-US" sz="2000" dirty="0"/>
          </a:p>
        </p:txBody>
      </p:sp>
    </p:spTree>
    <p:extLst>
      <p:ext uri="{BB962C8B-B14F-4D97-AF65-F5344CB8AC3E}">
        <p14:creationId xmlns:p14="http://schemas.microsoft.com/office/powerpoint/2010/main" val="26732623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and target</a:t>
            </a:r>
          </a:p>
        </p:txBody>
      </p:sp>
      <p:sp>
        <p:nvSpPr>
          <p:cNvPr id="20" name="TextBox 19"/>
          <p:cNvSpPr txBox="1"/>
          <p:nvPr/>
        </p:nvSpPr>
        <p:spPr>
          <a:xfrm>
            <a:off x="838200" y="1860560"/>
            <a:ext cx="5053089" cy="4401205"/>
          </a:xfrm>
          <a:prstGeom prst="rect">
            <a:avLst/>
          </a:prstGeom>
          <a:noFill/>
        </p:spPr>
        <p:txBody>
          <a:bodyPr wrap="square" rtlCol="0">
            <a:spAutoFit/>
          </a:bodyPr>
          <a:lstStyle/>
          <a:p>
            <a:r>
              <a:rPr lang="en-US" sz="2800" b="1" dirty="0"/>
              <a:t>Target is a 256 bits number. The SHA256 of the block header must be lower than this number.</a:t>
            </a:r>
          </a:p>
          <a:p>
            <a:endParaRPr lang="en-US" sz="2800" b="1" dirty="0"/>
          </a:p>
          <a:p>
            <a:r>
              <a:rPr lang="en-US" sz="2800" b="1" dirty="0"/>
              <a:t>By changing the target number, we can adjust the rate at which new blocks are mined. </a:t>
            </a:r>
          </a:p>
          <a:p>
            <a:endParaRPr lang="en-US" sz="2800" b="1" dirty="0"/>
          </a:p>
          <a:p>
            <a:r>
              <a:rPr lang="en-US" sz="2800" b="1" dirty="0"/>
              <a:t>The </a:t>
            </a:r>
            <a:r>
              <a:rPr lang="en-US" sz="2800" b="1" u="sng" dirty="0"/>
              <a:t>SMALLER</a:t>
            </a:r>
            <a:r>
              <a:rPr lang="en-US" sz="2800" b="1" dirty="0"/>
              <a:t> the </a:t>
            </a:r>
            <a:r>
              <a:rPr lang="en-US" sz="2800" b="1" u="sng" dirty="0"/>
              <a:t>TARGET</a:t>
            </a:r>
          </a:p>
          <a:p>
            <a:r>
              <a:rPr lang="en-US" sz="2800" b="1" dirty="0"/>
              <a:t>The </a:t>
            </a:r>
            <a:r>
              <a:rPr lang="en-US" sz="2800" b="1" u="sng" dirty="0"/>
              <a:t>HIGHER</a:t>
            </a:r>
            <a:r>
              <a:rPr lang="en-US" sz="2800" b="1" dirty="0"/>
              <a:t> the </a:t>
            </a:r>
            <a:r>
              <a:rPr lang="en-US" sz="2800" b="1" u="sng" dirty="0"/>
              <a:t>DIFFICULTY</a:t>
            </a:r>
          </a:p>
        </p:txBody>
      </p:sp>
      <p:grpSp>
        <p:nvGrpSpPr>
          <p:cNvPr id="21" name="Group 20"/>
          <p:cNvGrpSpPr/>
          <p:nvPr/>
        </p:nvGrpSpPr>
        <p:grpSpPr>
          <a:xfrm>
            <a:off x="7669427" y="1860560"/>
            <a:ext cx="3684373" cy="2742181"/>
            <a:chOff x="838200" y="1952368"/>
            <a:chExt cx="3684373" cy="2742181"/>
          </a:xfrm>
        </p:grpSpPr>
        <p:sp>
          <p:nvSpPr>
            <p:cNvPr id="22" name="TextBox 21"/>
            <p:cNvSpPr txBox="1"/>
            <p:nvPr/>
          </p:nvSpPr>
          <p:spPr>
            <a:xfrm>
              <a:off x="838200" y="1952368"/>
              <a:ext cx="1571368" cy="523220"/>
            </a:xfrm>
            <a:prstGeom prst="rect">
              <a:avLst/>
            </a:prstGeom>
            <a:noFill/>
          </p:spPr>
          <p:txBody>
            <a:bodyPr wrap="square" rtlCol="0">
              <a:spAutoFit/>
            </a:bodyPr>
            <a:lstStyle/>
            <a:p>
              <a:r>
                <a:rPr lang="en-US" sz="2800" b="1" dirty="0"/>
                <a:t>Difficulty</a:t>
              </a:r>
            </a:p>
          </p:txBody>
        </p:sp>
        <p:sp>
          <p:nvSpPr>
            <p:cNvPr id="23" name="TextBox 22"/>
            <p:cNvSpPr txBox="1"/>
            <p:nvPr/>
          </p:nvSpPr>
          <p:spPr>
            <a:xfrm>
              <a:off x="3389871" y="1952368"/>
              <a:ext cx="1132702" cy="523220"/>
            </a:xfrm>
            <a:prstGeom prst="rect">
              <a:avLst/>
            </a:prstGeom>
            <a:noFill/>
          </p:spPr>
          <p:txBody>
            <a:bodyPr wrap="square" rtlCol="0">
              <a:spAutoFit/>
            </a:bodyPr>
            <a:lstStyle/>
            <a:p>
              <a:r>
                <a:rPr lang="en-US" sz="2800" b="1" dirty="0"/>
                <a:t>Target</a:t>
              </a:r>
              <a:endParaRPr lang="en-US" b="1" dirty="0"/>
            </a:p>
          </p:txBody>
        </p:sp>
        <p:cxnSp>
          <p:nvCxnSpPr>
            <p:cNvPr id="24" name="Straight Arrow Connector 23"/>
            <p:cNvCxnSpPr>
              <a:stCxn id="22" idx="3"/>
              <a:endCxn id="23" idx="1"/>
            </p:cNvCxnSpPr>
            <p:nvPr/>
          </p:nvCxnSpPr>
          <p:spPr>
            <a:xfrm>
              <a:off x="2409568" y="2213978"/>
              <a:ext cx="980303" cy="0"/>
            </a:xfrm>
            <a:prstGeom prst="straightConnector1">
              <a:avLst/>
            </a:prstGeom>
            <a:ln w="3810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838200" y="2755557"/>
              <a:ext cx="3684373" cy="1938992"/>
            </a:xfrm>
            <a:prstGeom prst="rect">
              <a:avLst/>
            </a:prstGeom>
            <a:noFill/>
          </p:spPr>
          <p:txBody>
            <a:bodyPr wrap="square" rtlCol="0">
              <a:spAutoFit/>
            </a:bodyPr>
            <a:lstStyle/>
            <a:p>
              <a:pPr algn="ctr"/>
              <a:r>
                <a:rPr lang="en-US" sz="2400" dirty="0"/>
                <a:t>Difficulty is another way to represent target.</a:t>
              </a:r>
            </a:p>
            <a:p>
              <a:pPr algn="ctr"/>
              <a:endParaRPr lang="en-US" sz="2400" dirty="0"/>
            </a:p>
            <a:p>
              <a:pPr algn="ctr"/>
              <a:r>
                <a:rPr lang="en-US" sz="2400" dirty="0"/>
                <a:t>Target is HUGE and inconvenient number</a:t>
              </a:r>
            </a:p>
          </p:txBody>
        </p:sp>
      </p:grpSp>
      <mc:AlternateContent xmlns:mc="http://schemas.openxmlformats.org/markup-compatibility/2006" xmlns:a14="http://schemas.microsoft.com/office/drawing/2010/main">
        <mc:Choice Requires="a14">
          <p:sp>
            <p:nvSpPr>
              <p:cNvPr id="26" name="Rectangle 25"/>
              <p:cNvSpPr/>
              <p:nvPr/>
            </p:nvSpPr>
            <p:spPr>
              <a:xfrm>
                <a:off x="5992431" y="4844143"/>
                <a:ext cx="6146041" cy="6769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𝒄𝒖𝒓𝒓𝒆𝒏𝒕</m:t>
                      </m:r>
                      <m:r>
                        <a:rPr lang="en-US" sz="2000" b="1" i="0">
                          <a:latin typeface="Cambria Math" panose="02040503050406030204" pitchFamily="18" charset="0"/>
                        </a:rPr>
                        <m:t> </m:t>
                      </m:r>
                      <m:r>
                        <a:rPr lang="en-US" sz="2000" b="1" i="1">
                          <a:latin typeface="Cambria Math" panose="02040503050406030204" pitchFamily="18" charset="0"/>
                        </a:rPr>
                        <m:t>𝒅𝒊𝒇𝒇𝒊𝒄𝒖𝒍𝒕𝒚</m:t>
                      </m:r>
                      <m:r>
                        <a:rPr lang="en-US" sz="2000" b="1" i="0">
                          <a:latin typeface="Cambria Math" panose="02040503050406030204" pitchFamily="18" charset="0"/>
                        </a:rPr>
                        <m:t>= </m:t>
                      </m:r>
                      <m:f>
                        <m:fPr>
                          <m:ctrlPr>
                            <a:rPr lang="en-US" sz="2000" b="1" i="1">
                              <a:latin typeface="Cambria Math" panose="02040503050406030204" pitchFamily="18" charset="0"/>
                            </a:rPr>
                          </m:ctrlPr>
                        </m:fPr>
                        <m:num>
                          <m:r>
                            <a:rPr lang="en-US" sz="2000" b="1" i="1" smtClean="0">
                              <a:latin typeface="Cambria Math" panose="02040503050406030204" pitchFamily="18" charset="0"/>
                            </a:rPr>
                            <m:t>𝑯𝒊𝒈𝒉𝒆𝒔𝒕</m:t>
                          </m:r>
                          <m:r>
                            <a:rPr lang="en-US" sz="2000" b="1" i="0">
                              <a:latin typeface="Cambria Math" panose="02040503050406030204" pitchFamily="18" charset="0"/>
                            </a:rPr>
                            <m:t> </m:t>
                          </m:r>
                          <m:r>
                            <a:rPr lang="en-US" sz="2000" b="1" i="1">
                              <a:latin typeface="Cambria Math" panose="02040503050406030204" pitchFamily="18" charset="0"/>
                            </a:rPr>
                            <m:t>𝒑𝒐𝒔𝒔𝒊𝒃𝒍𝒆</m:t>
                          </m:r>
                          <m:r>
                            <a:rPr lang="en-US" sz="2000" b="1" i="0">
                              <a:latin typeface="Cambria Math" panose="02040503050406030204" pitchFamily="18" charset="0"/>
                            </a:rPr>
                            <m:t> </m:t>
                          </m:r>
                          <m:r>
                            <a:rPr lang="en-US" sz="2000" b="1" i="1">
                              <a:latin typeface="Cambria Math" panose="02040503050406030204" pitchFamily="18" charset="0"/>
                            </a:rPr>
                            <m:t>𝑻𝑨𝑹𝑮𝑬𝑻</m:t>
                          </m:r>
                        </m:num>
                        <m:den>
                          <m:r>
                            <a:rPr lang="en-US" sz="2000" b="1" i="1">
                              <a:latin typeface="Cambria Math" panose="02040503050406030204" pitchFamily="18" charset="0"/>
                            </a:rPr>
                            <m:t>𝒄𝒖𝒓𝒓𝒆𝒏𝒕</m:t>
                          </m:r>
                          <m:r>
                            <a:rPr lang="en-US" sz="2000" b="1" i="0">
                              <a:latin typeface="Cambria Math" panose="02040503050406030204" pitchFamily="18" charset="0"/>
                            </a:rPr>
                            <m:t> </m:t>
                          </m:r>
                          <m:r>
                            <a:rPr lang="en-US" sz="2000" b="1" i="1">
                              <a:latin typeface="Cambria Math" panose="02040503050406030204" pitchFamily="18" charset="0"/>
                            </a:rPr>
                            <m:t>𝑻𝑨𝑹𝑮𝑬𝑻</m:t>
                          </m:r>
                        </m:den>
                      </m:f>
                    </m:oMath>
                  </m:oMathPara>
                </a14:m>
                <a:endParaRPr lang="en-US" sz="2000" b="1" dirty="0"/>
              </a:p>
            </p:txBody>
          </p:sp>
        </mc:Choice>
        <mc:Fallback xmlns="">
          <p:sp>
            <p:nvSpPr>
              <p:cNvPr id="26" name="Rectangle 25"/>
              <p:cNvSpPr>
                <a:spLocks noRot="1" noChangeAspect="1" noMove="1" noResize="1" noEditPoints="1" noAdjustHandles="1" noChangeArrowheads="1" noChangeShapeType="1" noTextEdit="1"/>
              </p:cNvSpPr>
              <p:nvPr/>
            </p:nvSpPr>
            <p:spPr>
              <a:xfrm>
                <a:off x="5992431" y="4844143"/>
                <a:ext cx="6146041" cy="67698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9748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5840" y="679269"/>
            <a:ext cx="9731829" cy="1938992"/>
          </a:xfrm>
          <a:prstGeom prst="rect">
            <a:avLst/>
          </a:prstGeom>
          <a:noFill/>
        </p:spPr>
        <p:txBody>
          <a:bodyPr wrap="square" rtlCol="0">
            <a:spAutoFit/>
          </a:bodyPr>
          <a:lstStyle/>
          <a:p>
            <a:r>
              <a:rPr lang="en-US" sz="2400" b="1" dirty="0"/>
              <a:t>The HIGHEST POSSIBLE TARGET number:</a:t>
            </a:r>
          </a:p>
          <a:p>
            <a:r>
              <a:rPr lang="en-US" sz="2400" b="1" dirty="0">
                <a:highlight>
                  <a:srgbClr val="00FFFF"/>
                </a:highlight>
              </a:rPr>
              <a:t>0x00000000FFFFFFFFFFFFFFFFFFFFFFFFFFFFFFFFFFFFFFFFFFFFFFFFFFFFFFFF</a:t>
            </a:r>
          </a:p>
          <a:p>
            <a:endParaRPr lang="en-US" sz="2400" b="1" dirty="0">
              <a:highlight>
                <a:srgbClr val="00FFFF"/>
              </a:highlight>
            </a:endParaRPr>
          </a:p>
          <a:p>
            <a:r>
              <a:rPr lang="en-US" sz="2400" b="1" dirty="0"/>
              <a:t>Any SHA256 number that is LOWER than this number will be accepted. Therefor this number represents the LOWEST POSSIBLE DIFFICULTY.</a:t>
            </a:r>
          </a:p>
        </p:txBody>
      </p:sp>
      <mc:AlternateContent xmlns:mc="http://schemas.openxmlformats.org/markup-compatibility/2006" xmlns:a14="http://schemas.microsoft.com/office/drawing/2010/main">
        <mc:Choice Requires="a14">
          <p:sp>
            <p:nvSpPr>
              <p:cNvPr id="6" name="Rectangle 5"/>
              <p:cNvSpPr/>
              <p:nvPr/>
            </p:nvSpPr>
            <p:spPr>
              <a:xfrm>
                <a:off x="865704" y="3198223"/>
                <a:ext cx="9877448" cy="7309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𝒄𝒖𝒓𝒓𝒆𝒏𝒕</m:t>
                      </m:r>
                      <m:r>
                        <a:rPr lang="en-US" sz="2000" b="1" i="0">
                          <a:latin typeface="Cambria Math" panose="02040503050406030204" pitchFamily="18" charset="0"/>
                        </a:rPr>
                        <m:t> </m:t>
                      </m:r>
                      <m:r>
                        <a:rPr lang="en-US" sz="2000" b="1" i="1">
                          <a:latin typeface="Cambria Math" panose="02040503050406030204" pitchFamily="18" charset="0"/>
                        </a:rPr>
                        <m:t>𝒅𝒊𝒇𝒇𝒊𝒄𝒖𝒍𝒕𝒚</m:t>
                      </m:r>
                      <m:r>
                        <a:rPr lang="en-US" sz="2000" b="1" i="0">
                          <a:latin typeface="Cambria Math" panose="02040503050406030204" pitchFamily="18" charset="0"/>
                        </a:rPr>
                        <m:t>= </m:t>
                      </m:r>
                      <m:f>
                        <m:fPr>
                          <m:ctrlPr>
                            <a:rPr lang="en-US" sz="2000" b="1" i="1">
                              <a:latin typeface="Cambria Math" panose="02040503050406030204" pitchFamily="18" charset="0"/>
                            </a:rPr>
                          </m:ctrlPr>
                        </m:fPr>
                        <m:num>
                          <m:r>
                            <a:rPr lang="en-US" sz="2000" b="1" i="1" smtClean="0">
                              <a:latin typeface="Cambria Math" panose="02040503050406030204" pitchFamily="18" charset="0"/>
                            </a:rPr>
                            <m:t>𝒉𝒊𝒈𝒆𝒔𝒕</m:t>
                          </m:r>
                          <m:r>
                            <a:rPr lang="en-US" sz="2000" b="1" i="1" smtClean="0">
                              <a:latin typeface="Cambria Math" panose="02040503050406030204" pitchFamily="18" charset="0"/>
                            </a:rPr>
                            <m:t> </m:t>
                          </m:r>
                          <m:r>
                            <a:rPr lang="en-US" sz="2000" b="1" i="1">
                              <a:latin typeface="Cambria Math" panose="02040503050406030204" pitchFamily="18" charset="0"/>
                            </a:rPr>
                            <m:t>𝒑𝒐𝒔𝒔𝒊𝒃𝒍𝒆</m:t>
                          </m:r>
                          <m:r>
                            <a:rPr lang="en-US" sz="2000" b="1" i="0">
                              <a:latin typeface="Cambria Math" panose="02040503050406030204" pitchFamily="18" charset="0"/>
                            </a:rPr>
                            <m:t> </m:t>
                          </m:r>
                          <m:r>
                            <a:rPr lang="en-US" sz="2000" b="1" i="1">
                              <a:latin typeface="Cambria Math" panose="02040503050406030204" pitchFamily="18" charset="0"/>
                            </a:rPr>
                            <m:t>𝑻𝑨𝑹𝑮𝑬𝑻</m:t>
                          </m:r>
                        </m:num>
                        <m:den>
                          <m:r>
                            <a:rPr lang="en-US" sz="2000" b="1" i="1" smtClean="0">
                              <a:latin typeface="Cambria Math" panose="02040503050406030204" pitchFamily="18" charset="0"/>
                            </a:rPr>
                            <m:t>𝒄𝒖𝒓𝒓𝒆𝒏𝒕</m:t>
                          </m:r>
                          <m:r>
                            <a:rPr lang="en-US" sz="2000" b="1" i="0">
                              <a:latin typeface="Cambria Math" panose="02040503050406030204" pitchFamily="18" charset="0"/>
                            </a:rPr>
                            <m:t> </m:t>
                          </m:r>
                          <m:r>
                            <a:rPr lang="en-US" sz="2000" b="1" i="1">
                              <a:latin typeface="Cambria Math" panose="02040503050406030204" pitchFamily="18" charset="0"/>
                            </a:rPr>
                            <m:t>𝑻𝑨𝑹𝑮𝑬𝑻</m:t>
                          </m:r>
                        </m:den>
                      </m:f>
                      <m:r>
                        <a:rPr lang="en-US" sz="2000" b="1" i="1" smtClean="0">
                          <a:latin typeface="Cambria Math" panose="02040503050406030204" pitchFamily="18" charset="0"/>
                        </a:rPr>
                        <m:t>=</m:t>
                      </m:r>
                      <m:f>
                        <m:fPr>
                          <m:ctrlPr>
                            <a:rPr lang="en-US" sz="2000" b="1" i="1">
                              <a:latin typeface="Cambria Math" panose="02040503050406030204" pitchFamily="18" charset="0"/>
                            </a:rPr>
                          </m:ctrlPr>
                        </m:fPr>
                        <m:num>
                          <m:r>
                            <a:rPr lang="en-US" sz="2000" b="1" i="1" smtClean="0">
                              <a:latin typeface="Cambria Math" panose="02040503050406030204" pitchFamily="18" charset="0"/>
                            </a:rPr>
                            <m:t>𝒉𝒊𝒈𝒉𝒆𝒔𝒕</m:t>
                          </m:r>
                          <m:r>
                            <a:rPr lang="en-US" sz="2000" b="1">
                              <a:latin typeface="Cambria Math" panose="02040503050406030204" pitchFamily="18" charset="0"/>
                            </a:rPr>
                            <m:t> </m:t>
                          </m:r>
                          <m:r>
                            <a:rPr lang="en-US" sz="2000" b="1" i="1">
                              <a:latin typeface="Cambria Math" panose="02040503050406030204" pitchFamily="18" charset="0"/>
                            </a:rPr>
                            <m:t>𝒑𝒐𝒔𝒔𝒊𝒃𝒍𝒆</m:t>
                          </m:r>
                          <m:r>
                            <a:rPr lang="en-US" sz="2000" b="1">
                              <a:latin typeface="Cambria Math" panose="02040503050406030204" pitchFamily="18" charset="0"/>
                            </a:rPr>
                            <m:t> </m:t>
                          </m:r>
                          <m:r>
                            <a:rPr lang="en-US" sz="2000" b="1" i="1">
                              <a:latin typeface="Cambria Math" panose="02040503050406030204" pitchFamily="18" charset="0"/>
                            </a:rPr>
                            <m:t>𝑻𝑨𝑹𝑮𝑬𝑻</m:t>
                          </m:r>
                        </m:num>
                        <m:den>
                          <m:r>
                            <a:rPr lang="en-US" sz="2000" b="1" i="1" smtClean="0">
                              <a:latin typeface="Cambria Math" panose="02040503050406030204" pitchFamily="18" charset="0"/>
                            </a:rPr>
                            <m:t>𝒉𝒊𝒈𝒉𝒆𝒔𝒕</m:t>
                          </m:r>
                          <m:r>
                            <a:rPr lang="en-US" sz="2000" b="1">
                              <a:latin typeface="Cambria Math" panose="02040503050406030204" pitchFamily="18" charset="0"/>
                            </a:rPr>
                            <m:t> </m:t>
                          </m:r>
                          <m:r>
                            <a:rPr lang="en-US" sz="2000" b="1" i="1">
                              <a:latin typeface="Cambria Math" panose="02040503050406030204" pitchFamily="18" charset="0"/>
                            </a:rPr>
                            <m:t>𝒑𝒐𝒔𝒔𝒊𝒃𝒍𝒆</m:t>
                          </m:r>
                          <m:r>
                            <a:rPr lang="en-US" sz="2000" b="1">
                              <a:latin typeface="Cambria Math" panose="02040503050406030204" pitchFamily="18" charset="0"/>
                            </a:rPr>
                            <m:t> </m:t>
                          </m:r>
                          <m:r>
                            <a:rPr lang="en-US" sz="2000" b="1" i="1">
                              <a:latin typeface="Cambria Math" panose="02040503050406030204" pitchFamily="18" charset="0"/>
                            </a:rPr>
                            <m:t>𝑻𝑨𝑹𝑮𝑬𝑻</m:t>
                          </m:r>
                        </m:den>
                      </m:f>
                      <m:r>
                        <a:rPr lang="en-US" sz="2000" b="1" i="1">
                          <a:latin typeface="Cambria Math" panose="02040503050406030204" pitchFamily="18" charset="0"/>
                        </a:rPr>
                        <m:t>=</m:t>
                      </m:r>
                      <m:r>
                        <a:rPr lang="en-US" sz="2000" b="1" i="1">
                          <a:latin typeface="Cambria Math" panose="02040503050406030204" pitchFamily="18" charset="0"/>
                        </a:rPr>
                        <m:t>𝟏</m:t>
                      </m:r>
                    </m:oMath>
                  </m:oMathPara>
                </a14:m>
                <a:endParaRPr lang="en-US" sz="2000" b="1" dirty="0"/>
              </a:p>
            </p:txBody>
          </p:sp>
        </mc:Choice>
        <mc:Fallback xmlns="">
          <p:sp>
            <p:nvSpPr>
              <p:cNvPr id="6" name="Rectangle 5"/>
              <p:cNvSpPr>
                <a:spLocks noRot="1" noChangeAspect="1" noMove="1" noResize="1" noEditPoints="1" noAdjustHandles="1" noChangeArrowheads="1" noChangeShapeType="1" noTextEdit="1"/>
              </p:cNvSpPr>
              <p:nvPr/>
            </p:nvSpPr>
            <p:spPr>
              <a:xfrm>
                <a:off x="865704" y="3198223"/>
                <a:ext cx="9877448" cy="730906"/>
              </a:xfrm>
              <a:prstGeom prst="rect">
                <a:avLst/>
              </a:prstGeom>
              <a:blipFill>
                <a:blip r:embed="rId2"/>
                <a:stretch>
                  <a:fillRect/>
                </a:stretch>
              </a:blipFill>
            </p:spPr>
            <p:txBody>
              <a:bodyPr/>
              <a:lstStyle/>
              <a:p>
                <a:r>
                  <a:rPr lang="en-US">
                    <a:noFill/>
                  </a:rPr>
                  <a:t> </a:t>
                </a:r>
              </a:p>
            </p:txBody>
          </p:sp>
        </mc:Fallback>
      </mc:AlternateContent>
      <p:sp>
        <p:nvSpPr>
          <p:cNvPr id="8" name="Speech Bubble: Rectangle with Corners Rounded 7"/>
          <p:cNvSpPr/>
          <p:nvPr/>
        </p:nvSpPr>
        <p:spPr>
          <a:xfrm>
            <a:off x="8582297" y="4609239"/>
            <a:ext cx="2364377" cy="1280160"/>
          </a:xfrm>
          <a:prstGeom prst="wedgeRoundRectCallout">
            <a:avLst>
              <a:gd name="adj1" fmla="val 29443"/>
              <a:gd name="adj2" fmla="val -1119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is the lowest possible difficulty</a:t>
            </a:r>
          </a:p>
        </p:txBody>
      </p:sp>
      <p:sp>
        <p:nvSpPr>
          <p:cNvPr id="9" name="Speech Bubble: Rectangle with Corners Rounded 8"/>
          <p:cNvSpPr/>
          <p:nvPr/>
        </p:nvSpPr>
        <p:spPr>
          <a:xfrm>
            <a:off x="3796936" y="4609239"/>
            <a:ext cx="2364377" cy="1280160"/>
          </a:xfrm>
          <a:prstGeom prst="wedgeRoundRectCallout">
            <a:avLst>
              <a:gd name="adj1" fmla="val 23366"/>
              <a:gd name="adj2" fmla="val -1038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Assume HIGHEST possible target</a:t>
            </a:r>
          </a:p>
        </p:txBody>
      </p:sp>
    </p:spTree>
    <p:extLst>
      <p:ext uri="{BB962C8B-B14F-4D97-AF65-F5344CB8AC3E}">
        <p14:creationId xmlns:p14="http://schemas.microsoft.com/office/powerpoint/2010/main" val="249826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339634"/>
            <a:ext cx="4807131" cy="584775"/>
          </a:xfrm>
          <a:prstGeom prst="rect">
            <a:avLst/>
          </a:prstGeom>
          <a:noFill/>
        </p:spPr>
        <p:txBody>
          <a:bodyPr wrap="square" rtlCol="0">
            <a:spAutoFit/>
          </a:bodyPr>
          <a:lstStyle/>
          <a:p>
            <a:r>
              <a:rPr lang="en-US" sz="3200" b="1" dirty="0"/>
              <a:t>Calculating the new target</a:t>
            </a:r>
          </a:p>
        </p:txBody>
      </p:sp>
      <p:sp>
        <p:nvSpPr>
          <p:cNvPr id="5" name="TextBox 4"/>
          <p:cNvSpPr txBox="1"/>
          <p:nvPr/>
        </p:nvSpPr>
        <p:spPr>
          <a:xfrm>
            <a:off x="496388" y="1580606"/>
            <a:ext cx="5238206" cy="4093428"/>
          </a:xfrm>
          <a:prstGeom prst="rect">
            <a:avLst/>
          </a:prstGeom>
          <a:noFill/>
        </p:spPr>
        <p:txBody>
          <a:bodyPr wrap="square" rtlCol="0">
            <a:spAutoFit/>
          </a:bodyPr>
          <a:lstStyle/>
          <a:p>
            <a:pPr algn="just"/>
            <a:r>
              <a:rPr lang="en-US" sz="2000" b="1" dirty="0"/>
              <a:t>The new target is calculated every 2015 blocks (Originally it was meant to be every 2016 blocks). But due to consensus issues it’s calculated every 2015 blocks.</a:t>
            </a:r>
          </a:p>
          <a:p>
            <a:pPr algn="just"/>
            <a:endParaRPr lang="en-US" sz="2000" b="1" dirty="0"/>
          </a:p>
          <a:p>
            <a:pPr algn="just"/>
            <a:r>
              <a:rPr lang="en-US" sz="2000" b="1" dirty="0"/>
              <a:t>2016 blocks should fill exactly two weeks.</a:t>
            </a:r>
          </a:p>
          <a:p>
            <a:pPr algn="just"/>
            <a:r>
              <a:rPr lang="en-US" sz="2000" b="1" dirty="0"/>
              <a:t>(two weeks = 1209600 seconds).</a:t>
            </a:r>
          </a:p>
          <a:p>
            <a:pPr algn="just"/>
            <a:endParaRPr lang="en-US" sz="2000" b="1" dirty="0"/>
          </a:p>
          <a:p>
            <a:pPr algn="just"/>
            <a:r>
              <a:rPr lang="en-US" sz="2000" b="1" dirty="0"/>
              <a:t>Pay attention that I don’t actually wait 2 weeks to calculate the block target. For each block the target is calculated by compering the latest block (block X) with the one that was mined 2015 blocks before it (block X – 2015).</a:t>
            </a:r>
          </a:p>
        </p:txBody>
      </p:sp>
      <p:grpSp>
        <p:nvGrpSpPr>
          <p:cNvPr id="6" name="Group 5"/>
          <p:cNvGrpSpPr/>
          <p:nvPr/>
        </p:nvGrpSpPr>
        <p:grpSpPr>
          <a:xfrm>
            <a:off x="6869651" y="1580606"/>
            <a:ext cx="2143727" cy="1386645"/>
            <a:chOff x="1396314" y="1033190"/>
            <a:chExt cx="2767920" cy="1633367"/>
          </a:xfrm>
        </p:grpSpPr>
        <p:sp>
          <p:nvSpPr>
            <p:cNvPr id="7" name="TextBox 6"/>
            <p:cNvSpPr txBox="1"/>
            <p:nvPr/>
          </p:nvSpPr>
          <p:spPr>
            <a:xfrm>
              <a:off x="1396314" y="1033190"/>
              <a:ext cx="2767914" cy="141390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Block</a:t>
              </a:r>
            </a:p>
            <a:p>
              <a:pPr algn="ctr"/>
              <a:r>
                <a:rPr lang="en-US" dirty="0"/>
                <a:t>5</a:t>
              </a:r>
            </a:p>
            <a:p>
              <a:pPr algn="ctr"/>
              <a:endParaRPr lang="en-US" dirty="0"/>
            </a:p>
            <a:p>
              <a:pPr algn="ctr"/>
              <a:endParaRPr lang="en-US" dirty="0"/>
            </a:p>
          </p:txBody>
        </p:sp>
        <p:sp>
          <p:nvSpPr>
            <p:cNvPr id="8" name="TextBox 7"/>
            <p:cNvSpPr txBox="1"/>
            <p:nvPr/>
          </p:nvSpPr>
          <p:spPr>
            <a:xfrm>
              <a:off x="1396314" y="1905226"/>
              <a:ext cx="1383959" cy="761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TX </a:t>
              </a:r>
            </a:p>
            <a:p>
              <a:pPr algn="ctr"/>
              <a:r>
                <a:rPr lang="en-US" dirty="0"/>
                <a:t>1</a:t>
              </a:r>
            </a:p>
          </p:txBody>
        </p:sp>
        <p:sp>
          <p:nvSpPr>
            <p:cNvPr id="9" name="TextBox 8"/>
            <p:cNvSpPr txBox="1"/>
            <p:nvPr/>
          </p:nvSpPr>
          <p:spPr>
            <a:xfrm>
              <a:off x="2780274" y="1905225"/>
              <a:ext cx="1383960" cy="761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TX </a:t>
              </a:r>
            </a:p>
            <a:p>
              <a:pPr algn="ctr"/>
              <a:r>
                <a:rPr lang="en-US" dirty="0"/>
                <a:t>2</a:t>
              </a:r>
            </a:p>
          </p:txBody>
        </p:sp>
      </p:grpSp>
      <p:sp>
        <p:nvSpPr>
          <p:cNvPr id="10" name="TextBox 9"/>
          <p:cNvSpPr txBox="1"/>
          <p:nvPr/>
        </p:nvSpPr>
        <p:spPr>
          <a:xfrm>
            <a:off x="6869650" y="3331081"/>
            <a:ext cx="2143724"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Time: 1482502968 </a:t>
            </a:r>
          </a:p>
        </p:txBody>
      </p:sp>
      <p:grpSp>
        <p:nvGrpSpPr>
          <p:cNvPr id="11" name="Group 10"/>
          <p:cNvGrpSpPr/>
          <p:nvPr/>
        </p:nvGrpSpPr>
        <p:grpSpPr>
          <a:xfrm>
            <a:off x="9425617" y="1565561"/>
            <a:ext cx="2143727" cy="1386645"/>
            <a:chOff x="1396314" y="1033190"/>
            <a:chExt cx="2767920" cy="1633367"/>
          </a:xfrm>
        </p:grpSpPr>
        <p:sp>
          <p:nvSpPr>
            <p:cNvPr id="12" name="TextBox 11"/>
            <p:cNvSpPr txBox="1"/>
            <p:nvPr/>
          </p:nvSpPr>
          <p:spPr>
            <a:xfrm>
              <a:off x="1396314" y="1033190"/>
              <a:ext cx="2767914" cy="141390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Block</a:t>
              </a:r>
            </a:p>
            <a:p>
              <a:pPr algn="ctr"/>
              <a:r>
                <a:rPr lang="en-US" dirty="0"/>
                <a:t>5 + 2015</a:t>
              </a:r>
            </a:p>
            <a:p>
              <a:pPr algn="ctr"/>
              <a:endParaRPr lang="en-US" dirty="0"/>
            </a:p>
            <a:p>
              <a:pPr algn="ctr"/>
              <a:endParaRPr lang="en-US" dirty="0"/>
            </a:p>
          </p:txBody>
        </p:sp>
        <p:sp>
          <p:nvSpPr>
            <p:cNvPr id="13" name="TextBox 12"/>
            <p:cNvSpPr txBox="1"/>
            <p:nvPr/>
          </p:nvSpPr>
          <p:spPr>
            <a:xfrm>
              <a:off x="1396314" y="1905226"/>
              <a:ext cx="1383959" cy="761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TX </a:t>
              </a:r>
            </a:p>
            <a:p>
              <a:pPr algn="ctr"/>
              <a:r>
                <a:rPr lang="en-US" dirty="0"/>
                <a:t>60</a:t>
              </a:r>
            </a:p>
          </p:txBody>
        </p:sp>
        <p:sp>
          <p:nvSpPr>
            <p:cNvPr id="14" name="TextBox 13"/>
            <p:cNvSpPr txBox="1"/>
            <p:nvPr/>
          </p:nvSpPr>
          <p:spPr>
            <a:xfrm>
              <a:off x="2780274" y="1905225"/>
              <a:ext cx="1383960" cy="761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TX </a:t>
              </a:r>
            </a:p>
            <a:p>
              <a:pPr algn="ctr"/>
              <a:r>
                <a:rPr lang="en-US" dirty="0"/>
                <a:t>61</a:t>
              </a:r>
            </a:p>
          </p:txBody>
        </p:sp>
      </p:grpSp>
      <p:sp>
        <p:nvSpPr>
          <p:cNvPr id="15" name="TextBox 14"/>
          <p:cNvSpPr txBox="1"/>
          <p:nvPr/>
        </p:nvSpPr>
        <p:spPr>
          <a:xfrm>
            <a:off x="9425611" y="3316764"/>
            <a:ext cx="2143724"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Time: 1483662568  </a:t>
            </a:r>
          </a:p>
        </p:txBody>
      </p:sp>
      <p:sp>
        <p:nvSpPr>
          <p:cNvPr id="16" name="Speech Bubble: Rectangle with Corners Rounded 15"/>
          <p:cNvSpPr/>
          <p:nvPr/>
        </p:nvSpPr>
        <p:spPr>
          <a:xfrm>
            <a:off x="7563394" y="339634"/>
            <a:ext cx="2934086" cy="770709"/>
          </a:xfrm>
          <a:prstGeom prst="wedgeRoundRectCallout">
            <a:avLst>
              <a:gd name="adj1" fmla="val 25914"/>
              <a:gd name="adj2" fmla="val 506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Finding the target for block 202</a:t>
            </a:r>
            <a:r>
              <a:rPr lang="en-US" sz="2400" dirty="0">
                <a:solidFill>
                  <a:srgbClr val="FF0000"/>
                </a:solidFill>
              </a:rPr>
              <a:t>1</a:t>
            </a:r>
            <a:endParaRPr lang="en-US" dirty="0">
              <a:solidFill>
                <a:srgbClr val="FF0000"/>
              </a:solidFill>
            </a:endParaRPr>
          </a:p>
        </p:txBody>
      </p:sp>
      <p:sp>
        <p:nvSpPr>
          <p:cNvPr id="17" name="Left Brace 16"/>
          <p:cNvSpPr/>
          <p:nvPr/>
        </p:nvSpPr>
        <p:spPr>
          <a:xfrm rot="16200000">
            <a:off x="8777535" y="2868215"/>
            <a:ext cx="718810" cy="2390855"/>
          </a:xfrm>
          <a:prstGeom prst="leftBrace">
            <a:avLst>
              <a:gd name="adj1" fmla="val 8333"/>
              <a:gd name="adj2" fmla="val 49368"/>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8" name="TextBox 17"/>
          <p:cNvSpPr txBox="1"/>
          <p:nvPr/>
        </p:nvSpPr>
        <p:spPr>
          <a:xfrm>
            <a:off x="6480824" y="4970027"/>
            <a:ext cx="5312229" cy="1477328"/>
          </a:xfrm>
          <a:prstGeom prst="rect">
            <a:avLst/>
          </a:prstGeom>
          <a:noFill/>
        </p:spPr>
        <p:txBody>
          <a:bodyPr wrap="square" rtlCol="0">
            <a:spAutoFit/>
          </a:bodyPr>
          <a:lstStyle/>
          <a:p>
            <a:pPr algn="just"/>
            <a:r>
              <a:rPr lang="en-US" b="1" dirty="0"/>
              <a:t>The difference is only 1159600. Lower than two weeks. </a:t>
            </a:r>
          </a:p>
          <a:p>
            <a:pPr algn="just"/>
            <a:r>
              <a:rPr lang="en-US" b="1"/>
              <a:t>Too </a:t>
            </a:r>
            <a:r>
              <a:rPr lang="en-US" b="1" dirty="0"/>
              <a:t>many blocks were created during this time, there for the DIFFICULTY SHOLUD INCREAS and TARGET SHOULD DECREASE.</a:t>
            </a:r>
          </a:p>
        </p:txBody>
      </p:sp>
      <mc:AlternateContent xmlns:mc="http://schemas.openxmlformats.org/markup-compatibility/2006" xmlns:a14="http://schemas.microsoft.com/office/drawing/2010/main">
        <mc:Choice Requires="a14">
          <p:sp>
            <p:nvSpPr>
              <p:cNvPr id="20" name="Rectangle 19"/>
              <p:cNvSpPr/>
              <p:nvPr/>
            </p:nvSpPr>
            <p:spPr>
              <a:xfrm>
                <a:off x="7243632" y="4504396"/>
                <a:ext cx="3786614" cy="369332"/>
              </a:xfrm>
              <a:prstGeom prst="rect">
                <a:avLst/>
              </a:prstGeom>
            </p:spPr>
            <p:txBody>
              <a:bodyPr wrap="none">
                <a:spAutoFit/>
              </a:bodyPr>
              <a:lstStyle/>
              <a:p>
                <a14:m>
                  <m:oMath xmlns:m="http://schemas.openxmlformats.org/officeDocument/2006/math">
                    <m:r>
                      <m:rPr>
                        <m:nor/>
                      </m:rPr>
                      <a:rPr lang="en-US" b="1" dirty="0"/>
                      <m:t>1483662568</m:t>
                    </m:r>
                  </m:oMath>
                </a14:m>
                <a:r>
                  <a:rPr lang="en-US" b="1" dirty="0"/>
                  <a:t> – 1482502968 = 1159600</a:t>
                </a:r>
              </a:p>
            </p:txBody>
          </p:sp>
        </mc:Choice>
        <mc:Fallback xmlns="">
          <p:sp>
            <p:nvSpPr>
              <p:cNvPr id="20" name="Rectangle 19"/>
              <p:cNvSpPr>
                <a:spLocks noRot="1" noChangeAspect="1" noMove="1" noResize="1" noEditPoints="1" noAdjustHandles="1" noChangeArrowheads="1" noChangeShapeType="1" noTextEdit="1"/>
              </p:cNvSpPr>
              <p:nvPr/>
            </p:nvSpPr>
            <p:spPr>
              <a:xfrm>
                <a:off x="7243632" y="4504396"/>
                <a:ext cx="3786614" cy="369332"/>
              </a:xfrm>
              <a:prstGeom prst="rect">
                <a:avLst/>
              </a:prstGeom>
              <a:blipFill>
                <a:blip r:embed="rId2"/>
                <a:stretch>
                  <a:fillRect t="-10000" r="-483" b="-26667"/>
                </a:stretch>
              </a:blipFill>
            </p:spPr>
            <p:txBody>
              <a:bodyPr/>
              <a:lstStyle/>
              <a:p>
                <a:r>
                  <a:rPr lang="en-US">
                    <a:noFill/>
                  </a:rPr>
                  <a:t> </a:t>
                </a:r>
              </a:p>
            </p:txBody>
          </p:sp>
        </mc:Fallback>
      </mc:AlternateContent>
      <p:sp>
        <p:nvSpPr>
          <p:cNvPr id="21" name="TextBox 20"/>
          <p:cNvSpPr txBox="1"/>
          <p:nvPr/>
        </p:nvSpPr>
        <p:spPr>
          <a:xfrm>
            <a:off x="6869650" y="2967250"/>
            <a:ext cx="2143723"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a:t>Target: X</a:t>
            </a:r>
          </a:p>
        </p:txBody>
      </p:sp>
      <p:sp>
        <p:nvSpPr>
          <p:cNvPr id="22" name="TextBox 21"/>
          <p:cNvSpPr txBox="1"/>
          <p:nvPr/>
        </p:nvSpPr>
        <p:spPr>
          <a:xfrm>
            <a:off x="9425611" y="2956227"/>
            <a:ext cx="2143723"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a:t>Target: Y</a:t>
            </a:r>
          </a:p>
        </p:txBody>
      </p:sp>
    </p:spTree>
    <p:extLst>
      <p:ext uri="{BB962C8B-B14F-4D97-AF65-F5344CB8AC3E}">
        <p14:creationId xmlns:p14="http://schemas.microsoft.com/office/powerpoint/2010/main" val="344584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339634"/>
            <a:ext cx="4807131" cy="584775"/>
          </a:xfrm>
          <a:prstGeom prst="rect">
            <a:avLst/>
          </a:prstGeom>
          <a:noFill/>
        </p:spPr>
        <p:txBody>
          <a:bodyPr wrap="square" rtlCol="0">
            <a:spAutoFit/>
          </a:bodyPr>
          <a:lstStyle/>
          <a:p>
            <a:r>
              <a:rPr lang="en-US" sz="3200" b="1" dirty="0"/>
              <a:t>Calculating the new target</a:t>
            </a:r>
          </a:p>
        </p:txBody>
      </p:sp>
      <p:grpSp>
        <p:nvGrpSpPr>
          <p:cNvPr id="6" name="Group 5"/>
          <p:cNvGrpSpPr/>
          <p:nvPr/>
        </p:nvGrpSpPr>
        <p:grpSpPr>
          <a:xfrm>
            <a:off x="6869651" y="1580606"/>
            <a:ext cx="2143727" cy="1386645"/>
            <a:chOff x="1396314" y="1033190"/>
            <a:chExt cx="2767920" cy="1633367"/>
          </a:xfrm>
        </p:grpSpPr>
        <p:sp>
          <p:nvSpPr>
            <p:cNvPr id="7" name="TextBox 6"/>
            <p:cNvSpPr txBox="1"/>
            <p:nvPr/>
          </p:nvSpPr>
          <p:spPr>
            <a:xfrm>
              <a:off x="1396314" y="1033190"/>
              <a:ext cx="2767914" cy="141390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Block</a:t>
              </a:r>
            </a:p>
            <a:p>
              <a:pPr algn="ctr"/>
              <a:r>
                <a:rPr lang="en-US" dirty="0"/>
                <a:t>5</a:t>
              </a:r>
            </a:p>
            <a:p>
              <a:pPr algn="ctr"/>
              <a:endParaRPr lang="en-US" dirty="0"/>
            </a:p>
            <a:p>
              <a:pPr algn="ctr"/>
              <a:endParaRPr lang="en-US" dirty="0"/>
            </a:p>
          </p:txBody>
        </p:sp>
        <p:sp>
          <p:nvSpPr>
            <p:cNvPr id="8" name="TextBox 7"/>
            <p:cNvSpPr txBox="1"/>
            <p:nvPr/>
          </p:nvSpPr>
          <p:spPr>
            <a:xfrm>
              <a:off x="1396314" y="1905226"/>
              <a:ext cx="1383959" cy="761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TX </a:t>
              </a:r>
            </a:p>
            <a:p>
              <a:pPr algn="ctr"/>
              <a:r>
                <a:rPr lang="en-US" dirty="0"/>
                <a:t>1</a:t>
              </a:r>
            </a:p>
          </p:txBody>
        </p:sp>
        <p:sp>
          <p:nvSpPr>
            <p:cNvPr id="9" name="TextBox 8"/>
            <p:cNvSpPr txBox="1"/>
            <p:nvPr/>
          </p:nvSpPr>
          <p:spPr>
            <a:xfrm>
              <a:off x="2780274" y="1905225"/>
              <a:ext cx="1383960" cy="761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TX </a:t>
              </a:r>
            </a:p>
            <a:p>
              <a:pPr algn="ctr"/>
              <a:r>
                <a:rPr lang="en-US" dirty="0"/>
                <a:t>2</a:t>
              </a:r>
            </a:p>
          </p:txBody>
        </p:sp>
      </p:grpSp>
      <p:sp>
        <p:nvSpPr>
          <p:cNvPr id="10" name="TextBox 9"/>
          <p:cNvSpPr txBox="1"/>
          <p:nvPr/>
        </p:nvSpPr>
        <p:spPr>
          <a:xfrm>
            <a:off x="6869650" y="3331081"/>
            <a:ext cx="2143724"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Time: 1482502968 </a:t>
            </a:r>
          </a:p>
        </p:txBody>
      </p:sp>
      <p:grpSp>
        <p:nvGrpSpPr>
          <p:cNvPr id="11" name="Group 10"/>
          <p:cNvGrpSpPr/>
          <p:nvPr/>
        </p:nvGrpSpPr>
        <p:grpSpPr>
          <a:xfrm>
            <a:off x="9425617" y="1565561"/>
            <a:ext cx="2143727" cy="1386645"/>
            <a:chOff x="1396314" y="1033190"/>
            <a:chExt cx="2767920" cy="1633367"/>
          </a:xfrm>
        </p:grpSpPr>
        <p:sp>
          <p:nvSpPr>
            <p:cNvPr id="12" name="TextBox 11"/>
            <p:cNvSpPr txBox="1"/>
            <p:nvPr/>
          </p:nvSpPr>
          <p:spPr>
            <a:xfrm>
              <a:off x="1396314" y="1033190"/>
              <a:ext cx="2767914" cy="141390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Block</a:t>
              </a:r>
            </a:p>
            <a:p>
              <a:pPr algn="ctr"/>
              <a:r>
                <a:rPr lang="en-US" dirty="0"/>
                <a:t>5 + 2015</a:t>
              </a:r>
            </a:p>
            <a:p>
              <a:pPr algn="ctr"/>
              <a:endParaRPr lang="en-US" dirty="0"/>
            </a:p>
            <a:p>
              <a:pPr algn="ctr"/>
              <a:endParaRPr lang="en-US" dirty="0"/>
            </a:p>
          </p:txBody>
        </p:sp>
        <p:sp>
          <p:nvSpPr>
            <p:cNvPr id="13" name="TextBox 12"/>
            <p:cNvSpPr txBox="1"/>
            <p:nvPr/>
          </p:nvSpPr>
          <p:spPr>
            <a:xfrm>
              <a:off x="1396314" y="1905226"/>
              <a:ext cx="1383959" cy="761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TX </a:t>
              </a:r>
            </a:p>
            <a:p>
              <a:pPr algn="ctr"/>
              <a:r>
                <a:rPr lang="en-US" dirty="0"/>
                <a:t>60</a:t>
              </a:r>
            </a:p>
          </p:txBody>
        </p:sp>
        <p:sp>
          <p:nvSpPr>
            <p:cNvPr id="14" name="TextBox 13"/>
            <p:cNvSpPr txBox="1"/>
            <p:nvPr/>
          </p:nvSpPr>
          <p:spPr>
            <a:xfrm>
              <a:off x="2780274" y="1905225"/>
              <a:ext cx="1383960" cy="761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TX </a:t>
              </a:r>
            </a:p>
            <a:p>
              <a:pPr algn="ctr"/>
              <a:r>
                <a:rPr lang="en-US" dirty="0"/>
                <a:t>61</a:t>
              </a:r>
            </a:p>
          </p:txBody>
        </p:sp>
      </p:grpSp>
      <p:sp>
        <p:nvSpPr>
          <p:cNvPr id="15" name="TextBox 14"/>
          <p:cNvSpPr txBox="1"/>
          <p:nvPr/>
        </p:nvSpPr>
        <p:spPr>
          <a:xfrm>
            <a:off x="9425611" y="3316764"/>
            <a:ext cx="2143724"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Time: 1483662568  </a:t>
            </a:r>
          </a:p>
        </p:txBody>
      </p:sp>
      <p:sp>
        <p:nvSpPr>
          <p:cNvPr id="16" name="Speech Bubble: Rectangle with Corners Rounded 15"/>
          <p:cNvSpPr/>
          <p:nvPr/>
        </p:nvSpPr>
        <p:spPr>
          <a:xfrm>
            <a:off x="7563394" y="339634"/>
            <a:ext cx="2934086" cy="770709"/>
          </a:xfrm>
          <a:prstGeom prst="wedgeRoundRectCallout">
            <a:avLst>
              <a:gd name="adj1" fmla="val 25914"/>
              <a:gd name="adj2" fmla="val 506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Finding the target for block 202</a:t>
            </a:r>
            <a:r>
              <a:rPr lang="en-US" sz="2400" dirty="0">
                <a:solidFill>
                  <a:srgbClr val="FF0000"/>
                </a:solidFill>
              </a:rPr>
              <a:t>1</a:t>
            </a:r>
            <a:endParaRPr lang="en-US" dirty="0">
              <a:solidFill>
                <a:srgbClr val="FF0000"/>
              </a:solidFill>
            </a:endParaRPr>
          </a:p>
        </p:txBody>
      </p:sp>
      <p:sp>
        <p:nvSpPr>
          <p:cNvPr id="17" name="Left Brace 16"/>
          <p:cNvSpPr/>
          <p:nvPr/>
        </p:nvSpPr>
        <p:spPr>
          <a:xfrm rot="16200000">
            <a:off x="8777535" y="2868215"/>
            <a:ext cx="718810" cy="2390855"/>
          </a:xfrm>
          <a:prstGeom prst="leftBrace">
            <a:avLst>
              <a:gd name="adj1" fmla="val 8333"/>
              <a:gd name="adj2" fmla="val 49368"/>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8" name="TextBox 17"/>
          <p:cNvSpPr txBox="1"/>
          <p:nvPr/>
        </p:nvSpPr>
        <p:spPr>
          <a:xfrm>
            <a:off x="6480824" y="4970027"/>
            <a:ext cx="5312229" cy="1477328"/>
          </a:xfrm>
          <a:prstGeom prst="rect">
            <a:avLst/>
          </a:prstGeom>
          <a:noFill/>
        </p:spPr>
        <p:txBody>
          <a:bodyPr wrap="square" rtlCol="0">
            <a:spAutoFit/>
          </a:bodyPr>
          <a:lstStyle/>
          <a:p>
            <a:pPr algn="just"/>
            <a:r>
              <a:rPr lang="en-US" b="1" dirty="0"/>
              <a:t>The difference is only 1159600. Lower than two weeks. </a:t>
            </a:r>
          </a:p>
          <a:p>
            <a:pPr algn="just"/>
            <a:r>
              <a:rPr lang="en-US" b="1"/>
              <a:t>Too </a:t>
            </a:r>
            <a:r>
              <a:rPr lang="en-US" b="1" dirty="0"/>
              <a:t>many blocks were created during this time, there for the DIFFICULTY </a:t>
            </a:r>
            <a:r>
              <a:rPr lang="en-US" b="1"/>
              <a:t>SHOLUD INCREASE </a:t>
            </a:r>
            <a:r>
              <a:rPr lang="en-US" b="1" dirty="0"/>
              <a:t>and TARGET SHOULD DECREASE.</a:t>
            </a:r>
          </a:p>
        </p:txBody>
      </p:sp>
      <mc:AlternateContent xmlns:mc="http://schemas.openxmlformats.org/markup-compatibility/2006" xmlns:a14="http://schemas.microsoft.com/office/drawing/2010/main">
        <mc:Choice Requires="a14">
          <p:sp>
            <p:nvSpPr>
              <p:cNvPr id="20" name="Rectangle 19"/>
              <p:cNvSpPr/>
              <p:nvPr/>
            </p:nvSpPr>
            <p:spPr>
              <a:xfrm>
                <a:off x="7243632" y="4504396"/>
                <a:ext cx="3786614" cy="369332"/>
              </a:xfrm>
              <a:prstGeom prst="rect">
                <a:avLst/>
              </a:prstGeom>
            </p:spPr>
            <p:txBody>
              <a:bodyPr wrap="none">
                <a:spAutoFit/>
              </a:bodyPr>
              <a:lstStyle/>
              <a:p>
                <a14:m>
                  <m:oMath xmlns:m="http://schemas.openxmlformats.org/officeDocument/2006/math">
                    <m:r>
                      <m:rPr>
                        <m:nor/>
                      </m:rPr>
                      <a:rPr lang="en-US" b="1" dirty="0"/>
                      <m:t>1483662568</m:t>
                    </m:r>
                  </m:oMath>
                </a14:m>
                <a:r>
                  <a:rPr lang="en-US" b="1" dirty="0"/>
                  <a:t> – 1482502968 = 1159600</a:t>
                </a:r>
              </a:p>
            </p:txBody>
          </p:sp>
        </mc:Choice>
        <mc:Fallback xmlns="">
          <p:sp>
            <p:nvSpPr>
              <p:cNvPr id="20" name="Rectangle 19"/>
              <p:cNvSpPr>
                <a:spLocks noRot="1" noChangeAspect="1" noMove="1" noResize="1" noEditPoints="1" noAdjustHandles="1" noChangeArrowheads="1" noChangeShapeType="1" noTextEdit="1"/>
              </p:cNvSpPr>
              <p:nvPr/>
            </p:nvSpPr>
            <p:spPr>
              <a:xfrm>
                <a:off x="7243632" y="4504396"/>
                <a:ext cx="3786614" cy="369332"/>
              </a:xfrm>
              <a:prstGeom prst="rect">
                <a:avLst/>
              </a:prstGeom>
              <a:blipFill>
                <a:blip r:embed="rId3"/>
                <a:stretch>
                  <a:fillRect t="-10000" r="-483" b="-26667"/>
                </a:stretch>
              </a:blipFill>
            </p:spPr>
            <p:txBody>
              <a:bodyPr/>
              <a:lstStyle/>
              <a:p>
                <a:r>
                  <a:rPr lang="en-US">
                    <a:noFill/>
                  </a:rPr>
                  <a:t> </a:t>
                </a:r>
              </a:p>
            </p:txBody>
          </p:sp>
        </mc:Fallback>
      </mc:AlternateContent>
      <p:sp>
        <p:nvSpPr>
          <p:cNvPr id="21" name="TextBox 20"/>
          <p:cNvSpPr txBox="1"/>
          <p:nvPr/>
        </p:nvSpPr>
        <p:spPr>
          <a:xfrm>
            <a:off x="6869650" y="2967250"/>
            <a:ext cx="2143723"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a:t>Target: X</a:t>
            </a:r>
          </a:p>
        </p:txBody>
      </p:sp>
      <p:sp>
        <p:nvSpPr>
          <p:cNvPr id="22" name="TextBox 21"/>
          <p:cNvSpPr txBox="1"/>
          <p:nvPr/>
        </p:nvSpPr>
        <p:spPr>
          <a:xfrm>
            <a:off x="9425611" y="2956227"/>
            <a:ext cx="2143723" cy="36933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a:t>Target: Y</a:t>
            </a:r>
          </a:p>
        </p:txBody>
      </p:sp>
      <mc:AlternateContent xmlns:mc="http://schemas.openxmlformats.org/markup-compatibility/2006" xmlns:a14="http://schemas.microsoft.com/office/drawing/2010/main">
        <mc:Choice Requires="a14">
          <p:sp>
            <p:nvSpPr>
              <p:cNvPr id="23" name="Rectangle 22"/>
              <p:cNvSpPr/>
              <p:nvPr/>
            </p:nvSpPr>
            <p:spPr>
              <a:xfrm>
                <a:off x="190438" y="1211274"/>
                <a:ext cx="6069091" cy="44622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b="1" i="0" dirty="0" smtClean="0"/>
                        <m:t>difference</m:t>
                      </m:r>
                      <m:r>
                        <m:rPr>
                          <m:nor/>
                        </m:rPr>
                        <a:rPr lang="en-US" b="1" i="0" dirty="0" smtClean="0"/>
                        <m:t> = 1483662568– 1482502968 = 1159600</m:t>
                      </m:r>
                    </m:oMath>
                  </m:oMathPara>
                </a14:m>
                <a:endParaRPr lang="en-US" b="1" dirty="0"/>
              </a:p>
              <a:p>
                <a:endParaRPr lang="en-US" b="1" dirty="0"/>
              </a:p>
              <a:p>
                <a:r>
                  <a:rPr lang="en-US" b="1" dirty="0"/>
                  <a:t>Current target = Y</a:t>
                </a:r>
              </a:p>
              <a:p>
                <a:endParaRPr lang="en-US" b="1" dirty="0"/>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𝑵𝒆𝒘</m:t>
                      </m:r>
                      <m:r>
                        <a:rPr lang="en-US" b="1" i="1" smtClean="0">
                          <a:latin typeface="Cambria Math" panose="02040503050406030204" pitchFamily="18" charset="0"/>
                        </a:rPr>
                        <m:t> </m:t>
                      </m:r>
                      <m:r>
                        <a:rPr lang="en-US" b="1" i="1" smtClean="0">
                          <a:latin typeface="Cambria Math" panose="02040503050406030204" pitchFamily="18" charset="0"/>
                        </a:rPr>
                        <m:t>𝒕𝒂𝒓𝒈𝒆𝒕</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a:latin typeface="Cambria Math" panose="02040503050406030204" pitchFamily="18" charset="0"/>
                            </a:rPr>
                            <m:t>𝒅𝒊𝒇𝒇𝒆𝒓𝒆𝒏𝒄𝒆</m:t>
                          </m:r>
                          <m:r>
                            <a:rPr lang="en-US" b="1" i="1">
                              <a:latin typeface="Cambria Math" panose="02040503050406030204" pitchFamily="18" charset="0"/>
                            </a:rPr>
                            <m:t>∗</m:t>
                          </m:r>
                          <m:r>
                            <a:rPr lang="en-US" b="1" i="1">
                              <a:latin typeface="Cambria Math" panose="02040503050406030204" pitchFamily="18" charset="0"/>
                            </a:rPr>
                            <m:t>𝒄𝒖𝒓𝒓𝒆𝒏𝒕</m:t>
                          </m:r>
                          <m:r>
                            <a:rPr lang="en-US" b="1" i="1">
                              <a:latin typeface="Cambria Math" panose="02040503050406030204" pitchFamily="18" charset="0"/>
                            </a:rPr>
                            <m:t> </m:t>
                          </m:r>
                          <m:r>
                            <a:rPr lang="en-US" b="1" i="1">
                              <a:latin typeface="Cambria Math" panose="02040503050406030204" pitchFamily="18" charset="0"/>
                            </a:rPr>
                            <m:t>𝒕𝒂𝒓𝒈𝒆𝒕</m:t>
                          </m:r>
                        </m:num>
                        <m:den>
                          <m:r>
                            <a:rPr lang="en-US" b="1" i="1" smtClean="0">
                              <a:latin typeface="Cambria Math" panose="02040503050406030204" pitchFamily="18" charset="0"/>
                            </a:rPr>
                            <m:t>𝑻𝒘𝒐</m:t>
                          </m:r>
                          <m:r>
                            <a:rPr lang="en-US" b="1" i="1" smtClean="0">
                              <a:latin typeface="Cambria Math" panose="02040503050406030204" pitchFamily="18" charset="0"/>
                            </a:rPr>
                            <m:t> </m:t>
                          </m:r>
                          <m:r>
                            <a:rPr lang="en-US" b="1" i="1" smtClean="0">
                              <a:latin typeface="Cambria Math" panose="02040503050406030204" pitchFamily="18" charset="0"/>
                            </a:rPr>
                            <m:t>𝒘𝒆𝒆𝒌𝒔</m:t>
                          </m:r>
                        </m:den>
                      </m:f>
                    </m:oMath>
                  </m:oMathPara>
                </a14:m>
                <a:endParaRPr lang="en-US" b="1" dirty="0"/>
              </a:p>
              <a:p>
                <a:pPr/>
                <a:br>
                  <a:rPr lang="en-US" b="1" dirty="0"/>
                </a:b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𝑵𝒆𝒘</m:t>
                      </m:r>
                      <m:r>
                        <a:rPr lang="en-US" b="1" i="1" smtClean="0">
                          <a:latin typeface="Cambria Math" panose="02040503050406030204" pitchFamily="18" charset="0"/>
                        </a:rPr>
                        <m:t> </m:t>
                      </m:r>
                      <m:r>
                        <a:rPr lang="en-US" b="1" i="1" smtClean="0">
                          <a:latin typeface="Cambria Math" panose="02040503050406030204" pitchFamily="18" charset="0"/>
                        </a:rPr>
                        <m:t>𝒕𝒂𝒓𝒈𝒆𝒕</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m:rPr>
                              <m:nor/>
                            </m:rPr>
                            <a:rPr lang="en-US" b="1" dirty="0"/>
                            <m:t>1159600</m:t>
                          </m:r>
                          <m:r>
                            <a:rPr lang="en-US" b="1" i="1" dirty="0" smtClean="0">
                              <a:latin typeface="Cambria Math" panose="02040503050406030204" pitchFamily="18" charset="0"/>
                            </a:rPr>
                            <m:t> ∗</m:t>
                          </m:r>
                          <m:r>
                            <a:rPr lang="en-US" b="1" i="1" dirty="0" smtClean="0">
                              <a:latin typeface="Cambria Math" panose="02040503050406030204" pitchFamily="18" charset="0"/>
                            </a:rPr>
                            <m:t>𝒀</m:t>
                          </m:r>
                        </m:num>
                        <m:den>
                          <m:r>
                            <m:rPr>
                              <m:nor/>
                            </m:rPr>
                            <a:rPr lang="en-US" b="1" dirty="0"/>
                            <m:t>1209600</m:t>
                          </m:r>
                        </m:den>
                      </m:f>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𝟗𝟔</m:t>
                      </m:r>
                      <m:r>
                        <a:rPr lang="en-US" b="1" i="1" smtClean="0">
                          <a:latin typeface="Cambria Math" panose="02040503050406030204" pitchFamily="18" charset="0"/>
                        </a:rPr>
                        <m:t>𝒀</m:t>
                      </m:r>
                    </m:oMath>
                  </m:oMathPara>
                </a14:m>
                <a:endParaRPr lang="en-US" b="1" dirty="0"/>
              </a:p>
              <a:p>
                <a:endParaRPr lang="en-US" b="1" dirty="0"/>
              </a:p>
              <a:p>
                <a:r>
                  <a:rPr lang="en-US" b="1" dirty="0"/>
                  <a:t>The new target number (0.96) is LOWER then the current target (Y). Therefor the difficulty is now HIGER.</a:t>
                </a:r>
              </a:p>
              <a:p>
                <a:endParaRPr lang="en-US" b="1" dirty="0"/>
              </a:p>
              <a:p>
                <a:endParaRPr lang="en-US" b="1" dirty="0"/>
              </a:p>
              <a:p>
                <a:endParaRPr lang="en-US" b="1" dirty="0"/>
              </a:p>
              <a:p>
                <a:endParaRPr lang="en-US" b="1" dirty="0"/>
              </a:p>
            </p:txBody>
          </p:sp>
        </mc:Choice>
        <mc:Fallback xmlns="">
          <p:sp>
            <p:nvSpPr>
              <p:cNvPr id="23" name="Rectangle 22"/>
              <p:cNvSpPr>
                <a:spLocks noRot="1" noChangeAspect="1" noMove="1" noResize="1" noEditPoints="1" noAdjustHandles="1" noChangeArrowheads="1" noChangeShapeType="1" noTextEdit="1"/>
              </p:cNvSpPr>
              <p:nvPr/>
            </p:nvSpPr>
            <p:spPr>
              <a:xfrm>
                <a:off x="190438" y="1211274"/>
                <a:ext cx="6069091" cy="4462247"/>
              </a:xfrm>
              <a:prstGeom prst="rect">
                <a:avLst/>
              </a:prstGeom>
              <a:blipFill>
                <a:blip r:embed="rId4"/>
                <a:stretch>
                  <a:fillRect l="-803"/>
                </a:stretch>
              </a:blipFill>
            </p:spPr>
            <p:txBody>
              <a:bodyPr/>
              <a:lstStyle/>
              <a:p>
                <a:r>
                  <a:rPr lang="en-US">
                    <a:noFill/>
                  </a:rPr>
                  <a:t> </a:t>
                </a:r>
              </a:p>
            </p:txBody>
          </p:sp>
        </mc:Fallback>
      </mc:AlternateContent>
      <p:sp>
        <p:nvSpPr>
          <p:cNvPr id="2" name="Oval 1"/>
          <p:cNvSpPr/>
          <p:nvPr/>
        </p:nvSpPr>
        <p:spPr>
          <a:xfrm>
            <a:off x="9887343" y="2952205"/>
            <a:ext cx="1220258" cy="38437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p:cNvSpPr/>
              <p:nvPr/>
            </p:nvSpPr>
            <p:spPr>
              <a:xfrm>
                <a:off x="151962" y="4873728"/>
                <a:ext cx="5041573" cy="6769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𝒄𝒖𝒓𝒓𝒆𝒏𝒕</m:t>
                      </m:r>
                      <m:r>
                        <a:rPr lang="en-US" sz="2000" b="1" i="0">
                          <a:latin typeface="Cambria Math" panose="02040503050406030204" pitchFamily="18" charset="0"/>
                        </a:rPr>
                        <m:t> </m:t>
                      </m:r>
                      <m:r>
                        <a:rPr lang="en-US" sz="2000" b="1" i="1">
                          <a:latin typeface="Cambria Math" panose="02040503050406030204" pitchFamily="18" charset="0"/>
                        </a:rPr>
                        <m:t>𝒅𝒊𝒇𝒇𝒊𝒄𝒖𝒍𝒕𝒚</m:t>
                      </m:r>
                      <m:r>
                        <a:rPr lang="en-US" sz="2000" b="1" i="0">
                          <a:latin typeface="Cambria Math" panose="02040503050406030204" pitchFamily="18" charset="0"/>
                        </a:rPr>
                        <m:t>= </m:t>
                      </m:r>
                      <m:f>
                        <m:fPr>
                          <m:ctrlPr>
                            <a:rPr lang="en-US" sz="2000" b="1" i="1">
                              <a:latin typeface="Cambria Math" panose="02040503050406030204" pitchFamily="18" charset="0"/>
                            </a:rPr>
                          </m:ctrlPr>
                        </m:fPr>
                        <m:num>
                          <m:r>
                            <a:rPr lang="en-US" sz="2000" b="1" i="1" smtClean="0">
                              <a:latin typeface="Cambria Math" panose="02040503050406030204" pitchFamily="18" charset="0"/>
                            </a:rPr>
                            <m:t>𝑯𝒊𝒈𝒉𝒆𝒔𝒕</m:t>
                          </m:r>
                          <m:r>
                            <a:rPr lang="en-US" sz="2000" b="1" i="0">
                              <a:latin typeface="Cambria Math" panose="02040503050406030204" pitchFamily="18" charset="0"/>
                            </a:rPr>
                            <m:t> </m:t>
                          </m:r>
                          <m:r>
                            <a:rPr lang="en-US" sz="2000" b="1" i="1">
                              <a:latin typeface="Cambria Math" panose="02040503050406030204" pitchFamily="18" charset="0"/>
                            </a:rPr>
                            <m:t>𝑻𝑨𝑹𝑮𝑬𝑻</m:t>
                          </m:r>
                        </m:num>
                        <m:den>
                          <m:r>
                            <a:rPr lang="en-US" sz="2000" b="1" i="1">
                              <a:latin typeface="Cambria Math" panose="02040503050406030204" pitchFamily="18" charset="0"/>
                            </a:rPr>
                            <m:t>𝒄𝒖𝒓𝒓𝒆𝒏𝒕</m:t>
                          </m:r>
                          <m:r>
                            <a:rPr lang="en-US" sz="2000" b="1" i="0">
                              <a:latin typeface="Cambria Math" panose="02040503050406030204" pitchFamily="18" charset="0"/>
                            </a:rPr>
                            <m:t> </m:t>
                          </m:r>
                          <m:r>
                            <a:rPr lang="en-US" sz="2000" b="1" i="1">
                              <a:latin typeface="Cambria Math" panose="02040503050406030204" pitchFamily="18" charset="0"/>
                            </a:rPr>
                            <m:t>𝑻𝑨𝑹𝑮𝑬𝑻</m:t>
                          </m:r>
                        </m:den>
                      </m:f>
                    </m:oMath>
                  </m:oMathPara>
                </a14:m>
                <a:endParaRPr lang="en-US" sz="2000" b="1" dirty="0"/>
              </a:p>
            </p:txBody>
          </p:sp>
        </mc:Choice>
        <mc:Fallback xmlns="">
          <p:sp>
            <p:nvSpPr>
              <p:cNvPr id="24" name="Rectangle 23"/>
              <p:cNvSpPr>
                <a:spLocks noRot="1" noChangeAspect="1" noMove="1" noResize="1" noEditPoints="1" noAdjustHandles="1" noChangeArrowheads="1" noChangeShapeType="1" noTextEdit="1"/>
              </p:cNvSpPr>
              <p:nvPr/>
            </p:nvSpPr>
            <p:spPr>
              <a:xfrm>
                <a:off x="151962" y="4873728"/>
                <a:ext cx="5041573" cy="67698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365760" y="5770375"/>
                <a:ext cx="4722575" cy="6769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𝑯𝒊𝒈𝒉𝒆𝒔𝒕</m:t>
                          </m:r>
                          <m:r>
                            <a:rPr lang="en-US" sz="2000" b="1" i="0">
                              <a:latin typeface="Cambria Math" panose="02040503050406030204" pitchFamily="18" charset="0"/>
                            </a:rPr>
                            <m:t> </m:t>
                          </m:r>
                          <m:r>
                            <a:rPr lang="en-US" sz="2000" b="1" i="1">
                              <a:latin typeface="Cambria Math" panose="02040503050406030204" pitchFamily="18" charset="0"/>
                            </a:rPr>
                            <m:t>𝑻𝑨𝑹𝑮𝑬𝑻</m:t>
                          </m:r>
                        </m:num>
                        <m:den>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𝟗𝟔</m:t>
                          </m:r>
                          <m:r>
                            <a:rPr lang="en-US" sz="2000" b="1" i="1" smtClean="0">
                              <a:latin typeface="Cambria Math" panose="02040503050406030204" pitchFamily="18" charset="0"/>
                            </a:rPr>
                            <m:t>𝒀</m:t>
                          </m:r>
                        </m:den>
                      </m:f>
                      <m:r>
                        <a:rPr lang="en-US" sz="2000" b="1" i="1" smtClean="0">
                          <a:latin typeface="Cambria Math" panose="02040503050406030204" pitchFamily="18" charset="0"/>
                        </a:rPr>
                        <m:t>&gt;</m:t>
                      </m:r>
                      <m:f>
                        <m:fPr>
                          <m:ctrlPr>
                            <a:rPr lang="en-US" sz="2000" b="1" i="1">
                              <a:latin typeface="Cambria Math" panose="02040503050406030204" pitchFamily="18" charset="0"/>
                            </a:rPr>
                          </m:ctrlPr>
                        </m:fPr>
                        <m:num>
                          <m:r>
                            <a:rPr lang="en-US" sz="2000" b="1" i="1">
                              <a:latin typeface="Cambria Math" panose="02040503050406030204" pitchFamily="18" charset="0"/>
                            </a:rPr>
                            <m:t>𝑯𝒊𝒈𝒉𝒆𝒔𝒕</m:t>
                          </m:r>
                          <m:r>
                            <a:rPr lang="en-US" sz="2000" b="1">
                              <a:latin typeface="Cambria Math" panose="02040503050406030204" pitchFamily="18" charset="0"/>
                            </a:rPr>
                            <m:t> </m:t>
                          </m:r>
                          <m:r>
                            <a:rPr lang="en-US" sz="2000" b="1" i="1">
                              <a:latin typeface="Cambria Math" panose="02040503050406030204" pitchFamily="18" charset="0"/>
                            </a:rPr>
                            <m:t>𝑻𝑨𝑹𝑮𝑬𝑻</m:t>
                          </m:r>
                        </m:num>
                        <m:den>
                          <m:r>
                            <a:rPr lang="en-US" sz="2000" b="1" i="1" smtClean="0">
                              <a:latin typeface="Cambria Math" panose="02040503050406030204" pitchFamily="18" charset="0"/>
                            </a:rPr>
                            <m:t>𝒀</m:t>
                          </m:r>
                        </m:den>
                      </m:f>
                    </m:oMath>
                  </m:oMathPara>
                </a14:m>
                <a:endParaRPr lang="en-US" sz="2000" b="1" dirty="0"/>
              </a:p>
            </p:txBody>
          </p:sp>
        </mc:Choice>
        <mc:Fallback xmlns="">
          <p:sp>
            <p:nvSpPr>
              <p:cNvPr id="25" name="Rectangle 24"/>
              <p:cNvSpPr>
                <a:spLocks noRot="1" noChangeAspect="1" noMove="1" noResize="1" noEditPoints="1" noAdjustHandles="1" noChangeArrowheads="1" noChangeShapeType="1" noTextEdit="1"/>
              </p:cNvSpPr>
              <p:nvPr/>
            </p:nvSpPr>
            <p:spPr>
              <a:xfrm>
                <a:off x="365760" y="5770375"/>
                <a:ext cx="4722575" cy="67698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183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1590540" y="2283534"/>
                <a:ext cx="8843511" cy="861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𝑵𝒆𝒘</m:t>
                      </m:r>
                      <m:r>
                        <a:rPr lang="en-US" sz="2400" b="1" i="1" smtClean="0">
                          <a:latin typeface="Cambria Math" panose="02040503050406030204" pitchFamily="18" charset="0"/>
                        </a:rPr>
                        <m:t> </m:t>
                      </m:r>
                      <m:r>
                        <a:rPr lang="en-US" sz="2400" b="1" i="1" smtClean="0">
                          <a:latin typeface="Cambria Math" panose="02040503050406030204" pitchFamily="18" charset="0"/>
                        </a:rPr>
                        <m:t>𝒕𝒂𝒓𝒈𝒆𝒕</m:t>
                      </m:r>
                      <m:r>
                        <a:rPr lang="en-US" sz="2400" b="1" i="1" smtClean="0">
                          <a:latin typeface="Cambria Math" panose="02040503050406030204" pitchFamily="18" charset="0"/>
                        </a:rPr>
                        <m:t>=</m:t>
                      </m:r>
                      <m:f>
                        <m:fPr>
                          <m:ctrlPr>
                            <a:rPr lang="en-US" sz="2400" b="1" i="1">
                              <a:latin typeface="Cambria Math" panose="02040503050406030204" pitchFamily="18" charset="0"/>
                            </a:rPr>
                          </m:ctrlPr>
                        </m:fPr>
                        <m:num>
                          <m:r>
                            <a:rPr lang="en-US" sz="2400" b="1" i="1">
                              <a:latin typeface="Cambria Math" panose="02040503050406030204" pitchFamily="18" charset="0"/>
                            </a:rPr>
                            <m:t>𝒅𝒊𝒇𝒇𝒆𝒓𝒆𝒏𝒄𝒆</m:t>
                          </m:r>
                          <m:r>
                            <a:rPr lang="en-US" sz="2400" b="1" i="1" smtClean="0">
                              <a:latin typeface="Cambria Math" panose="02040503050406030204" pitchFamily="18" charset="0"/>
                            </a:rPr>
                            <m:t>(</m:t>
                          </m:r>
                          <m:r>
                            <a:rPr lang="en-US" sz="2400" b="1" i="1" strike="sngStrike" smtClean="0">
                              <a:latin typeface="Cambria Math" panose="02040503050406030204" pitchFamily="18" charset="0"/>
                            </a:rPr>
                            <m:t>𝒔𝒆𝒄</m:t>
                          </m:r>
                          <m:r>
                            <a:rPr lang="en-US" sz="2400" b="1" i="1" smtClean="0">
                              <a:latin typeface="Cambria Math" panose="02040503050406030204" pitchFamily="18" charset="0"/>
                            </a:rPr>
                            <m:t>)</m:t>
                          </m:r>
                          <m:r>
                            <a:rPr lang="en-US" sz="2400" b="1" i="1">
                              <a:latin typeface="Cambria Math" panose="02040503050406030204" pitchFamily="18" charset="0"/>
                            </a:rPr>
                            <m:t>∗</m:t>
                          </m:r>
                          <m:r>
                            <a:rPr lang="en-US" sz="2400" b="1" i="1">
                              <a:latin typeface="Cambria Math" panose="02040503050406030204" pitchFamily="18" charset="0"/>
                            </a:rPr>
                            <m:t>𝒄𝒖𝒓𝒓𝒆𝒏𝒕</m:t>
                          </m:r>
                          <m:r>
                            <a:rPr lang="en-US" sz="2400" b="1" i="1">
                              <a:latin typeface="Cambria Math" panose="02040503050406030204" pitchFamily="18" charset="0"/>
                            </a:rPr>
                            <m:t> </m:t>
                          </m:r>
                          <m:r>
                            <a:rPr lang="en-US" sz="2400" b="1" i="1">
                              <a:latin typeface="Cambria Math" panose="02040503050406030204" pitchFamily="18" charset="0"/>
                            </a:rPr>
                            <m:t>𝒕𝒂𝒓𝒈𝒆𝒕</m:t>
                          </m:r>
                          <m:r>
                            <a:rPr lang="en-US" sz="2400" b="1" i="1" smtClean="0">
                              <a:latin typeface="Cambria Math" panose="02040503050406030204" pitchFamily="18" charset="0"/>
                            </a:rPr>
                            <m:t>(</m:t>
                          </m:r>
                          <m:r>
                            <a:rPr lang="en-US" sz="2400" b="1" i="1" smtClean="0">
                              <a:latin typeface="Cambria Math" panose="02040503050406030204" pitchFamily="18" charset="0"/>
                            </a:rPr>
                            <m:t>𝒊𝒏𝒕</m:t>
                          </m:r>
                          <m:r>
                            <a:rPr lang="en-US" sz="2400" b="1" i="1" smtClean="0">
                              <a:latin typeface="Cambria Math" panose="02040503050406030204" pitchFamily="18" charset="0"/>
                            </a:rPr>
                            <m:t>)</m:t>
                          </m:r>
                        </m:num>
                        <m:den>
                          <m:r>
                            <a:rPr lang="en-US" sz="2400" b="1" i="1">
                              <a:latin typeface="Cambria Math" panose="02040503050406030204" pitchFamily="18" charset="0"/>
                            </a:rPr>
                            <m:t>𝑻𝒘𝒐</m:t>
                          </m:r>
                          <m:r>
                            <a:rPr lang="en-US" sz="2400" b="1" i="1">
                              <a:latin typeface="Cambria Math" panose="02040503050406030204" pitchFamily="18" charset="0"/>
                            </a:rPr>
                            <m:t> </m:t>
                          </m:r>
                          <m:r>
                            <a:rPr lang="en-US" sz="2400" b="1" i="1">
                              <a:latin typeface="Cambria Math" panose="02040503050406030204" pitchFamily="18" charset="0"/>
                            </a:rPr>
                            <m:t>𝒘𝒆𝒆𝒌𝒔</m:t>
                          </m:r>
                          <m:r>
                            <a:rPr lang="en-US" sz="2400" b="1" i="1" smtClean="0">
                              <a:latin typeface="Cambria Math" panose="02040503050406030204" pitchFamily="18" charset="0"/>
                            </a:rPr>
                            <m:t>(</m:t>
                          </m:r>
                          <m:r>
                            <a:rPr lang="en-US" sz="2400" b="1" i="1" strike="sngStrike" smtClean="0">
                              <a:latin typeface="Cambria Math" panose="02040503050406030204" pitchFamily="18" charset="0"/>
                            </a:rPr>
                            <m:t>𝒔𝒆𝒄</m:t>
                          </m:r>
                          <m:r>
                            <a:rPr lang="en-US" sz="2400" b="1" i="1" smtClean="0">
                              <a:latin typeface="Cambria Math" panose="02040503050406030204" pitchFamily="18" charset="0"/>
                            </a:rPr>
                            <m:t>)</m:t>
                          </m:r>
                        </m:den>
                      </m:f>
                      <m:r>
                        <a:rPr lang="en-US" sz="2400" b="1" i="1" smtClean="0">
                          <a:latin typeface="Cambria Math" panose="02040503050406030204" pitchFamily="18" charset="0"/>
                        </a:rPr>
                        <m:t>=</m:t>
                      </m:r>
                      <m:r>
                        <a:rPr lang="en-US" sz="2400" b="1" i="1" smtClean="0">
                          <a:latin typeface="Cambria Math" panose="02040503050406030204" pitchFamily="18" charset="0"/>
                        </a:rPr>
                        <m:t>𝒊𝒏𝒕</m:t>
                      </m:r>
                    </m:oMath>
                  </m:oMathPara>
                </a14:m>
                <a:endParaRPr lang="en-US" sz="2400" b="1" dirty="0"/>
              </a:p>
            </p:txBody>
          </p:sp>
        </mc:Choice>
        <mc:Fallback xmlns="">
          <p:sp>
            <p:nvSpPr>
              <p:cNvPr id="5" name="Rectangle 4"/>
              <p:cNvSpPr>
                <a:spLocks noRot="1" noChangeAspect="1" noMove="1" noResize="1" noEditPoints="1" noAdjustHandles="1" noChangeArrowheads="1" noChangeShapeType="1" noTextEdit="1"/>
              </p:cNvSpPr>
              <p:nvPr/>
            </p:nvSpPr>
            <p:spPr>
              <a:xfrm>
                <a:off x="1590540" y="2283534"/>
                <a:ext cx="8843511" cy="861326"/>
              </a:xfrm>
              <a:prstGeom prst="rect">
                <a:avLst/>
              </a:prstGeom>
              <a:blipFill>
                <a:blip r:embed="rId3"/>
                <a:stretch>
                  <a:fillRect/>
                </a:stretch>
              </a:blipFill>
            </p:spPr>
            <p:txBody>
              <a:bodyPr/>
              <a:lstStyle/>
              <a:p>
                <a:r>
                  <a:rPr lang="en-US">
                    <a:noFill/>
                  </a:rPr>
                  <a:t> </a:t>
                </a:r>
              </a:p>
            </p:txBody>
          </p:sp>
        </mc:Fallback>
      </mc:AlternateContent>
      <p:sp>
        <p:nvSpPr>
          <p:cNvPr id="6" name="TextBox 5"/>
          <p:cNvSpPr txBox="1"/>
          <p:nvPr/>
        </p:nvSpPr>
        <p:spPr>
          <a:xfrm>
            <a:off x="1881219" y="3498379"/>
            <a:ext cx="8262152" cy="461665"/>
          </a:xfrm>
          <a:prstGeom prst="rect">
            <a:avLst/>
          </a:prstGeom>
          <a:noFill/>
        </p:spPr>
        <p:txBody>
          <a:bodyPr wrap="square" rtlCol="0">
            <a:spAutoFit/>
          </a:bodyPr>
          <a:lstStyle/>
          <a:p>
            <a:pPr algn="ctr"/>
            <a:r>
              <a:rPr lang="en-US" sz="2400" b="1" dirty="0"/>
              <a:t>Target and difficulty have no units. They’re just numbers.</a:t>
            </a:r>
          </a:p>
        </p:txBody>
      </p:sp>
    </p:spTree>
    <p:extLst>
      <p:ext uri="{BB962C8B-B14F-4D97-AF65-F5344CB8AC3E}">
        <p14:creationId xmlns:p14="http://schemas.microsoft.com/office/powerpoint/2010/main" val="1475624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5840" y="679269"/>
            <a:ext cx="9731829" cy="830997"/>
          </a:xfrm>
          <a:prstGeom prst="rect">
            <a:avLst/>
          </a:prstGeom>
          <a:noFill/>
        </p:spPr>
        <p:txBody>
          <a:bodyPr wrap="square" rtlCol="0">
            <a:spAutoFit/>
          </a:bodyPr>
          <a:lstStyle/>
          <a:p>
            <a:r>
              <a:rPr lang="en-US" sz="2400" b="1" dirty="0"/>
              <a:t>The HIGHEST POSSIBLE TARGET number:</a:t>
            </a:r>
          </a:p>
          <a:p>
            <a:r>
              <a:rPr lang="en-US" sz="2400" b="1" dirty="0">
                <a:highlight>
                  <a:srgbClr val="00FFFF"/>
                </a:highlight>
              </a:rPr>
              <a:t>0x00000000FFFFFFFFFFFFFFFFFFFFFFFFFFFFFFFFFFFFFFFFFFFFFFFFFFFFFFFF</a:t>
            </a:r>
          </a:p>
        </p:txBody>
      </p:sp>
      <p:sp>
        <p:nvSpPr>
          <p:cNvPr id="7" name="Speech Bubble: Rectangle with Corners Rounded 6"/>
          <p:cNvSpPr/>
          <p:nvPr/>
        </p:nvSpPr>
        <p:spPr>
          <a:xfrm>
            <a:off x="8908869" y="1972491"/>
            <a:ext cx="2860765" cy="1201783"/>
          </a:xfrm>
          <a:prstGeom prst="wedgeRoundRectCallout">
            <a:avLst>
              <a:gd name="adj1" fmla="val -23116"/>
              <a:gd name="adj2" fmla="val -87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HUGE number. inconvenient. Takes a lot of space to store (32 bytes)</a:t>
            </a:r>
          </a:p>
        </p:txBody>
      </p:sp>
      <p:sp>
        <p:nvSpPr>
          <p:cNvPr id="8" name="TextBox 7"/>
          <p:cNvSpPr txBox="1"/>
          <p:nvPr/>
        </p:nvSpPr>
        <p:spPr>
          <a:xfrm>
            <a:off x="1005840" y="1912390"/>
            <a:ext cx="7772400" cy="1261884"/>
          </a:xfrm>
          <a:prstGeom prst="rect">
            <a:avLst/>
          </a:prstGeom>
          <a:noFill/>
        </p:spPr>
        <p:txBody>
          <a:bodyPr wrap="square" rtlCol="0">
            <a:spAutoFit/>
          </a:bodyPr>
          <a:lstStyle/>
          <a:p>
            <a:r>
              <a:rPr lang="en-US" sz="2800" b="1" dirty="0"/>
              <a:t>Introducing the </a:t>
            </a:r>
            <a:r>
              <a:rPr lang="en-US" sz="2800" b="1" dirty="0" err="1"/>
              <a:t>nBits</a:t>
            </a:r>
            <a:r>
              <a:rPr lang="en-US" sz="2800" b="1" dirty="0"/>
              <a:t>.</a:t>
            </a:r>
          </a:p>
          <a:p>
            <a:r>
              <a:rPr lang="en-US" sz="2400" b="1" dirty="0"/>
              <a:t>Each block contains 4 bytes that represent this number in a shorthand version. Like scientific notation or floating point</a:t>
            </a:r>
          </a:p>
        </p:txBody>
      </p:sp>
      <p:sp>
        <p:nvSpPr>
          <p:cNvPr id="9" name="TextBox 8"/>
          <p:cNvSpPr txBox="1"/>
          <p:nvPr/>
        </p:nvSpPr>
        <p:spPr>
          <a:xfrm>
            <a:off x="1913206" y="3984170"/>
            <a:ext cx="522514"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18</a:t>
            </a:r>
          </a:p>
        </p:txBody>
      </p:sp>
      <p:sp>
        <p:nvSpPr>
          <p:cNvPr id="10" name="TextBox 9"/>
          <p:cNvSpPr txBox="1"/>
          <p:nvPr/>
        </p:nvSpPr>
        <p:spPr>
          <a:xfrm>
            <a:off x="2435721" y="3984170"/>
            <a:ext cx="522514"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03</a:t>
            </a:r>
          </a:p>
        </p:txBody>
      </p:sp>
      <p:sp>
        <p:nvSpPr>
          <p:cNvPr id="11" name="TextBox 10"/>
          <p:cNvSpPr txBox="1"/>
          <p:nvPr/>
        </p:nvSpPr>
        <p:spPr>
          <a:xfrm>
            <a:off x="2958235" y="3984170"/>
            <a:ext cx="522514"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8b</a:t>
            </a:r>
          </a:p>
        </p:txBody>
      </p:sp>
      <p:sp>
        <p:nvSpPr>
          <p:cNvPr id="12" name="TextBox 11"/>
          <p:cNvSpPr txBox="1"/>
          <p:nvPr/>
        </p:nvSpPr>
        <p:spPr>
          <a:xfrm>
            <a:off x="3415436" y="3984170"/>
            <a:ext cx="522514"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85</a:t>
            </a:r>
          </a:p>
        </p:txBody>
      </p:sp>
      <p:sp>
        <p:nvSpPr>
          <p:cNvPr id="13" name="Speech Bubble: Rectangle with Corners Rounded 12"/>
          <p:cNvSpPr/>
          <p:nvPr/>
        </p:nvSpPr>
        <p:spPr>
          <a:xfrm>
            <a:off x="1005840" y="4791106"/>
            <a:ext cx="875212" cy="744583"/>
          </a:xfrm>
          <a:prstGeom prst="wedgeRoundRectCallout">
            <a:avLst>
              <a:gd name="adj1" fmla="val 51842"/>
              <a:gd name="adj2" fmla="val -967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a:t>
            </a:r>
          </a:p>
        </p:txBody>
      </p:sp>
      <p:sp>
        <p:nvSpPr>
          <p:cNvPr id="14" name="Left Brace 13"/>
          <p:cNvSpPr/>
          <p:nvPr/>
        </p:nvSpPr>
        <p:spPr>
          <a:xfrm rot="16200000">
            <a:off x="3124786" y="4098775"/>
            <a:ext cx="189411" cy="1195251"/>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985365" y="5163397"/>
            <a:ext cx="2468251" cy="369332"/>
          </a:xfrm>
          <a:prstGeom prst="rect">
            <a:avLst/>
          </a:prstGeom>
          <a:noFill/>
        </p:spPr>
        <p:txBody>
          <a:bodyPr wrap="square" rtlCol="0">
            <a:spAutoFit/>
          </a:bodyPr>
          <a:lstStyle/>
          <a:p>
            <a:pPr algn="just"/>
            <a:r>
              <a:rPr lang="en-US" b="1" dirty="0"/>
              <a:t>3 most significant digits</a:t>
            </a:r>
          </a:p>
        </p:txBody>
      </p:sp>
      <p:pic>
        <p:nvPicPr>
          <p:cNvPr id="16" name="Picture 15"/>
          <p:cNvPicPr>
            <a:picLocks noChangeAspect="1"/>
          </p:cNvPicPr>
          <p:nvPr/>
        </p:nvPicPr>
        <p:blipFill rotWithShape="1">
          <a:blip r:embed="rId2"/>
          <a:srcRect l="51231" t="46284" r="7923" b="24697"/>
          <a:stretch/>
        </p:blipFill>
        <p:spPr>
          <a:xfrm>
            <a:off x="6789670" y="3984170"/>
            <a:ext cx="4979964" cy="1989123"/>
          </a:xfrm>
          <a:prstGeom prst="rect">
            <a:avLst/>
          </a:prstGeom>
        </p:spPr>
      </p:pic>
      <p:sp>
        <p:nvSpPr>
          <p:cNvPr id="17" name="Rectangle: Rounded Corners 16"/>
          <p:cNvSpPr/>
          <p:nvPr/>
        </p:nvSpPr>
        <p:spPr>
          <a:xfrm>
            <a:off x="6851058" y="5532729"/>
            <a:ext cx="4857187" cy="206889"/>
          </a:xfrm>
          <a:prstGeom prst="roundRect">
            <a:avLst/>
          </a:prstGeom>
          <a:solidFill>
            <a:schemeClr val="accent4">
              <a:lumMod val="20000"/>
              <a:lumOff val="80000"/>
              <a:alpha val="7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61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13206" y="3984170"/>
            <a:ext cx="522514"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18</a:t>
            </a:r>
          </a:p>
        </p:txBody>
      </p:sp>
      <p:sp>
        <p:nvSpPr>
          <p:cNvPr id="10" name="TextBox 9"/>
          <p:cNvSpPr txBox="1"/>
          <p:nvPr/>
        </p:nvSpPr>
        <p:spPr>
          <a:xfrm>
            <a:off x="2435721" y="3984170"/>
            <a:ext cx="522514"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03</a:t>
            </a:r>
          </a:p>
        </p:txBody>
      </p:sp>
      <p:sp>
        <p:nvSpPr>
          <p:cNvPr id="11" name="TextBox 10"/>
          <p:cNvSpPr txBox="1"/>
          <p:nvPr/>
        </p:nvSpPr>
        <p:spPr>
          <a:xfrm>
            <a:off x="2958235" y="3984170"/>
            <a:ext cx="522514"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8b</a:t>
            </a:r>
          </a:p>
        </p:txBody>
      </p:sp>
      <p:sp>
        <p:nvSpPr>
          <p:cNvPr id="12" name="TextBox 11"/>
          <p:cNvSpPr txBox="1"/>
          <p:nvPr/>
        </p:nvSpPr>
        <p:spPr>
          <a:xfrm>
            <a:off x="3415436" y="3984170"/>
            <a:ext cx="522514"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85</a:t>
            </a:r>
          </a:p>
        </p:txBody>
      </p:sp>
      <p:sp>
        <p:nvSpPr>
          <p:cNvPr id="13" name="Speech Bubble: Rectangle with Corners Rounded 12"/>
          <p:cNvSpPr/>
          <p:nvPr/>
        </p:nvSpPr>
        <p:spPr>
          <a:xfrm>
            <a:off x="1005840" y="4791106"/>
            <a:ext cx="875212" cy="744583"/>
          </a:xfrm>
          <a:prstGeom prst="wedgeRoundRectCallout">
            <a:avLst>
              <a:gd name="adj1" fmla="val 51842"/>
              <a:gd name="adj2" fmla="val -967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a:t>
            </a:r>
          </a:p>
        </p:txBody>
      </p:sp>
      <p:sp>
        <p:nvSpPr>
          <p:cNvPr id="14" name="Left Brace 13"/>
          <p:cNvSpPr/>
          <p:nvPr/>
        </p:nvSpPr>
        <p:spPr>
          <a:xfrm rot="16200000">
            <a:off x="3124786" y="4098775"/>
            <a:ext cx="189411" cy="1195251"/>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985365" y="5163397"/>
            <a:ext cx="2468251" cy="369332"/>
          </a:xfrm>
          <a:prstGeom prst="rect">
            <a:avLst/>
          </a:prstGeom>
          <a:noFill/>
        </p:spPr>
        <p:txBody>
          <a:bodyPr wrap="square" rtlCol="0">
            <a:spAutoFit/>
          </a:bodyPr>
          <a:lstStyle/>
          <a:p>
            <a:pPr algn="just"/>
            <a:r>
              <a:rPr lang="en-US" b="1" dirty="0"/>
              <a:t>3 most significant digits</a:t>
            </a:r>
          </a:p>
        </p:txBody>
      </p:sp>
      <p:pic>
        <p:nvPicPr>
          <p:cNvPr id="16" name="Picture 15"/>
          <p:cNvPicPr>
            <a:picLocks noChangeAspect="1"/>
          </p:cNvPicPr>
          <p:nvPr/>
        </p:nvPicPr>
        <p:blipFill rotWithShape="1">
          <a:blip r:embed="rId2"/>
          <a:srcRect l="51231" t="46284" r="7923" b="24697"/>
          <a:stretch/>
        </p:blipFill>
        <p:spPr>
          <a:xfrm>
            <a:off x="6789670" y="3984170"/>
            <a:ext cx="4979964" cy="1989123"/>
          </a:xfrm>
          <a:prstGeom prst="rect">
            <a:avLst/>
          </a:prstGeom>
        </p:spPr>
      </p:pic>
      <p:sp>
        <p:nvSpPr>
          <p:cNvPr id="17" name="Rectangle: Rounded Corners 16"/>
          <p:cNvSpPr/>
          <p:nvPr/>
        </p:nvSpPr>
        <p:spPr>
          <a:xfrm>
            <a:off x="6851058" y="5532729"/>
            <a:ext cx="4857187" cy="206889"/>
          </a:xfrm>
          <a:prstGeom prst="roundRect">
            <a:avLst/>
          </a:prstGeom>
          <a:solidFill>
            <a:schemeClr val="accent4">
              <a:lumMod val="20000"/>
              <a:lumOff val="80000"/>
              <a:alpha val="7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913206" y="3490742"/>
            <a:ext cx="522514"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24</a:t>
            </a:r>
          </a:p>
        </p:txBody>
      </p:sp>
      <p:sp>
        <p:nvSpPr>
          <p:cNvPr id="19" name="TextBox 18"/>
          <p:cNvSpPr txBox="1"/>
          <p:nvPr/>
        </p:nvSpPr>
        <p:spPr>
          <a:xfrm>
            <a:off x="2435721" y="3490742"/>
            <a:ext cx="522514"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03</a:t>
            </a:r>
          </a:p>
        </p:txBody>
      </p:sp>
      <p:sp>
        <p:nvSpPr>
          <p:cNvPr id="20" name="TextBox 19"/>
          <p:cNvSpPr txBox="1"/>
          <p:nvPr/>
        </p:nvSpPr>
        <p:spPr>
          <a:xfrm>
            <a:off x="2958235" y="3490742"/>
            <a:ext cx="692330"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139</a:t>
            </a:r>
          </a:p>
        </p:txBody>
      </p:sp>
      <p:sp>
        <p:nvSpPr>
          <p:cNvPr id="21" name="TextBox 20"/>
          <p:cNvSpPr txBox="1"/>
          <p:nvPr/>
        </p:nvSpPr>
        <p:spPr>
          <a:xfrm>
            <a:off x="3650565" y="3490742"/>
            <a:ext cx="692330"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133</a:t>
            </a:r>
          </a:p>
        </p:txBody>
      </p:sp>
      <p:sp>
        <p:nvSpPr>
          <p:cNvPr id="2" name="TextBox 1"/>
          <p:cNvSpPr txBox="1"/>
          <p:nvPr/>
        </p:nvSpPr>
        <p:spPr>
          <a:xfrm>
            <a:off x="1005840" y="3984170"/>
            <a:ext cx="710418" cy="369332"/>
          </a:xfrm>
          <a:prstGeom prst="rect">
            <a:avLst/>
          </a:prstGeom>
          <a:noFill/>
        </p:spPr>
        <p:txBody>
          <a:bodyPr wrap="square" rtlCol="0">
            <a:spAutoFit/>
          </a:bodyPr>
          <a:lstStyle/>
          <a:p>
            <a:r>
              <a:rPr lang="en-US" dirty="0"/>
              <a:t>HEX</a:t>
            </a:r>
          </a:p>
        </p:txBody>
      </p:sp>
      <p:sp>
        <p:nvSpPr>
          <p:cNvPr id="22" name="TextBox 21"/>
          <p:cNvSpPr txBox="1"/>
          <p:nvPr/>
        </p:nvSpPr>
        <p:spPr>
          <a:xfrm>
            <a:off x="1005840" y="3490742"/>
            <a:ext cx="710418" cy="369332"/>
          </a:xfrm>
          <a:prstGeom prst="rect">
            <a:avLst/>
          </a:prstGeom>
          <a:noFill/>
        </p:spPr>
        <p:txBody>
          <a:bodyPr wrap="square" rtlCol="0">
            <a:spAutoFit/>
          </a:bodyPr>
          <a:lstStyle/>
          <a:p>
            <a:r>
              <a:rPr lang="en-US" dirty="0"/>
              <a:t>DEC</a:t>
            </a:r>
          </a:p>
        </p:txBody>
      </p:sp>
      <mc:AlternateContent xmlns:mc="http://schemas.openxmlformats.org/markup-compatibility/2006" xmlns:a14="http://schemas.microsoft.com/office/drawing/2010/main">
        <mc:Choice Requires="a14">
          <p:sp>
            <p:nvSpPr>
              <p:cNvPr id="3" name="TextBox 2"/>
              <p:cNvSpPr txBox="1"/>
              <p:nvPr/>
            </p:nvSpPr>
            <p:spPr>
              <a:xfrm>
                <a:off x="743327" y="682562"/>
                <a:ext cx="10641568" cy="809517"/>
              </a:xfrm>
              <a:prstGeom prst="rect">
                <a:avLst/>
              </a:prstGeom>
              <a:noFill/>
            </p:spPr>
            <p:txBody>
              <a:bodyPr wrap="none" lIns="0" tIns="0" rIns="0" bIns="0" rtlCol="0">
                <a:spAutoFit/>
              </a:bodyPr>
              <a:lstStyle/>
              <a:p>
                <a:pPr algn="ctr"/>
                <a14:m>
                  <m:oMathPara xmlns:m="http://schemas.openxmlformats.org/officeDocument/2006/math">
                    <m:oMathParaPr>
                      <m:jc m:val="center"/>
                    </m:oMathParaPr>
                    <m:oMath xmlns:m="http://schemas.openxmlformats.org/officeDocument/2006/math">
                      <m:r>
                        <a:rPr lang="en-US" sz="2400" b="1" i="1" smtClean="0">
                          <a:latin typeface="Cambria Math" panose="02040503050406030204" pitchFamily="18" charset="0"/>
                        </a:rPr>
                        <m:t>𝒄𝒖𝒓𝒓𝒆𝒏𝒕</m:t>
                      </m:r>
                      <m:r>
                        <a:rPr lang="en-US" sz="2400" b="1" i="1" smtClean="0">
                          <a:latin typeface="Cambria Math" panose="02040503050406030204" pitchFamily="18" charset="0"/>
                        </a:rPr>
                        <m:t> </m:t>
                      </m:r>
                      <m:r>
                        <a:rPr lang="en-US" sz="2400" b="1" i="1" smtClean="0">
                          <a:latin typeface="Cambria Math" panose="02040503050406030204" pitchFamily="18" charset="0"/>
                        </a:rPr>
                        <m:t>𝒕𝒂𝒓𝒈𝒆𝒕</m:t>
                      </m:r>
                      <m:r>
                        <a:rPr lang="en-US" sz="2400" b="1" i="1" smtClean="0">
                          <a:latin typeface="Cambria Math" panose="02040503050406030204" pitchFamily="18" charset="0"/>
                        </a:rPr>
                        <m:t>=</m:t>
                      </m:r>
                      <m:r>
                        <m:rPr>
                          <m:nor/>
                        </m:rPr>
                        <a:rPr lang="en-US" sz="2400" b="1"/>
                        <m:t>significant</m:t>
                      </m:r>
                      <m:r>
                        <m:rPr>
                          <m:nor/>
                        </m:rPr>
                        <a:rPr lang="en-US" sz="2400" b="1"/>
                        <m:t> </m:t>
                      </m:r>
                      <m:r>
                        <m:rPr>
                          <m:nor/>
                        </m:rPr>
                        <a:rPr lang="en-US" sz="2400" b="1"/>
                        <m:t>digits</m:t>
                      </m:r>
                      <m:r>
                        <m:rPr>
                          <m:nor/>
                        </m:rPr>
                        <a:rPr lang="en-US" sz="2400" b="1" i="0" smtClean="0"/>
                        <m:t> </m:t>
                      </m:r>
                      <m:r>
                        <m:rPr>
                          <m:nor/>
                        </m:rPr>
                        <a:rPr lang="en-US" sz="2400" b="1"/>
                        <m:t>∗ </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𝟐</m:t>
                          </m:r>
                        </m:e>
                        <m:sup>
                          <m:r>
                            <m:rPr>
                              <m:nor/>
                            </m:rPr>
                            <a:rPr lang="en-US" sz="2400" b="1"/>
                            <m:t>8∗(</m:t>
                          </m:r>
                          <m:r>
                            <m:rPr>
                              <m:nor/>
                            </m:rPr>
                            <a:rPr lang="en-US" sz="2400" b="1"/>
                            <m:t>Size</m:t>
                          </m:r>
                          <m:r>
                            <m:rPr>
                              <m:nor/>
                            </m:rPr>
                            <a:rPr lang="en-US" sz="2400" b="1"/>
                            <m:t> − 3)</m:t>
                          </m:r>
                        </m:sup>
                      </m:sSup>
                      <m:r>
                        <a:rPr lang="en-US" sz="2400" b="1" i="1" smtClean="0">
                          <a:latin typeface="Cambria Math" panose="02040503050406030204" pitchFamily="18" charset="0"/>
                        </a:rPr>
                        <m:t>=</m:t>
                      </m:r>
                      <m:r>
                        <m:rPr>
                          <m:nor/>
                        </m:rPr>
                        <a:rPr lang="en-US" sz="2400" b="1" i="0" smtClean="0">
                          <a:latin typeface="Cambria Math" panose="02040503050406030204" pitchFamily="18" charset="0"/>
                        </a:rPr>
                        <m:t>0</m:t>
                      </m:r>
                      <m:r>
                        <m:rPr>
                          <m:nor/>
                        </m:rPr>
                        <a:rPr lang="en-US" sz="2400" b="1" i="0" smtClean="0">
                          <a:latin typeface="Cambria Math" panose="02040503050406030204" pitchFamily="18" charset="0"/>
                        </a:rPr>
                        <m:t>x</m:t>
                      </m:r>
                      <m:r>
                        <m:rPr>
                          <m:nor/>
                        </m:rPr>
                        <a:rPr lang="en-US" sz="2400" b="1" i="0" smtClean="0"/>
                        <m:t>038</m:t>
                      </m:r>
                      <m:r>
                        <m:rPr>
                          <m:nor/>
                        </m:rPr>
                        <a:rPr lang="en-US" sz="2400" b="1" i="0" smtClean="0"/>
                        <m:t>b</m:t>
                      </m:r>
                      <m:r>
                        <m:rPr>
                          <m:nor/>
                        </m:rPr>
                        <a:rPr lang="en-US" sz="2400" b="1" i="0" smtClean="0"/>
                        <m:t>85∗ </m:t>
                      </m:r>
                      <m:sSup>
                        <m:sSupPr>
                          <m:ctrlPr>
                            <a:rPr lang="en-US" sz="2400" b="1" i="1">
                              <a:latin typeface="Cambria Math" panose="02040503050406030204" pitchFamily="18" charset="0"/>
                            </a:rPr>
                          </m:ctrlPr>
                        </m:sSupPr>
                        <m:e>
                          <m:r>
                            <a:rPr lang="en-US" sz="2400" b="1" i="1">
                              <a:latin typeface="Cambria Math" panose="02040503050406030204" pitchFamily="18" charset="0"/>
                            </a:rPr>
                            <m:t>𝟐</m:t>
                          </m:r>
                        </m:e>
                        <m:sup>
                          <m:r>
                            <m:rPr>
                              <m:nor/>
                            </m:rPr>
                            <a:rPr lang="en-US" sz="2400" b="1"/>
                            <m:t>8∗(</m:t>
                          </m:r>
                          <m:r>
                            <m:rPr>
                              <m:nor/>
                            </m:rPr>
                            <a:rPr lang="en-US" sz="2400" b="1" i="0" smtClean="0"/>
                            <m:t>0</m:t>
                          </m:r>
                          <m:r>
                            <m:rPr>
                              <m:nor/>
                            </m:rPr>
                            <a:rPr lang="en-US" sz="2400" b="1" i="0" smtClean="0"/>
                            <m:t>x</m:t>
                          </m:r>
                          <m:r>
                            <m:rPr>
                              <m:nor/>
                            </m:rPr>
                            <a:rPr lang="en-US" sz="2400" b="1" i="0" smtClean="0"/>
                            <m:t>18 − 3)</m:t>
                          </m:r>
                        </m:sup>
                      </m:sSup>
                      <m:r>
                        <a:rPr lang="en-US" sz="2400" b="1" i="1" smtClean="0">
                          <a:latin typeface="Cambria Math" panose="02040503050406030204" pitchFamily="18" charset="0"/>
                        </a:rPr>
                        <m:t>=</m:t>
                      </m:r>
                    </m:oMath>
                    <m:oMath xmlns:m="http://schemas.openxmlformats.org/officeDocument/2006/math">
                      <m:r>
                        <a:rPr lang="en-US" sz="2400" b="1" i="1">
                          <a:latin typeface="Cambria Math" panose="02040503050406030204" pitchFamily="18" charset="0"/>
                        </a:rPr>
                        <m:t>𝟖𝟔𝟗𝟐𝟑𝟏𝟎𝟐𝟏𝟖𝟎𝟓𝟖𝟐𝟗𝟏𝟕𝟐𝟒𝟎𝟕𝟒𝟕𝟕𝟗𝟔𝟏𝟔𝟐𝟕𝟔𝟕𝟒𝟕𝟓𝟖𝟓𝟎𝟔𝟒𝟎𝟓𝟏𝟗𝟏𝟖𝟎𝟎𝟎𝟔𝟏𝟗𝟓𝟐𝟎𝟎</m:t>
                      </m:r>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743327" y="682562"/>
                <a:ext cx="10641568" cy="809517"/>
              </a:xfrm>
              <a:prstGeom prst="rect">
                <a:avLst/>
              </a:prstGeom>
              <a:blipFill>
                <a:blip r:embed="rId3"/>
                <a:stretch>
                  <a:fillRect b="-2256"/>
                </a:stretch>
              </a:blipFill>
            </p:spPr>
            <p:txBody>
              <a:bodyPr/>
              <a:lstStyle/>
              <a:p>
                <a:r>
                  <a:rPr lang="en-US">
                    <a:noFill/>
                  </a:rPr>
                  <a:t> </a:t>
                </a:r>
              </a:p>
            </p:txBody>
          </p:sp>
        </mc:Fallback>
      </mc:AlternateContent>
      <p:sp>
        <p:nvSpPr>
          <p:cNvPr id="4" name="TextBox 3"/>
          <p:cNvSpPr txBox="1"/>
          <p:nvPr/>
        </p:nvSpPr>
        <p:spPr>
          <a:xfrm>
            <a:off x="954341" y="2287570"/>
            <a:ext cx="9443440" cy="461665"/>
          </a:xfrm>
          <a:prstGeom prst="rect">
            <a:avLst/>
          </a:prstGeom>
          <a:noFill/>
        </p:spPr>
        <p:txBody>
          <a:bodyPr wrap="square" rtlCol="0">
            <a:spAutoFit/>
          </a:bodyPr>
          <a:lstStyle/>
          <a:p>
            <a:pPr algn="ctr"/>
            <a:r>
              <a:rPr lang="en-US" sz="2400" b="1" dirty="0"/>
              <a:t>In order to be valid, the next block hash needs to be LOWER than 869…</a:t>
            </a:r>
          </a:p>
        </p:txBody>
      </p:sp>
      <p:sp>
        <p:nvSpPr>
          <p:cNvPr id="23" name="TextBox 22"/>
          <p:cNvSpPr txBox="1"/>
          <p:nvPr/>
        </p:nvSpPr>
        <p:spPr>
          <a:xfrm>
            <a:off x="398032" y="1725754"/>
            <a:ext cx="10556059" cy="461665"/>
          </a:xfrm>
          <a:prstGeom prst="rect">
            <a:avLst/>
          </a:prstGeom>
          <a:noFill/>
        </p:spPr>
        <p:txBody>
          <a:bodyPr wrap="square" rtlCol="0">
            <a:spAutoFit/>
          </a:bodyPr>
          <a:lstStyle/>
          <a:p>
            <a:pPr algn="ctr"/>
            <a:r>
              <a:rPr lang="en-US" sz="2400" b="1" dirty="0"/>
              <a:t>‘0x0000000000000000038b85000000000000000000000000000000000000000000'</a:t>
            </a:r>
          </a:p>
        </p:txBody>
      </p:sp>
    </p:spTree>
    <p:extLst>
      <p:ext uri="{BB962C8B-B14F-4D97-AF65-F5344CB8AC3E}">
        <p14:creationId xmlns:p14="http://schemas.microsoft.com/office/powerpoint/2010/main" val="1811612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526</Words>
  <Application>Microsoft Office PowerPoint</Application>
  <PresentationFormat>Widescreen</PresentationFormat>
  <Paragraphs>112</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Difficulty</vt:lpstr>
      <vt:lpstr>Difficulty and target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Difficulty</dc:title>
  <dc:creator>Shlomi Zeltsinger</dc:creator>
  <cp:lastModifiedBy>Shlomi Zeltsinger</cp:lastModifiedBy>
  <cp:revision>1</cp:revision>
  <dcterms:created xsi:type="dcterms:W3CDTF">2016-12-23T15:33:54Z</dcterms:created>
  <dcterms:modified xsi:type="dcterms:W3CDTF">2017-02-15T12:54:40Z</dcterms:modified>
</cp:coreProperties>
</file>