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862" autoAdjust="0"/>
  </p:normalViewPr>
  <p:slideViewPr>
    <p:cSldViewPr snapToGrid="0">
      <p:cViewPr varScale="1">
        <p:scale>
          <a:sx n="62" d="100"/>
          <a:sy n="62" d="100"/>
        </p:scale>
        <p:origin x="10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E18FAF-D06E-4191-B042-86BDA36350B0}" type="datetimeFigureOut">
              <a:rPr lang="en-US" smtClean="0"/>
              <a:t>24-Dec-16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F6090A-402D-46BE-BC50-F6EED43C410A}" type="slidenum">
              <a:rPr lang="en-US" smtClean="0"/>
              <a:t>‹#›</a:t>
            </a:fld>
            <a:endParaRPr lang="en-US"/>
          </a:p>
        </p:txBody>
      </p:sp>
    </p:spTree>
    <p:extLst>
      <p:ext uri="{BB962C8B-B14F-4D97-AF65-F5344CB8AC3E}">
        <p14:creationId xmlns:p14="http://schemas.microsoft.com/office/powerpoint/2010/main" val="374841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7, 9, 7, 9, 2])  1+7+9+7+9+2</a:t>
            </a:r>
            <a:r>
              <a:rPr lang="en-US" baseline="0" dirty="0"/>
              <a:t> = 35</a:t>
            </a:r>
          </a:p>
          <a:p>
            <a:r>
              <a:rPr lang="en-US" baseline="0" dirty="0"/>
              <a:t>3, 5 = 3+8=8</a:t>
            </a:r>
          </a:p>
          <a:p>
            <a:endParaRPr lang="en-US" dirty="0"/>
          </a:p>
        </p:txBody>
      </p:sp>
      <p:sp>
        <p:nvSpPr>
          <p:cNvPr id="4" name="Slide Number Placeholder 3"/>
          <p:cNvSpPr>
            <a:spLocks noGrp="1"/>
          </p:cNvSpPr>
          <p:nvPr>
            <p:ph type="sldNum" sz="quarter" idx="10"/>
          </p:nvPr>
        </p:nvSpPr>
        <p:spPr/>
        <p:txBody>
          <a:bodyPr/>
          <a:lstStyle/>
          <a:p>
            <a:fld id="{4BF6090A-402D-46BE-BC50-F6EED43C410A}" type="slidenum">
              <a:rPr lang="en-US" smtClean="0"/>
              <a:t>2</a:t>
            </a:fld>
            <a:endParaRPr lang="en-US"/>
          </a:p>
        </p:txBody>
      </p:sp>
    </p:spTree>
    <p:extLst>
      <p:ext uri="{BB962C8B-B14F-4D97-AF65-F5344CB8AC3E}">
        <p14:creationId xmlns:p14="http://schemas.microsoft.com/office/powerpoint/2010/main" val="1350616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FE66AD3-FB90-41F4-9DA9-A5AABCEA4F7E}" type="datetimeFigureOut">
              <a:rPr lang="en-US" smtClean="0"/>
              <a:t>24-Dec-16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448AA-0599-4F69-9A4B-B89DF6874F6C}" type="slidenum">
              <a:rPr lang="en-US" smtClean="0"/>
              <a:t>‹#›</a:t>
            </a:fld>
            <a:endParaRPr lang="en-US"/>
          </a:p>
        </p:txBody>
      </p:sp>
    </p:spTree>
    <p:extLst>
      <p:ext uri="{BB962C8B-B14F-4D97-AF65-F5344CB8AC3E}">
        <p14:creationId xmlns:p14="http://schemas.microsoft.com/office/powerpoint/2010/main" val="3686407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DFE66AD3-FB90-41F4-9DA9-A5AABCEA4F7E}" type="datetimeFigureOut">
              <a:rPr lang="en-US" smtClean="0"/>
              <a:t>24-Dec-16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448AA-0599-4F69-9A4B-B89DF6874F6C}" type="slidenum">
              <a:rPr lang="en-US" smtClean="0"/>
              <a:t>‹#›</a:t>
            </a:fld>
            <a:endParaRPr lang="en-US"/>
          </a:p>
        </p:txBody>
      </p:sp>
    </p:spTree>
    <p:extLst>
      <p:ext uri="{BB962C8B-B14F-4D97-AF65-F5344CB8AC3E}">
        <p14:creationId xmlns:p14="http://schemas.microsoft.com/office/powerpoint/2010/main" val="1461627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DFE66AD3-FB90-41F4-9DA9-A5AABCEA4F7E}" type="datetimeFigureOut">
              <a:rPr lang="en-US" smtClean="0"/>
              <a:t>24-Dec-16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448AA-0599-4F69-9A4B-B89DF6874F6C}" type="slidenum">
              <a:rPr lang="en-US" smtClean="0"/>
              <a:t>‹#›</a:t>
            </a:fld>
            <a:endParaRPr lang="en-US"/>
          </a:p>
        </p:txBody>
      </p:sp>
    </p:spTree>
    <p:extLst>
      <p:ext uri="{BB962C8B-B14F-4D97-AF65-F5344CB8AC3E}">
        <p14:creationId xmlns:p14="http://schemas.microsoft.com/office/powerpoint/2010/main" val="216787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DFE66AD3-FB90-41F4-9DA9-A5AABCEA4F7E}" type="datetimeFigureOut">
              <a:rPr lang="en-US" smtClean="0"/>
              <a:t>24-Dec-16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448AA-0599-4F69-9A4B-B89DF6874F6C}" type="slidenum">
              <a:rPr lang="en-US" smtClean="0"/>
              <a:t>‹#›</a:t>
            </a:fld>
            <a:endParaRPr lang="en-US"/>
          </a:p>
        </p:txBody>
      </p:sp>
    </p:spTree>
    <p:extLst>
      <p:ext uri="{BB962C8B-B14F-4D97-AF65-F5344CB8AC3E}">
        <p14:creationId xmlns:p14="http://schemas.microsoft.com/office/powerpoint/2010/main" val="1808399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E66AD3-FB90-41F4-9DA9-A5AABCEA4F7E}" type="datetimeFigureOut">
              <a:rPr lang="en-US" smtClean="0"/>
              <a:t>24-Dec-16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448AA-0599-4F69-9A4B-B89DF6874F6C}" type="slidenum">
              <a:rPr lang="en-US" smtClean="0"/>
              <a:t>‹#›</a:t>
            </a:fld>
            <a:endParaRPr lang="en-US"/>
          </a:p>
        </p:txBody>
      </p:sp>
    </p:spTree>
    <p:extLst>
      <p:ext uri="{BB962C8B-B14F-4D97-AF65-F5344CB8AC3E}">
        <p14:creationId xmlns:p14="http://schemas.microsoft.com/office/powerpoint/2010/main" val="2848733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DFE66AD3-FB90-41F4-9DA9-A5AABCEA4F7E}" type="datetimeFigureOut">
              <a:rPr lang="en-US" smtClean="0"/>
              <a:t>24-Dec-16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448AA-0599-4F69-9A4B-B89DF6874F6C}" type="slidenum">
              <a:rPr lang="en-US" smtClean="0"/>
              <a:t>‹#›</a:t>
            </a:fld>
            <a:endParaRPr lang="en-US"/>
          </a:p>
        </p:txBody>
      </p:sp>
    </p:spTree>
    <p:extLst>
      <p:ext uri="{BB962C8B-B14F-4D97-AF65-F5344CB8AC3E}">
        <p14:creationId xmlns:p14="http://schemas.microsoft.com/office/powerpoint/2010/main" val="66760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DFE66AD3-FB90-41F4-9DA9-A5AABCEA4F7E}" type="datetimeFigureOut">
              <a:rPr lang="en-US" smtClean="0"/>
              <a:t>24-Dec-16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5448AA-0599-4F69-9A4B-B89DF6874F6C}" type="slidenum">
              <a:rPr lang="en-US" smtClean="0"/>
              <a:t>‹#›</a:t>
            </a:fld>
            <a:endParaRPr lang="en-US"/>
          </a:p>
        </p:txBody>
      </p:sp>
    </p:spTree>
    <p:extLst>
      <p:ext uri="{BB962C8B-B14F-4D97-AF65-F5344CB8AC3E}">
        <p14:creationId xmlns:p14="http://schemas.microsoft.com/office/powerpoint/2010/main" val="4012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FE66AD3-FB90-41F4-9DA9-A5AABCEA4F7E}" type="datetimeFigureOut">
              <a:rPr lang="en-US" smtClean="0"/>
              <a:t>24-Dec-16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5448AA-0599-4F69-9A4B-B89DF6874F6C}" type="slidenum">
              <a:rPr lang="en-US" smtClean="0"/>
              <a:t>‹#›</a:t>
            </a:fld>
            <a:endParaRPr lang="en-US"/>
          </a:p>
        </p:txBody>
      </p:sp>
    </p:spTree>
    <p:extLst>
      <p:ext uri="{BB962C8B-B14F-4D97-AF65-F5344CB8AC3E}">
        <p14:creationId xmlns:p14="http://schemas.microsoft.com/office/powerpoint/2010/main" val="952084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66AD3-FB90-41F4-9DA9-A5AABCEA4F7E}" type="datetimeFigureOut">
              <a:rPr lang="en-US" smtClean="0"/>
              <a:t>24-Dec-16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5448AA-0599-4F69-9A4B-B89DF6874F6C}" type="slidenum">
              <a:rPr lang="en-US" smtClean="0"/>
              <a:t>‹#›</a:t>
            </a:fld>
            <a:endParaRPr lang="en-US"/>
          </a:p>
        </p:txBody>
      </p:sp>
    </p:spTree>
    <p:extLst>
      <p:ext uri="{BB962C8B-B14F-4D97-AF65-F5344CB8AC3E}">
        <p14:creationId xmlns:p14="http://schemas.microsoft.com/office/powerpoint/2010/main" val="182008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E66AD3-FB90-41F4-9DA9-A5AABCEA4F7E}" type="datetimeFigureOut">
              <a:rPr lang="en-US" smtClean="0"/>
              <a:t>24-Dec-16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448AA-0599-4F69-9A4B-B89DF6874F6C}" type="slidenum">
              <a:rPr lang="en-US" smtClean="0"/>
              <a:t>‹#›</a:t>
            </a:fld>
            <a:endParaRPr lang="en-US"/>
          </a:p>
        </p:txBody>
      </p:sp>
    </p:spTree>
    <p:extLst>
      <p:ext uri="{BB962C8B-B14F-4D97-AF65-F5344CB8AC3E}">
        <p14:creationId xmlns:p14="http://schemas.microsoft.com/office/powerpoint/2010/main" val="2986210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E66AD3-FB90-41F4-9DA9-A5AABCEA4F7E}" type="datetimeFigureOut">
              <a:rPr lang="en-US" smtClean="0"/>
              <a:t>24-Dec-16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448AA-0599-4F69-9A4B-B89DF6874F6C}" type="slidenum">
              <a:rPr lang="en-US" smtClean="0"/>
              <a:t>‹#›</a:t>
            </a:fld>
            <a:endParaRPr lang="en-US"/>
          </a:p>
        </p:txBody>
      </p:sp>
    </p:spTree>
    <p:extLst>
      <p:ext uri="{BB962C8B-B14F-4D97-AF65-F5344CB8AC3E}">
        <p14:creationId xmlns:p14="http://schemas.microsoft.com/office/powerpoint/2010/main" val="2323323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66AD3-FB90-41F4-9DA9-A5AABCEA4F7E}" type="datetimeFigureOut">
              <a:rPr lang="en-US" smtClean="0"/>
              <a:t>24-Dec-16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448AA-0599-4F69-9A4B-B89DF6874F6C}" type="slidenum">
              <a:rPr lang="en-US" smtClean="0"/>
              <a:t>‹#›</a:t>
            </a:fld>
            <a:endParaRPr lang="en-US"/>
          </a:p>
        </p:txBody>
      </p:sp>
    </p:spTree>
    <p:extLst>
      <p:ext uri="{BB962C8B-B14F-4D97-AF65-F5344CB8AC3E}">
        <p14:creationId xmlns:p14="http://schemas.microsoft.com/office/powerpoint/2010/main" val="1327334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6" name="Picture 5" descr="As with any function, the action of an exponential function $f(x)$ can ..."/>
          <p:cNvPicPr>
            <a:picLocks noChangeAspect="1"/>
          </p:cNvPicPr>
          <p:nvPr/>
        </p:nvPicPr>
        <p:blipFill rotWithShape="1">
          <a:blip r:embed="rId2">
            <a:extLst>
              <a:ext uri="{28A0092B-C50C-407E-A947-70E740481C1C}">
                <a14:useLocalDpi xmlns:a14="http://schemas.microsoft.com/office/drawing/2010/main" val="0"/>
              </a:ext>
            </a:extLst>
          </a:blip>
          <a:srcRect t="21268" r="9092" b="1"/>
          <a:stretch/>
        </p:blipFill>
        <p:spPr>
          <a:xfrm>
            <a:off x="4818888" y="10"/>
            <a:ext cx="7373112" cy="6857989"/>
          </a:xfrm>
          <a:prstGeom prst="rect">
            <a:avLst/>
          </a:prstGeom>
        </p:spPr>
      </p:pic>
      <p:sp>
        <p:nvSpPr>
          <p:cNvPr id="9"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4671" y="2600325"/>
            <a:ext cx="4948429" cy="2651200"/>
          </a:xfrm>
        </p:spPr>
        <p:txBody>
          <a:bodyPr vert="horz" lIns="91440" tIns="45720" rIns="91440" bIns="45720" rtlCol="0" anchor="t">
            <a:normAutofit/>
          </a:bodyPr>
          <a:lstStyle/>
          <a:p>
            <a:pPr algn="l"/>
            <a:r>
              <a:rPr lang="en-US" sz="5400"/>
              <a:t>Hashing and one way functions</a:t>
            </a:r>
          </a:p>
        </p:txBody>
      </p:sp>
    </p:spTree>
    <p:extLst>
      <p:ext uri="{BB962C8B-B14F-4D97-AF65-F5344CB8AC3E}">
        <p14:creationId xmlns:p14="http://schemas.microsoft.com/office/powerpoint/2010/main" val="156051193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function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Receive arbitrary sized data (input) and return a fixed size result (output).</a:t>
                </a:r>
              </a:p>
              <a:p>
                <a:r>
                  <a:rPr lang="en-US" dirty="0"/>
                  <a:t>The hash function f is easy to solve for input, but very hard to reverse.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𝑖𝑛𝑝𝑢𝑡</m:t>
                          </m:r>
                        </m:e>
                      </m:d>
                      <m:r>
                        <a:rPr lang="en-US" b="0" i="1" smtClean="0">
                          <a:latin typeface="Cambria Math" panose="02040503050406030204" pitchFamily="18" charset="0"/>
                        </a:rPr>
                        <m:t>=</m:t>
                      </m:r>
                      <m:r>
                        <a:rPr lang="en-US" b="0" i="1" smtClean="0">
                          <a:latin typeface="Cambria Math" panose="02040503050406030204" pitchFamily="18" charset="0"/>
                        </a:rPr>
                        <m:t>𝑜𝑢𝑡𝑝𝑢𝑡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𝑒𝑎𝑠𝑦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𝑠𝑜𝑙𝑣𝑒</m:t>
                      </m:r>
                    </m:oMath>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𝑓</m:t>
                          </m:r>
                        </m:e>
                        <m:sup>
                          <m:r>
                            <a:rPr lang="en-US" b="0" i="1" smtClean="0">
                              <a:latin typeface="Cambria Math" panose="02040503050406030204" pitchFamily="18" charset="0"/>
                              <a:ea typeface="Cambria Math" panose="02040503050406030204" pitchFamily="18" charset="0"/>
                            </a:rPr>
                            <m:t>′</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𝑜𝑢𝑡𝑝𝑢𝑡</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𝑖𝑛𝑝𝑢𝑡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𝑎𝑙𝑚𝑜𝑠𝑡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𝑖𝑚𝑝𝑜𝑠𝑠𝑖𝑏𝑙𝑒</m:t>
                      </m:r>
                    </m:oMath>
                  </m:oMathPara>
                </a14:m>
                <a:endParaRPr lang="en-US" dirty="0"/>
              </a:p>
              <a:p>
                <a:r>
                  <a:rPr lang="en-US" dirty="0"/>
                  <a:t>Think about the following example. The function f takes a random array of numbers and adds them together. Then it will then the function will take the result and break it down to its digit and add them again. It will continue to do so until the final output will be 1 digit only.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812" b="-140"/>
                </a:stretch>
              </a:blipFill>
            </p:spPr>
            <p:txBody>
              <a:bodyPr/>
              <a:lstStyle/>
              <a:p>
                <a:r>
                  <a:rPr lang="en-US">
                    <a:noFill/>
                  </a:rPr>
                  <a:t> </a:t>
                </a:r>
              </a:p>
            </p:txBody>
          </p:sp>
        </mc:Fallback>
      </mc:AlternateContent>
    </p:spTree>
    <p:extLst>
      <p:ext uri="{BB962C8B-B14F-4D97-AF65-F5344CB8AC3E}">
        <p14:creationId xmlns:p14="http://schemas.microsoft.com/office/powerpoint/2010/main" val="247554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5465" y="480447"/>
            <a:ext cx="11406752" cy="523220"/>
          </a:xfrm>
          <a:prstGeom prst="rect">
            <a:avLst/>
          </a:prstGeom>
          <a:noFill/>
        </p:spPr>
        <p:txBody>
          <a:bodyPr wrap="square" rtlCol="0">
            <a:spAutoFit/>
          </a:bodyPr>
          <a:lstStyle/>
          <a:p>
            <a:pPr algn="ctr"/>
            <a:r>
              <a:rPr lang="en-US" sz="2800" b="1" dirty="0"/>
              <a:t>For every input (x) hash function will always return the same output (y)</a:t>
            </a:r>
          </a:p>
        </p:txBody>
      </p:sp>
      <p:sp>
        <p:nvSpPr>
          <p:cNvPr id="5" name="TextBox 4"/>
          <p:cNvSpPr txBox="1"/>
          <p:nvPr/>
        </p:nvSpPr>
        <p:spPr>
          <a:xfrm>
            <a:off x="1007390" y="1534332"/>
            <a:ext cx="10058400" cy="954107"/>
          </a:xfrm>
          <a:prstGeom prst="rect">
            <a:avLst/>
          </a:prstGeom>
          <a:noFill/>
        </p:spPr>
        <p:txBody>
          <a:bodyPr wrap="square" rtlCol="0">
            <a:spAutoFit/>
          </a:bodyPr>
          <a:lstStyle/>
          <a:p>
            <a:r>
              <a:rPr lang="en-US" sz="2800" b="1" dirty="0"/>
              <a:t>To prevent the creation of Rainbow tables, many applications that uses hash function also adds nonce to their input.</a:t>
            </a:r>
          </a:p>
        </p:txBody>
      </p:sp>
      <p:sp>
        <p:nvSpPr>
          <p:cNvPr id="6" name="TextBox 5"/>
          <p:cNvSpPr txBox="1"/>
          <p:nvPr/>
        </p:nvSpPr>
        <p:spPr>
          <a:xfrm>
            <a:off x="2433234" y="3564610"/>
            <a:ext cx="246423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400" b="1" dirty="0"/>
              <a:t>Message to hash</a:t>
            </a:r>
          </a:p>
        </p:txBody>
      </p:sp>
      <p:sp>
        <p:nvSpPr>
          <p:cNvPr id="8" name="TextBox 7"/>
          <p:cNvSpPr txBox="1"/>
          <p:nvPr/>
        </p:nvSpPr>
        <p:spPr>
          <a:xfrm>
            <a:off x="7374611" y="3564609"/>
            <a:ext cx="2464230"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400" b="1" dirty="0"/>
              <a:t>Result</a:t>
            </a:r>
          </a:p>
        </p:txBody>
      </p:sp>
      <mc:AlternateContent xmlns:mc="http://schemas.openxmlformats.org/markup-compatibility/2006">
        <mc:Choice xmlns:a14="http://schemas.microsoft.com/office/drawing/2010/main" Requires="a14">
          <p:sp>
            <p:nvSpPr>
              <p:cNvPr id="9" name="TextBox 8"/>
              <p:cNvSpPr txBox="1"/>
              <p:nvPr/>
            </p:nvSpPr>
            <p:spPr>
              <a:xfrm>
                <a:off x="5991318" y="3579889"/>
                <a:ext cx="289438"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m:t>
                      </m:r>
                    </m:oMath>
                  </m:oMathPara>
                </a14:m>
                <a:endParaRPr lang="en-US" sz="2800" dirty="0"/>
              </a:p>
            </p:txBody>
          </p:sp>
        </mc:Choice>
        <mc:Fallback>
          <p:sp>
            <p:nvSpPr>
              <p:cNvPr id="9" name="TextBox 8"/>
              <p:cNvSpPr txBox="1">
                <a:spLocks noRot="1" noChangeAspect="1" noMove="1" noResize="1" noEditPoints="1" noAdjustHandles="1" noChangeArrowheads="1" noChangeShapeType="1" noTextEdit="1"/>
              </p:cNvSpPr>
              <p:nvPr/>
            </p:nvSpPr>
            <p:spPr>
              <a:xfrm>
                <a:off x="5991318" y="3579889"/>
                <a:ext cx="289438" cy="430887"/>
              </a:xfrm>
              <a:prstGeom prst="rect">
                <a:avLst/>
              </a:prstGeom>
              <a:blipFill>
                <a:blip r:embed="rId2"/>
                <a:stretch>
                  <a:fillRect/>
                </a:stretch>
              </a:blipFill>
            </p:spPr>
            <p:txBody>
              <a:bodyPr/>
              <a:lstStyle/>
              <a:p>
                <a:r>
                  <a:rPr lang="en-US">
                    <a:noFill/>
                  </a:rPr>
                  <a:t> </a:t>
                </a:r>
              </a:p>
            </p:txBody>
          </p:sp>
        </mc:Fallback>
      </mc:AlternateContent>
      <p:cxnSp>
        <p:nvCxnSpPr>
          <p:cNvPr id="11" name="Straight Arrow Connector 10"/>
          <p:cNvCxnSpPr>
            <a:stCxn id="6" idx="3"/>
            <a:endCxn id="9" idx="1"/>
          </p:cNvCxnSpPr>
          <p:nvPr/>
        </p:nvCxnSpPr>
        <p:spPr>
          <a:xfrm flipV="1">
            <a:off x="4897464" y="3795333"/>
            <a:ext cx="1093854" cy="1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a:stCxn id="9" idx="3"/>
            <a:endCxn id="8" idx="1"/>
          </p:cNvCxnSpPr>
          <p:nvPr/>
        </p:nvCxnSpPr>
        <p:spPr>
          <a:xfrm>
            <a:off x="6280756" y="3795333"/>
            <a:ext cx="1093855" cy="1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1104323" y="4609564"/>
            <a:ext cx="246423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400" b="1" dirty="0"/>
              <a:t>Message to hash</a:t>
            </a:r>
          </a:p>
        </p:txBody>
      </p:sp>
      <p:sp>
        <p:nvSpPr>
          <p:cNvPr id="17" name="TextBox 16"/>
          <p:cNvSpPr txBox="1"/>
          <p:nvPr/>
        </p:nvSpPr>
        <p:spPr>
          <a:xfrm>
            <a:off x="7374611" y="4609564"/>
            <a:ext cx="246423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b="1" dirty="0"/>
              <a:t>Different result</a:t>
            </a:r>
          </a:p>
        </p:txBody>
      </p:sp>
      <mc:AlternateContent xmlns:mc="http://schemas.openxmlformats.org/markup-compatibility/2006">
        <mc:Choice xmlns:a14="http://schemas.microsoft.com/office/drawing/2010/main" Requires="a14">
          <p:sp>
            <p:nvSpPr>
              <p:cNvPr id="18" name="TextBox 17"/>
              <p:cNvSpPr txBox="1"/>
              <p:nvPr/>
            </p:nvSpPr>
            <p:spPr>
              <a:xfrm>
                <a:off x="5991318" y="4624844"/>
                <a:ext cx="289438"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m:t>
                      </m:r>
                    </m:oMath>
                  </m:oMathPara>
                </a14:m>
                <a:endParaRPr lang="en-US" sz="2800" dirty="0"/>
              </a:p>
            </p:txBody>
          </p:sp>
        </mc:Choice>
        <mc:Fallback>
          <p:sp>
            <p:nvSpPr>
              <p:cNvPr id="18" name="TextBox 17"/>
              <p:cNvSpPr txBox="1">
                <a:spLocks noRot="1" noChangeAspect="1" noMove="1" noResize="1" noEditPoints="1" noAdjustHandles="1" noChangeArrowheads="1" noChangeShapeType="1" noTextEdit="1"/>
              </p:cNvSpPr>
              <p:nvPr/>
            </p:nvSpPr>
            <p:spPr>
              <a:xfrm>
                <a:off x="5991318" y="4624844"/>
                <a:ext cx="289438" cy="430887"/>
              </a:xfrm>
              <a:prstGeom prst="rect">
                <a:avLst/>
              </a:prstGeom>
              <a:blipFill>
                <a:blip r:embed="rId3"/>
                <a:stretch>
                  <a:fillRect/>
                </a:stretch>
              </a:blipFill>
            </p:spPr>
            <p:txBody>
              <a:bodyPr/>
              <a:lstStyle/>
              <a:p>
                <a:r>
                  <a:rPr lang="en-US">
                    <a:noFill/>
                  </a:rPr>
                  <a:t> </a:t>
                </a:r>
              </a:p>
            </p:txBody>
          </p:sp>
        </mc:Fallback>
      </mc:AlternateContent>
      <p:cxnSp>
        <p:nvCxnSpPr>
          <p:cNvPr id="20" name="Straight Arrow Connector 19"/>
          <p:cNvCxnSpPr>
            <a:stCxn id="18" idx="3"/>
            <a:endCxn id="17" idx="1"/>
          </p:cNvCxnSpPr>
          <p:nvPr/>
        </p:nvCxnSpPr>
        <p:spPr>
          <a:xfrm>
            <a:off x="6280756" y="4840288"/>
            <a:ext cx="1093855" cy="1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3572360" y="4609454"/>
            <a:ext cx="1325103" cy="4616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400" b="1" dirty="0"/>
              <a:t>Nonce</a:t>
            </a:r>
          </a:p>
        </p:txBody>
      </p:sp>
      <p:cxnSp>
        <p:nvCxnSpPr>
          <p:cNvPr id="24" name="Straight Arrow Connector 23"/>
          <p:cNvCxnSpPr>
            <a:stCxn id="22" idx="3"/>
            <a:endCxn id="18" idx="1"/>
          </p:cNvCxnSpPr>
          <p:nvPr/>
        </p:nvCxnSpPr>
        <p:spPr>
          <a:xfrm>
            <a:off x="4897463" y="4840287"/>
            <a:ext cx="10938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962118" y="5623521"/>
            <a:ext cx="10058400" cy="523220"/>
          </a:xfrm>
          <a:prstGeom prst="rect">
            <a:avLst/>
          </a:prstGeom>
          <a:noFill/>
        </p:spPr>
        <p:txBody>
          <a:bodyPr wrap="square" rtlCol="0">
            <a:spAutoFit/>
          </a:bodyPr>
          <a:lstStyle/>
          <a:p>
            <a:r>
              <a:rPr lang="en-US" sz="2800" b="1" dirty="0"/>
              <a:t>Bitcoin mostly uses 2 hashing functions </a:t>
            </a:r>
          </a:p>
        </p:txBody>
      </p:sp>
      <p:sp>
        <p:nvSpPr>
          <p:cNvPr id="28" name="Rectangle: Rounded Corners 27"/>
          <p:cNvSpPr/>
          <p:nvPr/>
        </p:nvSpPr>
        <p:spPr>
          <a:xfrm>
            <a:off x="9298981" y="5246047"/>
            <a:ext cx="1814525" cy="135375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t>RIPEMD160</a:t>
            </a:r>
          </a:p>
        </p:txBody>
      </p:sp>
      <p:sp>
        <p:nvSpPr>
          <p:cNvPr id="30" name="Rectangle: Rounded Corners 29"/>
          <p:cNvSpPr/>
          <p:nvPr/>
        </p:nvSpPr>
        <p:spPr>
          <a:xfrm>
            <a:off x="7096999" y="5274680"/>
            <a:ext cx="1814525" cy="1353759"/>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b="1" dirty="0"/>
              <a:t>SHA256</a:t>
            </a:r>
          </a:p>
        </p:txBody>
      </p:sp>
    </p:spTree>
    <p:extLst>
      <p:ext uri="{BB962C8B-B14F-4D97-AF65-F5344CB8AC3E}">
        <p14:creationId xmlns:p14="http://schemas.microsoft.com/office/powerpoint/2010/main" val="2377817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dirty="0"/>
              <a:t>Hashing messages to find their checksum.</a:t>
            </a:r>
          </a:p>
          <a:p>
            <a:r>
              <a:rPr lang="en-US" dirty="0"/>
              <a:t>Hashing transaction to find their id number.</a:t>
            </a:r>
          </a:p>
          <a:p>
            <a:r>
              <a:rPr lang="en-US" dirty="0"/>
              <a:t>Hashing transaction together (</a:t>
            </a:r>
            <a:r>
              <a:rPr lang="en-US" dirty="0" err="1"/>
              <a:t>merkle</a:t>
            </a:r>
            <a:r>
              <a:rPr lang="en-US" dirty="0"/>
              <a:t> roots).</a:t>
            </a:r>
          </a:p>
          <a:p>
            <a:r>
              <a:rPr lang="en-US" dirty="0"/>
              <a:t>Hashing blocks to find their header.</a:t>
            </a:r>
          </a:p>
          <a:p>
            <a:r>
              <a:rPr lang="en-US" dirty="0"/>
              <a:t>Hashing public keys both the get hashed public key (which is used to validate transactions) and is required to create a valid bitcoin address.</a:t>
            </a:r>
          </a:p>
          <a:p>
            <a:r>
              <a:rPr lang="en-US" dirty="0"/>
              <a:t> </a:t>
            </a:r>
          </a:p>
        </p:txBody>
      </p:sp>
    </p:spTree>
    <p:extLst>
      <p:ext uri="{BB962C8B-B14F-4D97-AF65-F5344CB8AC3E}">
        <p14:creationId xmlns:p14="http://schemas.microsoft.com/office/powerpoint/2010/main" val="3557803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186</Words>
  <Application>Microsoft Office PowerPoint</Application>
  <PresentationFormat>Widescreen</PresentationFormat>
  <Paragraphs>27</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Cambria Math</vt:lpstr>
      <vt:lpstr>Office Theme</vt:lpstr>
      <vt:lpstr>Hashing and one way functions</vt:lpstr>
      <vt:lpstr>Hash function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and one way functions</dc:title>
  <dc:creator>Shlomi Zeltsinger</dc:creator>
  <cp:lastModifiedBy>Shlomi Zeltsinger</cp:lastModifiedBy>
  <cp:revision>5</cp:revision>
  <dcterms:created xsi:type="dcterms:W3CDTF">2016-12-24T16:10:02Z</dcterms:created>
  <dcterms:modified xsi:type="dcterms:W3CDTF">2016-12-24T17:03:58Z</dcterms:modified>
</cp:coreProperties>
</file>