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Master" Target="slideMasters/slideMaster1.xml"/><Relationship Id="rId18" Type="http://schemas.openxmlformats.org/officeDocument/2006/relationships/slide" Target="slides/slide5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slide" Target="slides/slide6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EC65D-3E60-4C73-8997-72F659B7FD11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6580-98B1-49B9-9795-19AF73DC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0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EC65D-3E60-4C73-8997-72F659B7FD11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6580-98B1-49B9-9795-19AF73DC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1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EC65D-3E60-4C73-8997-72F659B7FD11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6580-98B1-49B9-9795-19AF73DC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1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EC65D-3E60-4C73-8997-72F659B7FD11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6580-98B1-49B9-9795-19AF73DC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04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EC65D-3E60-4C73-8997-72F659B7FD11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6580-98B1-49B9-9795-19AF73DC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8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EC65D-3E60-4C73-8997-72F659B7FD11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6580-98B1-49B9-9795-19AF73DC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1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EC65D-3E60-4C73-8997-72F659B7FD11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6580-98B1-49B9-9795-19AF73DC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4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EC65D-3E60-4C73-8997-72F659B7FD11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6580-98B1-49B9-9795-19AF73DC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8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EC65D-3E60-4C73-8997-72F659B7FD11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6580-98B1-49B9-9795-19AF73DC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2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EC65D-3E60-4C73-8997-72F659B7FD11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6580-98B1-49B9-9795-19AF73DC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1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EC65D-3E60-4C73-8997-72F659B7FD11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6580-98B1-49B9-9795-19AF73DC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8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EC65D-3E60-4C73-8997-72F659B7FD11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06580-98B1-49B9-9795-19AF73DC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5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6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../customXml/item11.xml"/><Relationship Id="rId7" Type="http://schemas.openxmlformats.org/officeDocument/2006/relationships/slideLayout" Target="../slideLayouts/slideLayout2.xml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2.xml"/><Relationship Id="rId6" Type="http://schemas.openxmlformats.org/officeDocument/2006/relationships/customXml" Target="../../customXml/item3.xml"/><Relationship Id="rId5" Type="http://schemas.openxmlformats.org/officeDocument/2006/relationships/customXml" Target="../../customXml/item7.xml"/><Relationship Id="rId4" Type="http://schemas.openxmlformats.org/officeDocument/2006/relationships/customXml" Target="../../customXml/item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Transactions p2pkh</a:t>
            </a:r>
          </a:p>
        </p:txBody>
      </p:sp>
    </p:spTree>
    <p:extLst>
      <p:ext uri="{BB962C8B-B14F-4D97-AF65-F5344CB8AC3E}">
        <p14:creationId xmlns:p14="http://schemas.microsoft.com/office/powerpoint/2010/main" val="278803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6143851"/>
              </p:ext>
            </p:extLst>
          </p:nvPr>
        </p:nvGraphicFramePr>
        <p:xfrm>
          <a:off x="121508" y="111040"/>
          <a:ext cx="8318158" cy="62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384">
                  <a:extLst>
                    <a:ext uri="{9D8B030D-6E8A-4147-A177-3AD203B41FA5}">
                      <a16:colId xmlns:a16="http://schemas.microsoft.com/office/drawing/2014/main" val="1266931262"/>
                    </a:ext>
                  </a:extLst>
                </a:gridCol>
                <a:gridCol w="219927">
                  <a:extLst>
                    <a:ext uri="{9D8B030D-6E8A-4147-A177-3AD203B41FA5}">
                      <a16:colId xmlns:a16="http://schemas.microsoft.com/office/drawing/2014/main" val="1819893114"/>
                    </a:ext>
                  </a:extLst>
                </a:gridCol>
                <a:gridCol w="513165">
                  <a:extLst>
                    <a:ext uri="{9D8B030D-6E8A-4147-A177-3AD203B41FA5}">
                      <a16:colId xmlns:a16="http://schemas.microsoft.com/office/drawing/2014/main" val="466837844"/>
                    </a:ext>
                  </a:extLst>
                </a:gridCol>
                <a:gridCol w="244364">
                  <a:extLst>
                    <a:ext uri="{9D8B030D-6E8A-4147-A177-3AD203B41FA5}">
                      <a16:colId xmlns:a16="http://schemas.microsoft.com/office/drawing/2014/main" val="2591181500"/>
                    </a:ext>
                  </a:extLst>
                </a:gridCol>
                <a:gridCol w="806402">
                  <a:extLst>
                    <a:ext uri="{9D8B030D-6E8A-4147-A177-3AD203B41FA5}">
                      <a16:colId xmlns:a16="http://schemas.microsoft.com/office/drawing/2014/main" val="996038762"/>
                    </a:ext>
                  </a:extLst>
                </a:gridCol>
                <a:gridCol w="2948458">
                  <a:extLst>
                    <a:ext uri="{9D8B030D-6E8A-4147-A177-3AD203B41FA5}">
                      <a16:colId xmlns:a16="http://schemas.microsoft.com/office/drawing/2014/main" val="3222866719"/>
                    </a:ext>
                  </a:extLst>
                </a:gridCol>
                <a:gridCol w="2948458">
                  <a:extLst>
                    <a:ext uri="{9D8B030D-6E8A-4147-A177-3AD203B41FA5}">
                      <a16:colId xmlns:a16="http://schemas.microsoft.com/office/drawing/2014/main" val="3201686615"/>
                    </a:ext>
                  </a:extLst>
                </a:gridCol>
              </a:tblGrid>
              <a:tr h="36576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Transaction message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308973"/>
                  </a:ext>
                </a:extLst>
              </a:tr>
              <a:tr h="365760">
                <a:tc gridSpan="2">
                  <a:txBody>
                    <a:bodyPr/>
                    <a:lstStyle/>
                    <a:p>
                      <a:r>
                        <a:rPr lang="en-US" dirty="0"/>
                        <a:t>Inputs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210333"/>
                  </a:ext>
                </a:extLst>
              </a:tr>
              <a:tr h="36576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Input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499326"/>
                  </a:ext>
                </a:extLst>
              </a:tr>
              <a:tr h="391880"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txId</a:t>
                      </a:r>
                      <a:r>
                        <a:rPr lang="en-US" dirty="0"/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…62865686ded400f8d73c1877f18a…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735571"/>
                  </a:ext>
                </a:extLst>
              </a:tr>
              <a:tr h="365760"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ScriptSig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raw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tx</a:t>
                      </a:r>
                      <a:r>
                        <a:rPr lang="en-US" baseline="0" dirty="0"/>
                        <a:t>: previous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signed </a:t>
                      </a:r>
                      <a:r>
                        <a:rPr lang="en-US" dirty="0" err="1"/>
                        <a:t>tx</a:t>
                      </a:r>
                      <a:r>
                        <a:rPr lang="en-US" dirty="0"/>
                        <a:t>:</a:t>
                      </a:r>
                      <a:r>
                        <a:rPr lang="en-US" baseline="0" dirty="0"/>
                        <a:t> signed message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201903"/>
                  </a:ext>
                </a:extLst>
              </a:tr>
              <a:tr h="365760">
                <a:tc gridSpan="7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196324"/>
                  </a:ext>
                </a:extLst>
              </a:tr>
              <a:tr h="365760">
                <a:tc gridSpan="3">
                  <a:txBody>
                    <a:bodyPr/>
                    <a:lstStyle/>
                    <a:p>
                      <a:r>
                        <a:rPr lang="en-US" dirty="0"/>
                        <a:t>Outputs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63077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Output 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09413"/>
                  </a:ext>
                </a:extLst>
              </a:tr>
              <a:tr h="365760"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Amount: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814655"/>
                  </a:ext>
                </a:extLst>
              </a:tr>
              <a:tr h="365760"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Script: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76 a9 14 hashed_public_key_1 88 ac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574964"/>
                  </a:ext>
                </a:extLst>
              </a:tr>
              <a:tr h="365760">
                <a:tc gridSpan="7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8685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Output 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630010"/>
                  </a:ext>
                </a:extLst>
              </a:tr>
              <a:tr h="365760"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Amount: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7000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677296"/>
                  </a:ext>
                </a:extLst>
              </a:tr>
              <a:tr h="365760"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Script: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76 a9 14 hashed_public_key_2 88 ac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25508"/>
                  </a:ext>
                </a:extLst>
              </a:tr>
              <a:tr h="365760">
                <a:tc gridSpan="7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957813"/>
                  </a:ext>
                </a:extLst>
              </a:tr>
              <a:tr h="365760">
                <a:tc gridSpan="3">
                  <a:txBody>
                    <a:bodyPr/>
                    <a:lstStyle/>
                    <a:p>
                      <a:r>
                        <a:rPr lang="en-US" dirty="0" err="1"/>
                        <a:t>nLockTime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66515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52076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535" t="25667" r="7428" b="41746"/>
          <a:stretch/>
        </p:blipFill>
        <p:spPr>
          <a:xfrm>
            <a:off x="2669177" y="800933"/>
            <a:ext cx="9522823" cy="2233748"/>
          </a:xfrm>
          <a:prstGeom prst="rect">
            <a:avLst/>
          </a:prstGeom>
        </p:spPr>
      </p:pic>
      <p:sp>
        <p:nvSpPr>
          <p:cNvPr id="6" name="Rectangle: Rounded Corners 5"/>
          <p:cNvSpPr/>
          <p:nvPr/>
        </p:nvSpPr>
        <p:spPr>
          <a:xfrm>
            <a:off x="3126376" y="1218944"/>
            <a:ext cx="6662058" cy="444137"/>
          </a:xfrm>
          <a:prstGeom prst="roundRect">
            <a:avLst/>
          </a:prstGeom>
          <a:solidFill>
            <a:schemeClr val="accent4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8824" t="50346" r="9412" b="4030"/>
          <a:stretch/>
        </p:blipFill>
        <p:spPr>
          <a:xfrm>
            <a:off x="6457405" y="3452692"/>
            <a:ext cx="5091953" cy="31274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9412" t="50346" r="50294" b="19201"/>
          <a:stretch/>
        </p:blipFill>
        <p:spPr>
          <a:xfrm>
            <a:off x="7185633" y="42518"/>
            <a:ext cx="4912659" cy="208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8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Stack and scripts</a:t>
            </a:r>
          </a:p>
        </p:txBody>
      </p:sp>
    </p:spTree>
    <p:extLst>
      <p:ext uri="{BB962C8B-B14F-4D97-AF65-F5344CB8AC3E}">
        <p14:creationId xmlns:p14="http://schemas.microsoft.com/office/powerpoint/2010/main" val="411746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295642"/>
            <a:ext cx="480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&lt;Push&gt; &lt;2&gt; &lt;Push&gt; &lt;3&gt; &lt;Add&gt;</a:t>
            </a:r>
          </a:p>
        </p:txBody>
      </p:sp>
      <p:sp>
        <p:nvSpPr>
          <p:cNvPr id="5" name="TextBox 4"/>
          <p:cNvSpPr txBox="1"/>
          <p:nvPr>
            <p:custDataLst>
              <p:custData r:id="rId1"/>
            </p:custDataLst>
          </p:nvPr>
        </p:nvSpPr>
        <p:spPr>
          <a:xfrm>
            <a:off x="494270" y="5280800"/>
            <a:ext cx="147169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12" name="TextBox 11"/>
          <p:cNvSpPr txBox="1"/>
          <p:nvPr>
            <p:custDataLst>
              <p:custData r:id="rId2"/>
            </p:custDataLst>
          </p:nvPr>
        </p:nvSpPr>
        <p:spPr>
          <a:xfrm>
            <a:off x="494270" y="4696025"/>
            <a:ext cx="147169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13" name="TextBox 12"/>
          <p:cNvSpPr txBox="1"/>
          <p:nvPr>
            <p:custDataLst>
              <p:custData r:id="rId3"/>
            </p:custDataLst>
          </p:nvPr>
        </p:nvSpPr>
        <p:spPr>
          <a:xfrm>
            <a:off x="494270" y="4111250"/>
            <a:ext cx="147169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5 </a:t>
            </a:r>
          </a:p>
        </p:txBody>
      </p:sp>
      <p:pic>
        <p:nvPicPr>
          <p:cNvPr id="15" name="Picture 14" descr="File:Magnifying glass icon.sv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11" y="2533895"/>
            <a:ext cx="407804" cy="407804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494270" y="425627"/>
            <a:ext cx="4704814" cy="1323439"/>
            <a:chOff x="494270" y="425627"/>
            <a:chExt cx="4704814" cy="13234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94270" y="1010402"/>
                  <a:ext cx="4704814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𝒂𝒅𝒅</m:t>
                      </m:r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4800" b="1" dirty="0"/>
                    <a:t> = a + b</a:t>
                  </a: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270" y="1010402"/>
                  <a:ext cx="4704814" cy="738664"/>
                </a:xfrm>
                <a:prstGeom prst="rect">
                  <a:avLst/>
                </a:prstGeom>
                <a:blipFill>
                  <a:blip r:embed="rId6"/>
                  <a:stretch>
                    <a:fillRect t="-24793" r="-6995" b="-495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/>
            <p:cNvSpPr txBox="1"/>
            <p:nvPr/>
          </p:nvSpPr>
          <p:spPr>
            <a:xfrm>
              <a:off x="658290" y="425627"/>
              <a:ext cx="43767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Polish notation 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705600" y="718014"/>
            <a:ext cx="5029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Basic operators:</a:t>
            </a:r>
            <a:br>
              <a:rPr lang="en-US" sz="3200" u="sng" dirty="0"/>
            </a:br>
            <a:endParaRPr lang="en-US" sz="32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Push (add item to the top of the stack)</a:t>
            </a:r>
            <a:br>
              <a:rPr lang="en-US" sz="3200" dirty="0"/>
            </a:b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Pop (remove item from the top of the stack)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4768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07407E-6 L 0.05339 -0.0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39 -0.0037 L 0.11589 -0.003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89 -0.0037 L 0.17839 -0.003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839 -0.0037 L 0.25 -4.07407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8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2" grpId="0" animBg="1"/>
      <p:bldP spid="12" grpId="1" animBg="1"/>
      <p:bldP spid="13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 to public key hash (p2pkh)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2077755"/>
            <a:ext cx="113107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&lt;76&gt;            &lt;a9&gt;          &lt;14&gt;      &lt;</a:t>
            </a:r>
            <a:r>
              <a:rPr lang="en-US" sz="2800" b="1" dirty="0" err="1"/>
              <a:t>hashed_public_key</a:t>
            </a:r>
            <a:r>
              <a:rPr lang="en-US" sz="2800" b="1" dirty="0"/>
              <a:t>&gt;       &lt;88&gt;                   &lt;ac&gt;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-17929" y="2954240"/>
            <a:ext cx="12360628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b="1" dirty="0"/>
              <a:t>&lt;OP_DUP&gt; &lt;OP_HASH160&gt; &lt;OP_PUSH&gt; &lt;</a:t>
            </a:r>
            <a:r>
              <a:rPr lang="en-US" sz="2300" b="1" dirty="0" err="1"/>
              <a:t>hashed_public_key</a:t>
            </a:r>
            <a:r>
              <a:rPr lang="en-US" sz="2300" b="1" dirty="0"/>
              <a:t>&gt; &lt;OP_EQUALVERIFY&gt; &lt;OP_CHECKSIG&gt;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38200" y="2600975"/>
            <a:ext cx="0" cy="3532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90800" y="2600974"/>
            <a:ext cx="0" cy="3532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38600" y="2626415"/>
            <a:ext cx="0" cy="3532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477000" y="2626415"/>
            <a:ext cx="0" cy="3532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991600" y="2626415"/>
            <a:ext cx="0" cy="3532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1201400" y="2562209"/>
            <a:ext cx="0" cy="3532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50625" t="54738" r="10000" b="26655"/>
          <a:stretch/>
        </p:blipFill>
        <p:spPr>
          <a:xfrm>
            <a:off x="838200" y="3753781"/>
            <a:ext cx="4800600" cy="12754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68"/>
          <a:stretch/>
        </p:blipFill>
        <p:spPr>
          <a:xfrm>
            <a:off x="7924800" y="3467585"/>
            <a:ext cx="4136572" cy="3172608"/>
          </a:xfrm>
          <a:prstGeom prst="rect">
            <a:avLst/>
          </a:prstGeom>
        </p:spPr>
      </p:pic>
      <p:cxnSp>
        <p:nvCxnSpPr>
          <p:cNvPr id="20" name="Connector: Elbow 19"/>
          <p:cNvCxnSpPr>
            <a:stCxn id="18" idx="1"/>
          </p:cNvCxnSpPr>
          <p:nvPr/>
        </p:nvCxnSpPr>
        <p:spPr>
          <a:xfrm rot="10800000">
            <a:off x="6400800" y="3407970"/>
            <a:ext cx="1524000" cy="1645920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97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447800"/>
            <a:ext cx="12360628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b="1" dirty="0"/>
              <a:t>&lt;OP_DUP&gt; &lt;OP_HASH160&gt; &lt;OP_PUSH&gt; &lt;</a:t>
            </a:r>
            <a:r>
              <a:rPr lang="en-US" sz="2300" b="1" dirty="0" err="1"/>
              <a:t>hashed_public_key</a:t>
            </a:r>
            <a:r>
              <a:rPr lang="en-US" sz="2300" b="1" dirty="0"/>
              <a:t>&gt; &lt;OP_EQUALVERIFY&gt; &lt;OP_CHECKSIG&gt;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84614" y="1524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Bob -&gt; </a:t>
            </a:r>
            <a:r>
              <a:rPr lang="en-US" sz="3200" b="1" dirty="0"/>
              <a:t>Charlie</a:t>
            </a:r>
            <a:endParaRPr lang="en-US" sz="3600" b="1" dirty="0"/>
          </a:p>
        </p:txBody>
      </p:sp>
      <p:sp>
        <p:nvSpPr>
          <p:cNvPr id="8" name="TextBox 7"/>
          <p:cNvSpPr txBox="1"/>
          <p:nvPr>
            <p:custDataLst>
              <p:custData r:id="rId1"/>
            </p:custDataLst>
          </p:nvPr>
        </p:nvSpPr>
        <p:spPr>
          <a:xfrm>
            <a:off x="381000" y="5968425"/>
            <a:ext cx="266700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Signature</a:t>
            </a:r>
          </a:p>
        </p:txBody>
      </p:sp>
      <p:sp>
        <p:nvSpPr>
          <p:cNvPr id="9" name="TextBox 8"/>
          <p:cNvSpPr txBox="1"/>
          <p:nvPr>
            <p:custDataLst>
              <p:custData r:id="rId2"/>
            </p:custDataLst>
          </p:nvPr>
        </p:nvSpPr>
        <p:spPr>
          <a:xfrm>
            <a:off x="381000" y="5361238"/>
            <a:ext cx="266700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PubKey</a:t>
            </a:r>
            <a:endParaRPr lang="en-US" sz="3200" dirty="0"/>
          </a:p>
        </p:txBody>
      </p:sp>
      <p:pic>
        <p:nvPicPr>
          <p:cNvPr id="10" name="Picture 9" descr="File:Magnifying glass icon.sv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95172"/>
            <a:ext cx="407804" cy="407804"/>
          </a:xfrm>
          <a:prstGeom prst="rect">
            <a:avLst/>
          </a:prstGeom>
        </p:spPr>
      </p:pic>
      <p:sp>
        <p:nvSpPr>
          <p:cNvPr id="11" name="Right Brace 10"/>
          <p:cNvSpPr/>
          <p:nvPr/>
        </p:nvSpPr>
        <p:spPr>
          <a:xfrm>
            <a:off x="3352800" y="5361238"/>
            <a:ext cx="791986" cy="119196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467497" y="576134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Provided by Bob</a:t>
            </a:r>
          </a:p>
        </p:txBody>
      </p:sp>
      <p:sp>
        <p:nvSpPr>
          <p:cNvPr id="13" name="TextBox 12"/>
          <p:cNvSpPr txBox="1"/>
          <p:nvPr>
            <p:custDataLst>
              <p:custData r:id="rId3"/>
            </p:custDataLst>
          </p:nvPr>
        </p:nvSpPr>
        <p:spPr>
          <a:xfrm>
            <a:off x="381000" y="4775813"/>
            <a:ext cx="266700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PubKey</a:t>
            </a:r>
            <a:endParaRPr lang="en-US" sz="3200" dirty="0"/>
          </a:p>
        </p:txBody>
      </p:sp>
      <p:sp>
        <p:nvSpPr>
          <p:cNvPr id="14" name="TextBox 13"/>
          <p:cNvSpPr txBox="1"/>
          <p:nvPr>
            <p:custDataLst>
              <p:custData r:id="rId4"/>
            </p:custDataLst>
          </p:nvPr>
        </p:nvSpPr>
        <p:spPr>
          <a:xfrm>
            <a:off x="386443" y="4775813"/>
            <a:ext cx="2631077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hashedPubKey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4144786" y="488418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Duplicated</a:t>
            </a:r>
          </a:p>
        </p:txBody>
      </p:sp>
      <p:cxnSp>
        <p:nvCxnSpPr>
          <p:cNvPr id="17" name="Straight Arrow Connector 16"/>
          <p:cNvCxnSpPr>
            <a:stCxn id="15" idx="1"/>
            <a:endCxn id="13" idx="3"/>
          </p:cNvCxnSpPr>
          <p:nvPr/>
        </p:nvCxnSpPr>
        <p:spPr>
          <a:xfrm flipH="1" flipV="1">
            <a:off x="3048000" y="5068201"/>
            <a:ext cx="1096786" cy="6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29546" y="487297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Hashed</a:t>
            </a:r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>
          <a:xfrm flipH="1">
            <a:off x="3032760" y="5057644"/>
            <a:ext cx="109678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>
            <p:custDataLst>
              <p:custData r:id="rId5"/>
            </p:custDataLst>
          </p:nvPr>
        </p:nvSpPr>
        <p:spPr>
          <a:xfrm>
            <a:off x="381000" y="4160448"/>
            <a:ext cx="266700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hashedPubKey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4144786" y="427873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Specified by Alice</a:t>
            </a:r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>
          <a:xfrm flipH="1">
            <a:off x="3048000" y="4463396"/>
            <a:ext cx="109678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2930" y="4148560"/>
            <a:ext cx="7924800" cy="1107996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effectLst>
                  <a:outerShdw blurRad="50800" dist="38100" algn="l" rotWithShape="0">
                    <a:schemeClr val="tx1">
                      <a:alpha val="40000"/>
                    </a:schemeClr>
                  </a:outerShdw>
                </a:effectLst>
              </a:rPr>
              <a:t>If both equal, return 1</a:t>
            </a:r>
          </a:p>
        </p:txBody>
      </p:sp>
      <p:sp>
        <p:nvSpPr>
          <p:cNvPr id="24" name="TextBox 23"/>
          <p:cNvSpPr txBox="1"/>
          <p:nvPr>
            <p:custDataLst>
              <p:custData r:id="rId6"/>
            </p:custDataLst>
          </p:nvPr>
        </p:nvSpPr>
        <p:spPr>
          <a:xfrm>
            <a:off x="372291" y="4762022"/>
            <a:ext cx="266700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29" name="Right Brace 28"/>
          <p:cNvSpPr/>
          <p:nvPr/>
        </p:nvSpPr>
        <p:spPr>
          <a:xfrm rot="5400000">
            <a:off x="5974770" y="-3539094"/>
            <a:ext cx="411087" cy="11430001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332213" y="2711007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Specified in the output section of the Alice-&gt;Bob transaction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10400" y="3505200"/>
            <a:ext cx="4953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The remote machine will hash the transaction and will assess the signature and public key that Bob provided.</a:t>
            </a:r>
          </a:p>
        </p:txBody>
      </p:sp>
    </p:spTree>
    <p:extLst>
      <p:ext uri="{BB962C8B-B14F-4D97-AF65-F5344CB8AC3E}">
        <p14:creationId xmlns:p14="http://schemas.microsoft.com/office/powerpoint/2010/main" val="258150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0.14336 0.00301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36 0.00301 L 0.27955 -0.0007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10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955 -0.0007 L 0.46224 -0.000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224 -0.0007 L 0.68958 0.00301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67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8958 0.00301 L 0.87083 0.00139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/>
      <p:bldP spid="13" grpId="0" animBg="1"/>
      <p:bldP spid="13" grpId="1" animBg="1"/>
      <p:bldP spid="14" grpId="0" animBg="1"/>
      <p:bldP spid="14" grpId="1" animBg="1"/>
      <p:bldP spid="15" grpId="0"/>
      <p:bldP spid="15" grpId="1"/>
      <p:bldP spid="18" grpId="0"/>
      <p:bldP spid="18" grpId="1"/>
      <p:bldP spid="20" grpId="0" animBg="1"/>
      <p:bldP spid="20" grpId="1" animBg="1"/>
      <p:bldP spid="21" grpId="0"/>
      <p:bldP spid="21" grpId="1"/>
      <p:bldP spid="23" grpId="0" animBg="1"/>
      <p:bldP spid="23" grpId="1" animBg="1"/>
      <p:bldP spid="24" grpId="0" animBg="1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70982"/>
              </p:ext>
            </p:extLst>
          </p:nvPr>
        </p:nvGraphicFramePr>
        <p:xfrm>
          <a:off x="121507" y="111040"/>
          <a:ext cx="8911281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832">
                  <a:extLst>
                    <a:ext uri="{9D8B030D-6E8A-4147-A177-3AD203B41FA5}">
                      <a16:colId xmlns:a16="http://schemas.microsoft.com/office/drawing/2014/main" val="1266931262"/>
                    </a:ext>
                  </a:extLst>
                </a:gridCol>
                <a:gridCol w="235609">
                  <a:extLst>
                    <a:ext uri="{9D8B030D-6E8A-4147-A177-3AD203B41FA5}">
                      <a16:colId xmlns:a16="http://schemas.microsoft.com/office/drawing/2014/main" val="1819893114"/>
                    </a:ext>
                  </a:extLst>
                </a:gridCol>
                <a:gridCol w="549756">
                  <a:extLst>
                    <a:ext uri="{9D8B030D-6E8A-4147-A177-3AD203B41FA5}">
                      <a16:colId xmlns:a16="http://schemas.microsoft.com/office/drawing/2014/main" val="466837844"/>
                    </a:ext>
                  </a:extLst>
                </a:gridCol>
                <a:gridCol w="261788">
                  <a:extLst>
                    <a:ext uri="{9D8B030D-6E8A-4147-A177-3AD203B41FA5}">
                      <a16:colId xmlns:a16="http://schemas.microsoft.com/office/drawing/2014/main" val="2591181500"/>
                    </a:ext>
                  </a:extLst>
                </a:gridCol>
                <a:gridCol w="863902">
                  <a:extLst>
                    <a:ext uri="{9D8B030D-6E8A-4147-A177-3AD203B41FA5}">
                      <a16:colId xmlns:a16="http://schemas.microsoft.com/office/drawing/2014/main" val="996038762"/>
                    </a:ext>
                  </a:extLst>
                </a:gridCol>
                <a:gridCol w="6317394">
                  <a:extLst>
                    <a:ext uri="{9D8B030D-6E8A-4147-A177-3AD203B41FA5}">
                      <a16:colId xmlns:a16="http://schemas.microsoft.com/office/drawing/2014/main" val="3222866719"/>
                    </a:ext>
                  </a:extLst>
                </a:gridCol>
              </a:tblGrid>
              <a:tr h="36576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Transaction message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308973"/>
                  </a:ext>
                </a:extLst>
              </a:tr>
              <a:tr h="365760">
                <a:tc gridSpan="2">
                  <a:txBody>
                    <a:bodyPr/>
                    <a:lstStyle/>
                    <a:p>
                      <a:r>
                        <a:rPr lang="en-US" dirty="0"/>
                        <a:t>Inputs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10333"/>
                  </a:ext>
                </a:extLst>
              </a:tr>
              <a:tr h="36576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Input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499326"/>
                  </a:ext>
                </a:extLst>
              </a:tr>
              <a:tr h="365760"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txId</a:t>
                      </a:r>
                      <a:r>
                        <a:rPr lang="en-US" dirty="0"/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…62865686ded400f8d73c1877f18a…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735571"/>
                  </a:ext>
                </a:extLst>
              </a:tr>
              <a:tr h="365760"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ScriptSig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For signed </a:t>
                      </a:r>
                      <a:r>
                        <a:rPr lang="en-US" dirty="0" err="1">
                          <a:highlight>
                            <a:srgbClr val="FFFF00"/>
                          </a:highlight>
                        </a:rPr>
                        <a:t>tx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:</a:t>
                      </a:r>
                      <a:r>
                        <a:rPr lang="en-US" baseline="0" dirty="0">
                          <a:highlight>
                            <a:srgbClr val="FFFF00"/>
                          </a:highlight>
                        </a:rPr>
                        <a:t> signed message 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201903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196324"/>
                  </a:ext>
                </a:extLst>
              </a:tr>
              <a:tr h="365760">
                <a:tc gridSpan="3">
                  <a:txBody>
                    <a:bodyPr/>
                    <a:lstStyle/>
                    <a:p>
                      <a:r>
                        <a:rPr lang="en-US" dirty="0"/>
                        <a:t>Outputs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63077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Output 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09413"/>
                  </a:ext>
                </a:extLst>
              </a:tr>
              <a:tr h="365760"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Amount: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814655"/>
                  </a:ext>
                </a:extLst>
              </a:tr>
              <a:tr h="365760"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Script: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 a9 14 hashed_public_key_1 88 ac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574964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8685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Output 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630010"/>
                  </a:ext>
                </a:extLst>
              </a:tr>
              <a:tr h="365760"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Amount: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677296"/>
                  </a:ext>
                </a:extLst>
              </a:tr>
              <a:tr h="365760"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Script: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76 a9 14 hashed_public_key_2 88 ac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725508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957813"/>
                  </a:ext>
                </a:extLst>
              </a:tr>
              <a:tr h="365760">
                <a:tc gridSpan="3">
                  <a:txBody>
                    <a:bodyPr/>
                    <a:lstStyle/>
                    <a:p>
                      <a:r>
                        <a:rPr lang="en-US" dirty="0" err="1"/>
                        <a:t>nLockTime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66515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520765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9144000" y="111040"/>
            <a:ext cx="2895600" cy="5908760"/>
            <a:chOff x="9144000" y="111040"/>
            <a:chExt cx="2895600" cy="5908760"/>
          </a:xfrm>
        </p:grpSpPr>
        <p:sp>
          <p:nvSpPr>
            <p:cNvPr id="5" name="Right Brace 4"/>
            <p:cNvSpPr/>
            <p:nvPr/>
          </p:nvSpPr>
          <p:spPr>
            <a:xfrm>
              <a:off x="9144000" y="111040"/>
              <a:ext cx="1066800" cy="5908760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363200" y="2481336"/>
              <a:ext cx="16764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dirty="0"/>
                <a:t>The transaction Id (TXID) is the hash of the signed transaction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59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03ad4d9b-4b9d-44ba-9033-0000952eba9d" RevisionId="77940bd2-b573-4b5a-acef-50d9302aaf3c" Stencil="172d6d98-e5c9-42e9-a209-79f7a94bbd38" StencilRevisionId="00000000-0000-0000-0000-000000000000" StencilVersion="0.0"/>
</Control>
</file>

<file path=customXml/item10.xml><?xml version="1.0" encoding="utf-8"?>
<Control xmlns="http://schemas.microsoft.com/VisualStudio/2011/storyboarding/control">
  <Id Name="System.Storyboarding.WindowsAppIcons.Search" Revision="1" Stencil="System.Storyboarding.WindowsAppIcons" StencilVersion="0.1"/>
</Control>
</file>

<file path=customXml/item11.xml><?xml version="1.0" encoding="utf-8"?>
<Control xmlns="http://schemas.microsoft.com/VisualStudio/2011/storyboarding/control">
  <Id Name="859d453a-5c15-4439-b4bc-2df01d145c61" Revision="1" Stencil="System.MyShapes" StencilVersion="1.0"/>
</Control>
</file>

<file path=customXml/item12.xml><?xml version="1.0" encoding="utf-8"?>
<Control xmlns="http://schemas.microsoft.com/VisualStudio/2011/storyboarding/control">
  <Id Name="859d453a-5c15-4439-b4bc-2df01d145c61" Revision="1" Stencil="System.MyShapes" StencilVersion="1.0"/>
</Control>
</file>

<file path=customXml/item2.xml><?xml version="1.0" encoding="utf-8"?>
<Control xmlns="http://schemas.microsoft.com/VisualStudio/2011/storyboarding/control">
  <Id Name="859d453a-5c15-4439-b4bc-2df01d145c61" Revision="1" Stencil="System.MyShapes" StencilVersion="1.0"/>
</Control>
</file>

<file path=customXml/item3.xml><?xml version="1.0" encoding="utf-8"?>
<Control xmlns="http://schemas.microsoft.com/VisualStudio/2011/storyboarding/control">
  <Id Name="859d453a-5c15-4439-b4bc-2df01d145c61" Revision="1" Stencil="System.MyShapes" StencilVersion="1.0"/>
</Control>
</file>

<file path=customXml/item4.xml><?xml version="1.0" encoding="utf-8"?>
<Control xmlns="http://schemas.microsoft.com/VisualStudio/2011/storyboarding/control">
  <Id Name="System.Storyboarding.Media.StreetMap" Revision="1" Stencil="System.Storyboarding.Media" StencilVersion="0.1"/>
</Control>
</file>

<file path=customXml/item5.xml><?xml version="1.0" encoding="utf-8"?>
<Control xmlns="http://schemas.microsoft.com/VisualStudio/2011/storyboarding/control">
  <Id Name="859d453a-5c15-4439-b4bc-2df01d145c61" Revision="1" Stencil="System.MyShapes" StencilVersion="1.0"/>
</Control>
</file>

<file path=customXml/item6.xml><?xml version="1.0" encoding="utf-8"?>
<Control xmlns="http://schemas.microsoft.com/VisualStudio/2011/storyboarding/control">
  <Id Name="859d453a-5c15-4439-b4bc-2df01d145c61" Revision="1" Stencil="System.MyShapes" StencilVersion="1.0"/>
</Control>
</file>

<file path=customXml/item7.xml><?xml version="1.0" encoding="utf-8"?>
<Control xmlns="http://schemas.microsoft.com/VisualStudio/2011/storyboarding/control">
  <Id Name="859d453a-5c15-4439-b4bc-2df01d145c61" Revision="1" Stencil="System.MyShapes" StencilVersion="1.0"/>
</Control>
</file>

<file path=customXml/item8.xml><?xml version="1.0" encoding="utf-8"?>
<Control xmlns="http://schemas.microsoft.com/VisualStudio/2011/storyboarding/control">
  <Id Name="859d453a-5c15-4439-b4bc-2df01d145c61" Revision="1" Stencil="System.MyShapes" StencilVersion="1.0"/>
</Control>
</file>

<file path=customXml/item9.xml><?xml version="1.0" encoding="utf-8"?>
<Control xmlns="http://schemas.microsoft.com/VisualStudio/2011/storyboarding/control">
  <Id Name="859d453a-5c15-4439-b4bc-2df01d145c61" Revision="1" Stencil="System.MyShapes" StencilVersion="1.0"/>
</Control>
</file>

<file path=customXml/itemProps1.xml><?xml version="1.0" encoding="utf-8"?>
<ds:datastoreItem xmlns:ds="http://schemas.openxmlformats.org/officeDocument/2006/customXml" ds:itemID="{F5228147-5B40-4A5E-BCE3-91D4C4CBE82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3304F94B-4B1E-45D5-9946-5BD265AE8332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3C26ADE9-FDAC-4CDC-AE14-9CD453021665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94A29DB7-3EA5-4BA0-88D6-359417215F8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10D1F36-0546-4D5A-B729-2E7E18E880D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165FB49-5915-4582-92FC-6B6B3082FD9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778E78A-B345-4CAD-8B29-37B42ED8E6D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A43B2F6-6A4B-48E0-ACBF-04A24F4493B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8241023-DD42-4069-9E7F-D22AA1038DA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79C0082-E4A0-4E70-8EAC-04C578688845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82ADB7B-4A4C-41A0-8B1D-D6195DF16DF6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E0A0FDED-B47A-4096-A343-74BF23F324D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317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Transactions p2pkh</vt:lpstr>
      <vt:lpstr>PowerPoint Presentation</vt:lpstr>
      <vt:lpstr>PowerPoint Presentation</vt:lpstr>
      <vt:lpstr>PowerPoint Presentation</vt:lpstr>
      <vt:lpstr>Pay to public key hash (p2pkh)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Transactions p2pkh</dc:title>
  <dc:creator>Shlomi Zeltsinger</dc:creator>
  <cp:lastModifiedBy>Shlomi Zeltsinger</cp:lastModifiedBy>
  <cp:revision>34</cp:revision>
  <dcterms:created xsi:type="dcterms:W3CDTF">2016-12-08T13:34:58Z</dcterms:created>
  <dcterms:modified xsi:type="dcterms:W3CDTF">2016-12-14T11:23:35Z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https://d.docs.live.net/9cb1891226b51db5/Exosphere/transaction%20p2pkh.pptx</vt:lpwstr>
  </property>
</Properties>
</file>