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7" r:id="rId5"/>
    <p:sldId id="268" r:id="rId6"/>
    <p:sldId id="270" r:id="rId7"/>
    <p:sldId id="266" r:id="rId8"/>
    <p:sldId id="279" r:id="rId9"/>
    <p:sldId id="278" r:id="rId10"/>
    <p:sldId id="274" r:id="rId11"/>
    <p:sldId id="277" r:id="rId12"/>
    <p:sldId id="275" r:id="rId13"/>
    <p:sldId id="272" r:id="rId14"/>
    <p:sldId id="263" r:id="rId15"/>
    <p:sldId id="265" r:id="rId16"/>
  </p:sldIdLst>
  <p:sldSz cx="18288000" cy="10287000"/>
  <p:notesSz cx="10287000" cy="18288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닉스곤체 M 2.0" panose="020B0600000101010101" pitchFamily="50" charset="-127"/>
      <p:regular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99D8"/>
    <a:srgbClr val="F0F0F0"/>
    <a:srgbClr val="946BF6"/>
    <a:srgbClr val="D8CFED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25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82EF6-DC70-4C6A-BCC7-0C9538773E51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FAC5D-0A36-4856-A5B4-06837A253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92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FAC5D-0A36-4856-A5B4-06837A25315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632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FAC5D-0A36-4856-A5B4-06837A25315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495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FAC5D-0A36-4856-A5B4-06837A25315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047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FAC5D-0A36-4856-A5B4-06837A25315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562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FAC5D-0A36-4856-A5B4-06837A25315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642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sv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.png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1.png"/><Relationship Id="rId7" Type="http://schemas.openxmlformats.org/officeDocument/2006/relationships/image" Target="../media/image54.png"/><Relationship Id="rId12" Type="http://schemas.openxmlformats.org/officeDocument/2006/relationships/image" Target="../media/image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58.png"/><Relationship Id="rId5" Type="http://schemas.openxmlformats.org/officeDocument/2006/relationships/image" Target="../media/image53.png"/><Relationship Id="rId10" Type="http://schemas.openxmlformats.org/officeDocument/2006/relationships/image" Target="../media/image57.png"/><Relationship Id="rId4" Type="http://schemas.openxmlformats.org/officeDocument/2006/relationships/image" Target="../media/image52.png"/><Relationship Id="rId9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hyperlink" Target="https://magazine.hankyung.com/job-joy/article/202104306364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s://www.donga.com/news/Society/article/all/20200324/100316531/1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7.png"/><Relationship Id="rId10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image" Target="../media/image12.png"/><Relationship Id="rId7" Type="http://schemas.openxmlformats.org/officeDocument/2006/relationships/image" Target="../media/image30.pn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13.png"/><Relationship Id="rId10" Type="http://schemas.openxmlformats.org/officeDocument/2006/relationships/image" Target="../media/image33.jpe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946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115800" y="266700"/>
            <a:ext cx="5934031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5000" b="1" kern="0" spc="-100" err="1">
                <a:solidFill>
                  <a:schemeClr val="bg1"/>
                </a:solidFill>
                <a:latin typeface="닉스곤체 M 2.0" panose="020B0600000101010101" pitchFamily="50" charset="-127"/>
                <a:ea typeface="닉스곤체 M 2.0"/>
                <a:cs typeface="함초롬돋움" panose="020B0604000101010101" pitchFamily="50" charset="-127"/>
              </a:rPr>
              <a:t>대학생을</a:t>
            </a:r>
            <a:r>
              <a:rPr lang="en-US" sz="5000" b="1" kern="0" spc="-100">
                <a:solidFill>
                  <a:schemeClr val="bg1"/>
                </a:solidFill>
                <a:latin typeface="닉스곤체 M 2.0" panose="020B0600000101010101" pitchFamily="50" charset="-127"/>
                <a:ea typeface="닉스곤체 M 2.0"/>
                <a:cs typeface="함초롬돋움" panose="020B0604000101010101" pitchFamily="50" charset="-127"/>
              </a:rPr>
              <a:t> </a:t>
            </a:r>
            <a:r>
              <a:rPr lang="ko-KR" altLang="en-US" sz="5000" b="1" kern="0" spc="-100">
                <a:solidFill>
                  <a:schemeClr val="bg1"/>
                </a:solidFill>
                <a:latin typeface="닉스곤체 M 2.0" panose="020B0600000101010101" pitchFamily="50" charset="-127"/>
                <a:ea typeface="닉스곤체 M 2.0"/>
                <a:cs typeface="함초롬돋움" panose="020B0604000101010101" pitchFamily="50" charset="-127"/>
              </a:rPr>
              <a:t>위한</a:t>
            </a:r>
            <a:endParaRPr lang="en-US" sz="1500" kern="0" spc="-100">
              <a:solidFill>
                <a:schemeClr val="bg1"/>
              </a:solidFill>
              <a:latin typeface="닉스곤체 M 2.0" panose="020B0600000101010101" pitchFamily="50" charset="-127"/>
              <a:ea typeface="닉스곤체 M 2.0"/>
              <a:cs typeface="함초롬돋움" panose="020B0604000101010101" pitchFamily="50" charset="-127"/>
            </a:endParaRPr>
          </a:p>
          <a:p>
            <a:pPr algn="r"/>
            <a:r>
              <a:rPr lang="ko-KR" altLang="en-US" sz="4000" kern="0" spc="-100">
                <a:solidFill>
                  <a:schemeClr val="bg1"/>
                </a:solidFill>
                <a:latin typeface="닉스곤체 M 2.0" panose="020B0600000101010101" pitchFamily="50" charset="-127"/>
                <a:ea typeface="닉스곤체 M 2.0"/>
                <a:cs typeface="함초롬돋움" panose="020B0604000101010101" pitchFamily="50" charset="-127"/>
              </a:rPr>
              <a:t>코딩 커뮤니티</a:t>
            </a:r>
            <a:endParaRPr lang="en-US" sz="4000" kern="0" spc="-100">
              <a:solidFill>
                <a:schemeClr val="bg1"/>
              </a:solidFill>
              <a:latin typeface="닉스곤체 M 2.0" panose="020B0600000101010101" pitchFamily="50" charset="-127"/>
              <a:ea typeface="닉스곤체 M 2.0"/>
              <a:cs typeface="함초롬돋움" panose="020B0604000101010101" pitchFamily="50" charset="-127"/>
            </a:endParaRPr>
          </a:p>
          <a:p>
            <a:pPr algn="ctr"/>
            <a:endParaRPr lang="en-US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887" y="7609344"/>
            <a:ext cx="5007428" cy="26776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altLang="ko-KR" sz="2800" b="1" kern="0" spc="-100">
              <a:solidFill>
                <a:schemeClr val="bg1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  <a:p>
            <a:r>
              <a:rPr lang="en-US" altLang="ko-KR" sz="2800" b="1" kern="0" spc="-10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2020261042 </a:t>
            </a:r>
            <a:r>
              <a:rPr lang="ko-KR" altLang="en-US" sz="2800" b="1" kern="0" spc="-100" err="1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윤다영</a:t>
            </a:r>
            <a:r>
              <a:rPr lang="ko-KR" altLang="en-US" sz="2800" b="1" kern="0" spc="-10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</a:t>
            </a:r>
            <a:endParaRPr lang="en-US" altLang="ko-KR" sz="2800" b="1" kern="0" spc="-100">
              <a:solidFill>
                <a:schemeClr val="bg1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  <a:p>
            <a:r>
              <a:rPr lang="en-US" altLang="ko-KR" sz="2800" b="1" kern="0" spc="-10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2020261020 </a:t>
            </a:r>
            <a:r>
              <a:rPr lang="ko-KR" altLang="en-US" sz="2800" b="1" kern="0" spc="-100" err="1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장세림</a:t>
            </a:r>
            <a:endParaRPr lang="en-US" altLang="ko-KR" sz="2800" b="1" kern="0" spc="-100">
              <a:solidFill>
                <a:schemeClr val="bg1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  <a:p>
            <a:r>
              <a:rPr lang="en-US" altLang="ko-KR" sz="2800" b="1" kern="0" spc="-10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2020261040 </a:t>
            </a:r>
            <a:r>
              <a:rPr lang="ko-KR" altLang="en-US" sz="2800" b="1" kern="0" spc="-10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김보미</a:t>
            </a:r>
            <a:endParaRPr lang="en-US" altLang="ko-KR" sz="2800" b="1" kern="0" spc="-100">
              <a:solidFill>
                <a:schemeClr val="bg1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  <a:p>
            <a:r>
              <a:rPr lang="en-US" altLang="ko-KR" sz="2800" b="1" kern="0" spc="-10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2020261028 </a:t>
            </a:r>
            <a:r>
              <a:rPr lang="ko-KR" altLang="en-US" sz="2800" b="1" kern="0" spc="-100" err="1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임효진</a:t>
            </a:r>
            <a:endParaRPr lang="en-US" altLang="ko-KR" sz="2800" b="1" kern="0" spc="-100">
              <a:solidFill>
                <a:schemeClr val="bg1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  <a:p>
            <a:endParaRPr lang="en-US" sz="2800" b="1">
              <a:solidFill>
                <a:schemeClr val="bg1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ACB6E52-604B-43FD-B236-0901740EE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076" y="4006839"/>
            <a:ext cx="7159848" cy="1739085"/>
          </a:xfrm>
          <a:prstGeom prst="rect">
            <a:avLst/>
          </a:prstGeom>
        </p:spPr>
      </p:pic>
      <p:grpSp>
        <p:nvGrpSpPr>
          <p:cNvPr id="8" name="그룹 1012">
            <a:extLst>
              <a:ext uri="{FF2B5EF4-FFF2-40B4-BE49-F238E27FC236}">
                <a16:creationId xmlns:a16="http://schemas.microsoft.com/office/drawing/2014/main" id="{81E18F28-9752-43D1-A688-BF7C4620C623}"/>
              </a:ext>
            </a:extLst>
          </p:cNvPr>
          <p:cNvGrpSpPr/>
          <p:nvPr/>
        </p:nvGrpSpPr>
        <p:grpSpPr>
          <a:xfrm>
            <a:off x="222848" y="2334524"/>
            <a:ext cx="7686148" cy="1737928"/>
            <a:chOff x="-2332784" y="2077168"/>
            <a:chExt cx="7686148" cy="1737928"/>
          </a:xfrm>
        </p:grpSpPr>
        <p:grpSp>
          <p:nvGrpSpPr>
            <p:cNvPr id="10" name="그룹 1013">
              <a:extLst>
                <a:ext uri="{FF2B5EF4-FFF2-40B4-BE49-F238E27FC236}">
                  <a16:creationId xmlns:a16="http://schemas.microsoft.com/office/drawing/2014/main" id="{E235D2BF-6C19-449A-AC77-8577FC7D83C4}"/>
                </a:ext>
              </a:extLst>
            </p:cNvPr>
            <p:cNvGrpSpPr/>
            <p:nvPr/>
          </p:nvGrpSpPr>
          <p:grpSpPr>
            <a:xfrm>
              <a:off x="406965" y="2077168"/>
              <a:ext cx="4946399" cy="1570750"/>
              <a:chOff x="406965" y="2077168"/>
              <a:chExt cx="4946399" cy="1570750"/>
            </a:xfrm>
          </p:grpSpPr>
          <p:pic>
            <p:nvPicPr>
              <p:cNvPr id="13" name="Object 50">
                <a:extLst>
                  <a:ext uri="{FF2B5EF4-FFF2-40B4-BE49-F238E27FC236}">
                    <a16:creationId xmlns:a16="http://schemas.microsoft.com/office/drawing/2014/main" id="{3A85B7C1-85EA-41FD-B57C-E10E51536C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8100000">
                <a:off x="406965" y="2077168"/>
                <a:ext cx="4946399" cy="1570750"/>
              </a:xfrm>
              <a:prstGeom prst="rect">
                <a:avLst/>
              </a:prstGeom>
            </p:spPr>
          </p:pic>
        </p:grpSp>
        <p:grpSp>
          <p:nvGrpSpPr>
            <p:cNvPr id="11" name="그룹 1014">
              <a:extLst>
                <a:ext uri="{FF2B5EF4-FFF2-40B4-BE49-F238E27FC236}">
                  <a16:creationId xmlns:a16="http://schemas.microsoft.com/office/drawing/2014/main" id="{2A2D4045-609E-442E-90BA-2F8355DF5C71}"/>
                </a:ext>
              </a:extLst>
            </p:cNvPr>
            <p:cNvGrpSpPr/>
            <p:nvPr/>
          </p:nvGrpSpPr>
          <p:grpSpPr>
            <a:xfrm>
              <a:off x="-2332784" y="2244346"/>
              <a:ext cx="4946399" cy="1570750"/>
              <a:chOff x="-2332784" y="2244346"/>
              <a:chExt cx="4946399" cy="1570750"/>
            </a:xfrm>
          </p:grpSpPr>
          <p:pic>
            <p:nvPicPr>
              <p:cNvPr id="12" name="Object 53">
                <a:extLst>
                  <a:ext uri="{FF2B5EF4-FFF2-40B4-BE49-F238E27FC236}">
                    <a16:creationId xmlns:a16="http://schemas.microsoft.com/office/drawing/2014/main" id="{7FB29FFA-01C1-42AF-87A8-39708B15D3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2700000">
                <a:off x="-2332784" y="2244346"/>
                <a:ext cx="4946399" cy="1570750"/>
              </a:xfrm>
              <a:prstGeom prst="rect">
                <a:avLst/>
              </a:prstGeom>
            </p:spPr>
          </p:pic>
        </p:grpSp>
      </p:grpSp>
      <p:grpSp>
        <p:nvGrpSpPr>
          <p:cNvPr id="14" name="그룹 1012">
            <a:extLst>
              <a:ext uri="{FF2B5EF4-FFF2-40B4-BE49-F238E27FC236}">
                <a16:creationId xmlns:a16="http://schemas.microsoft.com/office/drawing/2014/main" id="{406C91E1-91DB-4774-AEF4-76A481D027BB}"/>
              </a:ext>
            </a:extLst>
          </p:cNvPr>
          <p:cNvGrpSpPr/>
          <p:nvPr/>
        </p:nvGrpSpPr>
        <p:grpSpPr>
          <a:xfrm>
            <a:off x="10379006" y="6395168"/>
            <a:ext cx="7686148" cy="1737928"/>
            <a:chOff x="-2332784" y="2077168"/>
            <a:chExt cx="7686148" cy="1737928"/>
          </a:xfrm>
        </p:grpSpPr>
        <p:grpSp>
          <p:nvGrpSpPr>
            <p:cNvPr id="15" name="그룹 1013">
              <a:extLst>
                <a:ext uri="{FF2B5EF4-FFF2-40B4-BE49-F238E27FC236}">
                  <a16:creationId xmlns:a16="http://schemas.microsoft.com/office/drawing/2014/main" id="{F86D62BB-D635-4D99-8F63-F7E2A4CDB71C}"/>
                </a:ext>
              </a:extLst>
            </p:cNvPr>
            <p:cNvGrpSpPr/>
            <p:nvPr/>
          </p:nvGrpSpPr>
          <p:grpSpPr>
            <a:xfrm>
              <a:off x="406965" y="2077168"/>
              <a:ext cx="4946399" cy="1570750"/>
              <a:chOff x="406965" y="2077168"/>
              <a:chExt cx="4946399" cy="1570750"/>
            </a:xfrm>
          </p:grpSpPr>
          <p:pic>
            <p:nvPicPr>
              <p:cNvPr id="18" name="Object 50">
                <a:extLst>
                  <a:ext uri="{FF2B5EF4-FFF2-40B4-BE49-F238E27FC236}">
                    <a16:creationId xmlns:a16="http://schemas.microsoft.com/office/drawing/2014/main" id="{CE0AB637-5C52-4DEE-A4CE-8F92C6DDCC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8100000">
                <a:off x="406965" y="2077168"/>
                <a:ext cx="4946399" cy="1570750"/>
              </a:xfrm>
              <a:prstGeom prst="rect">
                <a:avLst/>
              </a:prstGeom>
            </p:spPr>
          </p:pic>
        </p:grpSp>
        <p:grpSp>
          <p:nvGrpSpPr>
            <p:cNvPr id="16" name="그룹 1014">
              <a:extLst>
                <a:ext uri="{FF2B5EF4-FFF2-40B4-BE49-F238E27FC236}">
                  <a16:creationId xmlns:a16="http://schemas.microsoft.com/office/drawing/2014/main" id="{23DC3AAA-1075-4A27-9D83-450632F627B7}"/>
                </a:ext>
              </a:extLst>
            </p:cNvPr>
            <p:cNvGrpSpPr/>
            <p:nvPr/>
          </p:nvGrpSpPr>
          <p:grpSpPr>
            <a:xfrm>
              <a:off x="-2332784" y="2244346"/>
              <a:ext cx="4946399" cy="1570750"/>
              <a:chOff x="-2332784" y="2244346"/>
              <a:chExt cx="4946399" cy="1570750"/>
            </a:xfrm>
          </p:grpSpPr>
          <p:pic>
            <p:nvPicPr>
              <p:cNvPr id="17" name="Object 53">
                <a:extLst>
                  <a:ext uri="{FF2B5EF4-FFF2-40B4-BE49-F238E27FC236}">
                    <a16:creationId xmlns:a16="http://schemas.microsoft.com/office/drawing/2014/main" id="{CF520D28-5088-4FAF-8CD7-0F9EFBE6E4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2700000">
                <a:off x="-2332784" y="2244346"/>
                <a:ext cx="4946399" cy="1570750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1001">
            <a:extLst>
              <a:ext uri="{FF2B5EF4-FFF2-40B4-BE49-F238E27FC236}">
                <a16:creationId xmlns:a16="http://schemas.microsoft.com/office/drawing/2014/main" id="{025870A8-5707-4633-BDCC-22B7E3234F25}"/>
              </a:ext>
            </a:extLst>
          </p:cNvPr>
          <p:cNvGrpSpPr/>
          <p:nvPr/>
        </p:nvGrpSpPr>
        <p:grpSpPr>
          <a:xfrm>
            <a:off x="4377183" y="850004"/>
            <a:ext cx="12439010" cy="8237421"/>
            <a:chOff x="7645750" y="1530209"/>
            <a:chExt cx="4659246" cy="4804935"/>
          </a:xfrm>
        </p:grpSpPr>
        <p:pic>
          <p:nvPicPr>
            <p:cNvPr id="30" name="Object 2">
              <a:extLst>
                <a:ext uri="{FF2B5EF4-FFF2-40B4-BE49-F238E27FC236}">
                  <a16:creationId xmlns:a16="http://schemas.microsoft.com/office/drawing/2014/main" id="{00EA30DE-94FC-4064-BBCF-8C0436EAE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7572905" y="1603054"/>
              <a:ext cx="4804935" cy="4659246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C5EF018-F8C2-4687-9854-29344AE79D9F}"/>
              </a:ext>
            </a:extLst>
          </p:cNvPr>
          <p:cNvGrpSpPr/>
          <p:nvPr/>
        </p:nvGrpSpPr>
        <p:grpSpPr>
          <a:xfrm>
            <a:off x="-2882735" y="-322610"/>
            <a:ext cx="6730898" cy="3010059"/>
            <a:chOff x="-2882735" y="-322610"/>
            <a:chExt cx="6730898" cy="3010059"/>
          </a:xfrm>
        </p:grpSpPr>
        <p:grpSp>
          <p:nvGrpSpPr>
            <p:cNvPr id="10" name="그룹 1005">
              <a:extLst>
                <a:ext uri="{FF2B5EF4-FFF2-40B4-BE49-F238E27FC236}">
                  <a16:creationId xmlns:a16="http://schemas.microsoft.com/office/drawing/2014/main" id="{A27ADB3A-D22F-440A-B850-88F19C93C648}"/>
                </a:ext>
              </a:extLst>
            </p:cNvPr>
            <p:cNvGrpSpPr/>
            <p:nvPr/>
          </p:nvGrpSpPr>
          <p:grpSpPr>
            <a:xfrm>
              <a:off x="-2882735" y="-322610"/>
              <a:ext cx="6730898" cy="2137425"/>
              <a:chOff x="-2882735" y="-322610"/>
              <a:chExt cx="6730898" cy="2137425"/>
            </a:xfrm>
          </p:grpSpPr>
          <p:pic>
            <p:nvPicPr>
              <p:cNvPr id="14" name="Object 16">
                <a:extLst>
                  <a:ext uri="{FF2B5EF4-FFF2-40B4-BE49-F238E27FC236}">
                    <a16:creationId xmlns:a16="http://schemas.microsoft.com/office/drawing/2014/main" id="{1E8CFE57-103F-4AE9-BA9F-A062A82BE6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2400000">
                <a:off x="-2882735" y="-322610"/>
                <a:ext cx="6730898" cy="2137425"/>
              </a:xfrm>
              <a:prstGeom prst="rect">
                <a:avLst/>
              </a:prstGeom>
            </p:spPr>
          </p:pic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A85D1FBC-13EC-4356-858E-71E85FBDF3BF}"/>
                </a:ext>
              </a:extLst>
            </p:cNvPr>
            <p:cNvGrpSpPr/>
            <p:nvPr/>
          </p:nvGrpSpPr>
          <p:grpSpPr>
            <a:xfrm>
              <a:off x="1322490" y="1026202"/>
              <a:ext cx="1636755" cy="1661247"/>
              <a:chOff x="1411245" y="976023"/>
              <a:chExt cx="1636755" cy="1661247"/>
            </a:xfrm>
          </p:grpSpPr>
          <p:sp>
            <p:nvSpPr>
              <p:cNvPr id="12" name="Object 20">
                <a:extLst>
                  <a:ext uri="{FF2B5EF4-FFF2-40B4-BE49-F238E27FC236}">
                    <a16:creationId xmlns:a16="http://schemas.microsoft.com/office/drawing/2014/main" id="{C198CA32-3890-40D0-8805-0A4462483556}"/>
                  </a:ext>
                </a:extLst>
              </p:cNvPr>
              <p:cNvSpPr txBox="1"/>
              <p:nvPr/>
            </p:nvSpPr>
            <p:spPr>
              <a:xfrm>
                <a:off x="1411245" y="2144827"/>
                <a:ext cx="1636755" cy="49244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spAutoFit/>
              </a:bodyPr>
              <a:lstStyle/>
              <a:p>
                <a:pPr algn="ctr"/>
                <a:r>
                  <a:rPr lang="ko-KR" altLang="en-US" sz="2600" b="1">
                    <a:solidFill>
                      <a:srgbClr val="FFFFFF"/>
                    </a:solidFill>
                    <a:latin typeface="닉스곤체 M 2.0" panose="020B0600000101010101" pitchFamily="50" charset="-127"/>
                    <a:ea typeface="닉스곤체 M 2.0"/>
                  </a:rPr>
                  <a:t>핵심고객</a:t>
                </a:r>
                <a:endParaRPr lang="ko-KR" altLang="en-US" sz="2600" b="1">
                  <a:solidFill>
                    <a:srgbClr val="FFFFFF"/>
                  </a:solidFill>
                  <a:latin typeface="닉스곤체 M 2.0" panose="020B0600000101010101" pitchFamily="50" charset="-127"/>
                  <a:ea typeface="닉스곤체 M 2.0" panose="020B0600000101010101" pitchFamily="50" charset="-127"/>
                </a:endParaRPr>
              </a:p>
            </p:txBody>
          </p:sp>
          <p:sp>
            <p:nvSpPr>
              <p:cNvPr id="13" name="Object 21">
                <a:extLst>
                  <a:ext uri="{FF2B5EF4-FFF2-40B4-BE49-F238E27FC236}">
                    <a16:creationId xmlns:a16="http://schemas.microsoft.com/office/drawing/2014/main" id="{BC6F12EC-7348-4C9B-8DD7-02609616334E}"/>
                  </a:ext>
                </a:extLst>
              </p:cNvPr>
              <p:cNvSpPr txBox="1"/>
              <p:nvPr/>
            </p:nvSpPr>
            <p:spPr>
              <a:xfrm>
                <a:off x="1905000" y="976023"/>
                <a:ext cx="727869" cy="113877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r>
                  <a:rPr lang="en-US" sz="6800" b="1" kern="0" spc="-300">
                    <a:solidFill>
                      <a:srgbClr val="FFFFFF"/>
                    </a:solidFill>
                    <a:latin typeface="닉스곤체 M 2.0" panose="020B0600000101010101" pitchFamily="50" charset="-127"/>
                    <a:ea typeface="닉스곤체 M 2.0"/>
                  </a:rPr>
                  <a:t>C</a:t>
                </a:r>
                <a:endParaRPr lang="en-US" b="1">
                  <a:latin typeface="닉스곤체 M 2.0" panose="020B0600000101010101" pitchFamily="50" charset="-127"/>
                  <a:ea typeface="닉스곤체 M 2.0" panose="020B0600000101010101" pitchFamily="50" charset="-127"/>
                </a:endParaRPr>
              </a:p>
            </p:txBody>
          </p:sp>
        </p:grpSp>
      </p:grpSp>
      <p:sp>
        <p:nvSpPr>
          <p:cNvPr id="15" name="Object 48">
            <a:extLst>
              <a:ext uri="{FF2B5EF4-FFF2-40B4-BE49-F238E27FC236}">
                <a16:creationId xmlns:a16="http://schemas.microsoft.com/office/drawing/2014/main" id="{E941B572-1B48-4400-80CF-A5B5EBE00E1F}"/>
              </a:ext>
            </a:extLst>
          </p:cNvPr>
          <p:cNvSpPr txBox="1"/>
          <p:nvPr/>
        </p:nvSpPr>
        <p:spPr>
          <a:xfrm>
            <a:off x="46950" y="3555307"/>
            <a:ext cx="4266458" cy="446276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ko-KR" altLang="en-US" sz="2300" b="1">
                <a:solidFill>
                  <a:srgbClr val="595959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1</a:t>
            </a:r>
            <a:r>
              <a:rPr lang="en-US" altLang="ko-KR" sz="2300" b="1">
                <a:solidFill>
                  <a:srgbClr val="595959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. </a:t>
            </a:r>
            <a:r>
              <a:rPr lang="ko-KR" altLang="en-US" sz="2300" b="1">
                <a:solidFill>
                  <a:srgbClr val="595959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핵심 고객 선정 이유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9C70542-B380-41B6-BA49-027E10B22FA2}"/>
              </a:ext>
            </a:extLst>
          </p:cNvPr>
          <p:cNvGrpSpPr/>
          <p:nvPr/>
        </p:nvGrpSpPr>
        <p:grpSpPr>
          <a:xfrm>
            <a:off x="5068006" y="1780890"/>
            <a:ext cx="6625771" cy="1300458"/>
            <a:chOff x="5856514" y="6258292"/>
            <a:chExt cx="6625771" cy="1300458"/>
          </a:xfrm>
        </p:grpSpPr>
        <p:sp>
          <p:nvSpPr>
            <p:cNvPr id="16" name="Object 39">
              <a:extLst>
                <a:ext uri="{FF2B5EF4-FFF2-40B4-BE49-F238E27FC236}">
                  <a16:creationId xmlns:a16="http://schemas.microsoft.com/office/drawing/2014/main" id="{7AE654AB-3041-449B-9E42-46DC7DDACB33}"/>
                </a:ext>
              </a:extLst>
            </p:cNvPr>
            <p:cNvSpPr txBox="1"/>
            <p:nvPr/>
          </p:nvSpPr>
          <p:spPr>
            <a:xfrm>
              <a:off x="5856515" y="7097085"/>
              <a:ext cx="662577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400">
                  <a:latin typeface="닉스곤체 M 2.0" panose="020B0600000101010101" pitchFamily="50" charset="-127"/>
                  <a:ea typeface="닉스곤체 M 2.0" panose="020B0600000101010101" pitchFamily="50" charset="-127"/>
                </a:rPr>
                <a:t>전공 공부의 어려움을 겪고 있는 대학생들이 많음</a:t>
              </a:r>
              <a:endParaRPr lang="en-US" sz="2400">
                <a:latin typeface="닉스곤체 M 2.0" panose="020B0600000101010101" pitchFamily="50" charset="-127"/>
                <a:ea typeface="닉스곤체 M 2.0" panose="020B0600000101010101" pitchFamily="50" charset="-127"/>
              </a:endParaRPr>
            </a:p>
          </p:txBody>
        </p:sp>
        <p:sp>
          <p:nvSpPr>
            <p:cNvPr id="17" name="Object 40">
              <a:extLst>
                <a:ext uri="{FF2B5EF4-FFF2-40B4-BE49-F238E27FC236}">
                  <a16:creationId xmlns:a16="http://schemas.microsoft.com/office/drawing/2014/main" id="{77BDCA4F-8FBE-426D-ACDF-794ECAD1C6BD}"/>
                </a:ext>
              </a:extLst>
            </p:cNvPr>
            <p:cNvSpPr txBox="1"/>
            <p:nvPr/>
          </p:nvSpPr>
          <p:spPr>
            <a:xfrm>
              <a:off x="5856514" y="6258292"/>
              <a:ext cx="1605543" cy="6001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3300">
                  <a:solidFill>
                    <a:srgbClr val="000000"/>
                  </a:solidFill>
                  <a:latin typeface="닉스곤체 M 2.0" panose="020B0600000101010101" pitchFamily="50" charset="-127"/>
                  <a:ea typeface="닉스곤체 M 2.0" panose="020B0600000101010101" pitchFamily="50" charset="-127"/>
                  <a:cs typeface="Gmarket Sans Bold" pitchFamily="34" charset="0"/>
                </a:rPr>
                <a:t>01.</a:t>
              </a:r>
              <a:endParaRPr lang="en-US">
                <a:latin typeface="닉스곤체 M 2.0" panose="020B0600000101010101" pitchFamily="50" charset="-127"/>
                <a:ea typeface="닉스곤체 M 2.0" panose="020B060000010101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7CC92C8-AF84-4EA3-BF03-8A81F728E6C2}"/>
              </a:ext>
            </a:extLst>
          </p:cNvPr>
          <p:cNvGrpSpPr/>
          <p:nvPr/>
        </p:nvGrpSpPr>
        <p:grpSpPr>
          <a:xfrm>
            <a:off x="5068006" y="3526213"/>
            <a:ext cx="7312679" cy="1300458"/>
            <a:chOff x="5522686" y="5820248"/>
            <a:chExt cx="7312679" cy="1300458"/>
          </a:xfrm>
        </p:grpSpPr>
        <p:sp>
          <p:nvSpPr>
            <p:cNvPr id="21" name="Object 39">
              <a:extLst>
                <a:ext uri="{FF2B5EF4-FFF2-40B4-BE49-F238E27FC236}">
                  <a16:creationId xmlns:a16="http://schemas.microsoft.com/office/drawing/2014/main" id="{0B6CF900-974A-45E7-BDD0-81C846844ED8}"/>
                </a:ext>
              </a:extLst>
            </p:cNvPr>
            <p:cNvSpPr txBox="1"/>
            <p:nvPr/>
          </p:nvSpPr>
          <p:spPr>
            <a:xfrm>
              <a:off x="5522687" y="6659041"/>
              <a:ext cx="731267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400">
                  <a:latin typeface="닉스곤체 M 2.0" panose="020B0600000101010101" pitchFamily="50" charset="-127"/>
                  <a:ea typeface="닉스곤체 M 2.0" panose="020B0600000101010101" pitchFamily="50" charset="-127"/>
                </a:rPr>
                <a:t>현업 종사자</a:t>
              </a:r>
              <a:r>
                <a:rPr lang="en-US" altLang="ko-KR" sz="2400">
                  <a:latin typeface="닉스곤체 M 2.0" panose="020B0600000101010101" pitchFamily="50" charset="-127"/>
                  <a:ea typeface="닉스곤체 M 2.0" panose="020B0600000101010101" pitchFamily="50" charset="-127"/>
                </a:rPr>
                <a:t>, </a:t>
              </a:r>
              <a:r>
                <a:rPr lang="ko-KR" altLang="en-US" sz="2400">
                  <a:latin typeface="닉스곤체 M 2.0" panose="020B0600000101010101" pitchFamily="50" charset="-127"/>
                  <a:ea typeface="닉스곤체 M 2.0" panose="020B0600000101010101" pitchFamily="50" charset="-127"/>
                </a:rPr>
                <a:t>같은 경험을 했던 선배들의 도움을 받고자 함</a:t>
              </a:r>
              <a:endParaRPr lang="en-US" altLang="ko-KR" sz="2400">
                <a:latin typeface="닉스곤체 M 2.0" panose="020B0600000101010101" pitchFamily="50" charset="-127"/>
                <a:ea typeface="닉스곤체 M 2.0" panose="020B0600000101010101" pitchFamily="50" charset="-127"/>
              </a:endParaRPr>
            </a:p>
          </p:txBody>
        </p:sp>
        <p:sp>
          <p:nvSpPr>
            <p:cNvPr id="22" name="Object 40">
              <a:extLst>
                <a:ext uri="{FF2B5EF4-FFF2-40B4-BE49-F238E27FC236}">
                  <a16:creationId xmlns:a16="http://schemas.microsoft.com/office/drawing/2014/main" id="{ED4F27FC-70BD-478D-84C3-3BEF9B4ADC2A}"/>
                </a:ext>
              </a:extLst>
            </p:cNvPr>
            <p:cNvSpPr txBox="1"/>
            <p:nvPr/>
          </p:nvSpPr>
          <p:spPr>
            <a:xfrm>
              <a:off x="5522686" y="5820248"/>
              <a:ext cx="1605543" cy="6001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3300">
                  <a:solidFill>
                    <a:srgbClr val="000000"/>
                  </a:solidFill>
                  <a:latin typeface="닉스곤체 M 2.0" panose="020B0600000101010101" pitchFamily="50" charset="-127"/>
                  <a:ea typeface="닉스곤체 M 2.0" panose="020B0600000101010101" pitchFamily="50" charset="-127"/>
                  <a:cs typeface="Gmarket Sans Bold" pitchFamily="34" charset="0"/>
                </a:rPr>
                <a:t>02.</a:t>
              </a:r>
              <a:endParaRPr lang="en-US">
                <a:latin typeface="닉스곤체 M 2.0" panose="020B0600000101010101" pitchFamily="50" charset="-127"/>
                <a:ea typeface="닉스곤체 M 2.0" panose="020B0600000101010101" pitchFamily="50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BA47D8C-3B83-479D-9CDD-FAAE016808FD}"/>
              </a:ext>
            </a:extLst>
          </p:cNvPr>
          <p:cNvGrpSpPr/>
          <p:nvPr/>
        </p:nvGrpSpPr>
        <p:grpSpPr>
          <a:xfrm>
            <a:off x="5068006" y="5271536"/>
            <a:ext cx="7312679" cy="1300458"/>
            <a:chOff x="5856514" y="6235914"/>
            <a:chExt cx="7312679" cy="1300458"/>
          </a:xfrm>
        </p:grpSpPr>
        <p:sp>
          <p:nvSpPr>
            <p:cNvPr id="26" name="Object 39">
              <a:extLst>
                <a:ext uri="{FF2B5EF4-FFF2-40B4-BE49-F238E27FC236}">
                  <a16:creationId xmlns:a16="http://schemas.microsoft.com/office/drawing/2014/main" id="{B8ED7900-A367-4220-B6F5-400EF5B57D1E}"/>
                </a:ext>
              </a:extLst>
            </p:cNvPr>
            <p:cNvSpPr txBox="1"/>
            <p:nvPr/>
          </p:nvSpPr>
          <p:spPr>
            <a:xfrm>
              <a:off x="5856515" y="7074707"/>
              <a:ext cx="731267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400">
                  <a:latin typeface="닉스곤체 M 2.0" panose="020B0600000101010101" pitchFamily="50" charset="-127"/>
                  <a:ea typeface="닉스곤체 M 2.0" panose="020B0600000101010101" pitchFamily="50" charset="-127"/>
                </a:rPr>
                <a:t>교수님과 학생 간의 원활하지 않은 의사소통</a:t>
              </a:r>
              <a:endParaRPr lang="en-US" altLang="ko-KR" sz="2400">
                <a:latin typeface="닉스곤체 M 2.0" panose="020B0600000101010101" pitchFamily="50" charset="-127"/>
                <a:ea typeface="닉스곤체 M 2.0" panose="020B0600000101010101" pitchFamily="50" charset="-127"/>
              </a:endParaRPr>
            </a:p>
          </p:txBody>
        </p:sp>
        <p:sp>
          <p:nvSpPr>
            <p:cNvPr id="27" name="Object 40">
              <a:extLst>
                <a:ext uri="{FF2B5EF4-FFF2-40B4-BE49-F238E27FC236}">
                  <a16:creationId xmlns:a16="http://schemas.microsoft.com/office/drawing/2014/main" id="{6674B513-0500-4D31-A856-DE3E0DC0AE69}"/>
                </a:ext>
              </a:extLst>
            </p:cNvPr>
            <p:cNvSpPr txBox="1"/>
            <p:nvPr/>
          </p:nvSpPr>
          <p:spPr>
            <a:xfrm>
              <a:off x="5856514" y="6235914"/>
              <a:ext cx="1605543" cy="6001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3300">
                  <a:solidFill>
                    <a:srgbClr val="000000"/>
                  </a:solidFill>
                  <a:latin typeface="닉스곤체 M 2.0" panose="020B0600000101010101" pitchFamily="50" charset="-127"/>
                  <a:ea typeface="닉스곤체 M 2.0" panose="020B0600000101010101" pitchFamily="50" charset="-127"/>
                  <a:cs typeface="Gmarket Sans Bold" pitchFamily="34" charset="0"/>
                </a:rPr>
                <a:t>03.</a:t>
              </a:r>
              <a:endParaRPr lang="en-US">
                <a:latin typeface="닉스곤체 M 2.0" panose="020B0600000101010101" pitchFamily="50" charset="-127"/>
                <a:ea typeface="닉스곤체 M 2.0" panose="020B0600000101010101" pitchFamily="50" charset="-127"/>
              </a:endParaRPr>
            </a:p>
          </p:txBody>
        </p:sp>
      </p:grpSp>
      <p:sp>
        <p:nvSpPr>
          <p:cNvPr id="28" name="Object 28">
            <a:extLst>
              <a:ext uri="{FF2B5EF4-FFF2-40B4-BE49-F238E27FC236}">
                <a16:creationId xmlns:a16="http://schemas.microsoft.com/office/drawing/2014/main" id="{F81E2193-36E7-4330-A7EB-567E9F0C4D4B}"/>
              </a:ext>
            </a:extLst>
          </p:cNvPr>
          <p:cNvSpPr txBox="1"/>
          <p:nvPr/>
        </p:nvSpPr>
        <p:spPr>
          <a:xfrm>
            <a:off x="924090" y="4365006"/>
            <a:ext cx="2512177" cy="13388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100" b="1" kern="0" spc="-300" err="1">
                <a:solidFill>
                  <a:srgbClr val="946BF6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Gmarket Sans Bold" pitchFamily="34" charset="0"/>
              </a:rPr>
              <a:t>튜티</a:t>
            </a:r>
            <a:endParaRPr lang="en-US" sz="8100" b="1" kern="0" spc="-300">
              <a:solidFill>
                <a:srgbClr val="946BF6"/>
              </a:solidFill>
              <a:latin typeface="닉스곤체 M 2.0" panose="020B0600000101010101" pitchFamily="50" charset="-127"/>
              <a:ea typeface="닉스곤체 M 2.0" panose="020B0600000101010101" pitchFamily="50" charset="-127"/>
              <a:cs typeface="Gmarket Sans Bold" pitchFamily="34" charset="0"/>
            </a:endParaRPr>
          </a:p>
        </p:txBody>
      </p:sp>
      <p:sp>
        <p:nvSpPr>
          <p:cNvPr id="31" name="Object 39">
            <a:extLst>
              <a:ext uri="{FF2B5EF4-FFF2-40B4-BE49-F238E27FC236}">
                <a16:creationId xmlns:a16="http://schemas.microsoft.com/office/drawing/2014/main" id="{1E1424C0-862F-4AA1-AB6D-7590C72188E6}"/>
              </a:ext>
            </a:extLst>
          </p:cNvPr>
          <p:cNvSpPr txBox="1"/>
          <p:nvPr/>
        </p:nvSpPr>
        <p:spPr>
          <a:xfrm>
            <a:off x="5068007" y="7852106"/>
            <a:ext cx="731267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dirty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사교육에 의존하려는 대학생에게 부담을 </a:t>
            </a:r>
            <a:r>
              <a:rPr lang="ko-KR" altLang="en-US" sz="2400" dirty="0" err="1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덜어줌</a:t>
            </a:r>
            <a:endParaRPr lang="en-US" altLang="ko-KR" sz="240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sp>
        <p:nvSpPr>
          <p:cNvPr id="32" name="Object 40">
            <a:extLst>
              <a:ext uri="{FF2B5EF4-FFF2-40B4-BE49-F238E27FC236}">
                <a16:creationId xmlns:a16="http://schemas.microsoft.com/office/drawing/2014/main" id="{5A989873-3C8D-427D-B703-457C6E10502E}"/>
              </a:ext>
            </a:extLst>
          </p:cNvPr>
          <p:cNvSpPr txBox="1"/>
          <p:nvPr/>
        </p:nvSpPr>
        <p:spPr>
          <a:xfrm>
            <a:off x="5068006" y="7013313"/>
            <a:ext cx="1605543" cy="6001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300">
                <a:solidFill>
                  <a:srgbClr val="00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Gmarket Sans Bold" pitchFamily="34" charset="0"/>
              </a:rPr>
              <a:t>04.</a:t>
            </a:r>
            <a:endParaRPr lang="en-US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grpSp>
        <p:nvGrpSpPr>
          <p:cNvPr id="33" name="그룹 1009">
            <a:extLst>
              <a:ext uri="{FF2B5EF4-FFF2-40B4-BE49-F238E27FC236}">
                <a16:creationId xmlns:a16="http://schemas.microsoft.com/office/drawing/2014/main" id="{87717A11-EA94-4010-9682-A4B892CA2887}"/>
              </a:ext>
            </a:extLst>
          </p:cNvPr>
          <p:cNvGrpSpPr/>
          <p:nvPr/>
        </p:nvGrpSpPr>
        <p:grpSpPr>
          <a:xfrm>
            <a:off x="5068006" y="3154026"/>
            <a:ext cx="11057365" cy="275602"/>
            <a:chOff x="13584130" y="2972713"/>
            <a:chExt cx="5248953" cy="84904"/>
          </a:xfrm>
        </p:grpSpPr>
        <p:pic>
          <p:nvPicPr>
            <p:cNvPr id="34" name="Object 32">
              <a:extLst>
                <a:ext uri="{FF2B5EF4-FFF2-40B4-BE49-F238E27FC236}">
                  <a16:creationId xmlns:a16="http://schemas.microsoft.com/office/drawing/2014/main" id="{927D19E3-A830-48BF-9E24-DC8F44B7D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84130" y="2972713"/>
              <a:ext cx="5248953" cy="84904"/>
            </a:xfrm>
            <a:prstGeom prst="rect">
              <a:avLst/>
            </a:prstGeom>
          </p:spPr>
        </p:pic>
      </p:grpSp>
      <p:grpSp>
        <p:nvGrpSpPr>
          <p:cNvPr id="35" name="그룹 1009">
            <a:extLst>
              <a:ext uri="{FF2B5EF4-FFF2-40B4-BE49-F238E27FC236}">
                <a16:creationId xmlns:a16="http://schemas.microsoft.com/office/drawing/2014/main" id="{EBDE38B3-3755-4718-A6B5-E9C9BFD2D9CE}"/>
              </a:ext>
            </a:extLst>
          </p:cNvPr>
          <p:cNvGrpSpPr/>
          <p:nvPr/>
        </p:nvGrpSpPr>
        <p:grpSpPr>
          <a:xfrm>
            <a:off x="5068006" y="4968715"/>
            <a:ext cx="11057365" cy="275602"/>
            <a:chOff x="13584130" y="2972713"/>
            <a:chExt cx="5248953" cy="84904"/>
          </a:xfrm>
        </p:grpSpPr>
        <p:pic>
          <p:nvPicPr>
            <p:cNvPr id="36" name="Object 32">
              <a:extLst>
                <a:ext uri="{FF2B5EF4-FFF2-40B4-BE49-F238E27FC236}">
                  <a16:creationId xmlns:a16="http://schemas.microsoft.com/office/drawing/2014/main" id="{CDADA9BE-29EE-4285-956E-4E4611ACE8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84130" y="2972713"/>
              <a:ext cx="5248953" cy="84904"/>
            </a:xfrm>
            <a:prstGeom prst="rect">
              <a:avLst/>
            </a:prstGeom>
          </p:spPr>
        </p:pic>
      </p:grpSp>
      <p:grpSp>
        <p:nvGrpSpPr>
          <p:cNvPr id="37" name="그룹 1009">
            <a:extLst>
              <a:ext uri="{FF2B5EF4-FFF2-40B4-BE49-F238E27FC236}">
                <a16:creationId xmlns:a16="http://schemas.microsoft.com/office/drawing/2014/main" id="{6913B962-6BD9-414C-9621-A87B60F6CD7C}"/>
              </a:ext>
            </a:extLst>
          </p:cNvPr>
          <p:cNvGrpSpPr/>
          <p:nvPr/>
        </p:nvGrpSpPr>
        <p:grpSpPr>
          <a:xfrm>
            <a:off x="5050682" y="6645603"/>
            <a:ext cx="11057365" cy="275602"/>
            <a:chOff x="13584130" y="2972713"/>
            <a:chExt cx="5248953" cy="84904"/>
          </a:xfrm>
        </p:grpSpPr>
        <p:pic>
          <p:nvPicPr>
            <p:cNvPr id="38" name="Object 32">
              <a:extLst>
                <a:ext uri="{FF2B5EF4-FFF2-40B4-BE49-F238E27FC236}">
                  <a16:creationId xmlns:a16="http://schemas.microsoft.com/office/drawing/2014/main" id="{7AB29F78-9755-4B82-AA99-E9B001128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84130" y="2972713"/>
              <a:ext cx="5248953" cy="84904"/>
            </a:xfrm>
            <a:prstGeom prst="rect">
              <a:avLst/>
            </a:prstGeom>
          </p:spPr>
        </p:pic>
      </p:grpSp>
      <p:grpSp>
        <p:nvGrpSpPr>
          <p:cNvPr id="39" name="그룹 1009">
            <a:extLst>
              <a:ext uri="{FF2B5EF4-FFF2-40B4-BE49-F238E27FC236}">
                <a16:creationId xmlns:a16="http://schemas.microsoft.com/office/drawing/2014/main" id="{C353FAC7-D809-47B1-B1F9-35EEE49B0944}"/>
              </a:ext>
            </a:extLst>
          </p:cNvPr>
          <p:cNvGrpSpPr/>
          <p:nvPr/>
        </p:nvGrpSpPr>
        <p:grpSpPr>
          <a:xfrm>
            <a:off x="5068006" y="8322491"/>
            <a:ext cx="11057365" cy="275602"/>
            <a:chOff x="13584130" y="2972713"/>
            <a:chExt cx="5248953" cy="84904"/>
          </a:xfrm>
        </p:grpSpPr>
        <p:pic>
          <p:nvPicPr>
            <p:cNvPr id="40" name="Object 32">
              <a:extLst>
                <a:ext uri="{FF2B5EF4-FFF2-40B4-BE49-F238E27FC236}">
                  <a16:creationId xmlns:a16="http://schemas.microsoft.com/office/drawing/2014/main" id="{BA35F6CF-2FED-4D05-A2E5-296C3E22F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84130" y="2972713"/>
              <a:ext cx="5248953" cy="849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6998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1001">
            <a:extLst>
              <a:ext uri="{FF2B5EF4-FFF2-40B4-BE49-F238E27FC236}">
                <a16:creationId xmlns:a16="http://schemas.microsoft.com/office/drawing/2014/main" id="{025870A8-5707-4633-BDCC-22B7E3234F25}"/>
              </a:ext>
            </a:extLst>
          </p:cNvPr>
          <p:cNvGrpSpPr/>
          <p:nvPr/>
        </p:nvGrpSpPr>
        <p:grpSpPr>
          <a:xfrm>
            <a:off x="4377183" y="850004"/>
            <a:ext cx="12439010" cy="8237421"/>
            <a:chOff x="7645750" y="1530209"/>
            <a:chExt cx="4659246" cy="4804935"/>
          </a:xfrm>
        </p:grpSpPr>
        <p:pic>
          <p:nvPicPr>
            <p:cNvPr id="30" name="Object 2">
              <a:extLst>
                <a:ext uri="{FF2B5EF4-FFF2-40B4-BE49-F238E27FC236}">
                  <a16:creationId xmlns:a16="http://schemas.microsoft.com/office/drawing/2014/main" id="{00EA30DE-94FC-4064-BBCF-8C0436EAE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7572905" y="1603054"/>
              <a:ext cx="4804935" cy="4659246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C5EF018-F8C2-4687-9854-29344AE79D9F}"/>
              </a:ext>
            </a:extLst>
          </p:cNvPr>
          <p:cNvGrpSpPr/>
          <p:nvPr/>
        </p:nvGrpSpPr>
        <p:grpSpPr>
          <a:xfrm>
            <a:off x="-2882735" y="-322610"/>
            <a:ext cx="6730898" cy="3010059"/>
            <a:chOff x="-2882735" y="-322610"/>
            <a:chExt cx="6730898" cy="3010059"/>
          </a:xfrm>
        </p:grpSpPr>
        <p:grpSp>
          <p:nvGrpSpPr>
            <p:cNvPr id="10" name="그룹 1005">
              <a:extLst>
                <a:ext uri="{FF2B5EF4-FFF2-40B4-BE49-F238E27FC236}">
                  <a16:creationId xmlns:a16="http://schemas.microsoft.com/office/drawing/2014/main" id="{A27ADB3A-D22F-440A-B850-88F19C93C648}"/>
                </a:ext>
              </a:extLst>
            </p:cNvPr>
            <p:cNvGrpSpPr/>
            <p:nvPr/>
          </p:nvGrpSpPr>
          <p:grpSpPr>
            <a:xfrm>
              <a:off x="-2882735" y="-322610"/>
              <a:ext cx="6730898" cy="2137425"/>
              <a:chOff x="-2882735" y="-322610"/>
              <a:chExt cx="6730898" cy="2137425"/>
            </a:xfrm>
          </p:grpSpPr>
          <p:pic>
            <p:nvPicPr>
              <p:cNvPr id="14" name="Object 16">
                <a:extLst>
                  <a:ext uri="{FF2B5EF4-FFF2-40B4-BE49-F238E27FC236}">
                    <a16:creationId xmlns:a16="http://schemas.microsoft.com/office/drawing/2014/main" id="{1E8CFE57-103F-4AE9-BA9F-A062A82BE6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2400000">
                <a:off x="-2882735" y="-322610"/>
                <a:ext cx="6730898" cy="2137425"/>
              </a:xfrm>
              <a:prstGeom prst="rect">
                <a:avLst/>
              </a:prstGeom>
            </p:spPr>
          </p:pic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A85D1FBC-13EC-4356-858E-71E85FBDF3BF}"/>
                </a:ext>
              </a:extLst>
            </p:cNvPr>
            <p:cNvGrpSpPr/>
            <p:nvPr/>
          </p:nvGrpSpPr>
          <p:grpSpPr>
            <a:xfrm>
              <a:off x="1322490" y="1026202"/>
              <a:ext cx="1636755" cy="1661247"/>
              <a:chOff x="1411245" y="976023"/>
              <a:chExt cx="1636755" cy="1661247"/>
            </a:xfrm>
          </p:grpSpPr>
          <p:sp>
            <p:nvSpPr>
              <p:cNvPr id="12" name="Object 20">
                <a:extLst>
                  <a:ext uri="{FF2B5EF4-FFF2-40B4-BE49-F238E27FC236}">
                    <a16:creationId xmlns:a16="http://schemas.microsoft.com/office/drawing/2014/main" id="{C198CA32-3890-40D0-8805-0A4462483556}"/>
                  </a:ext>
                </a:extLst>
              </p:cNvPr>
              <p:cNvSpPr txBox="1"/>
              <p:nvPr/>
            </p:nvSpPr>
            <p:spPr>
              <a:xfrm>
                <a:off x="1411245" y="2144827"/>
                <a:ext cx="1636755" cy="49244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spAutoFit/>
              </a:bodyPr>
              <a:lstStyle/>
              <a:p>
                <a:pPr algn="ctr"/>
                <a:r>
                  <a:rPr lang="ko-KR" altLang="en-US" sz="2600" b="1">
                    <a:solidFill>
                      <a:srgbClr val="FFFFFF"/>
                    </a:solidFill>
                    <a:latin typeface="닉스곤체 M 2.0" panose="020B0600000101010101" pitchFamily="50" charset="-127"/>
                    <a:ea typeface="닉스곤체 M 2.0"/>
                  </a:rPr>
                  <a:t>핵심고객</a:t>
                </a:r>
                <a:endParaRPr lang="ko-KR" altLang="en-US" sz="2600" b="1">
                  <a:solidFill>
                    <a:srgbClr val="FFFFFF"/>
                  </a:solidFill>
                  <a:latin typeface="닉스곤체 M 2.0" panose="020B0600000101010101" pitchFamily="50" charset="-127"/>
                  <a:ea typeface="닉스곤체 M 2.0" panose="020B0600000101010101" pitchFamily="50" charset="-127"/>
                </a:endParaRPr>
              </a:p>
            </p:txBody>
          </p:sp>
          <p:sp>
            <p:nvSpPr>
              <p:cNvPr id="13" name="Object 21">
                <a:extLst>
                  <a:ext uri="{FF2B5EF4-FFF2-40B4-BE49-F238E27FC236}">
                    <a16:creationId xmlns:a16="http://schemas.microsoft.com/office/drawing/2014/main" id="{BC6F12EC-7348-4C9B-8DD7-02609616334E}"/>
                  </a:ext>
                </a:extLst>
              </p:cNvPr>
              <p:cNvSpPr txBox="1"/>
              <p:nvPr/>
            </p:nvSpPr>
            <p:spPr>
              <a:xfrm>
                <a:off x="1905000" y="976023"/>
                <a:ext cx="727869" cy="113877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r>
                  <a:rPr lang="en-US" sz="6800" b="1" kern="0" spc="-300">
                    <a:solidFill>
                      <a:srgbClr val="FFFFFF"/>
                    </a:solidFill>
                    <a:latin typeface="닉스곤체 M 2.0" panose="020B0600000101010101" pitchFamily="50" charset="-127"/>
                    <a:ea typeface="닉스곤체 M 2.0"/>
                  </a:rPr>
                  <a:t>C</a:t>
                </a:r>
                <a:endParaRPr lang="en-US" b="1">
                  <a:latin typeface="닉스곤체 M 2.0" panose="020B0600000101010101" pitchFamily="50" charset="-127"/>
                  <a:ea typeface="닉스곤체 M 2.0" panose="020B0600000101010101" pitchFamily="50" charset="-127"/>
                </a:endParaRPr>
              </a:p>
            </p:txBody>
          </p:sp>
        </p:grpSp>
      </p:grpSp>
      <p:sp>
        <p:nvSpPr>
          <p:cNvPr id="15" name="Object 48">
            <a:extLst>
              <a:ext uri="{FF2B5EF4-FFF2-40B4-BE49-F238E27FC236}">
                <a16:creationId xmlns:a16="http://schemas.microsoft.com/office/drawing/2014/main" id="{E941B572-1B48-4400-80CF-A5B5EBE00E1F}"/>
              </a:ext>
            </a:extLst>
          </p:cNvPr>
          <p:cNvSpPr txBox="1"/>
          <p:nvPr/>
        </p:nvSpPr>
        <p:spPr>
          <a:xfrm>
            <a:off x="46950" y="3555307"/>
            <a:ext cx="4266458" cy="446276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ko-KR" altLang="en-US" sz="2300" b="1">
                <a:solidFill>
                  <a:srgbClr val="595959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1</a:t>
            </a:r>
            <a:r>
              <a:rPr lang="en-US" altLang="ko-KR" sz="2300" b="1">
                <a:solidFill>
                  <a:srgbClr val="595959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. </a:t>
            </a:r>
            <a:r>
              <a:rPr lang="ko-KR" altLang="en-US" sz="2300" b="1">
                <a:solidFill>
                  <a:srgbClr val="595959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핵심 고객 선정 이유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9C70542-B380-41B6-BA49-027E10B22FA2}"/>
              </a:ext>
            </a:extLst>
          </p:cNvPr>
          <p:cNvGrpSpPr/>
          <p:nvPr/>
        </p:nvGrpSpPr>
        <p:grpSpPr>
          <a:xfrm>
            <a:off x="5068006" y="1780890"/>
            <a:ext cx="7312679" cy="1300458"/>
            <a:chOff x="5856514" y="6258292"/>
            <a:chExt cx="7312679" cy="1300458"/>
          </a:xfrm>
        </p:grpSpPr>
        <p:sp>
          <p:nvSpPr>
            <p:cNvPr id="16" name="Object 39">
              <a:extLst>
                <a:ext uri="{FF2B5EF4-FFF2-40B4-BE49-F238E27FC236}">
                  <a16:creationId xmlns:a16="http://schemas.microsoft.com/office/drawing/2014/main" id="{7AE654AB-3041-449B-9E42-46DC7DDACB33}"/>
                </a:ext>
              </a:extLst>
            </p:cNvPr>
            <p:cNvSpPr txBox="1"/>
            <p:nvPr/>
          </p:nvSpPr>
          <p:spPr>
            <a:xfrm>
              <a:off x="5856515" y="7097085"/>
              <a:ext cx="731267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400">
                  <a:latin typeface="닉스곤체 M 2.0" panose="020B0600000101010101" pitchFamily="50" charset="-127"/>
                  <a:ea typeface="닉스곤체 M 2.0" panose="020B0600000101010101" pitchFamily="50" charset="-127"/>
                </a:rPr>
                <a:t>지식을 공유하고 도움을 줌으로써 뿌듯함을 느낄 수 있음</a:t>
              </a:r>
              <a:endParaRPr lang="en-US" altLang="ko-KR" sz="2400">
                <a:latin typeface="닉스곤체 M 2.0" panose="020B0600000101010101" pitchFamily="50" charset="-127"/>
                <a:ea typeface="닉스곤체 M 2.0" panose="020B0600000101010101" pitchFamily="50" charset="-127"/>
              </a:endParaRPr>
            </a:p>
          </p:txBody>
        </p:sp>
        <p:sp>
          <p:nvSpPr>
            <p:cNvPr id="17" name="Object 40">
              <a:extLst>
                <a:ext uri="{FF2B5EF4-FFF2-40B4-BE49-F238E27FC236}">
                  <a16:creationId xmlns:a16="http://schemas.microsoft.com/office/drawing/2014/main" id="{77BDCA4F-8FBE-426D-ACDF-794ECAD1C6BD}"/>
                </a:ext>
              </a:extLst>
            </p:cNvPr>
            <p:cNvSpPr txBox="1"/>
            <p:nvPr/>
          </p:nvSpPr>
          <p:spPr>
            <a:xfrm>
              <a:off x="5856514" y="6258292"/>
              <a:ext cx="1605543" cy="6001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3300">
                  <a:solidFill>
                    <a:srgbClr val="000000"/>
                  </a:solidFill>
                  <a:latin typeface="닉스곤체 M 2.0" panose="020B0600000101010101" pitchFamily="50" charset="-127"/>
                  <a:ea typeface="닉스곤체 M 2.0" panose="020B0600000101010101" pitchFamily="50" charset="-127"/>
                  <a:cs typeface="Gmarket Sans Bold" pitchFamily="34" charset="0"/>
                </a:rPr>
                <a:t>01.</a:t>
              </a:r>
              <a:endParaRPr lang="en-US">
                <a:latin typeface="닉스곤체 M 2.0" panose="020B0600000101010101" pitchFamily="50" charset="-127"/>
                <a:ea typeface="닉스곤체 M 2.0" panose="020B060000010101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7CC92C8-AF84-4EA3-BF03-8A81F728E6C2}"/>
              </a:ext>
            </a:extLst>
          </p:cNvPr>
          <p:cNvGrpSpPr/>
          <p:nvPr/>
        </p:nvGrpSpPr>
        <p:grpSpPr>
          <a:xfrm>
            <a:off x="5068006" y="3526213"/>
            <a:ext cx="8860133" cy="1300458"/>
            <a:chOff x="5522686" y="5820248"/>
            <a:chExt cx="8860133" cy="1300458"/>
          </a:xfrm>
        </p:grpSpPr>
        <p:sp>
          <p:nvSpPr>
            <p:cNvPr id="21" name="Object 39">
              <a:extLst>
                <a:ext uri="{FF2B5EF4-FFF2-40B4-BE49-F238E27FC236}">
                  <a16:creationId xmlns:a16="http://schemas.microsoft.com/office/drawing/2014/main" id="{0B6CF900-974A-45E7-BDD0-81C846844ED8}"/>
                </a:ext>
              </a:extLst>
            </p:cNvPr>
            <p:cNvSpPr txBox="1"/>
            <p:nvPr/>
          </p:nvSpPr>
          <p:spPr>
            <a:xfrm>
              <a:off x="5522686" y="6659041"/>
              <a:ext cx="8860133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400">
                  <a:latin typeface="닉스곤체 M 2.0" panose="020B0600000101010101" pitchFamily="50" charset="-127"/>
                  <a:ea typeface="닉스곤체 M 2.0" panose="020B0600000101010101" pitchFamily="50" charset="-127"/>
                </a:rPr>
                <a:t>현업 종사자로서 진로에 관한 고민을 가진 대학생들을 도울 수 있음</a:t>
              </a:r>
              <a:endParaRPr lang="en-US" altLang="ko-KR" sz="2400">
                <a:latin typeface="닉스곤체 M 2.0" panose="020B0600000101010101" pitchFamily="50" charset="-127"/>
                <a:ea typeface="닉스곤체 M 2.0" panose="020B0600000101010101" pitchFamily="50" charset="-127"/>
              </a:endParaRPr>
            </a:p>
          </p:txBody>
        </p:sp>
        <p:sp>
          <p:nvSpPr>
            <p:cNvPr id="22" name="Object 40">
              <a:extLst>
                <a:ext uri="{FF2B5EF4-FFF2-40B4-BE49-F238E27FC236}">
                  <a16:creationId xmlns:a16="http://schemas.microsoft.com/office/drawing/2014/main" id="{ED4F27FC-70BD-478D-84C3-3BEF9B4ADC2A}"/>
                </a:ext>
              </a:extLst>
            </p:cNvPr>
            <p:cNvSpPr txBox="1"/>
            <p:nvPr/>
          </p:nvSpPr>
          <p:spPr>
            <a:xfrm>
              <a:off x="5522686" y="5820248"/>
              <a:ext cx="1605543" cy="6001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3300">
                  <a:solidFill>
                    <a:srgbClr val="000000"/>
                  </a:solidFill>
                  <a:latin typeface="닉스곤체 M 2.0" panose="020B0600000101010101" pitchFamily="50" charset="-127"/>
                  <a:ea typeface="닉스곤체 M 2.0" panose="020B0600000101010101" pitchFamily="50" charset="-127"/>
                  <a:cs typeface="Gmarket Sans Bold" pitchFamily="34" charset="0"/>
                </a:rPr>
                <a:t>02.</a:t>
              </a:r>
              <a:endParaRPr lang="en-US">
                <a:latin typeface="닉스곤체 M 2.0" panose="020B0600000101010101" pitchFamily="50" charset="-127"/>
                <a:ea typeface="닉스곤체 M 2.0" panose="020B0600000101010101" pitchFamily="50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BA47D8C-3B83-479D-9CDD-FAAE016808FD}"/>
              </a:ext>
            </a:extLst>
          </p:cNvPr>
          <p:cNvGrpSpPr/>
          <p:nvPr/>
        </p:nvGrpSpPr>
        <p:grpSpPr>
          <a:xfrm>
            <a:off x="5068006" y="5271536"/>
            <a:ext cx="7312679" cy="1300458"/>
            <a:chOff x="5856514" y="6235914"/>
            <a:chExt cx="7312679" cy="1300458"/>
          </a:xfrm>
        </p:grpSpPr>
        <p:sp>
          <p:nvSpPr>
            <p:cNvPr id="26" name="Object 39">
              <a:extLst>
                <a:ext uri="{FF2B5EF4-FFF2-40B4-BE49-F238E27FC236}">
                  <a16:creationId xmlns:a16="http://schemas.microsoft.com/office/drawing/2014/main" id="{B8ED7900-A367-4220-B6F5-400EF5B57D1E}"/>
                </a:ext>
              </a:extLst>
            </p:cNvPr>
            <p:cNvSpPr txBox="1"/>
            <p:nvPr/>
          </p:nvSpPr>
          <p:spPr>
            <a:xfrm>
              <a:off x="5856515" y="7074707"/>
              <a:ext cx="731267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400">
                  <a:latin typeface="닉스곤체 M 2.0" panose="020B0600000101010101" pitchFamily="50" charset="-127"/>
                  <a:ea typeface="닉스곤체 M 2.0" panose="020B0600000101010101" pitchFamily="50" charset="-127"/>
                </a:rPr>
                <a:t>소소한 용돈 벌이가 가능함</a:t>
              </a:r>
              <a:endParaRPr lang="en-US" altLang="ko-KR" sz="2400">
                <a:latin typeface="닉스곤체 M 2.0" panose="020B0600000101010101" pitchFamily="50" charset="-127"/>
                <a:ea typeface="닉스곤체 M 2.0" panose="020B0600000101010101" pitchFamily="50" charset="-127"/>
              </a:endParaRPr>
            </a:p>
          </p:txBody>
        </p:sp>
        <p:sp>
          <p:nvSpPr>
            <p:cNvPr id="27" name="Object 40">
              <a:extLst>
                <a:ext uri="{FF2B5EF4-FFF2-40B4-BE49-F238E27FC236}">
                  <a16:creationId xmlns:a16="http://schemas.microsoft.com/office/drawing/2014/main" id="{6674B513-0500-4D31-A856-DE3E0DC0AE69}"/>
                </a:ext>
              </a:extLst>
            </p:cNvPr>
            <p:cNvSpPr txBox="1"/>
            <p:nvPr/>
          </p:nvSpPr>
          <p:spPr>
            <a:xfrm>
              <a:off x="5856514" y="6235914"/>
              <a:ext cx="1605543" cy="6001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3300">
                  <a:solidFill>
                    <a:srgbClr val="000000"/>
                  </a:solidFill>
                  <a:latin typeface="닉스곤체 M 2.0" panose="020B0600000101010101" pitchFamily="50" charset="-127"/>
                  <a:ea typeface="닉스곤체 M 2.0" panose="020B0600000101010101" pitchFamily="50" charset="-127"/>
                  <a:cs typeface="Gmarket Sans Bold" pitchFamily="34" charset="0"/>
                </a:rPr>
                <a:t>03.</a:t>
              </a:r>
              <a:endParaRPr lang="en-US">
                <a:latin typeface="닉스곤체 M 2.0" panose="020B0600000101010101" pitchFamily="50" charset="-127"/>
                <a:ea typeface="닉스곤체 M 2.0" panose="020B0600000101010101" pitchFamily="50" charset="-127"/>
              </a:endParaRPr>
            </a:p>
          </p:txBody>
        </p:sp>
      </p:grpSp>
      <p:sp>
        <p:nvSpPr>
          <p:cNvPr id="28" name="Object 28">
            <a:extLst>
              <a:ext uri="{FF2B5EF4-FFF2-40B4-BE49-F238E27FC236}">
                <a16:creationId xmlns:a16="http://schemas.microsoft.com/office/drawing/2014/main" id="{F81E2193-36E7-4330-A7EB-567E9F0C4D4B}"/>
              </a:ext>
            </a:extLst>
          </p:cNvPr>
          <p:cNvSpPr txBox="1"/>
          <p:nvPr/>
        </p:nvSpPr>
        <p:spPr>
          <a:xfrm>
            <a:off x="924090" y="4365006"/>
            <a:ext cx="2512177" cy="13388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100" b="1" kern="0" spc="-300" err="1">
                <a:solidFill>
                  <a:srgbClr val="946BF6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Gmarket Sans Bold" pitchFamily="34" charset="0"/>
              </a:rPr>
              <a:t>튜터</a:t>
            </a:r>
            <a:endParaRPr lang="en-US" sz="8100" b="1" kern="0" spc="-300">
              <a:solidFill>
                <a:srgbClr val="946BF6"/>
              </a:solidFill>
              <a:latin typeface="닉스곤체 M 2.0" panose="020B0600000101010101" pitchFamily="50" charset="-127"/>
              <a:ea typeface="닉스곤체 M 2.0" panose="020B0600000101010101" pitchFamily="50" charset="-127"/>
              <a:cs typeface="Gmarket Sans Bold" pitchFamily="34" charset="0"/>
            </a:endParaRPr>
          </a:p>
        </p:txBody>
      </p:sp>
      <p:sp>
        <p:nvSpPr>
          <p:cNvPr id="32" name="Object 40">
            <a:extLst>
              <a:ext uri="{FF2B5EF4-FFF2-40B4-BE49-F238E27FC236}">
                <a16:creationId xmlns:a16="http://schemas.microsoft.com/office/drawing/2014/main" id="{5A989873-3C8D-427D-B703-457C6E10502E}"/>
              </a:ext>
            </a:extLst>
          </p:cNvPr>
          <p:cNvSpPr txBox="1"/>
          <p:nvPr/>
        </p:nvSpPr>
        <p:spPr>
          <a:xfrm>
            <a:off x="5068006" y="7013313"/>
            <a:ext cx="1605543" cy="6001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300">
                <a:solidFill>
                  <a:srgbClr val="00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Gmarket Sans Bold" pitchFamily="34" charset="0"/>
              </a:rPr>
              <a:t>04.</a:t>
            </a:r>
            <a:endParaRPr lang="en-US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grpSp>
        <p:nvGrpSpPr>
          <p:cNvPr id="33" name="그룹 1009">
            <a:extLst>
              <a:ext uri="{FF2B5EF4-FFF2-40B4-BE49-F238E27FC236}">
                <a16:creationId xmlns:a16="http://schemas.microsoft.com/office/drawing/2014/main" id="{87717A11-EA94-4010-9682-A4B892CA2887}"/>
              </a:ext>
            </a:extLst>
          </p:cNvPr>
          <p:cNvGrpSpPr/>
          <p:nvPr/>
        </p:nvGrpSpPr>
        <p:grpSpPr>
          <a:xfrm>
            <a:off x="5068006" y="3154026"/>
            <a:ext cx="11057365" cy="275602"/>
            <a:chOff x="13584130" y="2972713"/>
            <a:chExt cx="5248953" cy="84904"/>
          </a:xfrm>
        </p:grpSpPr>
        <p:pic>
          <p:nvPicPr>
            <p:cNvPr id="34" name="Object 32">
              <a:extLst>
                <a:ext uri="{FF2B5EF4-FFF2-40B4-BE49-F238E27FC236}">
                  <a16:creationId xmlns:a16="http://schemas.microsoft.com/office/drawing/2014/main" id="{927D19E3-A830-48BF-9E24-DC8F44B7D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84130" y="2972713"/>
              <a:ext cx="5248953" cy="84904"/>
            </a:xfrm>
            <a:prstGeom prst="rect">
              <a:avLst/>
            </a:prstGeom>
          </p:spPr>
        </p:pic>
      </p:grpSp>
      <p:grpSp>
        <p:nvGrpSpPr>
          <p:cNvPr id="35" name="그룹 1009">
            <a:extLst>
              <a:ext uri="{FF2B5EF4-FFF2-40B4-BE49-F238E27FC236}">
                <a16:creationId xmlns:a16="http://schemas.microsoft.com/office/drawing/2014/main" id="{EBDE38B3-3755-4718-A6B5-E9C9BFD2D9CE}"/>
              </a:ext>
            </a:extLst>
          </p:cNvPr>
          <p:cNvGrpSpPr/>
          <p:nvPr/>
        </p:nvGrpSpPr>
        <p:grpSpPr>
          <a:xfrm>
            <a:off x="5068006" y="4968715"/>
            <a:ext cx="11057365" cy="275602"/>
            <a:chOff x="13584130" y="2972713"/>
            <a:chExt cx="5248953" cy="84904"/>
          </a:xfrm>
        </p:grpSpPr>
        <p:pic>
          <p:nvPicPr>
            <p:cNvPr id="36" name="Object 32">
              <a:extLst>
                <a:ext uri="{FF2B5EF4-FFF2-40B4-BE49-F238E27FC236}">
                  <a16:creationId xmlns:a16="http://schemas.microsoft.com/office/drawing/2014/main" id="{CDADA9BE-29EE-4285-956E-4E4611ACE8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84130" y="2972713"/>
              <a:ext cx="5248953" cy="84904"/>
            </a:xfrm>
            <a:prstGeom prst="rect">
              <a:avLst/>
            </a:prstGeom>
          </p:spPr>
        </p:pic>
      </p:grpSp>
      <p:grpSp>
        <p:nvGrpSpPr>
          <p:cNvPr id="37" name="그룹 1009">
            <a:extLst>
              <a:ext uri="{FF2B5EF4-FFF2-40B4-BE49-F238E27FC236}">
                <a16:creationId xmlns:a16="http://schemas.microsoft.com/office/drawing/2014/main" id="{6913B962-6BD9-414C-9621-A87B60F6CD7C}"/>
              </a:ext>
            </a:extLst>
          </p:cNvPr>
          <p:cNvGrpSpPr/>
          <p:nvPr/>
        </p:nvGrpSpPr>
        <p:grpSpPr>
          <a:xfrm>
            <a:off x="5050682" y="6645603"/>
            <a:ext cx="11057365" cy="275602"/>
            <a:chOff x="13584130" y="2972713"/>
            <a:chExt cx="5248953" cy="84904"/>
          </a:xfrm>
        </p:grpSpPr>
        <p:pic>
          <p:nvPicPr>
            <p:cNvPr id="38" name="Object 32">
              <a:extLst>
                <a:ext uri="{FF2B5EF4-FFF2-40B4-BE49-F238E27FC236}">
                  <a16:creationId xmlns:a16="http://schemas.microsoft.com/office/drawing/2014/main" id="{7AB29F78-9755-4B82-AA99-E9B001128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84130" y="2972713"/>
              <a:ext cx="5248953" cy="84904"/>
            </a:xfrm>
            <a:prstGeom prst="rect">
              <a:avLst/>
            </a:prstGeom>
          </p:spPr>
        </p:pic>
      </p:grpSp>
      <p:grpSp>
        <p:nvGrpSpPr>
          <p:cNvPr id="39" name="그룹 1009">
            <a:extLst>
              <a:ext uri="{FF2B5EF4-FFF2-40B4-BE49-F238E27FC236}">
                <a16:creationId xmlns:a16="http://schemas.microsoft.com/office/drawing/2014/main" id="{C353FAC7-D809-47B1-B1F9-35EEE49B0944}"/>
              </a:ext>
            </a:extLst>
          </p:cNvPr>
          <p:cNvGrpSpPr/>
          <p:nvPr/>
        </p:nvGrpSpPr>
        <p:grpSpPr>
          <a:xfrm>
            <a:off x="5068006" y="8322491"/>
            <a:ext cx="11057365" cy="275602"/>
            <a:chOff x="13584130" y="2972713"/>
            <a:chExt cx="5248953" cy="84904"/>
          </a:xfrm>
        </p:grpSpPr>
        <p:pic>
          <p:nvPicPr>
            <p:cNvPr id="40" name="Object 32">
              <a:extLst>
                <a:ext uri="{FF2B5EF4-FFF2-40B4-BE49-F238E27FC236}">
                  <a16:creationId xmlns:a16="http://schemas.microsoft.com/office/drawing/2014/main" id="{BA35F6CF-2FED-4D05-A2E5-296C3E22F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84130" y="2972713"/>
              <a:ext cx="5248953" cy="84904"/>
            </a:xfrm>
            <a:prstGeom prst="rect">
              <a:avLst/>
            </a:prstGeom>
          </p:spPr>
        </p:pic>
      </p:grpSp>
      <p:sp>
        <p:nvSpPr>
          <p:cNvPr id="31" name="Object 39">
            <a:extLst>
              <a:ext uri="{FF2B5EF4-FFF2-40B4-BE49-F238E27FC236}">
                <a16:creationId xmlns:a16="http://schemas.microsoft.com/office/drawing/2014/main" id="{A5F296E6-2A5B-4160-8ACA-0013F2593DDD}"/>
              </a:ext>
            </a:extLst>
          </p:cNvPr>
          <p:cNvSpPr txBox="1"/>
          <p:nvPr/>
        </p:nvSpPr>
        <p:spPr>
          <a:xfrm>
            <a:off x="5050682" y="7929261"/>
            <a:ext cx="731267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err="1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튜티에게</a:t>
            </a:r>
            <a:r>
              <a:rPr lang="ko-KR" altLang="en-US" sz="240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가르침으로써 </a:t>
            </a:r>
            <a:r>
              <a:rPr lang="ko-KR" altLang="en-US" sz="2400" err="1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튜터</a:t>
            </a:r>
            <a:r>
              <a:rPr lang="ko-KR" altLang="en-US" sz="240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능력 향상</a:t>
            </a:r>
            <a:endParaRPr lang="en-US" altLang="ko-KR" sz="240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3467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6BF6">
            <a:alpha val="5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3C5EF018-F8C2-4687-9854-29344AE79D9F}"/>
              </a:ext>
            </a:extLst>
          </p:cNvPr>
          <p:cNvGrpSpPr/>
          <p:nvPr/>
        </p:nvGrpSpPr>
        <p:grpSpPr>
          <a:xfrm>
            <a:off x="-2882735" y="-322610"/>
            <a:ext cx="6730898" cy="3010059"/>
            <a:chOff x="-2882735" y="-322610"/>
            <a:chExt cx="6730898" cy="3010059"/>
          </a:xfrm>
        </p:grpSpPr>
        <p:grpSp>
          <p:nvGrpSpPr>
            <p:cNvPr id="10" name="그룹 1005">
              <a:extLst>
                <a:ext uri="{FF2B5EF4-FFF2-40B4-BE49-F238E27FC236}">
                  <a16:creationId xmlns:a16="http://schemas.microsoft.com/office/drawing/2014/main" id="{A27ADB3A-D22F-440A-B850-88F19C93C648}"/>
                </a:ext>
              </a:extLst>
            </p:cNvPr>
            <p:cNvGrpSpPr/>
            <p:nvPr/>
          </p:nvGrpSpPr>
          <p:grpSpPr>
            <a:xfrm>
              <a:off x="-2882735" y="-322610"/>
              <a:ext cx="6730898" cy="2137425"/>
              <a:chOff x="-2882735" y="-322610"/>
              <a:chExt cx="6730898" cy="2137425"/>
            </a:xfrm>
          </p:grpSpPr>
          <p:pic>
            <p:nvPicPr>
              <p:cNvPr id="14" name="Object 16">
                <a:extLst>
                  <a:ext uri="{FF2B5EF4-FFF2-40B4-BE49-F238E27FC236}">
                    <a16:creationId xmlns:a16="http://schemas.microsoft.com/office/drawing/2014/main" id="{1E8CFE57-103F-4AE9-BA9F-A062A82BE6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2400000">
                <a:off x="-2882735" y="-322610"/>
                <a:ext cx="6730898" cy="2137425"/>
              </a:xfrm>
              <a:prstGeom prst="rect">
                <a:avLst/>
              </a:prstGeom>
            </p:spPr>
          </p:pic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A85D1FBC-13EC-4356-858E-71E85FBDF3BF}"/>
                </a:ext>
              </a:extLst>
            </p:cNvPr>
            <p:cNvGrpSpPr/>
            <p:nvPr/>
          </p:nvGrpSpPr>
          <p:grpSpPr>
            <a:xfrm>
              <a:off x="1322490" y="1026202"/>
              <a:ext cx="1636755" cy="1661247"/>
              <a:chOff x="1411245" y="976023"/>
              <a:chExt cx="1636755" cy="1661247"/>
            </a:xfrm>
          </p:grpSpPr>
          <p:sp>
            <p:nvSpPr>
              <p:cNvPr id="12" name="Object 20">
                <a:extLst>
                  <a:ext uri="{FF2B5EF4-FFF2-40B4-BE49-F238E27FC236}">
                    <a16:creationId xmlns:a16="http://schemas.microsoft.com/office/drawing/2014/main" id="{C198CA32-3890-40D0-8805-0A4462483556}"/>
                  </a:ext>
                </a:extLst>
              </p:cNvPr>
              <p:cNvSpPr txBox="1"/>
              <p:nvPr/>
            </p:nvSpPr>
            <p:spPr>
              <a:xfrm>
                <a:off x="1411245" y="2144827"/>
                <a:ext cx="1636755" cy="49244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spAutoFit/>
              </a:bodyPr>
              <a:lstStyle/>
              <a:p>
                <a:pPr algn="ctr"/>
                <a:r>
                  <a:rPr lang="ko-KR" altLang="en-US" sz="2600" b="1">
                    <a:solidFill>
                      <a:srgbClr val="FFFFFF"/>
                    </a:solidFill>
                    <a:latin typeface="닉스곤체 M 2.0" panose="020B0600000101010101" pitchFamily="50" charset="-127"/>
                    <a:ea typeface="닉스곤체 M 2.0"/>
                  </a:rPr>
                  <a:t>핵심고객</a:t>
                </a:r>
                <a:endParaRPr lang="ko-KR" altLang="en-US" sz="2600" b="1">
                  <a:solidFill>
                    <a:srgbClr val="FFFFFF"/>
                  </a:solidFill>
                  <a:latin typeface="닉스곤체 M 2.0" panose="020B0600000101010101" pitchFamily="50" charset="-127"/>
                  <a:ea typeface="닉스곤체 M 2.0" panose="020B0600000101010101" pitchFamily="50" charset="-127"/>
                </a:endParaRPr>
              </a:p>
            </p:txBody>
          </p:sp>
          <p:sp>
            <p:nvSpPr>
              <p:cNvPr id="13" name="Object 21">
                <a:extLst>
                  <a:ext uri="{FF2B5EF4-FFF2-40B4-BE49-F238E27FC236}">
                    <a16:creationId xmlns:a16="http://schemas.microsoft.com/office/drawing/2014/main" id="{BC6F12EC-7348-4C9B-8DD7-02609616334E}"/>
                  </a:ext>
                </a:extLst>
              </p:cNvPr>
              <p:cNvSpPr txBox="1"/>
              <p:nvPr/>
            </p:nvSpPr>
            <p:spPr>
              <a:xfrm>
                <a:off x="1905000" y="976023"/>
                <a:ext cx="727869" cy="113877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r>
                  <a:rPr lang="en-US" sz="6800" b="1" kern="0" spc="-300">
                    <a:solidFill>
                      <a:srgbClr val="FFFFFF"/>
                    </a:solidFill>
                    <a:latin typeface="닉스곤체 M 2.0" panose="020B0600000101010101" pitchFamily="50" charset="-127"/>
                    <a:ea typeface="닉스곤체 M 2.0"/>
                  </a:rPr>
                  <a:t>C</a:t>
                </a:r>
                <a:endParaRPr lang="en-US" b="1">
                  <a:latin typeface="닉스곤체 M 2.0" panose="020B0600000101010101" pitchFamily="50" charset="-127"/>
                  <a:ea typeface="닉스곤체 M 2.0" panose="020B0600000101010101" pitchFamily="50" charset="-127"/>
                </a:endParaRPr>
              </a:p>
            </p:txBody>
          </p:sp>
        </p:grpSp>
      </p:grpSp>
      <p:sp>
        <p:nvSpPr>
          <p:cNvPr id="15" name="Object 48">
            <a:extLst>
              <a:ext uri="{FF2B5EF4-FFF2-40B4-BE49-F238E27FC236}">
                <a16:creationId xmlns:a16="http://schemas.microsoft.com/office/drawing/2014/main" id="{E941B572-1B48-4400-80CF-A5B5EBE00E1F}"/>
              </a:ext>
            </a:extLst>
          </p:cNvPr>
          <p:cNvSpPr txBox="1"/>
          <p:nvPr/>
        </p:nvSpPr>
        <p:spPr>
          <a:xfrm>
            <a:off x="46950" y="3555307"/>
            <a:ext cx="4266458" cy="446276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altLang="ko-KR" sz="2300" b="1">
                <a:solidFill>
                  <a:srgbClr val="595959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2. </a:t>
            </a:r>
            <a:r>
              <a:rPr lang="ko-KR" altLang="en-US" sz="2300" b="1">
                <a:solidFill>
                  <a:srgbClr val="595959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고객 확보 방법</a:t>
            </a:r>
            <a:r>
              <a:rPr lang="en-US" altLang="ko-KR" sz="2300" b="1">
                <a:solidFill>
                  <a:srgbClr val="595959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 </a:t>
            </a:r>
            <a:endParaRPr lang="ko-KR" altLang="en-US" sz="2300" b="1">
              <a:solidFill>
                <a:srgbClr val="595959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81ECDAB-F6CC-4A33-BC0B-61488F1AD0A8}"/>
              </a:ext>
            </a:extLst>
          </p:cNvPr>
          <p:cNvGrpSpPr/>
          <p:nvPr/>
        </p:nvGrpSpPr>
        <p:grpSpPr>
          <a:xfrm>
            <a:off x="12179425" y="-748739"/>
            <a:ext cx="7330648" cy="9599068"/>
            <a:chOff x="12107728" y="-3480620"/>
            <a:chExt cx="7330648" cy="18105272"/>
          </a:xfrm>
          <a:effectLst>
            <a:outerShdw blurRad="736600" dist="38100" dir="21540000" sx="102000" sy="102000" algn="bl" rotWithShape="0">
              <a:prstClr val="black">
                <a:alpha val="40000"/>
              </a:prstClr>
            </a:outerShdw>
          </a:effectLst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5F6AA47E-F96E-44D2-B894-786E28CD773B}"/>
                </a:ext>
              </a:extLst>
            </p:cNvPr>
            <p:cNvGrpSpPr/>
            <p:nvPr/>
          </p:nvGrpSpPr>
          <p:grpSpPr>
            <a:xfrm>
              <a:off x="12107728" y="-3480620"/>
              <a:ext cx="7330648" cy="18105272"/>
              <a:chOff x="-519485" y="501731"/>
              <a:chExt cx="6872889" cy="13941314"/>
            </a:xfrm>
          </p:grpSpPr>
          <p:pic>
            <p:nvPicPr>
              <p:cNvPr id="18" name="Object 23">
                <a:extLst>
                  <a:ext uri="{FF2B5EF4-FFF2-40B4-BE49-F238E27FC236}">
                    <a16:creationId xmlns:a16="http://schemas.microsoft.com/office/drawing/2014/main" id="{D0D8FD27-C794-4B2A-9150-1EEFCBADD5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519485" y="501731"/>
                <a:ext cx="6872889" cy="13941314"/>
              </a:xfrm>
              <a:prstGeom prst="rect">
                <a:avLst/>
              </a:prstGeom>
            </p:spPr>
          </p:pic>
          <p:pic>
            <p:nvPicPr>
              <p:cNvPr id="19" name="Object 24">
                <a:extLst>
                  <a:ext uri="{FF2B5EF4-FFF2-40B4-BE49-F238E27FC236}">
                    <a16:creationId xmlns:a16="http://schemas.microsoft.com/office/drawing/2014/main" id="{2616DE34-7C0A-4418-8031-70A3BEFACD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157425" y="3752767"/>
                <a:ext cx="3436444" cy="6970657"/>
              </a:xfrm>
              <a:prstGeom prst="rect">
                <a:avLst/>
              </a:prstGeom>
            </p:spPr>
          </p:pic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88369B4D-2F0C-415D-A3F2-974116606BF2}"/>
                </a:ext>
              </a:extLst>
            </p:cNvPr>
            <p:cNvGrpSpPr/>
            <p:nvPr/>
          </p:nvGrpSpPr>
          <p:grpSpPr>
            <a:xfrm>
              <a:off x="15372508" y="897057"/>
              <a:ext cx="801087" cy="258289"/>
              <a:chOff x="2475103" y="3941982"/>
              <a:chExt cx="801087" cy="258289"/>
            </a:xfrm>
          </p:grpSpPr>
          <p:pic>
            <p:nvPicPr>
              <p:cNvPr id="21" name="Object 36">
                <a:extLst>
                  <a:ext uri="{FF2B5EF4-FFF2-40B4-BE49-F238E27FC236}">
                    <a16:creationId xmlns:a16="http://schemas.microsoft.com/office/drawing/2014/main" id="{6C143B47-1AAE-4EB4-AE3A-1A09CC155E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475103" y="3941982"/>
                <a:ext cx="801087" cy="258289"/>
              </a:xfrm>
              <a:prstGeom prst="rect">
                <a:avLst/>
              </a:prstGeom>
            </p:spPr>
          </p:pic>
        </p:grpSp>
      </p:grpSp>
      <p:pic>
        <p:nvPicPr>
          <p:cNvPr id="24" name="Object 45">
            <a:extLst>
              <a:ext uri="{FF2B5EF4-FFF2-40B4-BE49-F238E27FC236}">
                <a16:creationId xmlns:a16="http://schemas.microsoft.com/office/drawing/2014/main" id="{2F57C08E-2D45-45B4-B010-FCBBC0312F06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060232" y="2441227"/>
            <a:ext cx="1289384" cy="1154797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61336DCE-BF69-4448-93DC-A70A99315336}"/>
              </a:ext>
            </a:extLst>
          </p:cNvPr>
          <p:cNvSpPr txBox="1"/>
          <p:nvPr/>
        </p:nvSpPr>
        <p:spPr>
          <a:xfrm>
            <a:off x="13524652" y="3934357"/>
            <a:ext cx="45520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타사보다 적은 수수료</a:t>
            </a:r>
            <a:endParaRPr lang="en-US" altLang="ko-KR" sz="2800" b="1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DCE65BA-A5A5-4582-B9C7-170DAA98EAC5}"/>
              </a:ext>
            </a:extLst>
          </p:cNvPr>
          <p:cNvGrpSpPr/>
          <p:nvPr/>
        </p:nvGrpSpPr>
        <p:grpSpPr>
          <a:xfrm>
            <a:off x="10560755" y="2790984"/>
            <a:ext cx="7330648" cy="9599068"/>
            <a:chOff x="12107728" y="-3480620"/>
            <a:chExt cx="7330648" cy="18105272"/>
          </a:xfrm>
          <a:effectLst>
            <a:outerShdw blurRad="736600" dist="38100" dir="21540000" sx="102000" sy="102000" algn="bl" rotWithShape="0">
              <a:prstClr val="black">
                <a:alpha val="40000"/>
              </a:prstClr>
            </a:outerShdw>
          </a:effectLst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FAEA7C30-F42C-409B-911B-EEE05F32DC03}"/>
                </a:ext>
              </a:extLst>
            </p:cNvPr>
            <p:cNvGrpSpPr/>
            <p:nvPr/>
          </p:nvGrpSpPr>
          <p:grpSpPr>
            <a:xfrm>
              <a:off x="12107728" y="-3480620"/>
              <a:ext cx="7330648" cy="18105272"/>
              <a:chOff x="-519485" y="501731"/>
              <a:chExt cx="6872889" cy="13941314"/>
            </a:xfrm>
          </p:grpSpPr>
          <p:pic>
            <p:nvPicPr>
              <p:cNvPr id="50" name="Object 23">
                <a:extLst>
                  <a:ext uri="{FF2B5EF4-FFF2-40B4-BE49-F238E27FC236}">
                    <a16:creationId xmlns:a16="http://schemas.microsoft.com/office/drawing/2014/main" id="{B399830C-ABEE-470B-A48D-F8CCEF29A1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519485" y="501731"/>
                <a:ext cx="6872889" cy="13941314"/>
              </a:xfrm>
              <a:prstGeom prst="rect">
                <a:avLst/>
              </a:prstGeom>
            </p:spPr>
          </p:pic>
          <p:pic>
            <p:nvPicPr>
              <p:cNvPr id="51" name="Object 24">
                <a:extLst>
                  <a:ext uri="{FF2B5EF4-FFF2-40B4-BE49-F238E27FC236}">
                    <a16:creationId xmlns:a16="http://schemas.microsoft.com/office/drawing/2014/main" id="{8C1FDD19-52EC-4D22-B25D-C2298DB8DC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157425" y="3752767"/>
                <a:ext cx="3436444" cy="6970657"/>
              </a:xfrm>
              <a:prstGeom prst="rect">
                <a:avLst/>
              </a:prstGeom>
            </p:spPr>
          </p:pic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392B724B-BF20-48E0-ABDC-3A5ABE79DDFE}"/>
                </a:ext>
              </a:extLst>
            </p:cNvPr>
            <p:cNvGrpSpPr/>
            <p:nvPr/>
          </p:nvGrpSpPr>
          <p:grpSpPr>
            <a:xfrm>
              <a:off x="15372508" y="897057"/>
              <a:ext cx="801087" cy="258289"/>
              <a:chOff x="2475103" y="3941982"/>
              <a:chExt cx="801087" cy="258289"/>
            </a:xfrm>
          </p:grpSpPr>
          <p:pic>
            <p:nvPicPr>
              <p:cNvPr id="49" name="Object 36">
                <a:extLst>
                  <a:ext uri="{FF2B5EF4-FFF2-40B4-BE49-F238E27FC236}">
                    <a16:creationId xmlns:a16="http://schemas.microsoft.com/office/drawing/2014/main" id="{B5AF1203-4200-447B-B234-EF1AB27846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475103" y="3941982"/>
                <a:ext cx="801087" cy="258289"/>
              </a:xfrm>
              <a:prstGeom prst="rect">
                <a:avLst/>
              </a:prstGeom>
            </p:spPr>
          </p:pic>
        </p:grp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39041E3-633E-47B0-9D28-FA0C02D2CE24}"/>
              </a:ext>
            </a:extLst>
          </p:cNvPr>
          <p:cNvGrpSpPr/>
          <p:nvPr/>
        </p:nvGrpSpPr>
        <p:grpSpPr>
          <a:xfrm>
            <a:off x="7467382" y="-755388"/>
            <a:ext cx="7330648" cy="9599068"/>
            <a:chOff x="12107728" y="-3480620"/>
            <a:chExt cx="7330648" cy="18105272"/>
          </a:xfrm>
          <a:effectLst>
            <a:outerShdw blurRad="736600" dist="38100" dir="21540000" sx="102000" sy="102000" algn="bl" rotWithShape="0">
              <a:prstClr val="black">
                <a:alpha val="40000"/>
              </a:prstClr>
            </a:outerShdw>
          </a:effectLst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496646C6-22A5-4720-9770-A505F5B48F44}"/>
                </a:ext>
              </a:extLst>
            </p:cNvPr>
            <p:cNvGrpSpPr/>
            <p:nvPr/>
          </p:nvGrpSpPr>
          <p:grpSpPr>
            <a:xfrm>
              <a:off x="12107728" y="-3480620"/>
              <a:ext cx="7330648" cy="18105272"/>
              <a:chOff x="-519485" y="501731"/>
              <a:chExt cx="6872889" cy="13941314"/>
            </a:xfrm>
          </p:grpSpPr>
          <p:pic>
            <p:nvPicPr>
              <p:cNvPr id="56" name="Object 23">
                <a:extLst>
                  <a:ext uri="{FF2B5EF4-FFF2-40B4-BE49-F238E27FC236}">
                    <a16:creationId xmlns:a16="http://schemas.microsoft.com/office/drawing/2014/main" id="{D1097E54-CC8B-4E3E-A46E-989C328C72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519485" y="501731"/>
                <a:ext cx="6872889" cy="13941314"/>
              </a:xfrm>
              <a:prstGeom prst="rect">
                <a:avLst/>
              </a:prstGeom>
            </p:spPr>
          </p:pic>
          <p:pic>
            <p:nvPicPr>
              <p:cNvPr id="57" name="Object 24">
                <a:extLst>
                  <a:ext uri="{FF2B5EF4-FFF2-40B4-BE49-F238E27FC236}">
                    <a16:creationId xmlns:a16="http://schemas.microsoft.com/office/drawing/2014/main" id="{D20544F1-5548-45B0-8897-091DE1BB9A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157425" y="3752767"/>
                <a:ext cx="3436444" cy="6970657"/>
              </a:xfrm>
              <a:prstGeom prst="rect">
                <a:avLst/>
              </a:prstGeom>
            </p:spPr>
          </p:pic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E25B9DA1-E816-485E-8D95-BDE34C7F5CF5}"/>
                </a:ext>
              </a:extLst>
            </p:cNvPr>
            <p:cNvGrpSpPr/>
            <p:nvPr/>
          </p:nvGrpSpPr>
          <p:grpSpPr>
            <a:xfrm>
              <a:off x="15372508" y="897057"/>
              <a:ext cx="801087" cy="258289"/>
              <a:chOff x="2475103" y="3941982"/>
              <a:chExt cx="801087" cy="258289"/>
            </a:xfrm>
          </p:grpSpPr>
          <p:pic>
            <p:nvPicPr>
              <p:cNvPr id="55" name="Object 36">
                <a:extLst>
                  <a:ext uri="{FF2B5EF4-FFF2-40B4-BE49-F238E27FC236}">
                    <a16:creationId xmlns:a16="http://schemas.microsoft.com/office/drawing/2014/main" id="{5733E4E4-23D0-4E57-92FC-203446B471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475103" y="3941982"/>
                <a:ext cx="801087" cy="258289"/>
              </a:xfrm>
              <a:prstGeom prst="rect">
                <a:avLst/>
              </a:prstGeom>
            </p:spPr>
          </p:pic>
        </p:grp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48E40C88-A221-48F2-9155-DA39A4658F95}"/>
              </a:ext>
            </a:extLst>
          </p:cNvPr>
          <p:cNvGrpSpPr/>
          <p:nvPr/>
        </p:nvGrpSpPr>
        <p:grpSpPr>
          <a:xfrm>
            <a:off x="5416523" y="2818713"/>
            <a:ext cx="7330648" cy="9599068"/>
            <a:chOff x="12107728" y="-3480620"/>
            <a:chExt cx="7330648" cy="18105272"/>
          </a:xfrm>
          <a:effectLst>
            <a:outerShdw blurRad="736600" dist="38100" dir="21540000" sx="102000" sy="102000" algn="bl" rotWithShape="0">
              <a:prstClr val="black">
                <a:alpha val="40000"/>
              </a:prstClr>
            </a:outerShdw>
          </a:effectLst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C1487DB9-D715-46C3-B733-9E9C0ADD2E10}"/>
                </a:ext>
              </a:extLst>
            </p:cNvPr>
            <p:cNvGrpSpPr/>
            <p:nvPr/>
          </p:nvGrpSpPr>
          <p:grpSpPr>
            <a:xfrm>
              <a:off x="12107728" y="-3480620"/>
              <a:ext cx="7330648" cy="18105272"/>
              <a:chOff x="-519485" y="501731"/>
              <a:chExt cx="6872889" cy="13941314"/>
            </a:xfrm>
          </p:grpSpPr>
          <p:pic>
            <p:nvPicPr>
              <p:cNvPr id="62" name="Object 23">
                <a:extLst>
                  <a:ext uri="{FF2B5EF4-FFF2-40B4-BE49-F238E27FC236}">
                    <a16:creationId xmlns:a16="http://schemas.microsoft.com/office/drawing/2014/main" id="{B5217577-C8FA-4390-8514-08494003D5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519485" y="501731"/>
                <a:ext cx="6872889" cy="13941314"/>
              </a:xfrm>
              <a:prstGeom prst="rect">
                <a:avLst/>
              </a:prstGeom>
            </p:spPr>
          </p:pic>
          <p:pic>
            <p:nvPicPr>
              <p:cNvPr id="63" name="Object 24">
                <a:extLst>
                  <a:ext uri="{FF2B5EF4-FFF2-40B4-BE49-F238E27FC236}">
                    <a16:creationId xmlns:a16="http://schemas.microsoft.com/office/drawing/2014/main" id="{F267A7A0-23F5-4C5A-98B8-6B2221D3C0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157425" y="3752767"/>
                <a:ext cx="3436444" cy="6970657"/>
              </a:xfrm>
              <a:prstGeom prst="rect">
                <a:avLst/>
              </a:prstGeom>
            </p:spPr>
          </p:pic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78510A68-06DB-4983-90E5-A233F1D74217}"/>
                </a:ext>
              </a:extLst>
            </p:cNvPr>
            <p:cNvGrpSpPr/>
            <p:nvPr/>
          </p:nvGrpSpPr>
          <p:grpSpPr>
            <a:xfrm>
              <a:off x="15372508" y="897057"/>
              <a:ext cx="801087" cy="258289"/>
              <a:chOff x="2475103" y="3941982"/>
              <a:chExt cx="801087" cy="258289"/>
            </a:xfrm>
          </p:grpSpPr>
          <p:pic>
            <p:nvPicPr>
              <p:cNvPr id="61" name="Object 36">
                <a:extLst>
                  <a:ext uri="{FF2B5EF4-FFF2-40B4-BE49-F238E27FC236}">
                    <a16:creationId xmlns:a16="http://schemas.microsoft.com/office/drawing/2014/main" id="{471E0472-DE79-4451-8049-9A09F26C74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475103" y="3941982"/>
                <a:ext cx="801087" cy="258289"/>
              </a:xfrm>
              <a:prstGeom prst="rect">
                <a:avLst/>
              </a:prstGeom>
            </p:spPr>
          </p:pic>
        </p:grp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92ECEBD3-E1C9-4EE2-93F9-1EFFAE83D57B}"/>
              </a:ext>
            </a:extLst>
          </p:cNvPr>
          <p:cNvGrpSpPr/>
          <p:nvPr/>
        </p:nvGrpSpPr>
        <p:grpSpPr>
          <a:xfrm>
            <a:off x="2337755" y="-727659"/>
            <a:ext cx="7330648" cy="9599068"/>
            <a:chOff x="12107728" y="-3480620"/>
            <a:chExt cx="7330648" cy="18105272"/>
          </a:xfrm>
          <a:effectLst>
            <a:outerShdw blurRad="736600" dist="38100" dir="21540000" sx="102000" sy="102000" algn="bl" rotWithShape="0">
              <a:prstClr val="black">
                <a:alpha val="40000"/>
              </a:prstClr>
            </a:outerShdw>
          </a:effectLst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6C7F3E6B-7089-435C-932F-E9D4978B4EDD}"/>
                </a:ext>
              </a:extLst>
            </p:cNvPr>
            <p:cNvGrpSpPr/>
            <p:nvPr/>
          </p:nvGrpSpPr>
          <p:grpSpPr>
            <a:xfrm>
              <a:off x="12107728" y="-3480620"/>
              <a:ext cx="7330648" cy="18105272"/>
              <a:chOff x="-519485" y="501731"/>
              <a:chExt cx="6872889" cy="13941314"/>
            </a:xfrm>
          </p:grpSpPr>
          <p:pic>
            <p:nvPicPr>
              <p:cNvPr id="68" name="Object 23">
                <a:extLst>
                  <a:ext uri="{FF2B5EF4-FFF2-40B4-BE49-F238E27FC236}">
                    <a16:creationId xmlns:a16="http://schemas.microsoft.com/office/drawing/2014/main" id="{27BF8CD6-0F33-4121-AD1D-00DF528F4C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519485" y="501731"/>
                <a:ext cx="6872889" cy="13941314"/>
              </a:xfrm>
              <a:prstGeom prst="rect">
                <a:avLst/>
              </a:prstGeom>
            </p:spPr>
          </p:pic>
          <p:pic>
            <p:nvPicPr>
              <p:cNvPr id="69" name="Object 24">
                <a:extLst>
                  <a:ext uri="{FF2B5EF4-FFF2-40B4-BE49-F238E27FC236}">
                    <a16:creationId xmlns:a16="http://schemas.microsoft.com/office/drawing/2014/main" id="{56560A5B-16FD-43FE-B445-11EBFF548B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157425" y="3752767"/>
                <a:ext cx="3436444" cy="6970657"/>
              </a:xfrm>
              <a:prstGeom prst="rect">
                <a:avLst/>
              </a:prstGeom>
            </p:spPr>
          </p:pic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A64B4F5C-63EC-41A4-BB1F-1828A45D69E6}"/>
                </a:ext>
              </a:extLst>
            </p:cNvPr>
            <p:cNvGrpSpPr/>
            <p:nvPr/>
          </p:nvGrpSpPr>
          <p:grpSpPr>
            <a:xfrm>
              <a:off x="15372508" y="897057"/>
              <a:ext cx="801087" cy="258289"/>
              <a:chOff x="2475103" y="3941982"/>
              <a:chExt cx="801087" cy="258289"/>
            </a:xfrm>
          </p:grpSpPr>
          <p:pic>
            <p:nvPicPr>
              <p:cNvPr id="67" name="Object 36">
                <a:extLst>
                  <a:ext uri="{FF2B5EF4-FFF2-40B4-BE49-F238E27FC236}">
                    <a16:creationId xmlns:a16="http://schemas.microsoft.com/office/drawing/2014/main" id="{C59AA6A8-7F5E-47E3-A75B-F8C9EBB04B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475103" y="3941982"/>
                <a:ext cx="801087" cy="258289"/>
              </a:xfrm>
              <a:prstGeom prst="rect">
                <a:avLst/>
              </a:prstGeom>
            </p:spPr>
          </p:pic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38DE34A-C7EA-406D-853C-684F7607E116}"/>
              </a:ext>
            </a:extLst>
          </p:cNvPr>
          <p:cNvSpPr txBox="1"/>
          <p:nvPr/>
        </p:nvSpPr>
        <p:spPr>
          <a:xfrm>
            <a:off x="10392688" y="4084399"/>
            <a:ext cx="2649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홍보 광고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766426-B778-405B-8EC2-6F99BFAAF374}"/>
              </a:ext>
            </a:extLst>
          </p:cNvPr>
          <p:cNvSpPr txBox="1"/>
          <p:nvPr/>
        </p:nvSpPr>
        <p:spPr>
          <a:xfrm>
            <a:off x="4133942" y="3820600"/>
            <a:ext cx="34951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err="1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인플루언서</a:t>
            </a:r>
            <a:r>
              <a:rPr lang="ko-KR" altLang="en-US" sz="2800" b="1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마케팅</a:t>
            </a:r>
            <a:endParaRPr lang="en-US" altLang="ko-KR" sz="2800" b="1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  <a:p>
            <a:pPr algn="ctr"/>
            <a:r>
              <a:rPr lang="en-US" altLang="ko-KR" sz="2800" b="1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(</a:t>
            </a:r>
            <a:r>
              <a:rPr lang="ko-KR" altLang="en-US" sz="2800" b="1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체험단</a:t>
            </a:r>
            <a:r>
              <a:rPr lang="en-US" altLang="ko-KR" sz="2800" b="1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)</a:t>
            </a:r>
            <a:endParaRPr lang="ko-KR" altLang="en-US" sz="2800" b="1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945DB30-90F5-45B2-B8C0-36194C68565E}"/>
              </a:ext>
            </a:extLst>
          </p:cNvPr>
          <p:cNvSpPr txBox="1"/>
          <p:nvPr/>
        </p:nvSpPr>
        <p:spPr>
          <a:xfrm>
            <a:off x="8123528" y="7717491"/>
            <a:ext cx="2649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가이드 라인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070166D-E8D9-4BCA-BC6C-4646EEE3A050}"/>
              </a:ext>
            </a:extLst>
          </p:cNvPr>
          <p:cNvSpPr txBox="1"/>
          <p:nvPr/>
        </p:nvSpPr>
        <p:spPr>
          <a:xfrm>
            <a:off x="12957711" y="7785202"/>
            <a:ext cx="26496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원활한 의사소통</a:t>
            </a:r>
            <a:endParaRPr lang="en-US" altLang="ko-KR" sz="2800" b="1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  <a:p>
            <a:pPr algn="ctr"/>
            <a:r>
              <a:rPr lang="en-US" altLang="ko-KR" sz="2800" b="1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(</a:t>
            </a:r>
            <a:r>
              <a:rPr lang="ko-KR" altLang="en-US" sz="2800" b="1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서비스 피드백</a:t>
            </a:r>
            <a:r>
              <a:rPr lang="en-US" altLang="ko-KR" sz="2800" b="1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)</a:t>
            </a:r>
            <a:endParaRPr lang="ko-KR" altLang="en-US" sz="2800" b="1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grpSp>
        <p:nvGrpSpPr>
          <p:cNvPr id="73" name="그룹 1014">
            <a:extLst>
              <a:ext uri="{FF2B5EF4-FFF2-40B4-BE49-F238E27FC236}">
                <a16:creationId xmlns:a16="http://schemas.microsoft.com/office/drawing/2014/main" id="{D8E1C0BC-3C19-40D5-9D60-063E8C92AB1B}"/>
              </a:ext>
            </a:extLst>
          </p:cNvPr>
          <p:cNvGrpSpPr/>
          <p:nvPr/>
        </p:nvGrpSpPr>
        <p:grpSpPr>
          <a:xfrm>
            <a:off x="13581834" y="6010263"/>
            <a:ext cx="1288492" cy="1328892"/>
            <a:chOff x="2231401" y="3016045"/>
            <a:chExt cx="1288492" cy="1328892"/>
          </a:xfrm>
        </p:grpSpPr>
        <p:pic>
          <p:nvPicPr>
            <p:cNvPr id="74" name="Object 45">
              <a:extLst>
                <a:ext uri="{FF2B5EF4-FFF2-40B4-BE49-F238E27FC236}">
                  <a16:creationId xmlns:a16="http://schemas.microsoft.com/office/drawing/2014/main" id="{6F289A61-8FBA-44EA-9A5F-36F48EC8E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31401" y="3016045"/>
              <a:ext cx="1288492" cy="1328892"/>
            </a:xfrm>
            <a:prstGeom prst="rect">
              <a:avLst/>
            </a:prstGeom>
          </p:spPr>
        </p:pic>
      </p:grpSp>
      <p:grpSp>
        <p:nvGrpSpPr>
          <p:cNvPr id="75" name="그룹 1013">
            <a:extLst>
              <a:ext uri="{FF2B5EF4-FFF2-40B4-BE49-F238E27FC236}">
                <a16:creationId xmlns:a16="http://schemas.microsoft.com/office/drawing/2014/main" id="{DD31AA59-29EB-457F-B789-1E4788DF1C29}"/>
              </a:ext>
            </a:extLst>
          </p:cNvPr>
          <p:cNvGrpSpPr/>
          <p:nvPr/>
        </p:nvGrpSpPr>
        <p:grpSpPr>
          <a:xfrm>
            <a:off x="8636110" y="5904995"/>
            <a:ext cx="1235601" cy="1235600"/>
            <a:chOff x="6597545" y="3166480"/>
            <a:chExt cx="1235601" cy="1235600"/>
          </a:xfrm>
        </p:grpSpPr>
        <p:pic>
          <p:nvPicPr>
            <p:cNvPr id="76" name="Object 42">
              <a:extLst>
                <a:ext uri="{FF2B5EF4-FFF2-40B4-BE49-F238E27FC236}">
                  <a16:creationId xmlns:a16="http://schemas.microsoft.com/office/drawing/2014/main" id="{2516985B-12C6-4981-9AA3-69CBC2E04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97545" y="3166480"/>
              <a:ext cx="1235601" cy="1235600"/>
            </a:xfrm>
            <a:prstGeom prst="rect">
              <a:avLst/>
            </a:prstGeom>
          </p:spPr>
        </p:pic>
      </p:grpSp>
      <p:pic>
        <p:nvPicPr>
          <p:cNvPr id="7" name="그래픽 6" descr="브이로그 단색으로 채워진">
            <a:extLst>
              <a:ext uri="{FF2B5EF4-FFF2-40B4-BE49-F238E27FC236}">
                <a16:creationId xmlns:a16="http://schemas.microsoft.com/office/drawing/2014/main" id="{3D414DEA-0781-49A4-A1A9-828385BE65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93819" y="2114612"/>
            <a:ext cx="1530389" cy="1530389"/>
          </a:xfrm>
          <a:prstGeom prst="rect">
            <a:avLst/>
          </a:prstGeom>
        </p:spPr>
      </p:pic>
      <p:pic>
        <p:nvPicPr>
          <p:cNvPr id="79" name="그래픽 78" descr="셀카 단색으로 채워진">
            <a:extLst>
              <a:ext uri="{FF2B5EF4-FFF2-40B4-BE49-F238E27FC236}">
                <a16:creationId xmlns:a16="http://schemas.microsoft.com/office/drawing/2014/main" id="{B0093245-93E0-4780-81B0-6F7F3F3CC77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472419" y="2241817"/>
            <a:ext cx="1575905" cy="157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745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080589" y="2402863"/>
            <a:ext cx="3701408" cy="2141039"/>
            <a:chOff x="5008875" y="2688490"/>
            <a:chExt cx="3701408" cy="2141039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5789060" y="2688490"/>
              <a:ext cx="2141039" cy="2141039"/>
              <a:chOff x="5789060" y="2688490"/>
              <a:chExt cx="2141039" cy="214103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789060" y="2688490"/>
                <a:ext cx="2141039" cy="2141039"/>
              </a:xfrm>
              <a:prstGeom prst="rect">
                <a:avLst/>
              </a:prstGeom>
            </p:spPr>
          </p:pic>
        </p:grpSp>
        <p:sp>
          <p:nvSpPr>
            <p:cNvPr id="6" name="Object 6"/>
            <p:cNvSpPr txBox="1"/>
            <p:nvPr/>
          </p:nvSpPr>
          <p:spPr>
            <a:xfrm>
              <a:off x="5008875" y="3464598"/>
              <a:ext cx="370140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400" b="1">
                  <a:solidFill>
                    <a:schemeClr val="bg1"/>
                  </a:solidFill>
                  <a:latin typeface="닉스곤체 M 2.0" panose="020B0600000101010101" pitchFamily="50" charset="-127"/>
                  <a:ea typeface="닉스곤체 M 2.0" panose="020B0600000101010101" pitchFamily="50" charset="-127"/>
                </a:rPr>
                <a:t>매칭 시스템</a:t>
              </a:r>
              <a:endParaRPr lang="en-US" sz="2400" b="1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endParaRPr>
            </a:p>
          </p:txBody>
        </p:sp>
      </p:grpSp>
      <p:grpSp>
        <p:nvGrpSpPr>
          <p:cNvPr id="1003" name="그룹 1003"/>
          <p:cNvGrpSpPr/>
          <p:nvPr/>
        </p:nvGrpSpPr>
        <p:grpSpPr>
          <a:xfrm>
            <a:off x="7156361" y="2402863"/>
            <a:ext cx="2141039" cy="2141039"/>
            <a:chOff x="8084647" y="2688490"/>
            <a:chExt cx="2141039" cy="214103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84647" y="2688490"/>
              <a:ext cx="2141039" cy="214103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6341233" y="3032625"/>
            <a:ext cx="370140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b="1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눈속임한 </a:t>
            </a:r>
            <a:endParaRPr lang="en-US" altLang="ko-KR" sz="2400" b="1">
              <a:solidFill>
                <a:schemeClr val="bg1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  <a:p>
            <a:pPr algn="ctr"/>
            <a:r>
              <a:rPr lang="ko-KR" altLang="en-US" sz="2400" b="1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수수료</a:t>
            </a:r>
            <a:endParaRPr lang="en-US" sz="2400" b="1">
              <a:solidFill>
                <a:schemeClr val="bg1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8647145" y="2402863"/>
            <a:ext cx="3701408" cy="2141039"/>
            <a:chOff x="9575431" y="2688490"/>
            <a:chExt cx="3701408" cy="214103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0355616" y="2688490"/>
              <a:ext cx="2141039" cy="2141039"/>
              <a:chOff x="10355616" y="2688490"/>
              <a:chExt cx="2141039" cy="2141039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0355616" y="2688490"/>
                <a:ext cx="2141039" cy="2141039"/>
              </a:xfrm>
              <a:prstGeom prst="rect">
                <a:avLst/>
              </a:prstGeom>
            </p:spPr>
          </p:pic>
        </p:grpSp>
        <p:sp>
          <p:nvSpPr>
            <p:cNvPr id="16" name="Object 16"/>
            <p:cNvSpPr txBox="1"/>
            <p:nvPr/>
          </p:nvSpPr>
          <p:spPr>
            <a:xfrm>
              <a:off x="9575431" y="3367781"/>
              <a:ext cx="3701408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400" b="1">
                  <a:solidFill>
                    <a:srgbClr val="FFFFFF"/>
                  </a:solidFill>
                  <a:latin typeface="닉스곤체 M 2.0" panose="020B0600000101010101" pitchFamily="50" charset="-127"/>
                  <a:ea typeface="닉스곤체 M 2.0" panose="020B0600000101010101" pitchFamily="50" charset="-127"/>
                  <a:cs typeface="Gmarket Sans Light" pitchFamily="34" charset="0"/>
                </a:rPr>
                <a:t>유료노출</a:t>
              </a:r>
              <a:endParaRPr lang="en-US" altLang="ko-KR" sz="2400" b="1">
                <a:solidFill>
                  <a:srgbClr val="FFFFFF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Gmarket Sans Light" pitchFamily="34" charset="0"/>
              </a:endParaRPr>
            </a:p>
            <a:p>
              <a:pPr algn="ctr"/>
              <a:r>
                <a:rPr lang="ko-KR" altLang="en-US" sz="2400" b="1">
                  <a:solidFill>
                    <a:srgbClr val="FFFFFF"/>
                  </a:solidFill>
                  <a:latin typeface="닉스곤체 M 2.0" panose="020B0600000101010101" pitchFamily="50" charset="-127"/>
                  <a:ea typeface="닉스곤체 M 2.0" panose="020B0600000101010101" pitchFamily="50" charset="-127"/>
                </a:rPr>
                <a:t>광고</a:t>
              </a:r>
              <a:endParaRPr lang="en-US" sz="2400" b="1">
                <a:latin typeface="닉스곤체 M 2.0" panose="020B0600000101010101" pitchFamily="50" charset="-127"/>
                <a:ea typeface="닉스곤체 M 2.0" panose="020B0600000101010101" pitchFamily="50" charset="-127"/>
              </a:endParaRPr>
            </a:p>
          </p:txBody>
        </p:sp>
      </p:grpSp>
      <p:grpSp>
        <p:nvGrpSpPr>
          <p:cNvPr id="1006" name="그룹 1006"/>
          <p:cNvGrpSpPr/>
          <p:nvPr/>
        </p:nvGrpSpPr>
        <p:grpSpPr>
          <a:xfrm>
            <a:off x="6526302" y="4968956"/>
            <a:ext cx="3401158" cy="3401158"/>
            <a:chOff x="7454588" y="5254583"/>
            <a:chExt cx="3401158" cy="340115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54588" y="5254583"/>
              <a:ext cx="3401158" cy="340115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590159" y="5032814"/>
            <a:ext cx="3273442" cy="3273442"/>
            <a:chOff x="7518445" y="5318441"/>
            <a:chExt cx="3273442" cy="327344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18445" y="5318441"/>
              <a:ext cx="3273442" cy="3273442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6401016" y="6444567"/>
            <a:ext cx="3651728" cy="6924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900">
                <a:solidFill>
                  <a:srgbClr val="946BF6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Gmarket Sans Bold" pitchFamily="34" charset="0"/>
              </a:rPr>
              <a:t>수익</a:t>
            </a:r>
            <a:endParaRPr lang="en-US" sz="3900">
              <a:solidFill>
                <a:srgbClr val="946BF6"/>
              </a:solidFill>
              <a:latin typeface="닉스곤체 M 2.0" panose="020B0600000101010101" pitchFamily="50" charset="-127"/>
              <a:ea typeface="닉스곤체 M 2.0" panose="020B0600000101010101" pitchFamily="50" charset="-127"/>
              <a:cs typeface="Gmarket Sans Bold" pitchFamily="34" charset="0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-1452634" y="3728053"/>
            <a:ext cx="7433431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100" b="1" kern="0" spc="-300">
                <a:solidFill>
                  <a:srgbClr val="946BF6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Gmarket Sans Bold" pitchFamily="34" charset="0"/>
              </a:rPr>
              <a:t>수익 창출</a:t>
            </a:r>
            <a:endParaRPr lang="en-US" altLang="ko-KR" sz="8100" b="1" kern="0" spc="-300">
              <a:solidFill>
                <a:srgbClr val="946BF6"/>
              </a:solidFill>
              <a:latin typeface="닉스곤체 M 2.0" panose="020B0600000101010101" pitchFamily="50" charset="-127"/>
              <a:ea typeface="닉스곤체 M 2.0" panose="020B0600000101010101" pitchFamily="50" charset="-127"/>
              <a:cs typeface="Gmarket Sans Bold" pitchFamily="34" charset="0"/>
            </a:endParaRPr>
          </a:p>
          <a:p>
            <a:pPr algn="ctr"/>
            <a:r>
              <a:rPr lang="ko-KR" altLang="en-US" sz="8100" b="1" kern="0" spc="-300">
                <a:solidFill>
                  <a:srgbClr val="946BF6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Gmarket Sans Bold" pitchFamily="34" charset="0"/>
              </a:rPr>
              <a:t>방법</a:t>
            </a:r>
            <a:endParaRPr lang="en-US" sz="8100" b="1" kern="0" spc="-300">
              <a:solidFill>
                <a:srgbClr val="946BF6"/>
              </a:solidFill>
              <a:latin typeface="닉스곤체 M 2.0" panose="020B0600000101010101" pitchFamily="50" charset="-127"/>
              <a:ea typeface="닉스곤체 M 2.0" panose="020B0600000101010101" pitchFamily="50" charset="-127"/>
              <a:cs typeface="Gmarket Sans Bold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638CA5B-034D-41CB-A0D1-56DF9B83CCED}"/>
              </a:ext>
            </a:extLst>
          </p:cNvPr>
          <p:cNvGrpSpPr/>
          <p:nvPr/>
        </p:nvGrpSpPr>
        <p:grpSpPr>
          <a:xfrm>
            <a:off x="-2882735" y="-322610"/>
            <a:ext cx="7087397" cy="3080474"/>
            <a:chOff x="-2882735" y="-322610"/>
            <a:chExt cx="7087397" cy="3080474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-2882735" y="-322610"/>
              <a:ext cx="6730898" cy="2137425"/>
              <a:chOff x="-2882735" y="-322610"/>
              <a:chExt cx="6730898" cy="2137425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2400000">
                <a:off x="-2882735" y="-322610"/>
                <a:ext cx="6730898" cy="2137425"/>
              </a:xfrm>
              <a:prstGeom prst="rect">
                <a:avLst/>
              </a:prstGeom>
            </p:spPr>
          </p:pic>
        </p:grpSp>
        <p:sp>
          <p:nvSpPr>
            <p:cNvPr id="29" name="Object 29"/>
            <p:cNvSpPr txBox="1"/>
            <p:nvPr/>
          </p:nvSpPr>
          <p:spPr>
            <a:xfrm>
              <a:off x="1430624" y="2265421"/>
              <a:ext cx="2774038" cy="4924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600" b="1">
                  <a:solidFill>
                    <a:srgbClr val="FFFFFF"/>
                  </a:solidFill>
                  <a:latin typeface="닉스곤체 M 2.0" panose="020B0600000101010101" pitchFamily="50" charset="-127"/>
                  <a:ea typeface="닉스곤체 M 2.0" panose="020B0600000101010101" pitchFamily="50" charset="-127"/>
                </a:rPr>
                <a:t>기대효과</a:t>
              </a:r>
              <a:endParaRPr lang="en-US" b="1">
                <a:latin typeface="닉스곤체 M 2.0" panose="020B0600000101010101" pitchFamily="50" charset="-127"/>
                <a:ea typeface="닉스곤체 M 2.0" panose="020B0600000101010101" pitchFamily="50" charset="-127"/>
              </a:endParaRPr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1734641" y="1250085"/>
              <a:ext cx="2266425" cy="113877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6800" b="1" kern="0" spc="-300">
                  <a:solidFill>
                    <a:srgbClr val="FFFFFF"/>
                  </a:solidFill>
                  <a:latin typeface="닉스곤체 M 2.0" panose="020B0600000101010101" pitchFamily="50" charset="-127"/>
                  <a:ea typeface="닉스곤체 M 2.0" panose="020B0600000101010101" pitchFamily="50" charset="-127"/>
                </a:rPr>
                <a:t>D</a:t>
              </a:r>
              <a:endParaRPr lang="en-US" b="1">
                <a:latin typeface="닉스곤체 M 2.0" panose="020B0600000101010101" pitchFamily="50" charset="-127"/>
                <a:ea typeface="닉스곤체 M 2.0" panose="020B0600000101010101" pitchFamily="50" charset="-127"/>
              </a:endParaRPr>
            </a:p>
          </p:txBody>
        </p:sp>
      </p:grpSp>
      <p:grpSp>
        <p:nvGrpSpPr>
          <p:cNvPr id="1009" name="그룹 1009"/>
          <p:cNvGrpSpPr/>
          <p:nvPr/>
        </p:nvGrpSpPr>
        <p:grpSpPr>
          <a:xfrm>
            <a:off x="12758493" y="3432091"/>
            <a:ext cx="5152135" cy="295962"/>
            <a:chOff x="13584130" y="2972713"/>
            <a:chExt cx="5248953" cy="8490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584130" y="2972713"/>
              <a:ext cx="5248953" cy="84904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12681391" y="2717306"/>
            <a:ext cx="565934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err="1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튜터와</a:t>
            </a:r>
            <a:r>
              <a:rPr lang="ko-KR" altLang="en-US" sz="240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</a:t>
            </a:r>
            <a:r>
              <a:rPr lang="ko-KR" altLang="en-US" sz="2400" err="1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튜티의</a:t>
            </a:r>
            <a:r>
              <a:rPr lang="ko-KR" altLang="en-US" sz="240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매칭 시스템을 통한 </a:t>
            </a:r>
            <a:r>
              <a:rPr lang="ko-KR" altLang="en-US" sz="2400" err="1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중개비</a:t>
            </a:r>
            <a:endParaRPr lang="en-US" sz="240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2681391" y="2091459"/>
            <a:ext cx="1605543" cy="6001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300">
                <a:solidFill>
                  <a:srgbClr val="00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Gmarket Sans Bold" pitchFamily="34" charset="0"/>
              </a:rPr>
              <a:t>01</a:t>
            </a:r>
            <a:endParaRPr lang="en-US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2681391" y="4574610"/>
            <a:ext cx="6390380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ko-KR" altLang="en-US" sz="2400" err="1">
                <a:solidFill>
                  <a:srgbClr val="00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튜티가</a:t>
            </a:r>
            <a:r>
              <a:rPr lang="ko-KR" altLang="en-US" sz="2400">
                <a:solidFill>
                  <a:srgbClr val="00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</a:t>
            </a:r>
            <a:r>
              <a:rPr lang="ko-KR" altLang="en-US" sz="2400" err="1">
                <a:solidFill>
                  <a:srgbClr val="00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여러명의</a:t>
            </a:r>
            <a:r>
              <a:rPr lang="ko-KR" altLang="en-US" sz="2400">
                <a:solidFill>
                  <a:srgbClr val="00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</a:t>
            </a:r>
            <a:r>
              <a:rPr lang="ko-KR" altLang="en-US" sz="2400" err="1">
                <a:solidFill>
                  <a:srgbClr val="00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튜터</a:t>
            </a:r>
            <a:r>
              <a:rPr lang="ko-KR" altLang="en-US" sz="2400">
                <a:solidFill>
                  <a:srgbClr val="00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중 한 명의 </a:t>
            </a:r>
            <a:r>
              <a:rPr lang="ko-KR" altLang="en-US" sz="2400" err="1">
                <a:solidFill>
                  <a:srgbClr val="00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튜터도</a:t>
            </a:r>
            <a:endParaRPr lang="en-US" altLang="ko-KR" sz="2400">
              <a:solidFill>
                <a:srgbClr val="000000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  <a:p>
            <a:r>
              <a:rPr lang="ko-KR" altLang="en-US" sz="2400">
                <a:solidFill>
                  <a:srgbClr val="00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선택 안 해서 거래가 이뤄지지 않으면 </a:t>
            </a:r>
            <a:endParaRPr lang="en-US" altLang="ko-KR" sz="2400">
              <a:solidFill>
                <a:srgbClr val="000000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  <a:p>
            <a:r>
              <a:rPr lang="ko-KR" altLang="en-US" sz="2400">
                <a:solidFill>
                  <a:srgbClr val="00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견적비라고</a:t>
            </a:r>
            <a:r>
              <a:rPr lang="en-US" altLang="ko-KR" sz="2400">
                <a:solidFill>
                  <a:srgbClr val="00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</a:t>
            </a:r>
            <a:r>
              <a:rPr lang="ko-KR" altLang="en-US" sz="2400">
                <a:solidFill>
                  <a:srgbClr val="00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눈속임한</a:t>
            </a:r>
            <a:r>
              <a:rPr lang="en-US" altLang="ko-KR" sz="2400">
                <a:solidFill>
                  <a:srgbClr val="00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</a:t>
            </a:r>
            <a:r>
              <a:rPr lang="ko-KR" altLang="en-US" sz="2400">
                <a:solidFill>
                  <a:srgbClr val="00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수수료를 </a:t>
            </a:r>
            <a:endParaRPr lang="en-US" altLang="ko-KR" sz="2400">
              <a:solidFill>
                <a:srgbClr val="000000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  <a:p>
            <a:r>
              <a:rPr lang="ko-KR" altLang="en-US" sz="2400">
                <a:solidFill>
                  <a:srgbClr val="00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수익으로 취하는 구조</a:t>
            </a:r>
            <a:endParaRPr lang="en-US" altLang="ko-KR" sz="2400">
              <a:solidFill>
                <a:srgbClr val="000000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2681391" y="3943738"/>
            <a:ext cx="1605543" cy="6001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300">
                <a:solidFill>
                  <a:srgbClr val="00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Gmarket Sans Bold" pitchFamily="34" charset="0"/>
              </a:rPr>
              <a:t>02</a:t>
            </a:r>
            <a:endParaRPr lang="en-US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2681391" y="7593872"/>
            <a:ext cx="565934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err="1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튜터가</a:t>
            </a:r>
            <a:r>
              <a:rPr lang="ko-KR" altLang="en-US" sz="240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</a:t>
            </a:r>
            <a:r>
              <a:rPr lang="ko-KR" altLang="en-US" sz="2400" err="1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아이틸러에</a:t>
            </a:r>
            <a:r>
              <a:rPr lang="ko-KR" altLang="en-US" sz="240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 본인을 홍보하기 위해</a:t>
            </a:r>
            <a:endParaRPr lang="en-US" altLang="ko-KR" sz="240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  <a:p>
            <a:r>
              <a:rPr lang="ko-KR" altLang="en-US" sz="240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유료노출광고 등록 </a:t>
            </a:r>
            <a:endParaRPr lang="en-US" sz="240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681390" y="6939745"/>
            <a:ext cx="1605543" cy="6001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300">
                <a:solidFill>
                  <a:srgbClr val="00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Gmarket Sans Bold" pitchFamily="34" charset="0"/>
              </a:rPr>
              <a:t>03</a:t>
            </a:r>
            <a:endParaRPr lang="en-US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grpSp>
        <p:nvGrpSpPr>
          <p:cNvPr id="1013" name="그룹 1013"/>
          <p:cNvGrpSpPr/>
          <p:nvPr/>
        </p:nvGrpSpPr>
        <p:grpSpPr>
          <a:xfrm>
            <a:off x="8127808" y="3982595"/>
            <a:ext cx="198145" cy="1828157"/>
            <a:chOff x="9056094" y="4268222"/>
            <a:chExt cx="198145" cy="1828157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8241088" y="5083228"/>
              <a:ext cx="1828157" cy="198145"/>
            </a:xfrm>
            <a:prstGeom prst="rect">
              <a:avLst/>
            </a:prstGeom>
          </p:spPr>
        </p:pic>
      </p:grpSp>
      <p:sp>
        <p:nvSpPr>
          <p:cNvPr id="55" name="Object 55"/>
          <p:cNvSpPr txBox="1"/>
          <p:nvPr/>
        </p:nvSpPr>
        <p:spPr>
          <a:xfrm>
            <a:off x="5320951" y="1864704"/>
            <a:ext cx="1220684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500">
                <a:solidFill>
                  <a:srgbClr val="00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Gmarket Sans Bold" pitchFamily="34" charset="0"/>
              </a:rPr>
              <a:t>A</a:t>
            </a:r>
            <a:endParaRPr lang="en-US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616538" y="1864704"/>
            <a:ext cx="1220684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500">
                <a:solidFill>
                  <a:srgbClr val="00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Gmarket Sans Bold" pitchFamily="34" charset="0"/>
              </a:rPr>
              <a:t>B</a:t>
            </a:r>
            <a:endParaRPr lang="en-US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9887507" y="1864704"/>
            <a:ext cx="1220684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500">
                <a:solidFill>
                  <a:srgbClr val="00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Gmarket Sans Bold" pitchFamily="34" charset="0"/>
              </a:rPr>
              <a:t>C</a:t>
            </a:r>
            <a:endParaRPr lang="en-US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grpSp>
        <p:nvGrpSpPr>
          <p:cNvPr id="41" name="그룹 1009">
            <a:extLst>
              <a:ext uri="{FF2B5EF4-FFF2-40B4-BE49-F238E27FC236}">
                <a16:creationId xmlns:a16="http://schemas.microsoft.com/office/drawing/2014/main" id="{EAFC78DB-CB6C-49E2-95BA-DCFF4851D823}"/>
              </a:ext>
            </a:extLst>
          </p:cNvPr>
          <p:cNvGrpSpPr/>
          <p:nvPr/>
        </p:nvGrpSpPr>
        <p:grpSpPr>
          <a:xfrm>
            <a:off x="12758492" y="6463234"/>
            <a:ext cx="5152135" cy="295962"/>
            <a:chOff x="13584130" y="2972713"/>
            <a:chExt cx="5248953" cy="84904"/>
          </a:xfrm>
        </p:grpSpPr>
        <p:pic>
          <p:nvPicPr>
            <p:cNvPr id="42" name="Object 32">
              <a:extLst>
                <a:ext uri="{FF2B5EF4-FFF2-40B4-BE49-F238E27FC236}">
                  <a16:creationId xmlns:a16="http://schemas.microsoft.com/office/drawing/2014/main" id="{E4A59A98-76B5-4A23-8E04-BC1F5D95F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584130" y="2972713"/>
              <a:ext cx="5248953" cy="84904"/>
            </a:xfrm>
            <a:prstGeom prst="rect">
              <a:avLst/>
            </a:prstGeom>
          </p:spPr>
        </p:pic>
      </p:grpSp>
      <p:grpSp>
        <p:nvGrpSpPr>
          <p:cNvPr id="43" name="그룹 1009">
            <a:extLst>
              <a:ext uri="{FF2B5EF4-FFF2-40B4-BE49-F238E27FC236}">
                <a16:creationId xmlns:a16="http://schemas.microsoft.com/office/drawing/2014/main" id="{8D6ACDD2-DA0E-4359-8171-87C59B75AE2B}"/>
              </a:ext>
            </a:extLst>
          </p:cNvPr>
          <p:cNvGrpSpPr/>
          <p:nvPr/>
        </p:nvGrpSpPr>
        <p:grpSpPr>
          <a:xfrm>
            <a:off x="12758492" y="8540113"/>
            <a:ext cx="5152135" cy="295962"/>
            <a:chOff x="13584130" y="2972713"/>
            <a:chExt cx="5248953" cy="84904"/>
          </a:xfrm>
        </p:grpSpPr>
        <p:pic>
          <p:nvPicPr>
            <p:cNvPr id="44" name="Object 32">
              <a:extLst>
                <a:ext uri="{FF2B5EF4-FFF2-40B4-BE49-F238E27FC236}">
                  <a16:creationId xmlns:a16="http://schemas.microsoft.com/office/drawing/2014/main" id="{A70CEB70-0577-4A51-930E-905742B34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584130" y="2972713"/>
              <a:ext cx="5248953" cy="849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2877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72829" y="2265421"/>
            <a:ext cx="5567788" cy="5289399"/>
            <a:chOff x="6654348" y="2591697"/>
            <a:chExt cx="5567788" cy="52893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54348" y="2591697"/>
              <a:ext cx="5567788" cy="52893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425004" y="3615566"/>
            <a:ext cx="3063439" cy="2910267"/>
            <a:chOff x="7906523" y="3941842"/>
            <a:chExt cx="3063439" cy="291026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06523" y="3941842"/>
              <a:ext cx="3063439" cy="291026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118705" y="1488151"/>
            <a:ext cx="1676037" cy="1676037"/>
            <a:chOff x="8600224" y="1814427"/>
            <a:chExt cx="1676037" cy="167603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00224" y="1814427"/>
              <a:ext cx="1676037" cy="167603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613563" y="3463400"/>
            <a:ext cx="1676037" cy="1676037"/>
            <a:chOff x="11095082" y="3789676"/>
            <a:chExt cx="1676037" cy="1676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95082" y="3789676"/>
              <a:ext cx="1676037" cy="167603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610405" y="3463400"/>
            <a:ext cx="1676037" cy="1676037"/>
            <a:chOff x="6091924" y="3789676"/>
            <a:chExt cx="1676037" cy="167603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1924" y="3789676"/>
              <a:ext cx="1676037" cy="167603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549566" y="6588850"/>
            <a:ext cx="1676037" cy="1676037"/>
            <a:chOff x="7031085" y="6915126"/>
            <a:chExt cx="1676037" cy="167603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31085" y="6915126"/>
              <a:ext cx="1676037" cy="167603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725939" y="6588850"/>
            <a:ext cx="1676037" cy="1676037"/>
            <a:chOff x="10207458" y="6915126"/>
            <a:chExt cx="1676037" cy="167603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07458" y="6915126"/>
              <a:ext cx="1676037" cy="1676037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654416" y="3753255"/>
            <a:ext cx="4061007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8100" b="1" kern="0" spc="-300" err="1">
                <a:solidFill>
                  <a:srgbClr val="946BF6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Gmarket Sans Bold" pitchFamily="34" charset="0"/>
              </a:rPr>
              <a:t>아이틸러</a:t>
            </a:r>
            <a:endParaRPr lang="en-US" altLang="ko-KR" sz="8100" b="1" kern="0" spc="-300">
              <a:solidFill>
                <a:srgbClr val="946BF6"/>
              </a:solidFill>
              <a:latin typeface="닉스곤체 M 2.0" panose="020B0600000101010101" pitchFamily="50" charset="-127"/>
              <a:ea typeface="닉스곤체 M 2.0" panose="020B0600000101010101" pitchFamily="50" charset="-127"/>
              <a:cs typeface="Gmarket Sans Bold" pitchFamily="34" charset="0"/>
            </a:endParaRPr>
          </a:p>
          <a:p>
            <a:r>
              <a:rPr lang="ko-KR" altLang="en-US" sz="8100" b="1" kern="0" spc="-300">
                <a:solidFill>
                  <a:srgbClr val="946BF6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기대효과</a:t>
            </a:r>
            <a:endParaRPr lang="en-US" sz="8100" b="1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335045" y="2144826"/>
            <a:ext cx="2774038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>
                <a:solidFill>
                  <a:srgbClr val="FFFFFF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기대효과</a:t>
            </a:r>
            <a:endParaRPr lang="en-US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2112212" y="1975319"/>
            <a:ext cx="5659341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>
                <a:solidFill>
                  <a:srgbClr val="00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Gmarket Sans Light" pitchFamily="34" charset="0"/>
              </a:rPr>
              <a:t>대학생</a:t>
            </a:r>
            <a:r>
              <a:rPr lang="en-US" altLang="ko-KR" sz="2400">
                <a:solidFill>
                  <a:srgbClr val="00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Gmarket Sans Light" pitchFamily="34" charset="0"/>
              </a:rPr>
              <a:t>(</a:t>
            </a:r>
            <a:r>
              <a:rPr lang="ko-KR" altLang="en-US" sz="2400" err="1">
                <a:solidFill>
                  <a:srgbClr val="00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Gmarket Sans Light" pitchFamily="34" charset="0"/>
              </a:rPr>
              <a:t>튜티</a:t>
            </a:r>
            <a:r>
              <a:rPr lang="en-US" altLang="ko-KR" sz="2400">
                <a:solidFill>
                  <a:srgbClr val="00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Gmarket Sans Light" pitchFamily="34" charset="0"/>
              </a:rPr>
              <a:t>) </a:t>
            </a:r>
            <a:r>
              <a:rPr lang="ko-KR" altLang="en-US" sz="2400">
                <a:solidFill>
                  <a:srgbClr val="00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Gmarket Sans Light" pitchFamily="34" charset="0"/>
              </a:rPr>
              <a:t>성적향상</a:t>
            </a:r>
            <a:endParaRPr lang="en-US" sz="2400">
              <a:solidFill>
                <a:srgbClr val="000000"/>
              </a:solidFill>
              <a:latin typeface="닉스곤체 M 2.0" panose="020B0600000101010101" pitchFamily="50" charset="-127"/>
              <a:ea typeface="닉스곤체 M 2.0" panose="020B0600000101010101" pitchFamily="50" charset="-127"/>
              <a:cs typeface="Gmarket Sans Light" pitchFamily="34" charset="0"/>
            </a:endParaRPr>
          </a:p>
          <a:p>
            <a:endParaRPr lang="en-US" sz="200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2074117" y="1250085"/>
            <a:ext cx="1605543" cy="6001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300">
                <a:solidFill>
                  <a:srgbClr val="00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Gmarket Sans Bold" pitchFamily="34" charset="0"/>
              </a:rPr>
              <a:t>01</a:t>
            </a:r>
            <a:endParaRPr lang="en-US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2112212" y="4116172"/>
            <a:ext cx="565934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>
                <a:solidFill>
                  <a:srgbClr val="00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Gmarket Sans Light" pitchFamily="34" charset="0"/>
              </a:rPr>
              <a:t>향후 진로에 도움이 되는 실무자 멘토링</a:t>
            </a:r>
            <a:endParaRPr lang="en-US" sz="280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2074117" y="3237049"/>
            <a:ext cx="1605543" cy="6001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300">
                <a:solidFill>
                  <a:srgbClr val="00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Gmarket Sans Bold" pitchFamily="34" charset="0"/>
              </a:rPr>
              <a:t>02</a:t>
            </a:r>
            <a:endParaRPr lang="en-US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2112212" y="5949248"/>
            <a:ext cx="5659341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>
                <a:solidFill>
                  <a:srgbClr val="00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Gmarket Sans Light" pitchFamily="34" charset="0"/>
              </a:rPr>
              <a:t>그룹 스터디를 통한 공부 자극</a:t>
            </a:r>
            <a:endParaRPr lang="en-US" sz="2400">
              <a:solidFill>
                <a:srgbClr val="000000"/>
              </a:solidFill>
              <a:latin typeface="닉스곤체 M 2.0" panose="020B0600000101010101" pitchFamily="50" charset="-127"/>
              <a:ea typeface="닉스곤체 M 2.0" panose="020B0600000101010101" pitchFamily="50" charset="-127"/>
              <a:cs typeface="Gmarket Sans Light" pitchFamily="34" charset="0"/>
            </a:endParaRPr>
          </a:p>
          <a:p>
            <a:endParaRPr lang="en-US" sz="200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2074117" y="5224014"/>
            <a:ext cx="1605543" cy="6001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300">
                <a:solidFill>
                  <a:srgbClr val="00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Gmarket Sans Bold" pitchFamily="34" charset="0"/>
              </a:rPr>
              <a:t>03</a:t>
            </a:r>
            <a:endParaRPr lang="en-US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2112212" y="8090101"/>
            <a:ext cx="565934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>
                <a:solidFill>
                  <a:srgbClr val="00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Gmarket Sans Light" pitchFamily="34" charset="0"/>
              </a:rPr>
              <a:t>실전에서 사용되는 전공 지식 습득</a:t>
            </a:r>
            <a:endParaRPr lang="en-US" sz="280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2074117" y="7210979"/>
            <a:ext cx="1605543" cy="6001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300">
                <a:solidFill>
                  <a:srgbClr val="00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Gmarket Sans Bold" pitchFamily="34" charset="0"/>
              </a:rPr>
              <a:t>04</a:t>
            </a:r>
            <a:endParaRPr lang="en-US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grpSp>
        <p:nvGrpSpPr>
          <p:cNvPr id="1018" name="그룹 1018"/>
          <p:cNvGrpSpPr/>
          <p:nvPr/>
        </p:nvGrpSpPr>
        <p:grpSpPr>
          <a:xfrm>
            <a:off x="6533428" y="3728531"/>
            <a:ext cx="2846590" cy="2704261"/>
            <a:chOff x="8014947" y="4054807"/>
            <a:chExt cx="2846590" cy="2704261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14947" y="4054807"/>
              <a:ext cx="2846590" cy="2704261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6685515" y="4740985"/>
            <a:ext cx="2542416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300" b="1">
                <a:solidFill>
                  <a:srgbClr val="946BF6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기대</a:t>
            </a:r>
            <a:endParaRPr lang="en-US" altLang="ko-KR" sz="3300" b="1">
              <a:solidFill>
                <a:srgbClr val="946BF6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  <a:p>
            <a:pPr algn="ctr"/>
            <a:r>
              <a:rPr lang="ko-KR" altLang="en-US" sz="3300" b="1">
                <a:solidFill>
                  <a:srgbClr val="946BF6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효과</a:t>
            </a:r>
            <a:endParaRPr lang="en-US" b="1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grpSp>
        <p:nvGrpSpPr>
          <p:cNvPr id="56" name="그룹 1017">
            <a:extLst>
              <a:ext uri="{FF2B5EF4-FFF2-40B4-BE49-F238E27FC236}">
                <a16:creationId xmlns:a16="http://schemas.microsoft.com/office/drawing/2014/main" id="{DAC4056D-91D0-4EC4-ADB0-A3A5B932121F}"/>
              </a:ext>
            </a:extLst>
          </p:cNvPr>
          <p:cNvGrpSpPr/>
          <p:nvPr/>
        </p:nvGrpSpPr>
        <p:grpSpPr>
          <a:xfrm>
            <a:off x="12196982" y="4851100"/>
            <a:ext cx="4319763" cy="45719"/>
            <a:chOff x="13584130" y="9080615"/>
            <a:chExt cx="5248953" cy="84904"/>
          </a:xfrm>
        </p:grpSpPr>
        <p:pic>
          <p:nvPicPr>
            <p:cNvPr id="58" name="Object 62">
              <a:extLst>
                <a:ext uri="{FF2B5EF4-FFF2-40B4-BE49-F238E27FC236}">
                  <a16:creationId xmlns:a16="http://schemas.microsoft.com/office/drawing/2014/main" id="{99BFB5CA-16D6-43B6-A481-70E80223C6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584130" y="9080615"/>
              <a:ext cx="5248953" cy="84904"/>
            </a:xfrm>
            <a:prstGeom prst="rect">
              <a:avLst/>
            </a:prstGeom>
          </p:spPr>
        </p:pic>
      </p:grpSp>
      <p:grpSp>
        <p:nvGrpSpPr>
          <p:cNvPr id="65" name="그룹 1017">
            <a:extLst>
              <a:ext uri="{FF2B5EF4-FFF2-40B4-BE49-F238E27FC236}">
                <a16:creationId xmlns:a16="http://schemas.microsoft.com/office/drawing/2014/main" id="{E5125548-E21C-4756-9C4D-ACE36F6317A8}"/>
              </a:ext>
            </a:extLst>
          </p:cNvPr>
          <p:cNvGrpSpPr/>
          <p:nvPr/>
        </p:nvGrpSpPr>
        <p:grpSpPr>
          <a:xfrm>
            <a:off x="12152538" y="6761591"/>
            <a:ext cx="4319763" cy="45719"/>
            <a:chOff x="13584130" y="9080615"/>
            <a:chExt cx="5248953" cy="84904"/>
          </a:xfrm>
        </p:grpSpPr>
        <p:pic>
          <p:nvPicPr>
            <p:cNvPr id="67" name="Object 62">
              <a:extLst>
                <a:ext uri="{FF2B5EF4-FFF2-40B4-BE49-F238E27FC236}">
                  <a16:creationId xmlns:a16="http://schemas.microsoft.com/office/drawing/2014/main" id="{8FB70AD8-0373-4C1D-BA39-D87356769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584130" y="9080615"/>
              <a:ext cx="5248953" cy="84904"/>
            </a:xfrm>
            <a:prstGeom prst="rect">
              <a:avLst/>
            </a:prstGeom>
          </p:spPr>
        </p:pic>
      </p:grpSp>
      <p:grpSp>
        <p:nvGrpSpPr>
          <p:cNvPr id="74" name="그룹 1017">
            <a:extLst>
              <a:ext uri="{FF2B5EF4-FFF2-40B4-BE49-F238E27FC236}">
                <a16:creationId xmlns:a16="http://schemas.microsoft.com/office/drawing/2014/main" id="{A753FA3F-05BB-4370-A00A-1886243541E2}"/>
              </a:ext>
            </a:extLst>
          </p:cNvPr>
          <p:cNvGrpSpPr/>
          <p:nvPr/>
        </p:nvGrpSpPr>
        <p:grpSpPr>
          <a:xfrm>
            <a:off x="12152537" y="2740404"/>
            <a:ext cx="4319763" cy="45719"/>
            <a:chOff x="13584130" y="9080615"/>
            <a:chExt cx="5248953" cy="84904"/>
          </a:xfrm>
        </p:grpSpPr>
        <p:pic>
          <p:nvPicPr>
            <p:cNvPr id="75" name="Object 62">
              <a:extLst>
                <a:ext uri="{FF2B5EF4-FFF2-40B4-BE49-F238E27FC236}">
                  <a16:creationId xmlns:a16="http://schemas.microsoft.com/office/drawing/2014/main" id="{9F3D2288-37D8-45D5-B14E-C148322FF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584130" y="9080615"/>
              <a:ext cx="5248953" cy="84904"/>
            </a:xfrm>
            <a:prstGeom prst="rect">
              <a:avLst/>
            </a:prstGeom>
          </p:spPr>
        </p:pic>
      </p:grpSp>
      <p:grpSp>
        <p:nvGrpSpPr>
          <p:cNvPr id="76" name="그룹 1017">
            <a:extLst>
              <a:ext uri="{FF2B5EF4-FFF2-40B4-BE49-F238E27FC236}">
                <a16:creationId xmlns:a16="http://schemas.microsoft.com/office/drawing/2014/main" id="{8D67FE85-E4F3-409A-8B7E-189E21302595}"/>
              </a:ext>
            </a:extLst>
          </p:cNvPr>
          <p:cNvGrpSpPr/>
          <p:nvPr/>
        </p:nvGrpSpPr>
        <p:grpSpPr>
          <a:xfrm>
            <a:off x="12112212" y="8894478"/>
            <a:ext cx="4319763" cy="45719"/>
            <a:chOff x="13584130" y="9080615"/>
            <a:chExt cx="5248953" cy="84904"/>
          </a:xfrm>
        </p:grpSpPr>
        <p:pic>
          <p:nvPicPr>
            <p:cNvPr id="77" name="Object 62">
              <a:extLst>
                <a:ext uri="{FF2B5EF4-FFF2-40B4-BE49-F238E27FC236}">
                  <a16:creationId xmlns:a16="http://schemas.microsoft.com/office/drawing/2014/main" id="{160A5F8D-8192-4964-B463-46BD70D5E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584130" y="9080615"/>
              <a:ext cx="5248953" cy="84904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4AD3C1A5-82E9-4189-8F31-6F5DAEB1B20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798" y="6947100"/>
            <a:ext cx="952687" cy="95268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CE37540-AE6F-4EDE-8755-904430984E8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594" y="1798834"/>
            <a:ext cx="973517" cy="97351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E42FC24-BB0F-4828-8061-CAE74C2B2C7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9952610" y="3822222"/>
            <a:ext cx="1008857" cy="100885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DE7B8BE-82BE-4ACB-953B-99CD3BB4B1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171" y="6861435"/>
            <a:ext cx="1173389" cy="117338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87C611A-A324-4D45-B7FE-BA60036AC45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543" y="3808367"/>
            <a:ext cx="1017917" cy="1017917"/>
          </a:xfrm>
          <a:prstGeom prst="rect">
            <a:avLst/>
          </a:prstGeom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id="{068A3473-DEA8-4EA4-8D3A-E300C554E920}"/>
              </a:ext>
            </a:extLst>
          </p:cNvPr>
          <p:cNvGrpSpPr/>
          <p:nvPr/>
        </p:nvGrpSpPr>
        <p:grpSpPr>
          <a:xfrm>
            <a:off x="-2882735" y="-322610"/>
            <a:ext cx="7087397" cy="3080474"/>
            <a:chOff x="-2882735" y="-322610"/>
            <a:chExt cx="7087397" cy="3080474"/>
          </a:xfrm>
        </p:grpSpPr>
        <p:grpSp>
          <p:nvGrpSpPr>
            <p:cNvPr id="46" name="그룹 1008">
              <a:extLst>
                <a:ext uri="{FF2B5EF4-FFF2-40B4-BE49-F238E27FC236}">
                  <a16:creationId xmlns:a16="http://schemas.microsoft.com/office/drawing/2014/main" id="{E98A1D53-BC6A-4292-AA77-8270A89FF5C9}"/>
                </a:ext>
              </a:extLst>
            </p:cNvPr>
            <p:cNvGrpSpPr/>
            <p:nvPr/>
          </p:nvGrpSpPr>
          <p:grpSpPr>
            <a:xfrm>
              <a:off x="-2882735" y="-322610"/>
              <a:ext cx="6730898" cy="2137425"/>
              <a:chOff x="-2882735" y="-322610"/>
              <a:chExt cx="6730898" cy="2137425"/>
            </a:xfrm>
          </p:grpSpPr>
          <p:pic>
            <p:nvPicPr>
              <p:cNvPr id="59" name="Object 25">
                <a:extLst>
                  <a:ext uri="{FF2B5EF4-FFF2-40B4-BE49-F238E27FC236}">
                    <a16:creationId xmlns:a16="http://schemas.microsoft.com/office/drawing/2014/main" id="{2EEC0D10-98C9-4448-990A-7CC722E137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2400000">
                <a:off x="-2882735" y="-322610"/>
                <a:ext cx="6730898" cy="2137425"/>
              </a:xfrm>
              <a:prstGeom prst="rect">
                <a:avLst/>
              </a:prstGeom>
            </p:spPr>
          </p:pic>
        </p:grpSp>
        <p:sp>
          <p:nvSpPr>
            <p:cNvPr id="47" name="Object 29">
              <a:extLst>
                <a:ext uri="{FF2B5EF4-FFF2-40B4-BE49-F238E27FC236}">
                  <a16:creationId xmlns:a16="http://schemas.microsoft.com/office/drawing/2014/main" id="{41AABE01-5655-48AE-BFD3-827B0DE53034}"/>
                </a:ext>
              </a:extLst>
            </p:cNvPr>
            <p:cNvSpPr txBox="1"/>
            <p:nvPr/>
          </p:nvSpPr>
          <p:spPr>
            <a:xfrm>
              <a:off x="1430624" y="2265421"/>
              <a:ext cx="2774038" cy="4924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600" b="1">
                  <a:solidFill>
                    <a:srgbClr val="FFFFFF"/>
                  </a:solidFill>
                  <a:latin typeface="닉스곤체 M 2.0" panose="020B0600000101010101" pitchFamily="50" charset="-127"/>
                  <a:ea typeface="닉스곤체 M 2.0" panose="020B0600000101010101" pitchFamily="50" charset="-127"/>
                </a:rPr>
                <a:t>기대효과</a:t>
              </a:r>
              <a:endParaRPr lang="en-US" b="1">
                <a:latin typeface="닉스곤체 M 2.0" panose="020B0600000101010101" pitchFamily="50" charset="-127"/>
                <a:ea typeface="닉스곤체 M 2.0" panose="020B0600000101010101" pitchFamily="50" charset="-127"/>
              </a:endParaRPr>
            </a:p>
          </p:txBody>
        </p:sp>
        <p:sp>
          <p:nvSpPr>
            <p:cNvPr id="57" name="Object 30">
              <a:extLst>
                <a:ext uri="{FF2B5EF4-FFF2-40B4-BE49-F238E27FC236}">
                  <a16:creationId xmlns:a16="http://schemas.microsoft.com/office/drawing/2014/main" id="{99679DCF-5249-4968-96C0-519C3B2CE35E}"/>
                </a:ext>
              </a:extLst>
            </p:cNvPr>
            <p:cNvSpPr txBox="1"/>
            <p:nvPr/>
          </p:nvSpPr>
          <p:spPr>
            <a:xfrm>
              <a:off x="1734641" y="1250085"/>
              <a:ext cx="2266425" cy="113877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6800" b="1" kern="0" spc="-300">
                  <a:solidFill>
                    <a:srgbClr val="FFFFFF"/>
                  </a:solidFill>
                  <a:latin typeface="닉스곤체 M 2.0" panose="020B0600000101010101" pitchFamily="50" charset="-127"/>
                  <a:ea typeface="닉스곤체 M 2.0" panose="020B0600000101010101" pitchFamily="50" charset="-127"/>
                </a:rPr>
                <a:t>D</a:t>
              </a:r>
              <a:endParaRPr lang="en-US" b="1">
                <a:latin typeface="닉스곤체 M 2.0" panose="020B0600000101010101" pitchFamily="50" charset="-127"/>
                <a:ea typeface="닉스곤체 M 2.0" panose="020B0600000101010101" pitchFamily="50" charset="-127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946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044587" y="2160757"/>
            <a:ext cx="4946399" cy="1570750"/>
            <a:chOff x="15044587" y="2160757"/>
            <a:chExt cx="4946399" cy="157075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100000">
              <a:off x="15044587" y="2160757"/>
              <a:ext cx="4946399" cy="157075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304838" y="2160757"/>
            <a:ext cx="4946399" cy="1570750"/>
            <a:chOff x="12304838" y="2160757"/>
            <a:chExt cx="4946399" cy="157075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2700000">
              <a:off x="12304838" y="2160757"/>
              <a:ext cx="4946399" cy="157075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2163745" y="558382"/>
            <a:ext cx="7348070" cy="4775499"/>
            <a:chOff x="-2163745" y="558382"/>
            <a:chExt cx="7348070" cy="4775499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406965" y="2077168"/>
              <a:ext cx="4946399" cy="1570750"/>
              <a:chOff x="406965" y="2077168"/>
              <a:chExt cx="4946399" cy="1570750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8100000">
                <a:off x="406965" y="2077168"/>
                <a:ext cx="4946399" cy="157075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-2332784" y="2244346"/>
              <a:ext cx="4946399" cy="1570750"/>
              <a:chOff x="-2332784" y="2244346"/>
              <a:chExt cx="4946399" cy="1570750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-2332784" y="2244346"/>
                <a:ext cx="4946399" cy="1570750"/>
              </a:xfrm>
              <a:prstGeom prst="rect">
                <a:avLst/>
              </a:prstGeom>
            </p:spPr>
          </p:pic>
        </p:grpSp>
      </p:grpSp>
      <p:sp>
        <p:nvSpPr>
          <p:cNvPr id="17" name="Object 17"/>
          <p:cNvSpPr txBox="1"/>
          <p:nvPr/>
        </p:nvSpPr>
        <p:spPr>
          <a:xfrm>
            <a:off x="-785851" y="2594137"/>
            <a:ext cx="19876464" cy="252376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/>
          </a:p>
          <a:p>
            <a:pPr algn="ctr"/>
            <a:r>
              <a:rPr lang="en-US" sz="14000" err="1">
                <a:solidFill>
                  <a:srgbClr val="FFFFFF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Gmarket Sans Bold" pitchFamily="34" charset="0"/>
              </a:rPr>
              <a:t>감사합니다</a:t>
            </a:r>
            <a:endParaRPr lang="en-US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4E0A4F7-DEE4-48A9-8080-67963E88E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3626" y="8948172"/>
            <a:ext cx="2591162" cy="108600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1755E96-E893-4879-B73E-9ADC5FA31C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626" y="8077299"/>
            <a:ext cx="2591162" cy="629378"/>
          </a:xfrm>
          <a:prstGeom prst="rect">
            <a:avLst/>
          </a:prstGeom>
        </p:spPr>
      </p:pic>
      <p:sp>
        <p:nvSpPr>
          <p:cNvPr id="19" name="Object 5">
            <a:extLst>
              <a:ext uri="{FF2B5EF4-FFF2-40B4-BE49-F238E27FC236}">
                <a16:creationId xmlns:a16="http://schemas.microsoft.com/office/drawing/2014/main" id="{35480926-4652-4F33-B80B-7E7379E6DDEE}"/>
              </a:ext>
            </a:extLst>
          </p:cNvPr>
          <p:cNvSpPr txBox="1"/>
          <p:nvPr/>
        </p:nvSpPr>
        <p:spPr>
          <a:xfrm>
            <a:off x="391887" y="7609344"/>
            <a:ext cx="5007428" cy="26776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altLang="ko-KR" sz="2800" b="1" kern="0" spc="-100">
              <a:solidFill>
                <a:schemeClr val="bg1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  <a:p>
            <a:r>
              <a:rPr lang="en-US" altLang="ko-KR" sz="2800" b="1" kern="0" spc="-10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2020261042 </a:t>
            </a:r>
            <a:r>
              <a:rPr lang="ko-KR" altLang="en-US" sz="2800" b="1" kern="0" spc="-100" err="1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윤다영</a:t>
            </a:r>
            <a:r>
              <a:rPr lang="ko-KR" altLang="en-US" sz="2800" b="1" kern="0" spc="-10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</a:t>
            </a:r>
            <a:endParaRPr lang="en-US" altLang="ko-KR" sz="2800" b="1" kern="0" spc="-100">
              <a:solidFill>
                <a:schemeClr val="bg1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  <a:p>
            <a:r>
              <a:rPr lang="en-US" altLang="ko-KR" sz="2800" b="1" kern="0" spc="-10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2020261020 </a:t>
            </a:r>
            <a:r>
              <a:rPr lang="ko-KR" altLang="en-US" sz="2800" b="1" kern="0" spc="-100" err="1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장세림</a:t>
            </a:r>
            <a:endParaRPr lang="en-US" altLang="ko-KR" sz="2800" b="1" kern="0" spc="-100">
              <a:solidFill>
                <a:schemeClr val="bg1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  <a:p>
            <a:r>
              <a:rPr lang="en-US" altLang="ko-KR" sz="2800" b="1" kern="0" spc="-10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2020261040 </a:t>
            </a:r>
            <a:r>
              <a:rPr lang="ko-KR" altLang="en-US" sz="2800" b="1" kern="0" spc="-10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김보미</a:t>
            </a:r>
            <a:endParaRPr lang="en-US" altLang="ko-KR" sz="2800" b="1" kern="0" spc="-100">
              <a:solidFill>
                <a:schemeClr val="bg1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  <a:p>
            <a:r>
              <a:rPr lang="en-US" altLang="ko-KR" sz="2800" b="1" kern="0" spc="-10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2020261028 </a:t>
            </a:r>
            <a:r>
              <a:rPr lang="ko-KR" altLang="en-US" sz="2800" b="1" kern="0" spc="-100" err="1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임효진</a:t>
            </a:r>
            <a:endParaRPr lang="en-US" altLang="ko-KR" sz="2800" b="1" kern="0" spc="-100">
              <a:solidFill>
                <a:schemeClr val="bg1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  <a:p>
            <a:endParaRPr lang="en-US" sz="2800" b="1">
              <a:solidFill>
                <a:schemeClr val="bg1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882735" y="-322610"/>
            <a:ext cx="6730898" cy="2137425"/>
            <a:chOff x="-2882735" y="-322610"/>
            <a:chExt cx="6730898" cy="213742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2400000">
              <a:off x="-2882735" y="-322610"/>
              <a:ext cx="6730898" cy="213742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715288" y="1472039"/>
            <a:ext cx="11397912" cy="13388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8100" kern="0" spc="-300">
                <a:solidFill>
                  <a:srgbClr val="946BF6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Gmarket Sans Bold" pitchFamily="34" charset="0"/>
              </a:rPr>
              <a:t>CONTENTS</a:t>
            </a:r>
            <a:endParaRPr lang="en-US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923372" y="3970426"/>
            <a:ext cx="3521240" cy="4528811"/>
            <a:chOff x="1923372" y="3970426"/>
            <a:chExt cx="3521240" cy="4528811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923372" y="4600000"/>
              <a:ext cx="3521240" cy="3899237"/>
              <a:chOff x="1923372" y="4600000"/>
              <a:chExt cx="3521240" cy="3899237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923372" y="4600000"/>
                <a:ext cx="3521240" cy="3899237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3082989" y="3970426"/>
              <a:ext cx="1202005" cy="1202005"/>
              <a:chOff x="3082989" y="3970426"/>
              <a:chExt cx="1202005" cy="1202005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082989" y="3970426"/>
                <a:ext cx="1202005" cy="1202005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2337027" y="6091418"/>
            <a:ext cx="2756523" cy="85911"/>
            <a:chOff x="2337027" y="6091418"/>
            <a:chExt cx="2756523" cy="8591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37027" y="6091418"/>
              <a:ext cx="2756523" cy="85911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949202" y="5318977"/>
            <a:ext cx="3515297" cy="600164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ko-KR" altLang="en-US" sz="3300" b="1" kern="0" spc="-400">
                <a:solidFill>
                  <a:srgbClr val="00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Gmarket Sans Medium" pitchFamily="34" charset="0"/>
              </a:rPr>
              <a:t>아이디어 발생</a:t>
            </a:r>
            <a:r>
              <a:rPr lang="en-US" sz="3300" b="1" kern="0" spc="-400">
                <a:solidFill>
                  <a:srgbClr val="00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Gmarket Sans Medium" pitchFamily="34" charset="0"/>
              </a:rPr>
              <a:t> </a:t>
            </a:r>
            <a:r>
              <a:rPr lang="en-US" sz="3300" b="1" kern="0" spc="-400" err="1">
                <a:solidFill>
                  <a:srgbClr val="00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Gmarket Sans Medium" pitchFamily="34" charset="0"/>
              </a:rPr>
              <a:t>배경</a:t>
            </a:r>
            <a:endParaRPr lang="en-US" sz="3300" b="1">
              <a:latin typeface="닉스곤체 M 2.0" panose="020B0600000101010101" pitchFamily="50" charset="-127"/>
              <a:ea typeface="닉스곤체 M 2.0" panose="020B0600000101010101" pitchFamily="50" charset="-127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50762" y="7105007"/>
            <a:ext cx="4266458" cy="446276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2300">
                <a:solidFill>
                  <a:srgbClr val="595959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01. </a:t>
            </a:r>
            <a:r>
              <a:rPr lang="ko-KR" altLang="en-US" sz="2300">
                <a:solidFill>
                  <a:srgbClr val="595959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대학 과제수행 실태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802460" y="3744774"/>
            <a:ext cx="1763063" cy="1446550"/>
          </a:xfrm>
          <a:prstGeom prst="rect">
            <a:avLst/>
          </a:prstGeom>
          <a:noFill/>
          <a:effectLst>
            <a:outerShdw blurRad="50800" dist="38100" dir="2700000" algn="tl" rotWithShape="0">
              <a:srgbClr val="946BF6"/>
            </a:outerShdw>
            <a:softEdge rad="0"/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8800" kern="0" spc="-20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Courier New"/>
              </a:rPr>
              <a:t>A</a:t>
            </a:r>
            <a:endParaRPr lang="en-US" sz="8800">
              <a:solidFill>
                <a:schemeClr val="bg1"/>
              </a:solidFill>
              <a:latin typeface="닉스곤체 M 2.0" panose="020B0600000101010101" pitchFamily="50" charset="-127"/>
              <a:ea typeface="닉스곤체 M 2.0" panose="020B0600000101010101" pitchFamily="50" charset="-127"/>
              <a:cs typeface="Courier New"/>
            </a:endParaRPr>
          </a:p>
        </p:txBody>
      </p:sp>
      <p:grpSp>
        <p:nvGrpSpPr>
          <p:cNvPr id="1006" name="그룹 1006"/>
          <p:cNvGrpSpPr/>
          <p:nvPr/>
        </p:nvGrpSpPr>
        <p:grpSpPr>
          <a:xfrm>
            <a:off x="9228462" y="3970426"/>
            <a:ext cx="3521240" cy="4528811"/>
            <a:chOff x="9265128" y="3970426"/>
            <a:chExt cx="3521240" cy="4528811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9265128" y="4600000"/>
              <a:ext cx="3521240" cy="3899237"/>
              <a:chOff x="9265128" y="4600000"/>
              <a:chExt cx="3521240" cy="3899237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265128" y="4600000"/>
                <a:ext cx="3521240" cy="3899237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0424745" y="3970426"/>
              <a:ext cx="1202005" cy="1202005"/>
              <a:chOff x="10424745" y="3970426"/>
              <a:chExt cx="1202005" cy="1202005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0424745" y="3970426"/>
                <a:ext cx="1202005" cy="1202005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9678783" y="6091418"/>
            <a:ext cx="2756523" cy="85911"/>
            <a:chOff x="9678783" y="6091418"/>
            <a:chExt cx="2756523" cy="85911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78783" y="6091418"/>
              <a:ext cx="2756523" cy="85911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8632940" y="5311286"/>
            <a:ext cx="4785619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kern="0" spc="-400" err="1">
                <a:solidFill>
                  <a:srgbClr val="00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Gmarket Sans Medium" pitchFamily="34" charset="0"/>
              </a:rPr>
              <a:t>핵심고객</a:t>
            </a:r>
            <a:endParaRPr lang="en-US" b="1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892519" y="6928036"/>
            <a:ext cx="4266458" cy="800219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altLang="ko-KR" sz="2300">
                <a:solidFill>
                  <a:srgbClr val="595959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01. </a:t>
            </a:r>
            <a:r>
              <a:rPr lang="ko-KR" altLang="en-US" sz="2300">
                <a:solidFill>
                  <a:srgbClr val="595959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핵심고객 선정 이유</a:t>
            </a:r>
            <a:endParaRPr lang="en-US" altLang="ko-KR" sz="2300">
              <a:solidFill>
                <a:srgbClr val="595959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  <a:p>
            <a:pPr algn="ctr"/>
            <a:r>
              <a:rPr lang="en-US" altLang="ko-KR" sz="2300">
                <a:solidFill>
                  <a:srgbClr val="595959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02. </a:t>
            </a:r>
            <a:r>
              <a:rPr lang="ko-KR" altLang="en-US" sz="2300">
                <a:solidFill>
                  <a:srgbClr val="595959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고객 확보 방법</a:t>
            </a:r>
            <a:r>
              <a:rPr lang="en-US" altLang="ko-KR" sz="2300">
                <a:solidFill>
                  <a:srgbClr val="595959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 </a:t>
            </a:r>
          </a:p>
        </p:txBody>
      </p:sp>
      <p:grpSp>
        <p:nvGrpSpPr>
          <p:cNvPr id="1010" name="그룹 1010"/>
          <p:cNvGrpSpPr/>
          <p:nvPr/>
        </p:nvGrpSpPr>
        <p:grpSpPr>
          <a:xfrm>
            <a:off x="5594250" y="3970426"/>
            <a:ext cx="3521240" cy="4528811"/>
            <a:chOff x="5594250" y="3970426"/>
            <a:chExt cx="3521240" cy="4528811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5594250" y="4600000"/>
              <a:ext cx="3521240" cy="3899237"/>
              <a:chOff x="5594250" y="4600000"/>
              <a:chExt cx="3521240" cy="3899237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594250" y="4600000"/>
                <a:ext cx="3521240" cy="3899237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6753867" y="3970426"/>
              <a:ext cx="1202005" cy="1202005"/>
              <a:chOff x="6753867" y="3970426"/>
              <a:chExt cx="1202005" cy="1202005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753867" y="3970426"/>
                <a:ext cx="1202005" cy="1202005"/>
              </a:xfrm>
              <a:prstGeom prst="rect">
                <a:avLst/>
              </a:prstGeom>
            </p:spPr>
          </p:pic>
        </p:grpSp>
      </p:grpSp>
      <p:grpSp>
        <p:nvGrpSpPr>
          <p:cNvPr id="1013" name="그룹 1013"/>
          <p:cNvGrpSpPr/>
          <p:nvPr/>
        </p:nvGrpSpPr>
        <p:grpSpPr>
          <a:xfrm>
            <a:off x="6007905" y="6091418"/>
            <a:ext cx="2756523" cy="85911"/>
            <a:chOff x="6007905" y="6091418"/>
            <a:chExt cx="2756523" cy="85911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07905" y="6091418"/>
              <a:ext cx="2756523" cy="85911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4962063" y="5311285"/>
            <a:ext cx="4785619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3400" b="1" kern="0" spc="-400" err="1">
                <a:solidFill>
                  <a:srgbClr val="00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Gmarket Sans Medium" pitchFamily="34" charset="0"/>
              </a:rPr>
              <a:t>해결방안</a:t>
            </a:r>
            <a:endParaRPr lang="en-US" b="1" err="1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221641" y="6928035"/>
            <a:ext cx="4266458" cy="800219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ko-KR" altLang="en-US" sz="2300">
                <a:solidFill>
                  <a:srgbClr val="595959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01. 경쟁사 분석 </a:t>
            </a:r>
          </a:p>
          <a:p>
            <a:pPr algn="ctr"/>
            <a:r>
              <a:rPr lang="ko-KR" altLang="en-US" sz="2300">
                <a:solidFill>
                  <a:srgbClr val="595959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02. 서비스 차별화</a:t>
            </a:r>
          </a:p>
        </p:txBody>
      </p:sp>
      <p:grpSp>
        <p:nvGrpSpPr>
          <p:cNvPr id="1014" name="그룹 1014"/>
          <p:cNvGrpSpPr/>
          <p:nvPr/>
        </p:nvGrpSpPr>
        <p:grpSpPr>
          <a:xfrm>
            <a:off x="12936006" y="3970426"/>
            <a:ext cx="3521240" cy="4528811"/>
            <a:chOff x="12936006" y="3970426"/>
            <a:chExt cx="3521240" cy="4528811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12936006" y="4600000"/>
              <a:ext cx="3521240" cy="3899237"/>
              <a:chOff x="12936006" y="4600000"/>
              <a:chExt cx="3521240" cy="3899237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2936006" y="4600000"/>
                <a:ext cx="3521240" cy="3899237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14095623" y="3970426"/>
              <a:ext cx="1202005" cy="1202005"/>
              <a:chOff x="14095623" y="3970426"/>
              <a:chExt cx="1202005" cy="1202005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4095623" y="3970426"/>
                <a:ext cx="1202005" cy="1202005"/>
              </a:xfrm>
              <a:prstGeom prst="rect">
                <a:avLst/>
              </a:prstGeom>
            </p:spPr>
          </p:pic>
        </p:grpSp>
      </p:grpSp>
      <p:grpSp>
        <p:nvGrpSpPr>
          <p:cNvPr id="1017" name="그룹 1017"/>
          <p:cNvGrpSpPr/>
          <p:nvPr/>
        </p:nvGrpSpPr>
        <p:grpSpPr>
          <a:xfrm>
            <a:off x="13349661" y="6091418"/>
            <a:ext cx="2756523" cy="85911"/>
            <a:chOff x="13349661" y="6091418"/>
            <a:chExt cx="2756523" cy="85911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49661" y="6091418"/>
              <a:ext cx="2756523" cy="85911"/>
            </a:xfrm>
            <a:prstGeom prst="rect">
              <a:avLst/>
            </a:prstGeom>
          </p:spPr>
        </p:pic>
      </p:grpSp>
      <p:sp>
        <p:nvSpPr>
          <p:cNvPr id="61" name="Object 61"/>
          <p:cNvSpPr txBox="1"/>
          <p:nvPr/>
        </p:nvSpPr>
        <p:spPr>
          <a:xfrm>
            <a:off x="12303825" y="5311286"/>
            <a:ext cx="4785619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kern="0" spc="-400">
                <a:solidFill>
                  <a:srgbClr val="00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Gmarket Sans Medium" pitchFamily="34" charset="0"/>
              </a:rPr>
              <a:t> </a:t>
            </a:r>
            <a:r>
              <a:rPr lang="en-US" sz="3400" b="1" kern="0" spc="-400" err="1">
                <a:solidFill>
                  <a:srgbClr val="00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Gmarket Sans Medium" pitchFamily="34" charset="0"/>
              </a:rPr>
              <a:t>기대효과</a:t>
            </a:r>
            <a:endParaRPr lang="en-US" b="1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2563397" y="6928035"/>
            <a:ext cx="4266458" cy="800219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2300">
                <a:solidFill>
                  <a:srgbClr val="595959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01. </a:t>
            </a:r>
            <a:r>
              <a:rPr lang="ko-KR" altLang="en-US" sz="2300">
                <a:solidFill>
                  <a:srgbClr val="595959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수익 창출 방법</a:t>
            </a:r>
          </a:p>
          <a:p>
            <a:pPr algn="ctr"/>
            <a:r>
              <a:rPr lang="en-US" altLang="ko-KR" sz="2300">
                <a:solidFill>
                  <a:srgbClr val="595959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02. </a:t>
            </a:r>
            <a:r>
              <a:rPr lang="ko-KR" altLang="en-US" sz="2300">
                <a:solidFill>
                  <a:srgbClr val="595959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기대효과</a:t>
            </a:r>
            <a:endParaRPr lang="en-US" altLang="ko-KR" sz="2300">
              <a:solidFill>
                <a:srgbClr val="595959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sp>
        <p:nvSpPr>
          <p:cNvPr id="50" name="Object 21">
            <a:extLst>
              <a:ext uri="{FF2B5EF4-FFF2-40B4-BE49-F238E27FC236}">
                <a16:creationId xmlns:a16="http://schemas.microsoft.com/office/drawing/2014/main" id="{0C877A27-CB96-4762-AD13-64897527EA96}"/>
              </a:ext>
            </a:extLst>
          </p:cNvPr>
          <p:cNvSpPr txBox="1"/>
          <p:nvPr/>
        </p:nvSpPr>
        <p:spPr>
          <a:xfrm>
            <a:off x="6393652" y="3769510"/>
            <a:ext cx="1763063" cy="1446550"/>
          </a:xfrm>
          <a:prstGeom prst="rect">
            <a:avLst/>
          </a:prstGeom>
          <a:noFill/>
          <a:effectLst>
            <a:outerShdw blurRad="50800" dist="38100" dir="2700000" algn="tl" rotWithShape="0">
              <a:srgbClr val="946BF6"/>
            </a:outerShdw>
            <a:softEdge rad="0"/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8800" kern="0" spc="-20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Courier New"/>
              </a:rPr>
              <a:t>B</a:t>
            </a:r>
            <a:endParaRPr lang="en-US" sz="8800">
              <a:solidFill>
                <a:schemeClr val="bg1"/>
              </a:solidFill>
              <a:latin typeface="닉스곤체 M 2.0" panose="020B0600000101010101" pitchFamily="50" charset="-127"/>
              <a:ea typeface="닉스곤체 M 2.0" panose="020B0600000101010101" pitchFamily="50" charset="-127"/>
              <a:cs typeface="Courier New"/>
            </a:endParaRPr>
          </a:p>
        </p:txBody>
      </p:sp>
      <p:sp>
        <p:nvSpPr>
          <p:cNvPr id="51" name="Object 21">
            <a:extLst>
              <a:ext uri="{FF2B5EF4-FFF2-40B4-BE49-F238E27FC236}">
                <a16:creationId xmlns:a16="http://schemas.microsoft.com/office/drawing/2014/main" id="{E147429C-54F9-441D-9695-179F9B2AB2D7}"/>
              </a:ext>
            </a:extLst>
          </p:cNvPr>
          <p:cNvSpPr txBox="1"/>
          <p:nvPr/>
        </p:nvSpPr>
        <p:spPr>
          <a:xfrm>
            <a:off x="10144222" y="3769510"/>
            <a:ext cx="1763063" cy="1446550"/>
          </a:xfrm>
          <a:prstGeom prst="rect">
            <a:avLst/>
          </a:prstGeom>
          <a:noFill/>
          <a:effectLst>
            <a:outerShdw blurRad="50800" dist="38100" dir="2700000" algn="tl" rotWithShape="0">
              <a:srgbClr val="946BF6"/>
            </a:outerShdw>
            <a:softEdge rad="0"/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8800" kern="0" spc="-20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Courier New"/>
              </a:rPr>
              <a:t>C</a:t>
            </a:r>
            <a:endParaRPr lang="en-US" sz="8800">
              <a:solidFill>
                <a:schemeClr val="bg1"/>
              </a:solidFill>
              <a:latin typeface="닉스곤체 M 2.0" panose="020B0600000101010101" pitchFamily="50" charset="-127"/>
              <a:ea typeface="닉스곤체 M 2.0" panose="020B0600000101010101" pitchFamily="50" charset="-127"/>
              <a:cs typeface="Courier New"/>
            </a:endParaRPr>
          </a:p>
        </p:txBody>
      </p:sp>
      <p:sp>
        <p:nvSpPr>
          <p:cNvPr id="53" name="Object 21">
            <a:extLst>
              <a:ext uri="{FF2B5EF4-FFF2-40B4-BE49-F238E27FC236}">
                <a16:creationId xmlns:a16="http://schemas.microsoft.com/office/drawing/2014/main" id="{FDC55C59-8647-41FB-ADCA-AF2CFDA5C801}"/>
              </a:ext>
            </a:extLst>
          </p:cNvPr>
          <p:cNvSpPr txBox="1"/>
          <p:nvPr/>
        </p:nvSpPr>
        <p:spPr>
          <a:xfrm>
            <a:off x="13815093" y="3718092"/>
            <a:ext cx="1763063" cy="1446550"/>
          </a:xfrm>
          <a:prstGeom prst="rect">
            <a:avLst/>
          </a:prstGeom>
          <a:noFill/>
          <a:effectLst>
            <a:outerShdw blurRad="50800" dist="38100" dir="2700000" algn="tl" rotWithShape="0">
              <a:srgbClr val="946BF6"/>
            </a:outerShdw>
            <a:softEdge rad="0"/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8800" kern="0" spc="-20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Courier New"/>
              </a:rPr>
              <a:t>D</a:t>
            </a:r>
            <a:endParaRPr lang="en-US" sz="8800">
              <a:solidFill>
                <a:schemeClr val="bg1"/>
              </a:solidFill>
              <a:latin typeface="닉스곤체 M 2.0" panose="020B0600000101010101" pitchFamily="50" charset="-127"/>
              <a:ea typeface="닉스곤체 M 2.0" panose="020B0600000101010101" pitchFamily="50" charset="-127"/>
              <a:cs typeface="Courier New"/>
            </a:endParaRPr>
          </a:p>
        </p:txBody>
      </p:sp>
      <p:sp>
        <p:nvSpPr>
          <p:cNvPr id="57" name="Object 10">
            <a:extLst>
              <a:ext uri="{FF2B5EF4-FFF2-40B4-BE49-F238E27FC236}">
                <a16:creationId xmlns:a16="http://schemas.microsoft.com/office/drawing/2014/main" id="{5B31B7FD-9F74-4C84-A009-EF3180139765}"/>
              </a:ext>
            </a:extLst>
          </p:cNvPr>
          <p:cNvSpPr txBox="1"/>
          <p:nvPr/>
        </p:nvSpPr>
        <p:spPr>
          <a:xfrm>
            <a:off x="1203814" y="1645788"/>
            <a:ext cx="2266425" cy="11387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800" kern="0" spc="-300">
                <a:solidFill>
                  <a:srgbClr val="FFFFFF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목차</a:t>
            </a:r>
            <a:endParaRPr lang="en-US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946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883813" y="1978220"/>
            <a:ext cx="2931371" cy="1612254"/>
            <a:chOff x="11883813" y="1978220"/>
            <a:chExt cx="2931371" cy="16122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83813" y="1978220"/>
              <a:ext cx="2931371" cy="161225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993855" y="3083133"/>
            <a:ext cx="14298010" cy="38059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30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ITEALER</a:t>
            </a:r>
            <a:endParaRPr lang="en-US"/>
          </a:p>
        </p:txBody>
      </p:sp>
      <p:sp>
        <p:nvSpPr>
          <p:cNvPr id="6" name="Object 6"/>
          <p:cNvSpPr txBox="1"/>
          <p:nvPr/>
        </p:nvSpPr>
        <p:spPr>
          <a:xfrm>
            <a:off x="3818829" y="5958387"/>
            <a:ext cx="10648056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>
                <a:solidFill>
                  <a:srgbClr val="FFFFFF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Gmarket Sans Light" pitchFamily="34" charset="0"/>
              </a:rPr>
              <a:t>IT+DEALER : IT문제를 해결하는 사람</a:t>
            </a:r>
            <a:endParaRPr lang="en-US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3664057" y="3597268"/>
            <a:ext cx="672180" cy="449000"/>
            <a:chOff x="3664057" y="3597268"/>
            <a:chExt cx="672180" cy="44900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64057" y="3597268"/>
              <a:ext cx="672180" cy="4490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949477" y="3597268"/>
            <a:ext cx="672180" cy="449000"/>
            <a:chOff x="13949477" y="3597268"/>
            <a:chExt cx="672180" cy="44900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49477" y="3597268"/>
              <a:ext cx="672180" cy="4490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494731" y="5885011"/>
            <a:ext cx="2931371" cy="1612254"/>
            <a:chOff x="12494731" y="5885011"/>
            <a:chExt cx="2931371" cy="161225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140000">
              <a:off x="12494731" y="5885011"/>
              <a:ext cx="2931371" cy="1612254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 rot="20760000">
            <a:off x="12423302" y="6684745"/>
            <a:ext cx="316211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800" b="1">
                <a:solidFill>
                  <a:srgbClr val="FFFFFF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blackbean_singles L_Pro" pitchFamily="34" charset="0"/>
              </a:rPr>
              <a:t>#</a:t>
            </a:r>
            <a:r>
              <a:rPr lang="ko-KR" altLang="en-US" sz="2800" b="1" err="1">
                <a:solidFill>
                  <a:srgbClr val="FFFFFF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blackbean_singles L_Pro" pitchFamily="34" charset="0"/>
              </a:rPr>
              <a:t>모르겠어요</a:t>
            </a:r>
            <a:endParaRPr lang="ko-KR" altLang="en-US" sz="2800" b="1">
              <a:solidFill>
                <a:srgbClr val="FFFFFF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grpSp>
        <p:nvGrpSpPr>
          <p:cNvPr id="1005" name="그룹 1005"/>
          <p:cNvGrpSpPr/>
          <p:nvPr/>
        </p:nvGrpSpPr>
        <p:grpSpPr>
          <a:xfrm>
            <a:off x="7524352" y="7106276"/>
            <a:ext cx="2931371" cy="1612254"/>
            <a:chOff x="7524352" y="7106276"/>
            <a:chExt cx="2931371" cy="161225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">
              <a:off x="7524352" y="7106276"/>
              <a:ext cx="2931371" cy="1612254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 rot="360000">
            <a:off x="7376666" y="7807766"/>
            <a:ext cx="316211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000" b="1">
                <a:solidFill>
                  <a:srgbClr val="FFFFFF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blackbean_singles L_Pro" pitchFamily="34" charset="0"/>
              </a:rPr>
              <a:t>#</a:t>
            </a:r>
            <a:r>
              <a:rPr lang="en-US" altLang="ko-KR" sz="4000" b="1">
                <a:solidFill>
                  <a:srgbClr val="FFFFFF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blackbean_singles L_Pro" pitchFamily="34" charset="0"/>
              </a:rPr>
              <a:t>IT</a:t>
            </a:r>
            <a:endParaRPr lang="ko-KR" altLang="en-US" sz="4000" b="1">
              <a:solidFill>
                <a:srgbClr val="FFFFFF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grpSp>
        <p:nvGrpSpPr>
          <p:cNvPr id="1006" name="그룹 1006"/>
          <p:cNvGrpSpPr/>
          <p:nvPr/>
        </p:nvGrpSpPr>
        <p:grpSpPr>
          <a:xfrm>
            <a:off x="2731941" y="5741038"/>
            <a:ext cx="2931371" cy="1612254"/>
            <a:chOff x="2731941" y="5741038"/>
            <a:chExt cx="2931371" cy="161225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480000">
              <a:off x="2731941" y="5741038"/>
              <a:ext cx="2931371" cy="1612254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 rot="360000">
            <a:off x="2526347" y="6453637"/>
            <a:ext cx="3162115" cy="661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600" b="1">
                <a:solidFill>
                  <a:srgbClr val="FFFFFF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blackbean_singles L_Pro" pitchFamily="34" charset="0"/>
              </a:rPr>
              <a:t>#과제</a:t>
            </a:r>
            <a:endParaRPr lang="en-US" sz="1600" b="1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grpSp>
        <p:nvGrpSpPr>
          <p:cNvPr id="1007" name="그룹 1007"/>
          <p:cNvGrpSpPr/>
          <p:nvPr/>
        </p:nvGrpSpPr>
        <p:grpSpPr>
          <a:xfrm>
            <a:off x="4227921" y="1718874"/>
            <a:ext cx="2931371" cy="1612254"/>
            <a:chOff x="4227921" y="1718874"/>
            <a:chExt cx="2931371" cy="161225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20000">
              <a:off x="4227921" y="1718874"/>
              <a:ext cx="2931371" cy="1612254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 rot="360000">
            <a:off x="4095196" y="2092808"/>
            <a:ext cx="3162115" cy="661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600" b="1">
                <a:solidFill>
                  <a:srgbClr val="FFFFFF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blackbean_singles L_Pro" pitchFamily="34" charset="0"/>
              </a:rPr>
              <a:t>#대학생</a:t>
            </a:r>
            <a:endParaRPr lang="en-US" sz="1600" b="1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sp>
        <p:nvSpPr>
          <p:cNvPr id="29" name="Object 29"/>
          <p:cNvSpPr txBox="1"/>
          <p:nvPr/>
        </p:nvSpPr>
        <p:spPr>
          <a:xfrm rot="-60000">
            <a:off x="11751166" y="2295874"/>
            <a:ext cx="3162115" cy="661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600" b="1">
                <a:solidFill>
                  <a:srgbClr val="FFFFFF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blackbean_singles L_Pro" pitchFamily="34" charset="0"/>
              </a:rPr>
              <a:t>#코딩</a:t>
            </a:r>
            <a:endParaRPr lang="en-US" sz="1600" b="1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51105" y="1353830"/>
            <a:ext cx="5680188" cy="7833245"/>
            <a:chOff x="7645750" y="1530209"/>
            <a:chExt cx="4659246" cy="48049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7572905" y="1603054"/>
              <a:ext cx="4804935" cy="4659246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137652" y="7315722"/>
            <a:ext cx="484294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ko-KR" altLang="en-US" sz="2000" b="1" i="0">
                <a:solidFill>
                  <a:srgbClr val="946BF6"/>
                </a:solidFill>
                <a:effectLst/>
                <a:latin typeface="닉스곤체 M 2.0" panose="020B0600000101010101" pitchFamily="50" charset="-127"/>
                <a:ea typeface="닉스곤체 M 2.0" panose="020B0600000101010101" pitchFamily="50" charset="-127"/>
              </a:rPr>
              <a:t>강의 없고 과제 늘어</a:t>
            </a:r>
            <a:r>
              <a:rPr lang="en-US" altLang="ko-KR" sz="2000" b="1" i="0">
                <a:solidFill>
                  <a:srgbClr val="946BF6"/>
                </a:solidFill>
                <a:effectLst/>
                <a:latin typeface="닉스곤체 M 2.0" panose="020B0600000101010101" pitchFamily="50" charset="-127"/>
                <a:ea typeface="닉스곤체 M 2.0" panose="020B0600000101010101" pitchFamily="50" charset="-127"/>
              </a:rPr>
              <a:t>…</a:t>
            </a:r>
            <a:r>
              <a:rPr lang="ko-KR" altLang="en-US" sz="2000" b="1" i="0">
                <a:solidFill>
                  <a:srgbClr val="946BF6"/>
                </a:solidFill>
                <a:effectLst/>
                <a:latin typeface="닉스곤체 M 2.0" panose="020B0600000101010101" pitchFamily="50" charset="-127"/>
                <a:ea typeface="닉스곤체 M 2.0" panose="020B0600000101010101" pitchFamily="50" charset="-127"/>
              </a:rPr>
              <a:t>대학생 </a:t>
            </a:r>
            <a:r>
              <a:rPr lang="en-US" altLang="ko-KR" sz="2000" b="1" i="0">
                <a:solidFill>
                  <a:srgbClr val="946BF6"/>
                </a:solidFill>
                <a:effectLst/>
                <a:latin typeface="닉스곤체 M 2.0" panose="020B0600000101010101" pitchFamily="50" charset="-127"/>
                <a:ea typeface="닉스곤체 M 2.0" panose="020B0600000101010101" pitchFamily="50" charset="-127"/>
              </a:rPr>
              <a:t>78.9% “</a:t>
            </a:r>
            <a:r>
              <a:rPr lang="ko-KR" altLang="en-US" sz="2000" b="1" i="0">
                <a:solidFill>
                  <a:srgbClr val="946BF6"/>
                </a:solidFill>
                <a:effectLst/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코로나發 온라인 강의 불편”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186806" y="4531959"/>
            <a:ext cx="4561992" cy="13388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8100" b="1" kern="0" spc="-300">
                <a:solidFill>
                  <a:srgbClr val="946BF6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Gmarket Sans Bold" pitchFamily="34" charset="0"/>
              </a:rPr>
              <a:t>기사</a:t>
            </a:r>
            <a:endParaRPr lang="en-US" b="1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D5FE537-6B75-42C0-9691-5CF36F9773A3}"/>
              </a:ext>
            </a:extLst>
          </p:cNvPr>
          <p:cNvGrpSpPr/>
          <p:nvPr/>
        </p:nvGrpSpPr>
        <p:grpSpPr>
          <a:xfrm>
            <a:off x="-2882735" y="-322610"/>
            <a:ext cx="6730898" cy="3210113"/>
            <a:chOff x="-2882735" y="-322610"/>
            <a:chExt cx="6730898" cy="321011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-2882735" y="-322610"/>
              <a:ext cx="6730898" cy="2137425"/>
              <a:chOff x="-2882735" y="-322610"/>
              <a:chExt cx="6730898" cy="2137425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2400000">
                <a:off x="-2882735" y="-322610"/>
                <a:ext cx="6730898" cy="2137425"/>
              </a:xfrm>
              <a:prstGeom prst="rect">
                <a:avLst/>
              </a:prstGeom>
            </p:spPr>
          </p:pic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D7043498-2785-4152-8E27-097DA0149367}"/>
                </a:ext>
              </a:extLst>
            </p:cNvPr>
            <p:cNvGrpSpPr/>
            <p:nvPr/>
          </p:nvGrpSpPr>
          <p:grpSpPr>
            <a:xfrm>
              <a:off x="1322490" y="1026202"/>
              <a:ext cx="1636755" cy="1861301"/>
              <a:chOff x="1411245" y="976023"/>
              <a:chExt cx="1636755" cy="1861301"/>
            </a:xfrm>
          </p:grpSpPr>
          <p:sp>
            <p:nvSpPr>
              <p:cNvPr id="20" name="Object 20"/>
              <p:cNvSpPr txBox="1"/>
              <p:nvPr/>
            </p:nvSpPr>
            <p:spPr>
              <a:xfrm>
                <a:off x="1411245" y="1944772"/>
                <a:ext cx="1636755" cy="89255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2600" b="1">
                    <a:solidFill>
                      <a:srgbClr val="FFFFFF"/>
                    </a:solidFill>
                    <a:latin typeface="닉스곤체 M 2.0" panose="020B0600000101010101" pitchFamily="50" charset="-127"/>
                    <a:ea typeface="닉스곤체 M 2.0" panose="020B0600000101010101" pitchFamily="50" charset="-127"/>
                    <a:cs typeface="Gmarket Sans Light" pitchFamily="34" charset="0"/>
                  </a:rPr>
                  <a:t>아이디어 </a:t>
                </a:r>
                <a:endParaRPr lang="en-US" altLang="ko-KR" sz="2600" b="1">
                  <a:solidFill>
                    <a:srgbClr val="FFFFFF"/>
                  </a:solidFill>
                  <a:latin typeface="닉스곤체 M 2.0" panose="020B0600000101010101" pitchFamily="50" charset="-127"/>
                  <a:ea typeface="닉스곤체 M 2.0" panose="020B0600000101010101" pitchFamily="50" charset="-127"/>
                  <a:cs typeface="Gmarket Sans Light" pitchFamily="34" charset="0"/>
                </a:endParaRPr>
              </a:p>
              <a:p>
                <a:pPr algn="ctr"/>
                <a:r>
                  <a:rPr lang="ko-KR" altLang="en-US" sz="2600" b="1">
                    <a:solidFill>
                      <a:srgbClr val="FFFFFF"/>
                    </a:solidFill>
                    <a:latin typeface="닉스곤체 M 2.0" panose="020B0600000101010101" pitchFamily="50" charset="-127"/>
                    <a:ea typeface="닉스곤체 M 2.0" panose="020B0600000101010101" pitchFamily="50" charset="-127"/>
                    <a:cs typeface="Gmarket Sans Light" pitchFamily="34" charset="0"/>
                  </a:rPr>
                  <a:t>발생 배경</a:t>
                </a:r>
                <a:endParaRPr lang="en-US" b="1">
                  <a:latin typeface="닉스곤체 M 2.0" panose="020B0600000101010101" pitchFamily="50" charset="-127"/>
                  <a:ea typeface="닉스곤체 M 2.0" panose="020B0600000101010101" pitchFamily="50" charset="-127"/>
                </a:endParaRPr>
              </a:p>
            </p:txBody>
          </p:sp>
          <p:sp>
            <p:nvSpPr>
              <p:cNvPr id="21" name="Object 21"/>
              <p:cNvSpPr txBox="1"/>
              <p:nvPr/>
            </p:nvSpPr>
            <p:spPr>
              <a:xfrm>
                <a:off x="1905000" y="976023"/>
                <a:ext cx="727869" cy="1138773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sz="6800" b="1" kern="0" spc="-300">
                    <a:solidFill>
                      <a:srgbClr val="FFFFFF"/>
                    </a:solidFill>
                    <a:latin typeface="닉스곤체 M 2.0" panose="020B0600000101010101" pitchFamily="50" charset="-127"/>
                    <a:ea typeface="닉스곤체 M 2.0" panose="020B0600000101010101" pitchFamily="50" charset="-127"/>
                  </a:rPr>
                  <a:t>A</a:t>
                </a:r>
                <a:endParaRPr lang="en-US" b="1">
                  <a:latin typeface="닉스곤체 M 2.0" panose="020B0600000101010101" pitchFamily="50" charset="-127"/>
                  <a:ea typeface="닉스곤체 M 2.0" panose="020B0600000101010101" pitchFamily="50" charset="-127"/>
                </a:endParaRPr>
              </a:p>
            </p:txBody>
          </p:sp>
        </p:grpSp>
      </p:grpSp>
      <p:sp>
        <p:nvSpPr>
          <p:cNvPr id="29" name="Object 29"/>
          <p:cNvSpPr txBox="1"/>
          <p:nvPr/>
        </p:nvSpPr>
        <p:spPr>
          <a:xfrm>
            <a:off x="4991298" y="8193391"/>
            <a:ext cx="5300138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fr-FR" altLang="ko-KR" sz="1800" b="0" i="0" u="sng" strike="noStrike">
                <a:solidFill>
                  <a:srgbClr val="C3C3C3"/>
                </a:solidFill>
                <a:effectLst/>
                <a:latin typeface="닉스곤체 M 2.0" panose="020B0600000101010101" pitchFamily="50" charset="-127"/>
                <a:ea typeface="닉스곤체 M 2.0" panose="020B0600000101010101" pitchFamily="50" charset="-127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https://www.donga.com/news/Society/article/all/20200324/100316531/1</a:t>
            </a:r>
            <a:endParaRPr lang="en-US">
              <a:solidFill>
                <a:srgbClr val="C3C3C3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grpSp>
        <p:nvGrpSpPr>
          <p:cNvPr id="1008" name="그룹 1008"/>
          <p:cNvGrpSpPr/>
          <p:nvPr/>
        </p:nvGrpSpPr>
        <p:grpSpPr>
          <a:xfrm>
            <a:off x="4350815" y="1143522"/>
            <a:ext cx="768657" cy="512438"/>
            <a:chOff x="7261421" y="1273990"/>
            <a:chExt cx="768657" cy="512438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7389530" y="1273990"/>
              <a:ext cx="512438" cy="512438"/>
              <a:chOff x="7389530" y="1273990"/>
              <a:chExt cx="512438" cy="512438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389530" y="1273990"/>
                <a:ext cx="512438" cy="512438"/>
              </a:xfrm>
              <a:prstGeom prst="rect">
                <a:avLst/>
              </a:prstGeom>
            </p:spPr>
          </p:pic>
        </p:grpSp>
        <p:sp>
          <p:nvSpPr>
            <p:cNvPr id="37" name="Object 37"/>
            <p:cNvSpPr txBox="1"/>
            <p:nvPr/>
          </p:nvSpPr>
          <p:spPr>
            <a:xfrm>
              <a:off x="7261421" y="1387674"/>
              <a:ext cx="768657" cy="3231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500">
                  <a:solidFill>
                    <a:srgbClr val="FFFFFF"/>
                  </a:solidFill>
                  <a:latin typeface="닉스곤체 M 2.0" panose="020B0600000101010101" pitchFamily="50" charset="-127"/>
                  <a:ea typeface="닉스곤체 M 2.0" panose="020B0600000101010101" pitchFamily="50" charset="-127"/>
                  <a:cs typeface="Gmarket Sans Medium" pitchFamily="34" charset="0"/>
                </a:rPr>
                <a:t>01</a:t>
              </a:r>
              <a:endParaRPr lang="en-US">
                <a:latin typeface="닉스곤체 M 2.0" panose="020B0600000101010101" pitchFamily="50" charset="-127"/>
                <a:ea typeface="닉스곤체 M 2.0" panose="020B0600000101010101" pitchFamily="50" charset="-127"/>
              </a:endParaRPr>
            </a:p>
          </p:txBody>
        </p:sp>
      </p:grpSp>
      <p:grpSp>
        <p:nvGrpSpPr>
          <p:cNvPr id="38" name="그룹 1001">
            <a:extLst>
              <a:ext uri="{FF2B5EF4-FFF2-40B4-BE49-F238E27FC236}">
                <a16:creationId xmlns:a16="http://schemas.microsoft.com/office/drawing/2014/main" id="{2D69B5DC-BA5D-4518-8844-363DE24DEB8B}"/>
              </a:ext>
            </a:extLst>
          </p:cNvPr>
          <p:cNvGrpSpPr/>
          <p:nvPr/>
        </p:nvGrpSpPr>
        <p:grpSpPr>
          <a:xfrm>
            <a:off x="11107760" y="1357403"/>
            <a:ext cx="5680188" cy="7826101"/>
            <a:chOff x="7645750" y="1530209"/>
            <a:chExt cx="4659246" cy="4804935"/>
          </a:xfrm>
        </p:grpSpPr>
        <p:pic>
          <p:nvPicPr>
            <p:cNvPr id="39" name="Object 2">
              <a:extLst>
                <a:ext uri="{FF2B5EF4-FFF2-40B4-BE49-F238E27FC236}">
                  <a16:creationId xmlns:a16="http://schemas.microsoft.com/office/drawing/2014/main" id="{EA2A97E6-8BBD-42C3-8B71-145BC4E70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7572905" y="1603054"/>
              <a:ext cx="4804935" cy="4659246"/>
            </a:xfrm>
            <a:prstGeom prst="rect">
              <a:avLst/>
            </a:prstGeom>
          </p:spPr>
        </p:pic>
      </p:grpSp>
      <p:sp>
        <p:nvSpPr>
          <p:cNvPr id="40" name="Object 12">
            <a:extLst>
              <a:ext uri="{FF2B5EF4-FFF2-40B4-BE49-F238E27FC236}">
                <a16:creationId xmlns:a16="http://schemas.microsoft.com/office/drawing/2014/main" id="{1FBBE06C-FC59-4D8B-9ED0-88FF4BAF547C}"/>
              </a:ext>
            </a:extLst>
          </p:cNvPr>
          <p:cNvSpPr txBox="1"/>
          <p:nvPr/>
        </p:nvSpPr>
        <p:spPr>
          <a:xfrm>
            <a:off x="11401748" y="7273968"/>
            <a:ext cx="5144534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 latinLnBrk="1"/>
            <a:r>
              <a:rPr lang="en-US" altLang="ko-KR" sz="2000" b="1" i="0">
                <a:solidFill>
                  <a:srgbClr val="946BF6"/>
                </a:solidFill>
                <a:effectLst/>
                <a:latin typeface="닉스곤체 M 2.0" panose="020B0600000101010101" pitchFamily="50" charset="-127"/>
                <a:ea typeface="닉스곤체 M 2.0" panose="020B0600000101010101" pitchFamily="50" charset="-127"/>
              </a:rPr>
              <a:t>"</a:t>
            </a:r>
            <a:r>
              <a:rPr lang="ko-KR" altLang="en-US" sz="2000" b="1" i="0">
                <a:solidFill>
                  <a:srgbClr val="946BF6"/>
                </a:solidFill>
                <a:effectLst/>
                <a:latin typeface="닉스곤체 M 2.0" panose="020B0600000101010101" pitchFamily="50" charset="-127"/>
                <a:ea typeface="닉스곤체 M 2.0" panose="020B0600000101010101" pitchFamily="50" charset="-127"/>
              </a:rPr>
              <a:t>학원은 고등학생 때 끝난 줄 알았는데</a:t>
            </a:r>
            <a:r>
              <a:rPr lang="en-US" altLang="ko-KR" sz="2000" b="1" i="0">
                <a:solidFill>
                  <a:srgbClr val="946BF6"/>
                </a:solidFill>
                <a:effectLst/>
                <a:latin typeface="닉스곤체 M 2.0" panose="020B0600000101010101" pitchFamily="50" charset="-127"/>
                <a:ea typeface="닉스곤체 M 2.0" panose="020B0600000101010101" pitchFamily="50" charset="-127"/>
              </a:rPr>
              <a:t>···" </a:t>
            </a:r>
          </a:p>
          <a:p>
            <a:pPr algn="ctr" latinLnBrk="1"/>
            <a:r>
              <a:rPr lang="ko-KR" altLang="en-US" sz="2000" b="1" i="0">
                <a:solidFill>
                  <a:srgbClr val="946BF6"/>
                </a:solidFill>
                <a:effectLst/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전공수업 따라가려고 사교육에 </a:t>
            </a:r>
            <a:endParaRPr lang="en-US" altLang="ko-KR" sz="2000" b="1" i="0">
              <a:solidFill>
                <a:srgbClr val="946BF6"/>
              </a:solidFill>
              <a:effectLst/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  <a:p>
            <a:pPr algn="ctr" latinLnBrk="1"/>
            <a:r>
              <a:rPr lang="ko-KR" altLang="en-US" sz="2000" b="1" i="0">
                <a:solidFill>
                  <a:srgbClr val="946BF6"/>
                </a:solidFill>
                <a:effectLst/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손 뻗는 대학생들</a:t>
            </a:r>
          </a:p>
        </p:txBody>
      </p:sp>
      <p:sp>
        <p:nvSpPr>
          <p:cNvPr id="45" name="Object 29">
            <a:extLst>
              <a:ext uri="{FF2B5EF4-FFF2-40B4-BE49-F238E27FC236}">
                <a16:creationId xmlns:a16="http://schemas.microsoft.com/office/drawing/2014/main" id="{59067AA0-A3D4-4C90-A5A0-145E5B9D446C}"/>
              </a:ext>
            </a:extLst>
          </p:cNvPr>
          <p:cNvSpPr txBox="1"/>
          <p:nvPr/>
        </p:nvSpPr>
        <p:spPr>
          <a:xfrm>
            <a:off x="11449890" y="8269591"/>
            <a:ext cx="5300138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fr-FR" altLang="ko-KR" sz="1800" b="0" i="0" u="sng" strike="noStrike">
                <a:solidFill>
                  <a:srgbClr val="C3C3C3"/>
                </a:solidFill>
                <a:effectLst/>
                <a:latin typeface="닉스곤체 M 2.0" panose="020B0600000101010101" pitchFamily="50" charset="-127"/>
                <a:ea typeface="닉스곤체 M 2.0" panose="020B0600000101010101" pitchFamily="50" charset="-127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https://magazine.hankyung.com/job-joy/article/202104306364d</a:t>
            </a:r>
            <a:endParaRPr lang="en-US">
              <a:solidFill>
                <a:srgbClr val="C3C3C3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grpSp>
        <p:nvGrpSpPr>
          <p:cNvPr id="46" name="그룹 1008">
            <a:extLst>
              <a:ext uri="{FF2B5EF4-FFF2-40B4-BE49-F238E27FC236}">
                <a16:creationId xmlns:a16="http://schemas.microsoft.com/office/drawing/2014/main" id="{8C861B8E-CF95-400A-953B-99ECB9337E05}"/>
              </a:ext>
            </a:extLst>
          </p:cNvPr>
          <p:cNvGrpSpPr/>
          <p:nvPr/>
        </p:nvGrpSpPr>
        <p:grpSpPr>
          <a:xfrm>
            <a:off x="10707470" y="1146986"/>
            <a:ext cx="768657" cy="512438"/>
            <a:chOff x="7261421" y="1273990"/>
            <a:chExt cx="768657" cy="512438"/>
          </a:xfrm>
        </p:grpSpPr>
        <p:grpSp>
          <p:nvGrpSpPr>
            <p:cNvPr id="48" name="그룹 1009">
              <a:extLst>
                <a:ext uri="{FF2B5EF4-FFF2-40B4-BE49-F238E27FC236}">
                  <a16:creationId xmlns:a16="http://schemas.microsoft.com/office/drawing/2014/main" id="{977EBD11-097F-436F-8D83-D0ABC468141A}"/>
                </a:ext>
              </a:extLst>
            </p:cNvPr>
            <p:cNvGrpSpPr/>
            <p:nvPr/>
          </p:nvGrpSpPr>
          <p:grpSpPr>
            <a:xfrm>
              <a:off x="7389530" y="1273990"/>
              <a:ext cx="512438" cy="512438"/>
              <a:chOff x="7389530" y="1273990"/>
              <a:chExt cx="512438" cy="512438"/>
            </a:xfrm>
          </p:grpSpPr>
          <p:pic>
            <p:nvPicPr>
              <p:cNvPr id="51" name="Object 34">
                <a:extLst>
                  <a:ext uri="{FF2B5EF4-FFF2-40B4-BE49-F238E27FC236}">
                    <a16:creationId xmlns:a16="http://schemas.microsoft.com/office/drawing/2014/main" id="{38202AE0-414A-4B73-A21A-18CDE10AC0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389530" y="1273990"/>
                <a:ext cx="512438" cy="512438"/>
              </a:xfrm>
              <a:prstGeom prst="rect">
                <a:avLst/>
              </a:prstGeom>
            </p:spPr>
          </p:pic>
        </p:grpSp>
        <p:sp>
          <p:nvSpPr>
            <p:cNvPr id="50" name="Object 37">
              <a:extLst>
                <a:ext uri="{FF2B5EF4-FFF2-40B4-BE49-F238E27FC236}">
                  <a16:creationId xmlns:a16="http://schemas.microsoft.com/office/drawing/2014/main" id="{6019FAC1-B3D2-4EEF-B37F-4CC37D7BA3E6}"/>
                </a:ext>
              </a:extLst>
            </p:cNvPr>
            <p:cNvSpPr txBox="1"/>
            <p:nvPr/>
          </p:nvSpPr>
          <p:spPr>
            <a:xfrm>
              <a:off x="7261421" y="1387674"/>
              <a:ext cx="768657" cy="3231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500">
                  <a:solidFill>
                    <a:srgbClr val="FFFFFF"/>
                  </a:solidFill>
                  <a:latin typeface="닉스곤체 M 2.0" panose="020B0600000101010101" pitchFamily="50" charset="-127"/>
                  <a:ea typeface="닉스곤체 M 2.0" panose="020B0600000101010101" pitchFamily="50" charset="-127"/>
                  <a:cs typeface="Gmarket Sans Medium" pitchFamily="34" charset="0"/>
                </a:rPr>
                <a:t>02</a:t>
              </a:r>
              <a:endParaRPr lang="en-US">
                <a:latin typeface="닉스곤체 M 2.0" panose="020B0600000101010101" pitchFamily="50" charset="-127"/>
                <a:ea typeface="닉스곤체 M 2.0" panose="020B0600000101010101" pitchFamily="50" charset="-127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14496575-C0AD-4C4F-93F0-B5B708EEE1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98921" y="1507832"/>
            <a:ext cx="5292515" cy="566027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1B684CF-4641-4876-BCD2-08176FE57C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49890" y="1659424"/>
            <a:ext cx="5096392" cy="5333899"/>
          </a:xfrm>
          <a:prstGeom prst="rect">
            <a:avLst/>
          </a:prstGeom>
        </p:spPr>
      </p:pic>
      <p:sp>
        <p:nvSpPr>
          <p:cNvPr id="26" name="Object 20">
            <a:extLst>
              <a:ext uri="{FF2B5EF4-FFF2-40B4-BE49-F238E27FC236}">
                <a16:creationId xmlns:a16="http://schemas.microsoft.com/office/drawing/2014/main" id="{04B0225C-4050-4022-B5C2-8F9486A71F53}"/>
              </a:ext>
            </a:extLst>
          </p:cNvPr>
          <p:cNvSpPr txBox="1"/>
          <p:nvPr/>
        </p:nvSpPr>
        <p:spPr>
          <a:xfrm>
            <a:off x="225631" y="3432646"/>
            <a:ext cx="4266458" cy="446276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2300" b="1">
                <a:solidFill>
                  <a:srgbClr val="595959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01. </a:t>
            </a:r>
            <a:r>
              <a:rPr lang="ko-KR" altLang="en-US" sz="2300" b="1">
                <a:solidFill>
                  <a:srgbClr val="595959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대학 과제수행 실태</a:t>
            </a:r>
          </a:p>
        </p:txBody>
      </p:sp>
    </p:spTree>
    <p:extLst>
      <p:ext uri="{BB962C8B-B14F-4D97-AF65-F5344CB8AC3E}">
        <p14:creationId xmlns:p14="http://schemas.microsoft.com/office/powerpoint/2010/main" val="1922991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826365" y="899327"/>
            <a:ext cx="11382919" cy="8368792"/>
            <a:chOff x="7645750" y="1530209"/>
            <a:chExt cx="4659246" cy="48049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7572905" y="1603054"/>
              <a:ext cx="4804935" cy="4659246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6095874" y="7785775"/>
            <a:ext cx="10411648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ko-KR" altLang="en-US" sz="2000" b="1">
                <a:solidFill>
                  <a:srgbClr val="946BF6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+mn-lt"/>
              </a:rPr>
              <a:t> </a:t>
            </a:r>
            <a:r>
              <a:rPr lang="ko-KR" sz="2000" b="1" err="1">
                <a:solidFill>
                  <a:srgbClr val="946BF6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+mn-lt"/>
              </a:rPr>
              <a:t>대학신입생의</a:t>
            </a:r>
            <a:r>
              <a:rPr lang="ko-KR" sz="2000" b="1">
                <a:solidFill>
                  <a:srgbClr val="946BF6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+mn-lt"/>
              </a:rPr>
              <a:t> </a:t>
            </a:r>
            <a:r>
              <a:rPr lang="ko-KR" sz="2000" b="1" err="1">
                <a:solidFill>
                  <a:srgbClr val="946BF6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+mn-lt"/>
              </a:rPr>
              <a:t>비대면</a:t>
            </a:r>
            <a:r>
              <a:rPr lang="ko-KR" sz="2000" b="1">
                <a:solidFill>
                  <a:srgbClr val="946BF6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+mn-lt"/>
              </a:rPr>
              <a:t> 수업 </a:t>
            </a:r>
            <a:r>
              <a:rPr lang="ko-KR" altLang="en-US" sz="2000" b="1">
                <a:solidFill>
                  <a:srgbClr val="946BF6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+mn-lt"/>
              </a:rPr>
              <a:t>경험</a:t>
            </a:r>
            <a:endParaRPr lang="ko-KR" sz="2000" b="1" i="0">
              <a:solidFill>
                <a:srgbClr val="946BF6"/>
              </a:solidFill>
              <a:effectLst/>
              <a:latin typeface="닉스곤체 M 2.0" panose="020B0600000101010101" pitchFamily="50" charset="-127"/>
              <a:ea typeface="닉스곤체 M 2.0" panose="020B0600000101010101" pitchFamily="50" charset="-127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8249" y="4474086"/>
            <a:ext cx="4561992" cy="13388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8100" b="1" kern="0" spc="-300">
                <a:solidFill>
                  <a:srgbClr val="946BF6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Gmarket Sans Bold" pitchFamily="34" charset="0"/>
              </a:rPr>
              <a:t>논문 </a:t>
            </a:r>
            <a:r>
              <a:rPr lang="en-US" altLang="ko-KR" sz="8100" b="1" kern="0" spc="-300">
                <a:solidFill>
                  <a:srgbClr val="946BF6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Gmarket Sans Bold" pitchFamily="34" charset="0"/>
              </a:rPr>
              <a:t>- 1</a:t>
            </a:r>
            <a:endParaRPr lang="en-US" b="1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sp>
        <p:nvSpPr>
          <p:cNvPr id="4" name="Object 29">
            <a:extLst>
              <a:ext uri="{FF2B5EF4-FFF2-40B4-BE49-F238E27FC236}">
                <a16:creationId xmlns:a16="http://schemas.microsoft.com/office/drawing/2014/main" id="{3319D223-5F10-7E47-6E4B-99EB1B6D0D24}"/>
              </a:ext>
            </a:extLst>
          </p:cNvPr>
          <p:cNvSpPr txBox="1"/>
          <p:nvPr/>
        </p:nvSpPr>
        <p:spPr>
          <a:xfrm>
            <a:off x="6200422" y="8258848"/>
            <a:ext cx="1080417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b="0" i="0" u="none" strike="noStrike">
                <a:solidFill>
                  <a:srgbClr val="C3C3C3"/>
                </a:solidFill>
                <a:effectLst/>
                <a:latin typeface="닉스곤체 M 2.0" panose="020B0600000101010101" pitchFamily="50" charset="-127"/>
                <a:ea typeface="닉스곤체 M 2.0" panose="020B0600000101010101" pitchFamily="50" charset="-127"/>
                <a:cs typeface="Arial"/>
              </a:rPr>
              <a:t>&lt;</a:t>
            </a:r>
            <a:r>
              <a:rPr lang="en-US" altLang="ko-KR">
                <a:solidFill>
                  <a:srgbClr val="C3C3C3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Arial"/>
              </a:rPr>
              <a:t>코로나19로 </a:t>
            </a:r>
            <a:r>
              <a:rPr lang="en-US" altLang="ko-KR" err="1">
                <a:solidFill>
                  <a:srgbClr val="C3C3C3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Arial"/>
              </a:rPr>
              <a:t>인한</a:t>
            </a:r>
            <a:r>
              <a:rPr lang="en-US" altLang="ko-KR">
                <a:solidFill>
                  <a:srgbClr val="C3C3C3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Arial"/>
              </a:rPr>
              <a:t> </a:t>
            </a:r>
            <a:r>
              <a:rPr lang="en-US" altLang="ko-KR" err="1">
                <a:solidFill>
                  <a:srgbClr val="C3C3C3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Arial"/>
              </a:rPr>
              <a:t>대학신입생의</a:t>
            </a:r>
            <a:r>
              <a:rPr lang="en-US" altLang="ko-KR">
                <a:solidFill>
                  <a:srgbClr val="C3C3C3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Arial"/>
              </a:rPr>
              <a:t> </a:t>
            </a:r>
            <a:r>
              <a:rPr lang="en-US" altLang="ko-KR" err="1">
                <a:solidFill>
                  <a:srgbClr val="C3C3C3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Arial"/>
              </a:rPr>
              <a:t>비대면</a:t>
            </a:r>
            <a:r>
              <a:rPr lang="en-US" altLang="ko-KR">
                <a:solidFill>
                  <a:srgbClr val="C3C3C3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Arial"/>
              </a:rPr>
              <a:t> </a:t>
            </a:r>
            <a:r>
              <a:rPr lang="en-US" altLang="ko-KR" err="1">
                <a:solidFill>
                  <a:srgbClr val="C3C3C3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Arial"/>
              </a:rPr>
              <a:t>수업</a:t>
            </a:r>
            <a:r>
              <a:rPr lang="en-US" altLang="ko-KR">
                <a:solidFill>
                  <a:srgbClr val="C3C3C3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Arial"/>
              </a:rPr>
              <a:t> </a:t>
            </a:r>
            <a:r>
              <a:rPr lang="en-US" altLang="ko-KR" err="1">
                <a:solidFill>
                  <a:srgbClr val="C3C3C3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Arial"/>
              </a:rPr>
              <a:t>경험에</a:t>
            </a:r>
            <a:r>
              <a:rPr lang="en-US" altLang="ko-KR">
                <a:solidFill>
                  <a:srgbClr val="C3C3C3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Arial"/>
              </a:rPr>
              <a:t> </a:t>
            </a:r>
            <a:r>
              <a:rPr lang="en-US" altLang="ko-KR" err="1">
                <a:solidFill>
                  <a:srgbClr val="C3C3C3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Arial"/>
              </a:rPr>
              <a:t>대한</a:t>
            </a:r>
            <a:r>
              <a:rPr lang="en-US" altLang="ko-KR">
                <a:solidFill>
                  <a:srgbClr val="C3C3C3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Arial"/>
              </a:rPr>
              <a:t> </a:t>
            </a:r>
            <a:r>
              <a:rPr lang="en-US" altLang="ko-KR" err="1">
                <a:solidFill>
                  <a:srgbClr val="C3C3C3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Arial"/>
              </a:rPr>
              <a:t>연구</a:t>
            </a:r>
            <a:r>
              <a:rPr lang="en-US" altLang="ko-KR" b="0" i="0" u="none" strike="noStrike">
                <a:solidFill>
                  <a:srgbClr val="C3C3C3"/>
                </a:solidFill>
                <a:effectLst/>
                <a:latin typeface="닉스곤체 M 2.0" panose="020B0600000101010101" pitchFamily="50" charset="-127"/>
                <a:ea typeface="닉스곤체 M 2.0" panose="020B0600000101010101" pitchFamily="50" charset="-127"/>
                <a:cs typeface="Arial"/>
              </a:rPr>
              <a:t>&gt; </a:t>
            </a:r>
            <a:r>
              <a:rPr lang="en-US" altLang="ko-KR" err="1">
                <a:solidFill>
                  <a:srgbClr val="C3C3C3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Arial"/>
              </a:rPr>
              <a:t>동국대학교</a:t>
            </a:r>
            <a:r>
              <a:rPr lang="en-US" altLang="ko-KR">
                <a:solidFill>
                  <a:srgbClr val="C3C3C3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Arial"/>
              </a:rPr>
              <a:t> 최현실.2021</a:t>
            </a:r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D132D83E-F9D9-67AE-38BC-A4EDC35AB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874" y="1174453"/>
            <a:ext cx="7842351" cy="1015663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BB2F0FDD-6644-F306-8A2A-AE2DE401E6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7015" y="2643995"/>
            <a:ext cx="4889809" cy="342318"/>
          </a:xfrm>
          <a:prstGeom prst="rect">
            <a:avLst/>
          </a:prstGeom>
        </p:spPr>
      </p:pic>
      <p:sp>
        <p:nvSpPr>
          <p:cNvPr id="18" name="Object 20">
            <a:extLst>
              <a:ext uri="{FF2B5EF4-FFF2-40B4-BE49-F238E27FC236}">
                <a16:creationId xmlns:a16="http://schemas.microsoft.com/office/drawing/2014/main" id="{6CD51F4E-47E0-445A-BA0A-C183FE6A847C}"/>
              </a:ext>
            </a:extLst>
          </p:cNvPr>
          <p:cNvSpPr txBox="1"/>
          <p:nvPr/>
        </p:nvSpPr>
        <p:spPr>
          <a:xfrm>
            <a:off x="225631" y="3432646"/>
            <a:ext cx="4266458" cy="446276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2300" b="1">
                <a:solidFill>
                  <a:srgbClr val="595959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01. </a:t>
            </a:r>
            <a:r>
              <a:rPr lang="ko-KR" altLang="en-US" sz="2300" b="1">
                <a:solidFill>
                  <a:srgbClr val="595959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대학 과제수행 실태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BE29F6C-92D1-4035-BD5D-5BD1EFF9B4A8}"/>
              </a:ext>
            </a:extLst>
          </p:cNvPr>
          <p:cNvGrpSpPr/>
          <p:nvPr/>
        </p:nvGrpSpPr>
        <p:grpSpPr>
          <a:xfrm>
            <a:off x="-2882735" y="-322610"/>
            <a:ext cx="6730898" cy="3210113"/>
            <a:chOff x="-2882735" y="-322610"/>
            <a:chExt cx="6730898" cy="3210113"/>
          </a:xfrm>
        </p:grpSpPr>
        <p:grpSp>
          <p:nvGrpSpPr>
            <p:cNvPr id="28" name="그룹 1005">
              <a:extLst>
                <a:ext uri="{FF2B5EF4-FFF2-40B4-BE49-F238E27FC236}">
                  <a16:creationId xmlns:a16="http://schemas.microsoft.com/office/drawing/2014/main" id="{896451C8-5CE9-4955-8747-3221804FAACD}"/>
                </a:ext>
              </a:extLst>
            </p:cNvPr>
            <p:cNvGrpSpPr/>
            <p:nvPr/>
          </p:nvGrpSpPr>
          <p:grpSpPr>
            <a:xfrm>
              <a:off x="-2882735" y="-322610"/>
              <a:ext cx="6730898" cy="2137425"/>
              <a:chOff x="-2882735" y="-322610"/>
              <a:chExt cx="6730898" cy="2137425"/>
            </a:xfrm>
          </p:grpSpPr>
          <p:pic>
            <p:nvPicPr>
              <p:cNvPr id="32" name="Object 16">
                <a:extLst>
                  <a:ext uri="{FF2B5EF4-FFF2-40B4-BE49-F238E27FC236}">
                    <a16:creationId xmlns:a16="http://schemas.microsoft.com/office/drawing/2014/main" id="{66D460BA-3013-4949-A2F1-D908AC24FA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2400000">
                <a:off x="-2882735" y="-322610"/>
                <a:ext cx="6730898" cy="2137425"/>
              </a:xfrm>
              <a:prstGeom prst="rect">
                <a:avLst/>
              </a:prstGeom>
            </p:spPr>
          </p:pic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F17459A8-B9F1-44CE-BCFB-BD5EFD6992FC}"/>
                </a:ext>
              </a:extLst>
            </p:cNvPr>
            <p:cNvGrpSpPr/>
            <p:nvPr/>
          </p:nvGrpSpPr>
          <p:grpSpPr>
            <a:xfrm>
              <a:off x="1322490" y="1026202"/>
              <a:ext cx="1636755" cy="1861301"/>
              <a:chOff x="1411245" y="976023"/>
              <a:chExt cx="1636755" cy="1861301"/>
            </a:xfrm>
          </p:grpSpPr>
          <p:sp>
            <p:nvSpPr>
              <p:cNvPr id="30" name="Object 20">
                <a:extLst>
                  <a:ext uri="{FF2B5EF4-FFF2-40B4-BE49-F238E27FC236}">
                    <a16:creationId xmlns:a16="http://schemas.microsoft.com/office/drawing/2014/main" id="{25C6DFDF-E68B-4AF9-958F-75FC27B98EBE}"/>
                  </a:ext>
                </a:extLst>
              </p:cNvPr>
              <p:cNvSpPr txBox="1"/>
              <p:nvPr/>
            </p:nvSpPr>
            <p:spPr>
              <a:xfrm>
                <a:off x="1411245" y="1944772"/>
                <a:ext cx="1636755" cy="89255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2600" b="1">
                    <a:solidFill>
                      <a:srgbClr val="FFFFFF"/>
                    </a:solidFill>
                    <a:latin typeface="닉스곤체 M 2.0" panose="020B0600000101010101" pitchFamily="50" charset="-127"/>
                    <a:ea typeface="닉스곤체 M 2.0" panose="020B0600000101010101" pitchFamily="50" charset="-127"/>
                    <a:cs typeface="Gmarket Sans Light" pitchFamily="34" charset="0"/>
                  </a:rPr>
                  <a:t>아이디어 </a:t>
                </a:r>
                <a:endParaRPr lang="en-US" altLang="ko-KR" sz="2600" b="1">
                  <a:solidFill>
                    <a:srgbClr val="FFFFFF"/>
                  </a:solidFill>
                  <a:latin typeface="닉스곤체 M 2.0" panose="020B0600000101010101" pitchFamily="50" charset="-127"/>
                  <a:ea typeface="닉스곤체 M 2.0" panose="020B0600000101010101" pitchFamily="50" charset="-127"/>
                  <a:cs typeface="Gmarket Sans Light" pitchFamily="34" charset="0"/>
                </a:endParaRPr>
              </a:p>
              <a:p>
                <a:pPr algn="ctr"/>
                <a:r>
                  <a:rPr lang="ko-KR" altLang="en-US" sz="2600" b="1">
                    <a:solidFill>
                      <a:srgbClr val="FFFFFF"/>
                    </a:solidFill>
                    <a:latin typeface="닉스곤체 M 2.0" panose="020B0600000101010101" pitchFamily="50" charset="-127"/>
                    <a:ea typeface="닉스곤체 M 2.0" panose="020B0600000101010101" pitchFamily="50" charset="-127"/>
                    <a:cs typeface="Gmarket Sans Light" pitchFamily="34" charset="0"/>
                  </a:rPr>
                  <a:t>발생 배경</a:t>
                </a:r>
                <a:endParaRPr lang="en-US" b="1">
                  <a:latin typeface="닉스곤체 M 2.0" panose="020B0600000101010101" pitchFamily="50" charset="-127"/>
                  <a:ea typeface="닉스곤체 M 2.0" panose="020B0600000101010101" pitchFamily="50" charset="-127"/>
                </a:endParaRPr>
              </a:p>
            </p:txBody>
          </p:sp>
          <p:sp>
            <p:nvSpPr>
              <p:cNvPr id="31" name="Object 21">
                <a:extLst>
                  <a:ext uri="{FF2B5EF4-FFF2-40B4-BE49-F238E27FC236}">
                    <a16:creationId xmlns:a16="http://schemas.microsoft.com/office/drawing/2014/main" id="{C0883CEC-CD4F-428B-9146-067ED6CE6C1D}"/>
                  </a:ext>
                </a:extLst>
              </p:cNvPr>
              <p:cNvSpPr txBox="1"/>
              <p:nvPr/>
            </p:nvSpPr>
            <p:spPr>
              <a:xfrm>
                <a:off x="1905000" y="976023"/>
                <a:ext cx="727869" cy="1138773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sz="6800" b="1" kern="0" spc="-300">
                    <a:solidFill>
                      <a:srgbClr val="FFFFFF"/>
                    </a:solidFill>
                    <a:latin typeface="닉스곤체 M 2.0" panose="020B0600000101010101" pitchFamily="50" charset="-127"/>
                    <a:ea typeface="닉스곤체 M 2.0" panose="020B0600000101010101" pitchFamily="50" charset="-127"/>
                  </a:rPr>
                  <a:t>A</a:t>
                </a:r>
                <a:endParaRPr lang="en-US" b="1">
                  <a:latin typeface="닉스곤체 M 2.0" panose="020B0600000101010101" pitchFamily="50" charset="-127"/>
                  <a:ea typeface="닉스곤체 M 2.0" panose="020B0600000101010101" pitchFamily="50" charset="-127"/>
                </a:endParaRPr>
              </a:p>
            </p:txBody>
          </p:sp>
        </p:grp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5F0E4786-BCEE-47BF-BB82-A1BFACB50F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74589" y="4644072"/>
            <a:ext cx="4332933" cy="47631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574ECBC-B411-4FB6-959A-4D603A1748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87015" y="5105912"/>
            <a:ext cx="5276107" cy="47631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EB408F5-8808-4E2E-A316-0593B76B5E6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87015" y="6373966"/>
            <a:ext cx="5687574" cy="82859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ADD2343-3E6E-443B-9821-45EE9875CB6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95381" y="5721373"/>
            <a:ext cx="5276107" cy="38951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8555028-0BA7-41D8-8179-B8250606CD0A}"/>
              </a:ext>
            </a:extLst>
          </p:cNvPr>
          <p:cNvSpPr txBox="1"/>
          <p:nvPr/>
        </p:nvSpPr>
        <p:spPr>
          <a:xfrm>
            <a:off x="12884829" y="2439168"/>
            <a:ext cx="39148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실제로 많은 대학생들이 제출과제가 </a:t>
            </a:r>
            <a:endParaRPr lang="en-US" altLang="ko-KR" sz="2000">
              <a:solidFill>
                <a:srgbClr val="FF0000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  <a:p>
            <a:r>
              <a:rPr lang="ko-KR" altLang="en-US" sz="2000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증가함에 따라 과제해결을 하는데 </a:t>
            </a:r>
            <a:endParaRPr lang="en-US" altLang="ko-KR" sz="2000">
              <a:solidFill>
                <a:srgbClr val="FF0000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  <a:p>
            <a:r>
              <a:rPr lang="ko-KR" altLang="en-US" sz="2000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있어</a:t>
            </a:r>
            <a:r>
              <a:rPr lang="en-US" altLang="ko-KR" sz="2000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</a:t>
            </a:r>
            <a:r>
              <a:rPr lang="ko-KR" altLang="en-US" sz="2000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많은 어려움을 겪었다</a:t>
            </a:r>
            <a:r>
              <a:rPr lang="en-US" altLang="ko-KR" sz="2000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.</a:t>
            </a:r>
            <a:endParaRPr lang="ko-KR" altLang="en-US" sz="2000">
              <a:solidFill>
                <a:srgbClr val="FF0000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429B40-ABB8-490D-96D0-5F9EE009E72E}"/>
              </a:ext>
            </a:extLst>
          </p:cNvPr>
          <p:cNvSpPr txBox="1"/>
          <p:nvPr/>
        </p:nvSpPr>
        <p:spPr>
          <a:xfrm>
            <a:off x="6095874" y="3963343"/>
            <a:ext cx="80986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또한 과제</a:t>
            </a:r>
            <a:r>
              <a:rPr lang="en-US" altLang="ko-KR" sz="2000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, </a:t>
            </a:r>
            <a:r>
              <a:rPr lang="ko-KR" altLang="en-US" sz="2000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시험</a:t>
            </a:r>
            <a:r>
              <a:rPr lang="en-US" altLang="ko-KR" sz="2000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, </a:t>
            </a:r>
            <a:r>
              <a:rPr lang="ko-KR" altLang="en-US" sz="2000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공부 등 학업공부를 하는데 있어</a:t>
            </a:r>
            <a:r>
              <a:rPr lang="en-US" altLang="ko-KR" sz="2000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,</a:t>
            </a:r>
          </a:p>
          <a:p>
            <a:r>
              <a:rPr lang="ko-KR" altLang="en-US" sz="2000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주변에 도움을 청하지 못하고 온라인 매체를 통해 도움을 찾는 경우도 있었다</a:t>
            </a:r>
            <a:r>
              <a:rPr lang="en-US" altLang="ko-KR" sz="2000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.</a:t>
            </a:r>
            <a:endParaRPr lang="ko-KR" altLang="en-US" sz="2000">
              <a:solidFill>
                <a:srgbClr val="FF0000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B7EE9F8-296A-4CC1-99C7-5308C305FADA}"/>
              </a:ext>
            </a:extLst>
          </p:cNvPr>
          <p:cNvCxnSpPr/>
          <p:nvPr/>
        </p:nvCxnSpPr>
        <p:spPr>
          <a:xfrm flipV="1">
            <a:off x="5819779" y="3647522"/>
            <a:ext cx="10901357" cy="16142"/>
          </a:xfrm>
          <a:prstGeom prst="line">
            <a:avLst/>
          </a:prstGeom>
          <a:ln w="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136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447028" y="797285"/>
            <a:ext cx="12083654" cy="8628094"/>
            <a:chOff x="7645750" y="1530209"/>
            <a:chExt cx="4659246" cy="48049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7572905" y="1603054"/>
              <a:ext cx="4804935" cy="4659246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6283030" y="8090208"/>
            <a:ext cx="10411648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 latinLnBrk="1"/>
            <a:r>
              <a:rPr lang="ko-KR" altLang="en-US" sz="2000" b="1" i="0">
                <a:solidFill>
                  <a:srgbClr val="946BF6"/>
                </a:solidFill>
                <a:effectLst/>
                <a:latin typeface="닉스곤체 M 2.0" panose="020B0600000101010101" pitchFamily="50" charset="-127"/>
                <a:ea typeface="닉스곤체 M 2.0" panose="020B0600000101010101" pitchFamily="50" charset="-127"/>
              </a:rPr>
              <a:t>대학</a:t>
            </a:r>
            <a:r>
              <a:rPr lang="en-US" altLang="ko-KR" sz="2000" b="1" i="0">
                <a:solidFill>
                  <a:srgbClr val="946BF6"/>
                </a:solidFill>
                <a:effectLst/>
                <a:latin typeface="닉스곤체 M 2.0" panose="020B0600000101010101" pitchFamily="50" charset="-127"/>
                <a:ea typeface="닉스곤체 M 2.0" panose="020B0600000101010101" pitchFamily="50" charset="-127"/>
              </a:rPr>
              <a:t>/</a:t>
            </a:r>
            <a:r>
              <a:rPr lang="ko-KR" altLang="en-US" sz="2000" b="1" i="0">
                <a:solidFill>
                  <a:srgbClr val="946BF6"/>
                </a:solidFill>
                <a:effectLst/>
                <a:latin typeface="닉스곤체 M 2.0" panose="020B0600000101010101" pitchFamily="50" charset="-127"/>
                <a:ea typeface="닉스곤체 M 2.0" panose="020B0600000101010101" pitchFamily="50" charset="-127"/>
              </a:rPr>
              <a:t>대학원 온라인 강의에 대한 의견수렴 조사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54926" y="4376077"/>
            <a:ext cx="3837163" cy="13388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8100" b="1" kern="0" spc="-300">
                <a:solidFill>
                  <a:srgbClr val="946BF6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Gmarket Sans Bold" pitchFamily="34" charset="0"/>
              </a:rPr>
              <a:t>논문 </a:t>
            </a:r>
            <a:r>
              <a:rPr lang="en-US" altLang="ko-KR" sz="8100" b="1" kern="0" spc="-300">
                <a:solidFill>
                  <a:srgbClr val="946BF6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Gmarket Sans Bold" pitchFamily="34" charset="0"/>
              </a:rPr>
              <a:t>- 2</a:t>
            </a:r>
            <a:endParaRPr lang="en-US" b="1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35045" y="1944772"/>
            <a:ext cx="2774038" cy="8925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600">
                <a:solidFill>
                  <a:srgbClr val="FFFFFF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Gmarket Sans Light" pitchFamily="34" charset="0"/>
              </a:rPr>
              <a:t>아이디어 </a:t>
            </a:r>
            <a:endParaRPr lang="en-US" altLang="ko-KR" sz="2600">
              <a:solidFill>
                <a:srgbClr val="FFFFFF"/>
              </a:solidFill>
              <a:latin typeface="닉스곤체 M 2.0" panose="020B0600000101010101" pitchFamily="50" charset="-127"/>
              <a:ea typeface="닉스곤체 M 2.0" panose="020B0600000101010101" pitchFamily="50" charset="-127"/>
              <a:cs typeface="Gmarket Sans Light" pitchFamily="34" charset="0"/>
            </a:endParaRPr>
          </a:p>
          <a:p>
            <a:r>
              <a:rPr lang="ko-KR" altLang="en-US" sz="2600">
                <a:solidFill>
                  <a:srgbClr val="FFFFFF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Gmarket Sans Light" pitchFamily="34" charset="0"/>
              </a:rPr>
              <a:t>발생 배경</a:t>
            </a:r>
            <a:endParaRPr lang="en-US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45367" y="6501243"/>
            <a:ext cx="1153680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ko-KR" altLang="en-US" sz="2400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왜</a:t>
            </a:r>
            <a:r>
              <a:rPr lang="en-US" altLang="ko-KR" sz="2400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 </a:t>
            </a:r>
            <a:r>
              <a:rPr lang="en-US" altLang="ko-KR" sz="2400" err="1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과제</a:t>
            </a:r>
            <a:r>
              <a:rPr lang="en-US" altLang="ko-KR" sz="2400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</a:t>
            </a:r>
            <a:r>
              <a:rPr lang="en-US" altLang="ko-KR" sz="2400" err="1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제출식</a:t>
            </a:r>
            <a:r>
              <a:rPr lang="en-US" altLang="ko-KR" sz="2400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</a:t>
            </a:r>
            <a:r>
              <a:rPr lang="en-US" altLang="ko-KR" sz="2400" err="1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강의가</a:t>
            </a:r>
            <a:r>
              <a:rPr lang="en-US" altLang="ko-KR" sz="2400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</a:t>
            </a:r>
            <a:r>
              <a:rPr lang="en-US" altLang="ko-KR" sz="2400" err="1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싫냐고</a:t>
            </a:r>
            <a:r>
              <a:rPr lang="en-US" altLang="ko-KR" sz="2400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</a:t>
            </a:r>
            <a:r>
              <a:rPr lang="en-US" altLang="ko-KR" sz="2400" err="1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묻냐는</a:t>
            </a:r>
            <a:r>
              <a:rPr lang="en-US" altLang="ko-KR" sz="2400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</a:t>
            </a:r>
            <a:r>
              <a:rPr lang="en-US" altLang="ko-KR" sz="2400" err="1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질문에</a:t>
            </a:r>
            <a:r>
              <a:rPr lang="en-US" altLang="ko-KR" sz="2400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 "</a:t>
            </a:r>
            <a:r>
              <a:rPr lang="en-US" altLang="ko-KR" sz="2400" err="1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과제가</a:t>
            </a:r>
            <a:r>
              <a:rPr lang="en-US" altLang="ko-KR" sz="2400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</a:t>
            </a:r>
            <a:r>
              <a:rPr lang="en-US" altLang="ko-KR" sz="2400" err="1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어렵다</a:t>
            </a:r>
            <a:r>
              <a:rPr lang="en-US" altLang="ko-KR" sz="2400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.", "</a:t>
            </a:r>
            <a:r>
              <a:rPr lang="en-US" altLang="ko-KR" sz="2400" err="1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피드백이</a:t>
            </a:r>
            <a:r>
              <a:rPr lang="en-US" altLang="ko-KR" sz="2400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</a:t>
            </a:r>
            <a:r>
              <a:rPr lang="en-US" altLang="ko-KR" sz="2400" err="1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없다</a:t>
            </a:r>
            <a:r>
              <a:rPr lang="en-US" altLang="ko-KR" sz="2400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." , "</a:t>
            </a:r>
            <a:r>
              <a:rPr lang="en-US" altLang="ko-KR" sz="2400" err="1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자습이나</a:t>
            </a:r>
            <a:r>
              <a:rPr lang="en-US" altLang="ko-KR" sz="2400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</a:t>
            </a:r>
            <a:r>
              <a:rPr lang="en-US" altLang="ko-KR" sz="2400" err="1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마찬가지이다</a:t>
            </a:r>
            <a:r>
              <a:rPr lang="en-US" altLang="ko-KR" sz="2400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." , "</a:t>
            </a:r>
            <a:r>
              <a:rPr lang="en-US" altLang="ko-KR" sz="2400" err="1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차라리</a:t>
            </a:r>
            <a:r>
              <a:rPr lang="en-US" altLang="ko-KR" sz="2400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</a:t>
            </a:r>
            <a:r>
              <a:rPr lang="en-US" altLang="ko-KR" sz="2400" err="1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유튜브를</a:t>
            </a:r>
            <a:r>
              <a:rPr lang="en-US" altLang="ko-KR" sz="2400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</a:t>
            </a:r>
            <a:r>
              <a:rPr lang="en-US" altLang="ko-KR" sz="2400" err="1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보며</a:t>
            </a:r>
            <a:r>
              <a:rPr lang="en-US" altLang="ko-KR" sz="2400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</a:t>
            </a:r>
            <a:r>
              <a:rPr lang="en-US" altLang="ko-KR" sz="2400" err="1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공부한다</a:t>
            </a:r>
            <a:r>
              <a:rPr lang="en-US" altLang="ko-KR" sz="2400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." , "</a:t>
            </a:r>
            <a:r>
              <a:rPr lang="en-US" altLang="ko-KR" sz="2400" err="1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교육</a:t>
            </a:r>
            <a:r>
              <a:rPr lang="en-US" altLang="ko-KR" sz="2400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</a:t>
            </a:r>
            <a:r>
              <a:rPr lang="en-US" altLang="ko-KR" sz="2400" err="1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지도가</a:t>
            </a:r>
            <a:r>
              <a:rPr lang="en-US" altLang="ko-KR" sz="2400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</a:t>
            </a:r>
            <a:r>
              <a:rPr lang="en-US" altLang="ko-KR" sz="2400" err="1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없다</a:t>
            </a:r>
            <a:r>
              <a:rPr lang="en-US" altLang="ko-KR" sz="2400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." 등 </a:t>
            </a:r>
            <a:r>
              <a:rPr lang="en-US" altLang="ko-KR" sz="2400" err="1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과제수행에</a:t>
            </a:r>
            <a:r>
              <a:rPr lang="en-US" altLang="ko-KR" sz="2400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</a:t>
            </a:r>
            <a:r>
              <a:rPr lang="en-US" altLang="ko-KR" sz="2400" err="1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있어</a:t>
            </a:r>
            <a:r>
              <a:rPr lang="en-US" altLang="ko-KR" sz="2400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</a:t>
            </a:r>
            <a:r>
              <a:rPr lang="en-US" altLang="ko-KR" sz="2400" err="1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교육의</a:t>
            </a:r>
            <a:r>
              <a:rPr lang="en-US" altLang="ko-KR" sz="2400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 </a:t>
            </a:r>
            <a:r>
              <a:rPr lang="en-US" altLang="ko-KR" sz="2400" err="1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부재로</a:t>
            </a:r>
            <a:r>
              <a:rPr lang="en-US" altLang="ko-KR" sz="2400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</a:t>
            </a:r>
            <a:r>
              <a:rPr lang="en-US" altLang="ko-KR" sz="2400" err="1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인해</a:t>
            </a:r>
            <a:r>
              <a:rPr lang="en-US" altLang="ko-KR" sz="2400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</a:t>
            </a:r>
            <a:r>
              <a:rPr lang="en-US" altLang="ko-KR" sz="2400" err="1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어려움을</a:t>
            </a:r>
            <a:r>
              <a:rPr lang="en-US" altLang="ko-KR" sz="2400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</a:t>
            </a:r>
            <a:r>
              <a:rPr lang="en-US" altLang="ko-KR" sz="2400" err="1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겪고</a:t>
            </a:r>
            <a:r>
              <a:rPr lang="en-US" altLang="ko-KR" sz="2400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</a:t>
            </a:r>
            <a:r>
              <a:rPr lang="en-US" altLang="ko-KR" sz="2400" err="1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있다고</a:t>
            </a:r>
            <a:r>
              <a:rPr lang="en-US" altLang="ko-KR" sz="2400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</a:t>
            </a:r>
            <a:r>
              <a:rPr lang="en-US" altLang="ko-KR" sz="2400" err="1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대답했다</a:t>
            </a:r>
            <a:r>
              <a:rPr lang="en-US" altLang="ko-KR" sz="2400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.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6283030" y="8786621"/>
            <a:ext cx="10804176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b="0" i="0" u="none" strike="noStrike">
                <a:solidFill>
                  <a:srgbClr val="C3C3C3"/>
                </a:solidFill>
                <a:effectLst/>
                <a:latin typeface="닉스곤체 M 2.0" panose="020B0600000101010101" pitchFamily="50" charset="-127"/>
                <a:ea typeface="닉스곤체 M 2.0" panose="020B0600000101010101" pitchFamily="50" charset="-127"/>
              </a:rPr>
              <a:t>&lt;</a:t>
            </a:r>
            <a:r>
              <a:rPr lang="ko-KR" altLang="en-US" b="0" i="0" u="none" strike="noStrike">
                <a:solidFill>
                  <a:srgbClr val="C3C3C3"/>
                </a:solidFill>
                <a:effectLst/>
                <a:latin typeface="닉스곤체 M 2.0" panose="020B0600000101010101" pitchFamily="50" charset="-127"/>
                <a:ea typeface="닉스곤체 M 2.0" panose="020B0600000101010101" pitchFamily="50" charset="-127"/>
              </a:rPr>
              <a:t>국내 이공계 대학</a:t>
            </a:r>
            <a:r>
              <a:rPr lang="en-US" altLang="ko-KR" b="0" i="0" u="none" strike="noStrike">
                <a:solidFill>
                  <a:srgbClr val="C3C3C3"/>
                </a:solidFill>
                <a:effectLst/>
                <a:latin typeface="닉스곤체 M 2.0" panose="020B0600000101010101" pitchFamily="50" charset="-127"/>
                <a:ea typeface="닉스곤체 M 2.0" panose="020B0600000101010101" pitchFamily="50" charset="-127"/>
              </a:rPr>
              <a:t>/</a:t>
            </a:r>
            <a:r>
              <a:rPr lang="ko-KR" altLang="en-US" b="0" i="0" u="none" strike="noStrike">
                <a:solidFill>
                  <a:srgbClr val="C3C3C3"/>
                </a:solidFill>
                <a:effectLst/>
                <a:latin typeface="닉스곤체 M 2.0" panose="020B0600000101010101" pitchFamily="50" charset="-127"/>
                <a:ea typeface="닉스곤체 M 2.0" panose="020B0600000101010101" pitchFamily="50" charset="-127"/>
              </a:rPr>
              <a:t>대학원 온라인 강의에 대한 의견수렴 조사</a:t>
            </a:r>
            <a:r>
              <a:rPr lang="en-US" altLang="ko-KR" b="0" i="0" u="none" strike="noStrike">
                <a:solidFill>
                  <a:srgbClr val="C3C3C3"/>
                </a:solidFill>
                <a:effectLst/>
                <a:latin typeface="닉스곤체 M 2.0" panose="020B0600000101010101" pitchFamily="50" charset="-127"/>
                <a:ea typeface="닉스곤체 M 2.0" panose="020B0600000101010101" pitchFamily="50" charset="-127"/>
              </a:rPr>
              <a:t>&gt; </a:t>
            </a:r>
            <a:r>
              <a:rPr lang="ko-KR" altLang="en-US" b="0" i="0" u="none" strike="noStrike">
                <a:solidFill>
                  <a:srgbClr val="C3C3C3"/>
                </a:solidFill>
                <a:effectLst/>
                <a:latin typeface="닉스곤체 M 2.0" panose="020B0600000101010101" pitchFamily="50" charset="-127"/>
                <a:ea typeface="닉스곤체 M 2.0" panose="020B0600000101010101" pitchFamily="50" charset="-127"/>
              </a:rPr>
              <a:t>과학분야 설문조사기관</a:t>
            </a:r>
            <a:r>
              <a:rPr lang="en-US" altLang="ko-KR">
                <a:solidFill>
                  <a:srgbClr val="C3C3C3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</a:t>
            </a:r>
            <a:r>
              <a:rPr lang="en-US" altLang="ko-KR" b="0" i="0" u="none" strike="noStrike">
                <a:solidFill>
                  <a:srgbClr val="C3C3C3"/>
                </a:solidFill>
                <a:effectLst/>
                <a:latin typeface="닉스곤체 M 2.0" panose="020B0600000101010101" pitchFamily="50" charset="-127"/>
                <a:ea typeface="닉스곤체 M 2.0" panose="020B0600000101010101" pitchFamily="50" charset="-127"/>
              </a:rPr>
              <a:t>sci-on. 2020</a:t>
            </a:r>
            <a:endParaRPr lang="en-US" altLang="ko-KR">
              <a:solidFill>
                <a:srgbClr val="C3C3C3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pic>
        <p:nvPicPr>
          <p:cNvPr id="4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CF53E8A9-49CA-DE0B-F77F-68591E83E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3973" y="923830"/>
            <a:ext cx="9029700" cy="2389803"/>
          </a:xfrm>
          <a:prstGeom prst="rect">
            <a:avLst/>
          </a:prstGeom>
        </p:spPr>
      </p:pic>
      <p:pic>
        <p:nvPicPr>
          <p:cNvPr id="5" name="그림 5">
            <a:extLst>
              <a:ext uri="{FF2B5EF4-FFF2-40B4-BE49-F238E27FC236}">
                <a16:creationId xmlns:a16="http://schemas.microsoft.com/office/drawing/2014/main" id="{2C991EAA-090C-B604-3241-581DBC3FA5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2672" y="4507648"/>
            <a:ext cx="10238910" cy="616569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C02744F3-7117-A67A-B049-8CA68BD8EC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1508" y="3669448"/>
            <a:ext cx="10447995" cy="616569"/>
          </a:xfrm>
          <a:prstGeom prst="rect">
            <a:avLst/>
          </a:prstGeom>
        </p:spPr>
      </p:pic>
      <p:pic>
        <p:nvPicPr>
          <p:cNvPr id="7" name="그림 7">
            <a:extLst>
              <a:ext uri="{FF2B5EF4-FFF2-40B4-BE49-F238E27FC236}">
                <a16:creationId xmlns:a16="http://schemas.microsoft.com/office/drawing/2014/main" id="{63F51592-F7F0-7C30-B0A7-E465A7425C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69701" y="5791664"/>
            <a:ext cx="5414148" cy="667214"/>
          </a:xfrm>
          <a:prstGeom prst="rect">
            <a:avLst/>
          </a:prstGeom>
        </p:spPr>
      </p:pic>
      <p:pic>
        <p:nvPicPr>
          <p:cNvPr id="8" name="그림 8">
            <a:extLst>
              <a:ext uri="{FF2B5EF4-FFF2-40B4-BE49-F238E27FC236}">
                <a16:creationId xmlns:a16="http://schemas.microsoft.com/office/drawing/2014/main" id="{DB64E733-66F1-6106-B253-2A02317886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72564" y="5153954"/>
            <a:ext cx="5328656" cy="548500"/>
          </a:xfrm>
          <a:prstGeom prst="rect">
            <a:avLst/>
          </a:prstGeom>
        </p:spPr>
      </p:pic>
      <p:pic>
        <p:nvPicPr>
          <p:cNvPr id="9" name="그림 9">
            <a:extLst>
              <a:ext uri="{FF2B5EF4-FFF2-40B4-BE49-F238E27FC236}">
                <a16:creationId xmlns:a16="http://schemas.microsoft.com/office/drawing/2014/main" id="{5456FAEE-369C-522C-DEB8-5C4DAD6F9C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4988" y="5282891"/>
            <a:ext cx="4662835" cy="6144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FAF7BCC-C63E-A58A-F3C0-65F2A42F71B0}"/>
              </a:ext>
            </a:extLst>
          </p:cNvPr>
          <p:cNvSpPr txBox="1"/>
          <p:nvPr/>
        </p:nvSpPr>
        <p:spPr>
          <a:xfrm>
            <a:off x="14741911" y="998035"/>
            <a:ext cx="2715322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Arial"/>
              </a:rPr>
              <a:t> </a:t>
            </a:r>
            <a:r>
              <a:rPr lang="ko-KR" altLang="en-US" err="1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Arial"/>
              </a:rPr>
              <a:t>비대면</a:t>
            </a:r>
            <a:r>
              <a:rPr lang="en-US" altLang="ko-KR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Arial"/>
              </a:rPr>
              <a:t> </a:t>
            </a:r>
            <a:r>
              <a:rPr lang="ko-KR" altLang="en-US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Arial"/>
              </a:rPr>
              <a:t>수업이</a:t>
            </a:r>
            <a:r>
              <a:rPr lang="en-US" altLang="ko-KR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Arial"/>
              </a:rPr>
              <a:t> </a:t>
            </a:r>
            <a:r>
              <a:rPr lang="ko-KR" altLang="en-US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Arial"/>
              </a:rPr>
              <a:t>증가함에</a:t>
            </a:r>
            <a:r>
              <a:rPr lang="en-US" altLang="ko-KR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Arial"/>
              </a:rPr>
              <a:t> </a:t>
            </a:r>
            <a:r>
              <a:rPr lang="ko-KR" altLang="en-US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Arial"/>
              </a:rPr>
              <a:t>따라</a:t>
            </a:r>
            <a:r>
              <a:rPr lang="en-US" altLang="ko-KR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Arial"/>
              </a:rPr>
              <a:t> </a:t>
            </a:r>
            <a:r>
              <a:rPr lang="ko-KR" altLang="en-US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Arial"/>
              </a:rPr>
              <a:t>다양한</a:t>
            </a:r>
            <a:r>
              <a:rPr lang="en-US" altLang="ko-KR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Arial"/>
              </a:rPr>
              <a:t> </a:t>
            </a:r>
            <a:r>
              <a:rPr lang="ko-KR" altLang="en-US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Arial"/>
              </a:rPr>
              <a:t>수업</a:t>
            </a:r>
            <a:r>
              <a:rPr lang="en-US" altLang="ko-KR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Arial"/>
              </a:rPr>
              <a:t> </a:t>
            </a:r>
            <a:r>
              <a:rPr lang="ko-KR" altLang="en-US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Arial"/>
              </a:rPr>
              <a:t>방식이</a:t>
            </a:r>
            <a:r>
              <a:rPr lang="en-US" altLang="ko-KR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Arial"/>
              </a:rPr>
              <a:t> </a:t>
            </a:r>
            <a:r>
              <a:rPr lang="ko-KR" altLang="en-US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Arial"/>
              </a:rPr>
              <a:t>존재하는데</a:t>
            </a:r>
            <a:r>
              <a:rPr lang="en-US" altLang="ko-KR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Arial"/>
              </a:rPr>
              <a:t>,</a:t>
            </a:r>
            <a:r>
              <a:rPr lang="ko-KR" altLang="en-US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Arial"/>
              </a:rPr>
              <a:t> </a:t>
            </a:r>
            <a:r>
              <a:rPr lang="en-US" altLang="ko-KR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Arial"/>
              </a:rPr>
              <a:t> </a:t>
            </a:r>
          </a:p>
          <a:p>
            <a:r>
              <a:rPr lang="ko-KR" altLang="en-US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Arial"/>
              </a:rPr>
              <a:t> 그</a:t>
            </a:r>
            <a:r>
              <a:rPr lang="en-US" altLang="ko-KR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Arial"/>
              </a:rPr>
              <a:t> </a:t>
            </a:r>
            <a:r>
              <a:rPr lang="ko-KR" altLang="en-US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Arial"/>
              </a:rPr>
              <a:t>중에서 많은</a:t>
            </a:r>
            <a:r>
              <a:rPr lang="en-US" altLang="ko-KR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Arial"/>
              </a:rPr>
              <a:t> </a:t>
            </a:r>
            <a:r>
              <a:rPr lang="ko-KR" altLang="en-US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Arial"/>
              </a:rPr>
              <a:t>대학생이</a:t>
            </a:r>
            <a:r>
              <a:rPr lang="en-US" altLang="ko-KR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Arial"/>
              </a:rPr>
              <a:t> </a:t>
            </a:r>
            <a:r>
              <a:rPr lang="ko-KR" altLang="en-US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Arial"/>
              </a:rPr>
              <a:t>선호하지</a:t>
            </a:r>
            <a:r>
              <a:rPr lang="en-US" altLang="ko-KR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Arial"/>
              </a:rPr>
              <a:t> </a:t>
            </a:r>
            <a:r>
              <a:rPr lang="ko-KR" altLang="en-US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Arial"/>
              </a:rPr>
              <a:t>않는</a:t>
            </a:r>
            <a:r>
              <a:rPr lang="en-US" altLang="ko-KR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Arial"/>
              </a:rPr>
              <a:t> </a:t>
            </a:r>
            <a:r>
              <a:rPr lang="ko-KR" altLang="en-US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Arial"/>
              </a:rPr>
              <a:t>방식이</a:t>
            </a:r>
            <a:r>
              <a:rPr lang="en-US" altLang="ko-KR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Arial"/>
              </a:rPr>
              <a:t> </a:t>
            </a:r>
            <a:r>
              <a:rPr lang="ko-KR" altLang="en-US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Arial"/>
              </a:rPr>
              <a:t>과제물</a:t>
            </a:r>
            <a:r>
              <a:rPr lang="en-US" altLang="ko-KR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Arial"/>
              </a:rPr>
              <a:t> </a:t>
            </a:r>
            <a:r>
              <a:rPr lang="ko-KR" altLang="en-US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Arial"/>
              </a:rPr>
              <a:t>대체</a:t>
            </a:r>
            <a:r>
              <a:rPr lang="en-US" altLang="ko-KR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Arial"/>
              </a:rPr>
              <a:t> </a:t>
            </a:r>
            <a:r>
              <a:rPr lang="ko-KR" altLang="en-US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Arial"/>
              </a:rPr>
              <a:t>수업이라고 답했다</a:t>
            </a:r>
            <a:r>
              <a:rPr lang="en-US" altLang="ko-KR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Arial"/>
              </a:rPr>
              <a:t>. </a:t>
            </a:r>
            <a:r>
              <a:rPr lang="ko-KR" altLang="en-US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Arial"/>
              </a:rPr>
              <a:t>(31%)</a:t>
            </a:r>
            <a:endParaRPr lang="en-US" altLang="ko-KR">
              <a:solidFill>
                <a:srgbClr val="FF0000"/>
              </a:solidFill>
              <a:latin typeface="닉스곤체 M 2.0" panose="020B0600000101010101" pitchFamily="50" charset="-127"/>
              <a:ea typeface="닉스곤체 M 2.0" panose="020B0600000101010101" pitchFamily="50" charset="-127"/>
              <a:cs typeface="Arial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071280E-68AF-404C-9A1E-1FB8FDA6B3B5}"/>
              </a:ext>
            </a:extLst>
          </p:cNvPr>
          <p:cNvGrpSpPr/>
          <p:nvPr/>
        </p:nvGrpSpPr>
        <p:grpSpPr>
          <a:xfrm>
            <a:off x="-2882735" y="-322610"/>
            <a:ext cx="6730898" cy="3210113"/>
            <a:chOff x="-2882735" y="-322610"/>
            <a:chExt cx="6730898" cy="3210113"/>
          </a:xfrm>
        </p:grpSpPr>
        <p:grpSp>
          <p:nvGrpSpPr>
            <p:cNvPr id="24" name="그룹 1005">
              <a:extLst>
                <a:ext uri="{FF2B5EF4-FFF2-40B4-BE49-F238E27FC236}">
                  <a16:creationId xmlns:a16="http://schemas.microsoft.com/office/drawing/2014/main" id="{DCEC2331-A593-44B3-9257-223DEC5A8967}"/>
                </a:ext>
              </a:extLst>
            </p:cNvPr>
            <p:cNvGrpSpPr/>
            <p:nvPr/>
          </p:nvGrpSpPr>
          <p:grpSpPr>
            <a:xfrm>
              <a:off x="-2882735" y="-322610"/>
              <a:ext cx="6730898" cy="2137425"/>
              <a:chOff x="-2882735" y="-322610"/>
              <a:chExt cx="6730898" cy="2137425"/>
            </a:xfrm>
          </p:grpSpPr>
          <p:pic>
            <p:nvPicPr>
              <p:cNvPr id="28" name="Object 16">
                <a:extLst>
                  <a:ext uri="{FF2B5EF4-FFF2-40B4-BE49-F238E27FC236}">
                    <a16:creationId xmlns:a16="http://schemas.microsoft.com/office/drawing/2014/main" id="{A00450E7-0E58-402F-A03B-2D81F3FB90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2400000">
                <a:off x="-2882735" y="-322610"/>
                <a:ext cx="6730898" cy="2137425"/>
              </a:xfrm>
              <a:prstGeom prst="rect">
                <a:avLst/>
              </a:prstGeom>
            </p:spPr>
          </p:pic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6768A7CA-D40E-49D0-BAD6-6561875D7B35}"/>
                </a:ext>
              </a:extLst>
            </p:cNvPr>
            <p:cNvGrpSpPr/>
            <p:nvPr/>
          </p:nvGrpSpPr>
          <p:grpSpPr>
            <a:xfrm>
              <a:off x="1322490" y="1026202"/>
              <a:ext cx="1636755" cy="1861301"/>
              <a:chOff x="1411245" y="976023"/>
              <a:chExt cx="1636755" cy="1861301"/>
            </a:xfrm>
          </p:grpSpPr>
          <p:sp>
            <p:nvSpPr>
              <p:cNvPr id="26" name="Object 20">
                <a:extLst>
                  <a:ext uri="{FF2B5EF4-FFF2-40B4-BE49-F238E27FC236}">
                    <a16:creationId xmlns:a16="http://schemas.microsoft.com/office/drawing/2014/main" id="{123502A3-BEA0-476E-911A-D2CBD5E28D94}"/>
                  </a:ext>
                </a:extLst>
              </p:cNvPr>
              <p:cNvSpPr txBox="1"/>
              <p:nvPr/>
            </p:nvSpPr>
            <p:spPr>
              <a:xfrm>
                <a:off x="1411245" y="1944772"/>
                <a:ext cx="1636755" cy="89255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2600" b="1">
                    <a:solidFill>
                      <a:srgbClr val="FFFFFF"/>
                    </a:solidFill>
                    <a:latin typeface="닉스곤체 M 2.0" panose="020B0600000101010101" pitchFamily="50" charset="-127"/>
                    <a:ea typeface="닉스곤체 M 2.0" panose="020B0600000101010101" pitchFamily="50" charset="-127"/>
                    <a:cs typeface="Gmarket Sans Light" pitchFamily="34" charset="0"/>
                  </a:rPr>
                  <a:t>아이디어 </a:t>
                </a:r>
                <a:endParaRPr lang="en-US" altLang="ko-KR" sz="2600" b="1">
                  <a:solidFill>
                    <a:srgbClr val="FFFFFF"/>
                  </a:solidFill>
                  <a:latin typeface="닉스곤체 M 2.0" panose="020B0600000101010101" pitchFamily="50" charset="-127"/>
                  <a:ea typeface="닉스곤체 M 2.0" panose="020B0600000101010101" pitchFamily="50" charset="-127"/>
                  <a:cs typeface="Gmarket Sans Light" pitchFamily="34" charset="0"/>
                </a:endParaRPr>
              </a:p>
              <a:p>
                <a:pPr algn="ctr"/>
                <a:r>
                  <a:rPr lang="ko-KR" altLang="en-US" sz="2600" b="1">
                    <a:solidFill>
                      <a:srgbClr val="FFFFFF"/>
                    </a:solidFill>
                    <a:latin typeface="닉스곤체 M 2.0" panose="020B0600000101010101" pitchFamily="50" charset="-127"/>
                    <a:ea typeface="닉스곤체 M 2.0" panose="020B0600000101010101" pitchFamily="50" charset="-127"/>
                    <a:cs typeface="Gmarket Sans Light" pitchFamily="34" charset="0"/>
                  </a:rPr>
                  <a:t>발생 배경</a:t>
                </a:r>
                <a:endParaRPr lang="en-US" b="1">
                  <a:latin typeface="닉스곤체 M 2.0" panose="020B0600000101010101" pitchFamily="50" charset="-127"/>
                  <a:ea typeface="닉스곤체 M 2.0" panose="020B0600000101010101" pitchFamily="50" charset="-127"/>
                </a:endParaRPr>
              </a:p>
            </p:txBody>
          </p:sp>
          <p:sp>
            <p:nvSpPr>
              <p:cNvPr id="27" name="Object 21">
                <a:extLst>
                  <a:ext uri="{FF2B5EF4-FFF2-40B4-BE49-F238E27FC236}">
                    <a16:creationId xmlns:a16="http://schemas.microsoft.com/office/drawing/2014/main" id="{A354EB5E-150C-4242-A542-C23DE2AE02CF}"/>
                  </a:ext>
                </a:extLst>
              </p:cNvPr>
              <p:cNvSpPr txBox="1"/>
              <p:nvPr/>
            </p:nvSpPr>
            <p:spPr>
              <a:xfrm>
                <a:off x="1905000" y="976023"/>
                <a:ext cx="727869" cy="1138773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sz="6800" b="1" kern="0" spc="-300">
                    <a:solidFill>
                      <a:srgbClr val="FFFFFF"/>
                    </a:solidFill>
                    <a:latin typeface="닉스곤체 M 2.0" panose="020B0600000101010101" pitchFamily="50" charset="-127"/>
                    <a:ea typeface="닉스곤체 M 2.0" panose="020B0600000101010101" pitchFamily="50" charset="-127"/>
                  </a:rPr>
                  <a:t>A</a:t>
                </a:r>
                <a:endParaRPr lang="en-US" b="1">
                  <a:latin typeface="닉스곤체 M 2.0" panose="020B0600000101010101" pitchFamily="50" charset="-127"/>
                  <a:ea typeface="닉스곤체 M 2.0" panose="020B0600000101010101" pitchFamily="50" charset="-127"/>
                </a:endParaRPr>
              </a:p>
            </p:txBody>
          </p:sp>
        </p:grpSp>
      </p:grpSp>
      <p:sp>
        <p:nvSpPr>
          <p:cNvPr id="30" name="Object 20">
            <a:extLst>
              <a:ext uri="{FF2B5EF4-FFF2-40B4-BE49-F238E27FC236}">
                <a16:creationId xmlns:a16="http://schemas.microsoft.com/office/drawing/2014/main" id="{1DC3590A-3D85-4893-97F0-DA4B88D45B9B}"/>
              </a:ext>
            </a:extLst>
          </p:cNvPr>
          <p:cNvSpPr txBox="1"/>
          <p:nvPr/>
        </p:nvSpPr>
        <p:spPr>
          <a:xfrm>
            <a:off x="225631" y="3432646"/>
            <a:ext cx="4266458" cy="446276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2300" b="1">
                <a:solidFill>
                  <a:srgbClr val="595959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01. </a:t>
            </a:r>
            <a:r>
              <a:rPr lang="ko-KR" altLang="en-US" sz="2300" b="1">
                <a:solidFill>
                  <a:srgbClr val="595959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대학 과제수행 실태</a:t>
            </a:r>
          </a:p>
        </p:txBody>
      </p:sp>
    </p:spTree>
    <p:extLst>
      <p:ext uri="{BB962C8B-B14F-4D97-AF65-F5344CB8AC3E}">
        <p14:creationId xmlns:p14="http://schemas.microsoft.com/office/powerpoint/2010/main" val="958365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174922" y="1476454"/>
            <a:ext cx="5221751" cy="4804935"/>
            <a:chOff x="7645750" y="1530209"/>
            <a:chExt cx="4659246" cy="48049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7572905" y="1603054"/>
              <a:ext cx="4804935" cy="465924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520483" y="1476454"/>
            <a:ext cx="5374190" cy="4804935"/>
            <a:chOff x="12428806" y="1530209"/>
            <a:chExt cx="4659246" cy="480493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2355961" y="1603054"/>
              <a:ext cx="4804935" cy="465924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174921" y="6411043"/>
            <a:ext cx="10719752" cy="2762489"/>
            <a:chOff x="7010399" y="6464798"/>
            <a:chExt cx="10719752" cy="276248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0989030" y="2486167"/>
              <a:ext cx="2762489" cy="10719752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6618070" y="1610858"/>
            <a:ext cx="2505780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ko-KR" altLang="en-US" sz="2200">
                <a:solidFill>
                  <a:srgbClr val="946BF6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지식인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57849" y="4177966"/>
            <a:ext cx="5629699" cy="13388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8100" b="1" kern="0" spc="-300">
                <a:solidFill>
                  <a:srgbClr val="946BF6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Gmarket Sans Bold" pitchFamily="34" charset="0"/>
              </a:rPr>
              <a:t>커뮤니티 </a:t>
            </a:r>
            <a:endParaRPr lang="en-US" altLang="ko-KR" sz="8100" b="1" kern="0" spc="-300">
              <a:solidFill>
                <a:srgbClr val="946BF6"/>
              </a:solidFill>
              <a:latin typeface="닉스곤체 M 2.0" panose="020B0600000101010101" pitchFamily="50" charset="-127"/>
              <a:ea typeface="닉스곤체 M 2.0" panose="020B0600000101010101" pitchFamily="50" charset="-127"/>
              <a:cs typeface="Gmarket Sans Bold" pitchFamily="34" charset="0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6475" y="5833341"/>
            <a:ext cx="7574478" cy="677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900">
                <a:solidFill>
                  <a:srgbClr val="00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Gmarket Sans Light" pitchFamily="34" charset="0"/>
              </a:rPr>
              <a:t>실제로 많은 대학생이 </a:t>
            </a:r>
            <a:endParaRPr lang="en-US" altLang="ko-KR" sz="1900">
              <a:solidFill>
                <a:srgbClr val="000000"/>
              </a:solidFill>
              <a:latin typeface="닉스곤체 M 2.0" panose="020B0600000101010101" pitchFamily="50" charset="-127"/>
              <a:ea typeface="닉스곤체 M 2.0" panose="020B0600000101010101" pitchFamily="50" charset="-127"/>
              <a:cs typeface="Gmarket Sans Light" pitchFamily="34" charset="0"/>
            </a:endParaRPr>
          </a:p>
          <a:p>
            <a:r>
              <a:rPr lang="ko-KR" altLang="en-US" sz="1900">
                <a:solidFill>
                  <a:srgbClr val="00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Gmarket Sans Light" pitchFamily="34" charset="0"/>
              </a:rPr>
              <a:t>커뮤니티에 본인 과제에 </a:t>
            </a:r>
            <a:r>
              <a:rPr lang="en-US" altLang="ko-KR" sz="1900">
                <a:solidFill>
                  <a:srgbClr val="00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Gmarket Sans Light" pitchFamily="34" charset="0"/>
              </a:rPr>
              <a:t> </a:t>
            </a:r>
            <a:r>
              <a:rPr lang="ko-KR" altLang="en-US" sz="1900">
                <a:solidFill>
                  <a:srgbClr val="00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  <a:cs typeface="Gmarket Sans Light" pitchFamily="34" charset="0"/>
              </a:rPr>
              <a:t>대한 질문을 많이 게시함</a:t>
            </a:r>
            <a:endParaRPr lang="en-US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720480" y="1826945"/>
            <a:ext cx="4422684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ko-KR" altLang="en-US" sz="2200">
                <a:solidFill>
                  <a:srgbClr val="946BF6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대학생</a:t>
            </a:r>
            <a:r>
              <a:rPr lang="en-US" sz="2200">
                <a:solidFill>
                  <a:srgbClr val="946BF6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</a:t>
            </a:r>
            <a:r>
              <a:rPr lang="en-US" sz="2200" err="1">
                <a:solidFill>
                  <a:srgbClr val="946BF6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익명</a:t>
            </a:r>
            <a:r>
              <a:rPr lang="en-US" sz="2200">
                <a:solidFill>
                  <a:srgbClr val="946BF6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</a:t>
            </a:r>
            <a:r>
              <a:rPr lang="en-US" sz="2200" err="1">
                <a:solidFill>
                  <a:srgbClr val="946BF6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커뮤니티</a:t>
            </a:r>
            <a:r>
              <a:rPr lang="en-US" sz="2200">
                <a:solidFill>
                  <a:srgbClr val="946BF6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(</a:t>
            </a:r>
            <a:r>
              <a:rPr lang="ko-KR" altLang="en-US" sz="2200" err="1">
                <a:solidFill>
                  <a:srgbClr val="946BF6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에브리타임</a:t>
            </a:r>
            <a:r>
              <a:rPr lang="en-US" altLang="ko-KR" sz="2200">
                <a:solidFill>
                  <a:srgbClr val="946BF6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)</a:t>
            </a:r>
            <a:endParaRPr lang="en-US" sz="2200">
              <a:solidFill>
                <a:srgbClr val="946BF6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grpSp>
        <p:nvGrpSpPr>
          <p:cNvPr id="1008" name="그룹 1008"/>
          <p:cNvGrpSpPr/>
          <p:nvPr/>
        </p:nvGrpSpPr>
        <p:grpSpPr>
          <a:xfrm>
            <a:off x="5907652" y="1220235"/>
            <a:ext cx="768657" cy="512438"/>
            <a:chOff x="7261421" y="1273990"/>
            <a:chExt cx="768657" cy="512438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7389530" y="1273990"/>
              <a:ext cx="512438" cy="512438"/>
              <a:chOff x="7389530" y="1273990"/>
              <a:chExt cx="512438" cy="512438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389530" y="1273990"/>
                <a:ext cx="512438" cy="512438"/>
              </a:xfrm>
              <a:prstGeom prst="rect">
                <a:avLst/>
              </a:prstGeom>
            </p:spPr>
          </p:pic>
        </p:grpSp>
        <p:sp>
          <p:nvSpPr>
            <p:cNvPr id="37" name="Object 37"/>
            <p:cNvSpPr txBox="1"/>
            <p:nvPr/>
          </p:nvSpPr>
          <p:spPr>
            <a:xfrm>
              <a:off x="7261421" y="1387674"/>
              <a:ext cx="768657" cy="3231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500">
                  <a:solidFill>
                    <a:srgbClr val="FFFFFF"/>
                  </a:solidFill>
                  <a:latin typeface="닉스곤체 M 2.0" panose="020B0600000101010101" pitchFamily="50" charset="-127"/>
                  <a:ea typeface="닉스곤체 M 2.0" panose="020B0600000101010101" pitchFamily="50" charset="-127"/>
                  <a:cs typeface="Gmarket Sans Medium" pitchFamily="34" charset="0"/>
                </a:rPr>
                <a:t>01</a:t>
              </a:r>
              <a:endParaRPr lang="en-US">
                <a:latin typeface="닉스곤체 M 2.0" panose="020B0600000101010101" pitchFamily="50" charset="-127"/>
                <a:ea typeface="닉스곤체 M 2.0" panose="020B0600000101010101" pitchFamily="50" charset="-127"/>
              </a:endParaRPr>
            </a:p>
          </p:txBody>
        </p:sp>
      </p:grpSp>
      <p:grpSp>
        <p:nvGrpSpPr>
          <p:cNvPr id="1010" name="그룹 1010"/>
          <p:cNvGrpSpPr/>
          <p:nvPr/>
        </p:nvGrpSpPr>
        <p:grpSpPr>
          <a:xfrm>
            <a:off x="11337108" y="1220235"/>
            <a:ext cx="768657" cy="512438"/>
            <a:chOff x="12044477" y="1273990"/>
            <a:chExt cx="768657" cy="512438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12172586" y="1273990"/>
              <a:ext cx="512438" cy="512438"/>
              <a:chOff x="12172586" y="1273990"/>
              <a:chExt cx="512438" cy="512438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2172586" y="1273990"/>
                <a:ext cx="512438" cy="512438"/>
              </a:xfrm>
              <a:prstGeom prst="rect">
                <a:avLst/>
              </a:prstGeom>
            </p:spPr>
          </p:pic>
        </p:grpSp>
        <p:sp>
          <p:nvSpPr>
            <p:cNvPr id="43" name="Object 43"/>
            <p:cNvSpPr txBox="1"/>
            <p:nvPr/>
          </p:nvSpPr>
          <p:spPr>
            <a:xfrm>
              <a:off x="12044477" y="1387674"/>
              <a:ext cx="768657" cy="3231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500">
                  <a:solidFill>
                    <a:srgbClr val="FFFFFF"/>
                  </a:solidFill>
                  <a:latin typeface="닉스곤체 M 2.0" panose="020B0600000101010101" pitchFamily="50" charset="-127"/>
                  <a:ea typeface="닉스곤체 M 2.0" panose="020B0600000101010101" pitchFamily="50" charset="-127"/>
                  <a:cs typeface="Gmarket Sans Medium" pitchFamily="34" charset="0"/>
                </a:rPr>
                <a:t>02</a:t>
              </a:r>
              <a:endParaRPr lang="en-US">
                <a:latin typeface="닉스곤체 M 2.0" panose="020B0600000101010101" pitchFamily="50" charset="-127"/>
                <a:ea typeface="닉스곤체 M 2.0" panose="020B0600000101010101" pitchFamily="50" charset="-127"/>
              </a:endParaRPr>
            </a:p>
          </p:txBody>
        </p:sp>
      </p:grpSp>
      <p:grpSp>
        <p:nvGrpSpPr>
          <p:cNvPr id="1012" name="그룹 1012"/>
          <p:cNvGrpSpPr/>
          <p:nvPr/>
        </p:nvGrpSpPr>
        <p:grpSpPr>
          <a:xfrm>
            <a:off x="5935856" y="6183957"/>
            <a:ext cx="768657" cy="512438"/>
            <a:chOff x="7261421" y="6208578"/>
            <a:chExt cx="768657" cy="512438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7389530" y="6208578"/>
              <a:ext cx="512438" cy="512438"/>
              <a:chOff x="7389530" y="6208578"/>
              <a:chExt cx="512438" cy="512438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389530" y="6208578"/>
                <a:ext cx="512438" cy="512438"/>
              </a:xfrm>
              <a:prstGeom prst="rect">
                <a:avLst/>
              </a:prstGeom>
            </p:spPr>
          </p:pic>
        </p:grpSp>
        <p:sp>
          <p:nvSpPr>
            <p:cNvPr id="49" name="Object 49"/>
            <p:cNvSpPr txBox="1"/>
            <p:nvPr/>
          </p:nvSpPr>
          <p:spPr>
            <a:xfrm>
              <a:off x="7261421" y="6322261"/>
              <a:ext cx="768657" cy="3231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500">
                  <a:solidFill>
                    <a:srgbClr val="FFFFFF"/>
                  </a:solidFill>
                  <a:latin typeface="닉스곤체 M 2.0" panose="020B0600000101010101" pitchFamily="50" charset="-127"/>
                  <a:ea typeface="닉스곤체 M 2.0" panose="020B0600000101010101" pitchFamily="50" charset="-127"/>
                  <a:cs typeface="Gmarket Sans Medium" pitchFamily="34" charset="0"/>
                </a:rPr>
                <a:t>03</a:t>
              </a:r>
              <a:endParaRPr lang="en-US">
                <a:latin typeface="닉스곤체 M 2.0" panose="020B0600000101010101" pitchFamily="50" charset="-127"/>
                <a:ea typeface="닉스곤체 M 2.0" panose="020B0600000101010101" pitchFamily="50" charset="-127"/>
              </a:endParaRPr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C1332255-5192-4B58-9693-4B7DE1C82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547" y="6636003"/>
            <a:ext cx="8705775" cy="67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13F3B82-21A0-4553-8FC7-EA5892BA2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343" y="7442763"/>
            <a:ext cx="8705774" cy="61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9BF3B7F-3C22-440A-8888-B8AA078C15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5" r="7224" b="25575"/>
          <a:stretch/>
        </p:blipFill>
        <p:spPr bwMode="auto">
          <a:xfrm>
            <a:off x="6581192" y="1990249"/>
            <a:ext cx="4352272" cy="409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28E8239-F757-4C01-B0F7-E59A68219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547" y="8257474"/>
            <a:ext cx="8677570" cy="71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E77359CA-F8D4-43CB-A794-489F65EB50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8" t="382" r="5334" b="46272"/>
          <a:stretch/>
        </p:blipFill>
        <p:spPr bwMode="auto">
          <a:xfrm>
            <a:off x="11661322" y="2378012"/>
            <a:ext cx="2636666" cy="362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C8B32900-F684-444E-98ED-B272B7EE2A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" t="11127" r="4883" b="39743"/>
          <a:stretch/>
        </p:blipFill>
        <p:spPr bwMode="auto">
          <a:xfrm>
            <a:off x="14291061" y="2407124"/>
            <a:ext cx="2475661" cy="3597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654B0B73-E15F-484D-A27D-AFF337FBC4CA}"/>
              </a:ext>
            </a:extLst>
          </p:cNvPr>
          <p:cNvGrpSpPr/>
          <p:nvPr/>
        </p:nvGrpSpPr>
        <p:grpSpPr>
          <a:xfrm>
            <a:off x="-2882735" y="-322610"/>
            <a:ext cx="6730898" cy="3210113"/>
            <a:chOff x="-2882735" y="-322610"/>
            <a:chExt cx="6730898" cy="3210113"/>
          </a:xfrm>
        </p:grpSpPr>
        <p:grpSp>
          <p:nvGrpSpPr>
            <p:cNvPr id="36" name="그룹 1005">
              <a:extLst>
                <a:ext uri="{FF2B5EF4-FFF2-40B4-BE49-F238E27FC236}">
                  <a16:creationId xmlns:a16="http://schemas.microsoft.com/office/drawing/2014/main" id="{0D1DF3D7-ACB1-4EC6-B162-66F4AAE9DFA6}"/>
                </a:ext>
              </a:extLst>
            </p:cNvPr>
            <p:cNvGrpSpPr/>
            <p:nvPr/>
          </p:nvGrpSpPr>
          <p:grpSpPr>
            <a:xfrm>
              <a:off x="-2882735" y="-322610"/>
              <a:ext cx="6730898" cy="2137425"/>
              <a:chOff x="-2882735" y="-322610"/>
              <a:chExt cx="6730898" cy="2137425"/>
            </a:xfrm>
          </p:grpSpPr>
          <p:pic>
            <p:nvPicPr>
              <p:cNvPr id="42" name="Object 16">
                <a:extLst>
                  <a:ext uri="{FF2B5EF4-FFF2-40B4-BE49-F238E27FC236}">
                    <a16:creationId xmlns:a16="http://schemas.microsoft.com/office/drawing/2014/main" id="{44452E1B-0BA8-4761-984E-60C5E3A544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2400000">
                <a:off x="-2882735" y="-322610"/>
                <a:ext cx="6730898" cy="2137425"/>
              </a:xfrm>
              <a:prstGeom prst="rect">
                <a:avLst/>
              </a:prstGeom>
            </p:spPr>
          </p:pic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EAAA47E9-F8B1-48FD-8AA1-FC3AA6DD1393}"/>
                </a:ext>
              </a:extLst>
            </p:cNvPr>
            <p:cNvGrpSpPr/>
            <p:nvPr/>
          </p:nvGrpSpPr>
          <p:grpSpPr>
            <a:xfrm>
              <a:off x="1322490" y="1026202"/>
              <a:ext cx="1636755" cy="1861301"/>
              <a:chOff x="1411245" y="976023"/>
              <a:chExt cx="1636755" cy="1861301"/>
            </a:xfrm>
          </p:grpSpPr>
          <p:sp>
            <p:nvSpPr>
              <p:cNvPr id="39" name="Object 20">
                <a:extLst>
                  <a:ext uri="{FF2B5EF4-FFF2-40B4-BE49-F238E27FC236}">
                    <a16:creationId xmlns:a16="http://schemas.microsoft.com/office/drawing/2014/main" id="{55ACA3C6-90FA-4F61-A132-D36EE7DB4A34}"/>
                  </a:ext>
                </a:extLst>
              </p:cNvPr>
              <p:cNvSpPr txBox="1"/>
              <p:nvPr/>
            </p:nvSpPr>
            <p:spPr>
              <a:xfrm>
                <a:off x="1411245" y="1944772"/>
                <a:ext cx="1636755" cy="89255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2600" b="1">
                    <a:solidFill>
                      <a:srgbClr val="FFFFFF"/>
                    </a:solidFill>
                    <a:latin typeface="닉스곤체 M 2.0" panose="020B0600000101010101" pitchFamily="50" charset="-127"/>
                    <a:ea typeface="닉스곤체 M 2.0" panose="020B0600000101010101" pitchFamily="50" charset="-127"/>
                    <a:cs typeface="Gmarket Sans Light" pitchFamily="34" charset="0"/>
                  </a:rPr>
                  <a:t>아이디어 </a:t>
                </a:r>
                <a:endParaRPr lang="en-US" altLang="ko-KR" sz="2600" b="1">
                  <a:solidFill>
                    <a:srgbClr val="FFFFFF"/>
                  </a:solidFill>
                  <a:latin typeface="닉스곤체 M 2.0" panose="020B0600000101010101" pitchFamily="50" charset="-127"/>
                  <a:ea typeface="닉스곤체 M 2.0" panose="020B0600000101010101" pitchFamily="50" charset="-127"/>
                  <a:cs typeface="Gmarket Sans Light" pitchFamily="34" charset="0"/>
                </a:endParaRPr>
              </a:p>
              <a:p>
                <a:pPr algn="ctr"/>
                <a:r>
                  <a:rPr lang="ko-KR" altLang="en-US" sz="2600" b="1">
                    <a:solidFill>
                      <a:srgbClr val="FFFFFF"/>
                    </a:solidFill>
                    <a:latin typeface="닉스곤체 M 2.0" panose="020B0600000101010101" pitchFamily="50" charset="-127"/>
                    <a:ea typeface="닉스곤체 M 2.0" panose="020B0600000101010101" pitchFamily="50" charset="-127"/>
                    <a:cs typeface="Gmarket Sans Light" pitchFamily="34" charset="0"/>
                  </a:rPr>
                  <a:t>발생 배경</a:t>
                </a:r>
                <a:endParaRPr lang="en-US" b="1">
                  <a:latin typeface="닉스곤체 M 2.0" panose="020B0600000101010101" pitchFamily="50" charset="-127"/>
                  <a:ea typeface="닉스곤체 M 2.0" panose="020B0600000101010101" pitchFamily="50" charset="-127"/>
                </a:endParaRPr>
              </a:p>
            </p:txBody>
          </p:sp>
          <p:sp>
            <p:nvSpPr>
              <p:cNvPr id="40" name="Object 21">
                <a:extLst>
                  <a:ext uri="{FF2B5EF4-FFF2-40B4-BE49-F238E27FC236}">
                    <a16:creationId xmlns:a16="http://schemas.microsoft.com/office/drawing/2014/main" id="{5FC7A7C5-C3D4-4C22-A6F7-85FA79564C0E}"/>
                  </a:ext>
                </a:extLst>
              </p:cNvPr>
              <p:cNvSpPr txBox="1"/>
              <p:nvPr/>
            </p:nvSpPr>
            <p:spPr>
              <a:xfrm>
                <a:off x="1905000" y="976023"/>
                <a:ext cx="727869" cy="1138773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sz="6800" b="1" kern="0" spc="-300">
                    <a:solidFill>
                      <a:srgbClr val="FFFFFF"/>
                    </a:solidFill>
                    <a:latin typeface="닉스곤체 M 2.0" panose="020B0600000101010101" pitchFamily="50" charset="-127"/>
                    <a:ea typeface="닉스곤체 M 2.0" panose="020B0600000101010101" pitchFamily="50" charset="-127"/>
                  </a:rPr>
                  <a:t>A</a:t>
                </a:r>
                <a:endParaRPr lang="en-US" b="1">
                  <a:latin typeface="닉스곤체 M 2.0" panose="020B0600000101010101" pitchFamily="50" charset="-127"/>
                  <a:ea typeface="닉스곤체 M 2.0" panose="020B0600000101010101" pitchFamily="50" charset="-127"/>
                </a:endParaRPr>
              </a:p>
            </p:txBody>
          </p:sp>
        </p:grpSp>
      </p:grpSp>
      <p:sp>
        <p:nvSpPr>
          <p:cNvPr id="44" name="Object 20">
            <a:extLst>
              <a:ext uri="{FF2B5EF4-FFF2-40B4-BE49-F238E27FC236}">
                <a16:creationId xmlns:a16="http://schemas.microsoft.com/office/drawing/2014/main" id="{2932635C-57BA-467E-BA6C-642C2B4A3AD4}"/>
              </a:ext>
            </a:extLst>
          </p:cNvPr>
          <p:cNvSpPr txBox="1"/>
          <p:nvPr/>
        </p:nvSpPr>
        <p:spPr>
          <a:xfrm>
            <a:off x="225631" y="3432646"/>
            <a:ext cx="4266458" cy="446276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2300" b="1">
                <a:solidFill>
                  <a:srgbClr val="595959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01. </a:t>
            </a:r>
            <a:r>
              <a:rPr lang="ko-KR" altLang="en-US" sz="2300" b="1">
                <a:solidFill>
                  <a:srgbClr val="595959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대학 과제수행 실태</a:t>
            </a:r>
          </a:p>
        </p:txBody>
      </p:sp>
    </p:spTree>
    <p:extLst>
      <p:ext uri="{BB962C8B-B14F-4D97-AF65-F5344CB8AC3E}">
        <p14:creationId xmlns:p14="http://schemas.microsoft.com/office/powerpoint/2010/main" val="3675976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3C5EF018-F8C2-4687-9854-29344AE79D9F}"/>
              </a:ext>
            </a:extLst>
          </p:cNvPr>
          <p:cNvGrpSpPr/>
          <p:nvPr/>
        </p:nvGrpSpPr>
        <p:grpSpPr>
          <a:xfrm>
            <a:off x="-2882735" y="-322610"/>
            <a:ext cx="6730898" cy="3010059"/>
            <a:chOff x="-2882735" y="-322610"/>
            <a:chExt cx="6730898" cy="3010059"/>
          </a:xfrm>
        </p:grpSpPr>
        <p:grpSp>
          <p:nvGrpSpPr>
            <p:cNvPr id="10" name="그룹 1005">
              <a:extLst>
                <a:ext uri="{FF2B5EF4-FFF2-40B4-BE49-F238E27FC236}">
                  <a16:creationId xmlns:a16="http://schemas.microsoft.com/office/drawing/2014/main" id="{A27ADB3A-D22F-440A-B850-88F19C93C648}"/>
                </a:ext>
              </a:extLst>
            </p:cNvPr>
            <p:cNvGrpSpPr/>
            <p:nvPr/>
          </p:nvGrpSpPr>
          <p:grpSpPr>
            <a:xfrm>
              <a:off x="-2882735" y="-322610"/>
              <a:ext cx="6730898" cy="2137425"/>
              <a:chOff x="-2882735" y="-322610"/>
              <a:chExt cx="6730898" cy="2137425"/>
            </a:xfrm>
          </p:grpSpPr>
          <p:pic>
            <p:nvPicPr>
              <p:cNvPr id="14" name="Object 16">
                <a:extLst>
                  <a:ext uri="{FF2B5EF4-FFF2-40B4-BE49-F238E27FC236}">
                    <a16:creationId xmlns:a16="http://schemas.microsoft.com/office/drawing/2014/main" id="{1E8CFE57-103F-4AE9-BA9F-A062A82BE6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2400000">
                <a:off x="-2882735" y="-322610"/>
                <a:ext cx="6730898" cy="2137425"/>
              </a:xfrm>
              <a:prstGeom prst="rect">
                <a:avLst/>
              </a:prstGeom>
            </p:spPr>
          </p:pic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A85D1FBC-13EC-4356-858E-71E85FBDF3BF}"/>
                </a:ext>
              </a:extLst>
            </p:cNvPr>
            <p:cNvGrpSpPr/>
            <p:nvPr/>
          </p:nvGrpSpPr>
          <p:grpSpPr>
            <a:xfrm>
              <a:off x="1322490" y="1026202"/>
              <a:ext cx="1636755" cy="1661247"/>
              <a:chOff x="1411245" y="976023"/>
              <a:chExt cx="1636755" cy="1661247"/>
            </a:xfrm>
          </p:grpSpPr>
          <p:sp>
            <p:nvSpPr>
              <p:cNvPr id="12" name="Object 20">
                <a:extLst>
                  <a:ext uri="{FF2B5EF4-FFF2-40B4-BE49-F238E27FC236}">
                    <a16:creationId xmlns:a16="http://schemas.microsoft.com/office/drawing/2014/main" id="{C198CA32-3890-40D0-8805-0A4462483556}"/>
                  </a:ext>
                </a:extLst>
              </p:cNvPr>
              <p:cNvSpPr txBox="1"/>
              <p:nvPr/>
            </p:nvSpPr>
            <p:spPr>
              <a:xfrm>
                <a:off x="1411245" y="2144827"/>
                <a:ext cx="1636755" cy="49244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2600" b="1">
                    <a:solidFill>
                      <a:srgbClr val="FFFFFF"/>
                    </a:solidFill>
                    <a:latin typeface="닉스곤체 M 2.0" panose="020B0600000101010101" pitchFamily="50" charset="-127"/>
                    <a:ea typeface="닉스곤체 M 2.0" panose="020B0600000101010101" pitchFamily="50" charset="-127"/>
                  </a:rPr>
                  <a:t>해결방안</a:t>
                </a:r>
                <a:endParaRPr lang="en-US" b="1">
                  <a:latin typeface="닉스곤체 M 2.0" panose="020B0600000101010101" pitchFamily="50" charset="-127"/>
                  <a:ea typeface="닉스곤체 M 2.0" panose="020B0600000101010101" pitchFamily="50" charset="-127"/>
                </a:endParaRPr>
              </a:p>
            </p:txBody>
          </p:sp>
          <p:sp>
            <p:nvSpPr>
              <p:cNvPr id="13" name="Object 21">
                <a:extLst>
                  <a:ext uri="{FF2B5EF4-FFF2-40B4-BE49-F238E27FC236}">
                    <a16:creationId xmlns:a16="http://schemas.microsoft.com/office/drawing/2014/main" id="{BC6F12EC-7348-4C9B-8DD7-02609616334E}"/>
                  </a:ext>
                </a:extLst>
              </p:cNvPr>
              <p:cNvSpPr txBox="1"/>
              <p:nvPr/>
            </p:nvSpPr>
            <p:spPr>
              <a:xfrm>
                <a:off x="1905000" y="976023"/>
                <a:ext cx="727869" cy="1138773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sz="6800" b="1" kern="0" spc="-300">
                    <a:solidFill>
                      <a:srgbClr val="FFFFFF"/>
                    </a:solidFill>
                    <a:latin typeface="닉스곤체 M 2.0" panose="020B0600000101010101" pitchFamily="50" charset="-127"/>
                    <a:ea typeface="닉스곤체 M 2.0" panose="020B0600000101010101" pitchFamily="50" charset="-127"/>
                  </a:rPr>
                  <a:t>B</a:t>
                </a:r>
                <a:endParaRPr lang="en-US" b="1">
                  <a:latin typeface="닉스곤체 M 2.0" panose="020B0600000101010101" pitchFamily="50" charset="-127"/>
                  <a:ea typeface="닉스곤체 M 2.0" panose="020B0600000101010101" pitchFamily="50" charset="-127"/>
                </a:endParaRPr>
              </a:p>
            </p:txBody>
          </p:sp>
        </p:grpSp>
      </p:grpSp>
      <p:sp>
        <p:nvSpPr>
          <p:cNvPr id="15" name="Object 48">
            <a:extLst>
              <a:ext uri="{FF2B5EF4-FFF2-40B4-BE49-F238E27FC236}">
                <a16:creationId xmlns:a16="http://schemas.microsoft.com/office/drawing/2014/main" id="{E941B572-1B48-4400-80CF-A5B5EBE00E1F}"/>
              </a:ext>
            </a:extLst>
          </p:cNvPr>
          <p:cNvSpPr txBox="1"/>
          <p:nvPr/>
        </p:nvSpPr>
        <p:spPr>
          <a:xfrm>
            <a:off x="7638" y="3579058"/>
            <a:ext cx="4266458" cy="446276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ko-KR" altLang="en-US" sz="2300" b="1">
                <a:solidFill>
                  <a:srgbClr val="595959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1. 경쟁사 분석 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EEC27EC-5A4B-4C79-91A6-123FC18235BF}"/>
              </a:ext>
            </a:extLst>
          </p:cNvPr>
          <p:cNvSpPr/>
          <p:nvPr/>
        </p:nvSpPr>
        <p:spPr>
          <a:xfrm>
            <a:off x="4491184" y="1191955"/>
            <a:ext cx="1295339" cy="566057"/>
          </a:xfrm>
          <a:prstGeom prst="roundRect">
            <a:avLst/>
          </a:prstGeom>
          <a:solidFill>
            <a:srgbClr val="AB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분야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EDA5CB5-9D6C-4BE0-96F9-12D4E9F54E53}"/>
              </a:ext>
            </a:extLst>
          </p:cNvPr>
          <p:cNvSpPr/>
          <p:nvPr/>
        </p:nvSpPr>
        <p:spPr>
          <a:xfrm>
            <a:off x="6078257" y="1180790"/>
            <a:ext cx="1295339" cy="566057"/>
          </a:xfrm>
          <a:prstGeom prst="roundRect">
            <a:avLst/>
          </a:prstGeom>
          <a:solidFill>
            <a:srgbClr val="AB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기업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228E4A6-84DC-420A-A939-AB224D3CE597}"/>
              </a:ext>
            </a:extLst>
          </p:cNvPr>
          <p:cNvSpPr/>
          <p:nvPr/>
        </p:nvSpPr>
        <p:spPr>
          <a:xfrm>
            <a:off x="7665330" y="1180787"/>
            <a:ext cx="1290445" cy="566057"/>
          </a:xfrm>
          <a:prstGeom prst="roundRect">
            <a:avLst/>
          </a:prstGeom>
          <a:solidFill>
            <a:srgbClr val="AB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채팅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2E7BCC4-192E-471F-BF18-C12C81DBFFDE}"/>
              </a:ext>
            </a:extLst>
          </p:cNvPr>
          <p:cNvSpPr/>
          <p:nvPr/>
        </p:nvSpPr>
        <p:spPr>
          <a:xfrm>
            <a:off x="9457913" y="1191955"/>
            <a:ext cx="1290445" cy="566057"/>
          </a:xfrm>
          <a:prstGeom prst="roundRect">
            <a:avLst/>
          </a:prstGeom>
          <a:solidFill>
            <a:srgbClr val="AB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가격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4421578-A7DD-4DCF-B4D5-8F9E32AF89BD}"/>
              </a:ext>
            </a:extLst>
          </p:cNvPr>
          <p:cNvSpPr/>
          <p:nvPr/>
        </p:nvSpPr>
        <p:spPr>
          <a:xfrm>
            <a:off x="12993711" y="1198133"/>
            <a:ext cx="2090057" cy="566057"/>
          </a:xfrm>
          <a:prstGeom prst="roundRect">
            <a:avLst/>
          </a:prstGeom>
          <a:solidFill>
            <a:srgbClr val="AB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사용자</a:t>
            </a:r>
            <a:endParaRPr lang="en-US" altLang="ko-KR" sz="2000" b="1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  <a:p>
            <a:pPr algn="ctr"/>
            <a:r>
              <a:rPr lang="en-US" altLang="ko-KR" sz="1600" b="1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(2022</a:t>
            </a:r>
            <a:r>
              <a:rPr lang="ko-KR" altLang="en-US" sz="1600" b="1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기준</a:t>
            </a:r>
            <a:r>
              <a:rPr lang="en-US" altLang="ko-KR" sz="1600" b="1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)</a:t>
            </a:r>
            <a:endParaRPr lang="ko-KR" altLang="en-US" sz="1600" b="1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DA683FF-F276-401A-945C-8EAB9A581B88}"/>
              </a:ext>
            </a:extLst>
          </p:cNvPr>
          <p:cNvSpPr/>
          <p:nvPr/>
        </p:nvSpPr>
        <p:spPr>
          <a:xfrm>
            <a:off x="11040092" y="1180790"/>
            <a:ext cx="1661885" cy="566057"/>
          </a:xfrm>
          <a:prstGeom prst="roundRect">
            <a:avLst/>
          </a:prstGeom>
          <a:solidFill>
            <a:srgbClr val="AB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그룹 매칭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7C08274-D685-4A30-ACD9-30B5293CFF5A}"/>
              </a:ext>
            </a:extLst>
          </p:cNvPr>
          <p:cNvSpPr/>
          <p:nvPr/>
        </p:nvSpPr>
        <p:spPr>
          <a:xfrm>
            <a:off x="15375502" y="1180789"/>
            <a:ext cx="2090057" cy="566057"/>
          </a:xfrm>
          <a:prstGeom prst="roundRect">
            <a:avLst/>
          </a:prstGeom>
          <a:solidFill>
            <a:srgbClr val="AB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수익창출기법</a:t>
            </a:r>
            <a:endParaRPr lang="en-US" altLang="ko-KR" sz="2000" b="1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  <a:p>
            <a:pPr algn="ctr"/>
            <a:r>
              <a:rPr lang="en-US" altLang="ko-KR" sz="1600" b="1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(</a:t>
            </a:r>
            <a:r>
              <a:rPr lang="ko-KR" altLang="en-US" sz="1600" b="1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광고 기본</a:t>
            </a:r>
            <a:r>
              <a:rPr lang="en-US" altLang="ko-KR" sz="1600" b="1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)</a:t>
            </a:r>
            <a:endParaRPr lang="ko-KR" altLang="en-US" sz="1600" b="1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821D0BE-E395-4E81-9786-6AE81E140DC9}"/>
              </a:ext>
            </a:extLst>
          </p:cNvPr>
          <p:cNvCxnSpPr>
            <a:cxnSpLocks/>
          </p:cNvCxnSpPr>
          <p:nvPr/>
        </p:nvCxnSpPr>
        <p:spPr>
          <a:xfrm>
            <a:off x="4491183" y="2064377"/>
            <a:ext cx="13114646" cy="1088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28650C8-B5A6-499F-B055-510776610BAD}"/>
              </a:ext>
            </a:extLst>
          </p:cNvPr>
          <p:cNvSpPr/>
          <p:nvPr/>
        </p:nvSpPr>
        <p:spPr>
          <a:xfrm>
            <a:off x="6078257" y="2523367"/>
            <a:ext cx="1295339" cy="9456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err="1">
                <a:solidFill>
                  <a:schemeClr val="tx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콴다</a:t>
            </a:r>
            <a:endParaRPr lang="ko-KR" altLang="en-US" b="1">
              <a:solidFill>
                <a:schemeClr val="tx1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A2663FE-54BB-4C5E-BADA-B157F847CCFE}"/>
              </a:ext>
            </a:extLst>
          </p:cNvPr>
          <p:cNvSpPr/>
          <p:nvPr/>
        </p:nvSpPr>
        <p:spPr>
          <a:xfrm>
            <a:off x="6078255" y="3709870"/>
            <a:ext cx="1295339" cy="9456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err="1">
                <a:solidFill>
                  <a:schemeClr val="tx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김과외</a:t>
            </a:r>
            <a:endParaRPr lang="ko-KR" altLang="en-US" b="1">
              <a:solidFill>
                <a:schemeClr val="tx1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0FC37ED-E3AE-41E8-921C-AEEDE9815775}"/>
              </a:ext>
            </a:extLst>
          </p:cNvPr>
          <p:cNvSpPr/>
          <p:nvPr/>
        </p:nvSpPr>
        <p:spPr>
          <a:xfrm>
            <a:off x="6078255" y="4911400"/>
            <a:ext cx="1295339" cy="9456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err="1">
                <a:solidFill>
                  <a:schemeClr val="tx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크몽</a:t>
            </a:r>
            <a:endParaRPr lang="ko-KR" altLang="en-US" b="1">
              <a:solidFill>
                <a:schemeClr val="tx1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F7BF5BB-7F60-4CDD-BA30-4F031C0C1361}"/>
              </a:ext>
            </a:extLst>
          </p:cNvPr>
          <p:cNvSpPr/>
          <p:nvPr/>
        </p:nvSpPr>
        <p:spPr>
          <a:xfrm>
            <a:off x="6078254" y="6112930"/>
            <a:ext cx="1295339" cy="9456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숨은 고수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B4C7E533-03E2-4FF0-9F4A-0F5365081D7D}"/>
              </a:ext>
            </a:extLst>
          </p:cNvPr>
          <p:cNvSpPr/>
          <p:nvPr/>
        </p:nvSpPr>
        <p:spPr>
          <a:xfrm>
            <a:off x="6078253" y="7314460"/>
            <a:ext cx="1295339" cy="9456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err="1">
                <a:solidFill>
                  <a:schemeClr val="tx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미리캔버스</a:t>
            </a:r>
            <a:endParaRPr lang="ko-KR" altLang="en-US" b="1">
              <a:solidFill>
                <a:schemeClr val="tx1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C149C1B6-3C64-4746-B9DD-7DCD1115CAF6}"/>
              </a:ext>
            </a:extLst>
          </p:cNvPr>
          <p:cNvSpPr/>
          <p:nvPr/>
        </p:nvSpPr>
        <p:spPr>
          <a:xfrm>
            <a:off x="6078253" y="8515990"/>
            <a:ext cx="1295339" cy="9456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err="1">
                <a:solidFill>
                  <a:schemeClr val="tx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예스폼</a:t>
            </a:r>
            <a:endParaRPr lang="ko-KR" altLang="en-US" b="1">
              <a:solidFill>
                <a:schemeClr val="tx1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0221D475-EA16-4F7A-B370-B1B0C91443BA}"/>
              </a:ext>
            </a:extLst>
          </p:cNvPr>
          <p:cNvSpPr/>
          <p:nvPr/>
        </p:nvSpPr>
        <p:spPr>
          <a:xfrm>
            <a:off x="4491183" y="2523368"/>
            <a:ext cx="1295339" cy="214721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tx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과제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3BE947D-F7CF-4D9D-B063-5F3A938B3DC7}"/>
              </a:ext>
            </a:extLst>
          </p:cNvPr>
          <p:cNvSpPr/>
          <p:nvPr/>
        </p:nvSpPr>
        <p:spPr>
          <a:xfrm>
            <a:off x="4491183" y="4926427"/>
            <a:ext cx="1295339" cy="213219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tx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기술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FCC9B4E3-C727-4AF6-8D58-C36E0991C423}"/>
              </a:ext>
            </a:extLst>
          </p:cNvPr>
          <p:cNvSpPr/>
          <p:nvPr/>
        </p:nvSpPr>
        <p:spPr>
          <a:xfrm>
            <a:off x="4492702" y="7314459"/>
            <a:ext cx="1295339" cy="213219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tx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템플릿</a:t>
            </a:r>
            <a:endParaRPr lang="en-US" altLang="ko-KR" sz="2400" b="1">
              <a:solidFill>
                <a:schemeClr val="tx1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  <a:p>
            <a:pPr algn="ctr"/>
            <a:r>
              <a:rPr lang="ko-KR" altLang="en-US" sz="2400" b="1">
                <a:solidFill>
                  <a:schemeClr val="tx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기술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525689-99E3-41A2-8186-67B42F163032}"/>
              </a:ext>
            </a:extLst>
          </p:cNvPr>
          <p:cNvSpPr txBox="1"/>
          <p:nvPr/>
        </p:nvSpPr>
        <p:spPr>
          <a:xfrm>
            <a:off x="7578474" y="2801023"/>
            <a:ext cx="146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실시간 </a:t>
            </a:r>
            <a:r>
              <a:rPr lang="en-US" altLang="ko-KR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Q&amp;A</a:t>
            </a:r>
            <a:endParaRPr lang="ko-KR" altLang="en-US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5133DE-BAFC-4656-B501-5452E34D4299}"/>
              </a:ext>
            </a:extLst>
          </p:cNvPr>
          <p:cNvSpPr txBox="1"/>
          <p:nvPr/>
        </p:nvSpPr>
        <p:spPr>
          <a:xfrm>
            <a:off x="7373592" y="3877234"/>
            <a:ext cx="1915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1</a:t>
            </a:r>
            <a:r>
              <a:rPr lang="ko-KR" altLang="en-US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대</a:t>
            </a:r>
            <a:r>
              <a:rPr lang="en-US" altLang="ko-KR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1 </a:t>
            </a:r>
            <a:r>
              <a:rPr lang="ko-KR" altLang="en-US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채팅 서버</a:t>
            </a:r>
            <a:endParaRPr lang="en-US" altLang="ko-KR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  <a:p>
            <a:pPr algn="ctr"/>
            <a:r>
              <a:rPr lang="ko-KR" altLang="en-US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원활하지 않음</a:t>
            </a:r>
            <a:endParaRPr lang="en-US" altLang="ko-KR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8DECAC-615D-4526-A697-F649FE37508B}"/>
              </a:ext>
            </a:extLst>
          </p:cNvPr>
          <p:cNvSpPr txBox="1"/>
          <p:nvPr/>
        </p:nvSpPr>
        <p:spPr>
          <a:xfrm>
            <a:off x="7599403" y="5173612"/>
            <a:ext cx="146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실시간 채팅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E345E3-4DF0-4F13-A080-EB3769CC3171}"/>
              </a:ext>
            </a:extLst>
          </p:cNvPr>
          <p:cNvSpPr txBox="1"/>
          <p:nvPr/>
        </p:nvSpPr>
        <p:spPr>
          <a:xfrm>
            <a:off x="7506357" y="6409393"/>
            <a:ext cx="1783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1</a:t>
            </a:r>
            <a:r>
              <a:rPr lang="ko-KR" altLang="en-US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대</a:t>
            </a:r>
            <a:r>
              <a:rPr lang="en-US" altLang="ko-KR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1 </a:t>
            </a:r>
            <a:r>
              <a:rPr lang="ko-KR" altLang="en-US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채팅 없음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444EC3-433C-465B-BF71-1C4CB0EE6671}"/>
              </a:ext>
            </a:extLst>
          </p:cNvPr>
          <p:cNvSpPr txBox="1"/>
          <p:nvPr/>
        </p:nvSpPr>
        <p:spPr>
          <a:xfrm>
            <a:off x="7533404" y="7602638"/>
            <a:ext cx="1755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1</a:t>
            </a:r>
            <a:r>
              <a:rPr lang="ko-KR" altLang="en-US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대</a:t>
            </a:r>
            <a:r>
              <a:rPr lang="en-US" altLang="ko-KR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1 </a:t>
            </a:r>
            <a:r>
              <a:rPr lang="ko-KR" altLang="en-US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채팅 없음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09EDA4-035C-4C52-9C70-47CCD713F190}"/>
              </a:ext>
            </a:extLst>
          </p:cNvPr>
          <p:cNvSpPr txBox="1"/>
          <p:nvPr/>
        </p:nvSpPr>
        <p:spPr>
          <a:xfrm>
            <a:off x="7498486" y="8804168"/>
            <a:ext cx="1959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실시간 서식 상담실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AF6CFEB-8C03-4135-928F-D6A4482B8D2F}"/>
              </a:ext>
            </a:extLst>
          </p:cNvPr>
          <p:cNvSpPr txBox="1"/>
          <p:nvPr/>
        </p:nvSpPr>
        <p:spPr>
          <a:xfrm>
            <a:off x="9351150" y="2624186"/>
            <a:ext cx="1464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질문 </a:t>
            </a:r>
            <a:r>
              <a:rPr lang="en-US" altLang="ko-KR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100</a:t>
            </a:r>
            <a:r>
              <a:rPr lang="ko-KR" altLang="en-US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개</a:t>
            </a:r>
            <a:endParaRPr lang="en-US" altLang="ko-KR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  <a:p>
            <a:pPr algn="ctr"/>
            <a:r>
              <a:rPr lang="en-US" altLang="ko-KR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27,900</a:t>
            </a:r>
            <a:r>
              <a:rPr lang="ko-KR" altLang="en-US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원</a:t>
            </a:r>
            <a:endParaRPr lang="en-US" altLang="ko-KR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  <a:p>
            <a:pPr algn="ctr"/>
            <a:r>
              <a:rPr lang="en-US" altLang="ko-KR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(</a:t>
            </a:r>
            <a:r>
              <a:rPr lang="ko-KR" altLang="en-US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한 달 기준</a:t>
            </a:r>
            <a:r>
              <a:rPr lang="en-US" altLang="ko-KR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)</a:t>
            </a:r>
            <a:endParaRPr lang="ko-KR" altLang="en-US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728AD9-BB6E-4A89-9902-94DE9C5290EB}"/>
              </a:ext>
            </a:extLst>
          </p:cNvPr>
          <p:cNvSpPr txBox="1"/>
          <p:nvPr/>
        </p:nvSpPr>
        <p:spPr>
          <a:xfrm>
            <a:off x="15583838" y="2786928"/>
            <a:ext cx="167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정기결제 서비스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FFE0552-AB04-475C-A571-56AE13912902}"/>
              </a:ext>
            </a:extLst>
          </p:cNvPr>
          <p:cNvSpPr txBox="1"/>
          <p:nvPr/>
        </p:nvSpPr>
        <p:spPr>
          <a:xfrm>
            <a:off x="9292789" y="3872564"/>
            <a:ext cx="1630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앱 사용 비용 </a:t>
            </a:r>
            <a:r>
              <a:rPr lang="en-US" altLang="ko-KR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X</a:t>
            </a:r>
          </a:p>
          <a:p>
            <a:pPr algn="ctr"/>
            <a:r>
              <a:rPr lang="ko-KR" altLang="en-US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수업비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FFD6773-8DF9-4E6F-80E6-0FB5FE21269C}"/>
              </a:ext>
            </a:extLst>
          </p:cNvPr>
          <p:cNvSpPr txBox="1"/>
          <p:nvPr/>
        </p:nvSpPr>
        <p:spPr>
          <a:xfrm>
            <a:off x="9691303" y="5161389"/>
            <a:ext cx="783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비쌈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EAE7D10-4865-4685-BC2A-3AC7CE2F2F69}"/>
              </a:ext>
            </a:extLst>
          </p:cNvPr>
          <p:cNvSpPr txBox="1"/>
          <p:nvPr/>
        </p:nvSpPr>
        <p:spPr>
          <a:xfrm>
            <a:off x="15439068" y="3725361"/>
            <a:ext cx="1881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과외 매칭 시 </a:t>
            </a:r>
            <a:r>
              <a:rPr lang="en-US" altLang="ko-KR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25% </a:t>
            </a:r>
            <a:r>
              <a:rPr lang="ko-KR" altLang="en-US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수수료 납부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384985-38EF-4517-9B00-56C6AE1D5A9F}"/>
              </a:ext>
            </a:extLst>
          </p:cNvPr>
          <p:cNvSpPr txBox="1"/>
          <p:nvPr/>
        </p:nvSpPr>
        <p:spPr>
          <a:xfrm>
            <a:off x="9691302" y="6398195"/>
            <a:ext cx="783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비쌈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21CA18F-E1F7-4C2E-AA59-E8008812363B}"/>
              </a:ext>
            </a:extLst>
          </p:cNvPr>
          <p:cNvSpPr txBox="1"/>
          <p:nvPr/>
        </p:nvSpPr>
        <p:spPr>
          <a:xfrm>
            <a:off x="9194764" y="7390872"/>
            <a:ext cx="175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무료</a:t>
            </a:r>
            <a:endParaRPr lang="en-US" altLang="ko-KR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  <a:p>
            <a:pPr algn="ctr"/>
            <a:r>
              <a:rPr lang="en-US" altLang="ko-KR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(</a:t>
            </a:r>
            <a:r>
              <a:rPr lang="ko-KR" altLang="en-US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프리미엄 제외</a:t>
            </a:r>
            <a:r>
              <a:rPr lang="en-US" altLang="ko-KR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)</a:t>
            </a:r>
            <a:endParaRPr lang="ko-KR" altLang="en-US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B1AAD17-D33F-48B0-A8E3-4E6F684DC8AF}"/>
              </a:ext>
            </a:extLst>
          </p:cNvPr>
          <p:cNvSpPr txBox="1"/>
          <p:nvPr/>
        </p:nvSpPr>
        <p:spPr>
          <a:xfrm>
            <a:off x="9481986" y="8647669"/>
            <a:ext cx="1181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무료회원</a:t>
            </a:r>
            <a:endParaRPr lang="en-US" altLang="ko-KR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  <a:p>
            <a:pPr algn="ctr"/>
            <a:r>
              <a:rPr lang="ko-KR" altLang="en-US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정회원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40D6197-DF63-4B1A-836F-3F9FF101BF64}"/>
              </a:ext>
            </a:extLst>
          </p:cNvPr>
          <p:cNvSpPr txBox="1"/>
          <p:nvPr/>
        </p:nvSpPr>
        <p:spPr>
          <a:xfrm>
            <a:off x="15683705" y="6120921"/>
            <a:ext cx="1464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err="1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미거래</a:t>
            </a:r>
            <a:r>
              <a:rPr lang="ko-KR" altLang="en-US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시 수수료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D0F845-D6CE-4314-8C3C-8A3F6415843C}"/>
              </a:ext>
            </a:extLst>
          </p:cNvPr>
          <p:cNvSpPr txBox="1"/>
          <p:nvPr/>
        </p:nvSpPr>
        <p:spPr>
          <a:xfrm>
            <a:off x="15456597" y="7550125"/>
            <a:ext cx="1777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프리미엄 제품 제작 비용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0F9A190-69C0-4D80-8939-E8E44AB2CD70}"/>
              </a:ext>
            </a:extLst>
          </p:cNvPr>
          <p:cNvSpPr txBox="1"/>
          <p:nvPr/>
        </p:nvSpPr>
        <p:spPr>
          <a:xfrm>
            <a:off x="15555901" y="8733756"/>
            <a:ext cx="146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유료 회원비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EFF2922-DEC6-44D3-835B-E134F89B902F}"/>
              </a:ext>
            </a:extLst>
          </p:cNvPr>
          <p:cNvSpPr txBox="1"/>
          <p:nvPr/>
        </p:nvSpPr>
        <p:spPr>
          <a:xfrm>
            <a:off x="11291355" y="3914143"/>
            <a:ext cx="1464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초중고</a:t>
            </a:r>
            <a:endParaRPr lang="en-US" altLang="ko-KR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  <a:p>
            <a:pPr algn="ctr"/>
            <a:r>
              <a:rPr lang="ko-KR" altLang="en-US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독서모임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1F65A5B-AFF5-4B4F-827C-32EDE393F563}"/>
              </a:ext>
            </a:extLst>
          </p:cNvPr>
          <p:cNvSpPr txBox="1"/>
          <p:nvPr/>
        </p:nvSpPr>
        <p:spPr>
          <a:xfrm>
            <a:off x="13306661" y="2820443"/>
            <a:ext cx="146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5000</a:t>
            </a:r>
            <a:r>
              <a:rPr lang="ko-KR" altLang="en-US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만 명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149780A-585A-44B6-BDAA-BC69806E3743}"/>
              </a:ext>
            </a:extLst>
          </p:cNvPr>
          <p:cNvSpPr txBox="1"/>
          <p:nvPr/>
        </p:nvSpPr>
        <p:spPr>
          <a:xfrm>
            <a:off x="11307747" y="5163017"/>
            <a:ext cx="146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없음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1061C0-D1CB-474B-8BC0-8E75DB75845F}"/>
              </a:ext>
            </a:extLst>
          </p:cNvPr>
          <p:cNvSpPr txBox="1"/>
          <p:nvPr/>
        </p:nvSpPr>
        <p:spPr>
          <a:xfrm>
            <a:off x="11307748" y="7603820"/>
            <a:ext cx="146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없음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068D5DE-267D-46FA-9BEE-1A46FDC18830}"/>
              </a:ext>
            </a:extLst>
          </p:cNvPr>
          <p:cNvSpPr txBox="1"/>
          <p:nvPr/>
        </p:nvSpPr>
        <p:spPr>
          <a:xfrm>
            <a:off x="11291354" y="8786168"/>
            <a:ext cx="146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없음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E48B4DD-DC75-4FC9-ADF2-DD2053E76C32}"/>
              </a:ext>
            </a:extLst>
          </p:cNvPr>
          <p:cNvSpPr txBox="1"/>
          <p:nvPr/>
        </p:nvSpPr>
        <p:spPr>
          <a:xfrm>
            <a:off x="13306660" y="3931827"/>
            <a:ext cx="146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92</a:t>
            </a:r>
            <a:r>
              <a:rPr lang="ko-KR" altLang="en-US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만 명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CAB0651-5B84-4D88-A3AA-EAED98CF3C07}"/>
              </a:ext>
            </a:extLst>
          </p:cNvPr>
          <p:cNvSpPr txBox="1"/>
          <p:nvPr/>
        </p:nvSpPr>
        <p:spPr>
          <a:xfrm>
            <a:off x="13389572" y="5043211"/>
            <a:ext cx="146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200</a:t>
            </a:r>
            <a:r>
              <a:rPr lang="ko-KR" altLang="en-US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만 명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0D73F4-76B9-44DE-8929-EB23D4A80194}"/>
              </a:ext>
            </a:extLst>
          </p:cNvPr>
          <p:cNvSpPr txBox="1"/>
          <p:nvPr/>
        </p:nvSpPr>
        <p:spPr>
          <a:xfrm>
            <a:off x="13403346" y="6181451"/>
            <a:ext cx="146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600</a:t>
            </a:r>
            <a:r>
              <a:rPr lang="ko-KR" altLang="en-US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만 명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0328D29-18B6-4126-A91B-33930DB3A3BE}"/>
              </a:ext>
            </a:extLst>
          </p:cNvPr>
          <p:cNvSpPr txBox="1"/>
          <p:nvPr/>
        </p:nvSpPr>
        <p:spPr>
          <a:xfrm>
            <a:off x="13389571" y="7528993"/>
            <a:ext cx="146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500</a:t>
            </a:r>
            <a:r>
              <a:rPr lang="ko-KR" altLang="en-US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만 명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42BC95D-FB61-488C-BFA4-FC3DD954A2C0}"/>
              </a:ext>
            </a:extLst>
          </p:cNvPr>
          <p:cNvSpPr txBox="1"/>
          <p:nvPr/>
        </p:nvSpPr>
        <p:spPr>
          <a:xfrm>
            <a:off x="13449386" y="8718620"/>
            <a:ext cx="146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900</a:t>
            </a:r>
            <a:r>
              <a:rPr lang="ko-KR" altLang="en-US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만 명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31ADDAE-A5A7-4A1F-9FC6-2139A5376642}"/>
              </a:ext>
            </a:extLst>
          </p:cNvPr>
          <p:cNvSpPr txBox="1"/>
          <p:nvPr/>
        </p:nvSpPr>
        <p:spPr>
          <a:xfrm>
            <a:off x="11291353" y="6397920"/>
            <a:ext cx="146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그룹 스터디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3757D2-D094-4141-A5AE-72C1E99A359E}"/>
              </a:ext>
            </a:extLst>
          </p:cNvPr>
          <p:cNvSpPr txBox="1"/>
          <p:nvPr/>
        </p:nvSpPr>
        <p:spPr>
          <a:xfrm>
            <a:off x="11251531" y="2811545"/>
            <a:ext cx="146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없음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EBA6E2-AC61-48E4-92E3-F08D18F561E4}"/>
              </a:ext>
            </a:extLst>
          </p:cNvPr>
          <p:cNvSpPr txBox="1"/>
          <p:nvPr/>
        </p:nvSpPr>
        <p:spPr>
          <a:xfrm>
            <a:off x="15583838" y="4964028"/>
            <a:ext cx="1777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거래 금액에 따른 차등 수수료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DBECE857-11CD-4809-A697-7CD5599F76DF}"/>
              </a:ext>
            </a:extLst>
          </p:cNvPr>
          <p:cNvCxnSpPr>
            <a:cxnSpLocks/>
          </p:cNvCxnSpPr>
          <p:nvPr/>
        </p:nvCxnSpPr>
        <p:spPr>
          <a:xfrm>
            <a:off x="4399856" y="4772240"/>
            <a:ext cx="13114646" cy="1088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D564A147-1CE6-4368-9C30-1A2B5B285625}"/>
              </a:ext>
            </a:extLst>
          </p:cNvPr>
          <p:cNvCxnSpPr>
            <a:cxnSpLocks/>
          </p:cNvCxnSpPr>
          <p:nvPr/>
        </p:nvCxnSpPr>
        <p:spPr>
          <a:xfrm>
            <a:off x="4498404" y="7180523"/>
            <a:ext cx="13114646" cy="1088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6CF69E2-F472-4EF3-957D-BDEDDE17D088}"/>
              </a:ext>
            </a:extLst>
          </p:cNvPr>
          <p:cNvCxnSpPr>
            <a:cxnSpLocks/>
          </p:cNvCxnSpPr>
          <p:nvPr/>
        </p:nvCxnSpPr>
        <p:spPr>
          <a:xfrm>
            <a:off x="4498404" y="9632328"/>
            <a:ext cx="13114646" cy="1088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987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3C5EF018-F8C2-4687-9854-29344AE79D9F}"/>
              </a:ext>
            </a:extLst>
          </p:cNvPr>
          <p:cNvGrpSpPr/>
          <p:nvPr/>
        </p:nvGrpSpPr>
        <p:grpSpPr>
          <a:xfrm>
            <a:off x="-2882735" y="-322610"/>
            <a:ext cx="6730898" cy="3010059"/>
            <a:chOff x="-2882735" y="-322610"/>
            <a:chExt cx="6730898" cy="3010059"/>
          </a:xfrm>
        </p:grpSpPr>
        <p:grpSp>
          <p:nvGrpSpPr>
            <p:cNvPr id="10" name="그룹 1005">
              <a:extLst>
                <a:ext uri="{FF2B5EF4-FFF2-40B4-BE49-F238E27FC236}">
                  <a16:creationId xmlns:a16="http://schemas.microsoft.com/office/drawing/2014/main" id="{A27ADB3A-D22F-440A-B850-88F19C93C648}"/>
                </a:ext>
              </a:extLst>
            </p:cNvPr>
            <p:cNvGrpSpPr/>
            <p:nvPr/>
          </p:nvGrpSpPr>
          <p:grpSpPr>
            <a:xfrm>
              <a:off x="-2882735" y="-322610"/>
              <a:ext cx="6730898" cy="2137425"/>
              <a:chOff x="-2882735" y="-322610"/>
              <a:chExt cx="6730898" cy="2137425"/>
            </a:xfrm>
          </p:grpSpPr>
          <p:pic>
            <p:nvPicPr>
              <p:cNvPr id="14" name="Object 16">
                <a:extLst>
                  <a:ext uri="{FF2B5EF4-FFF2-40B4-BE49-F238E27FC236}">
                    <a16:creationId xmlns:a16="http://schemas.microsoft.com/office/drawing/2014/main" id="{1E8CFE57-103F-4AE9-BA9F-A062A82BE6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2400000">
                <a:off x="-2882735" y="-322610"/>
                <a:ext cx="6730898" cy="2137425"/>
              </a:xfrm>
              <a:prstGeom prst="rect">
                <a:avLst/>
              </a:prstGeom>
            </p:spPr>
          </p:pic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A85D1FBC-13EC-4356-858E-71E85FBDF3BF}"/>
                </a:ext>
              </a:extLst>
            </p:cNvPr>
            <p:cNvGrpSpPr/>
            <p:nvPr/>
          </p:nvGrpSpPr>
          <p:grpSpPr>
            <a:xfrm>
              <a:off x="1322490" y="1026202"/>
              <a:ext cx="1636755" cy="1661247"/>
              <a:chOff x="1411245" y="976023"/>
              <a:chExt cx="1636755" cy="1661247"/>
            </a:xfrm>
          </p:grpSpPr>
          <p:sp>
            <p:nvSpPr>
              <p:cNvPr id="12" name="Object 20">
                <a:extLst>
                  <a:ext uri="{FF2B5EF4-FFF2-40B4-BE49-F238E27FC236}">
                    <a16:creationId xmlns:a16="http://schemas.microsoft.com/office/drawing/2014/main" id="{C198CA32-3890-40D0-8805-0A4462483556}"/>
                  </a:ext>
                </a:extLst>
              </p:cNvPr>
              <p:cNvSpPr txBox="1"/>
              <p:nvPr/>
            </p:nvSpPr>
            <p:spPr>
              <a:xfrm>
                <a:off x="1411245" y="2144827"/>
                <a:ext cx="1636755" cy="49244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2600" b="1">
                    <a:solidFill>
                      <a:srgbClr val="FFFFFF"/>
                    </a:solidFill>
                    <a:latin typeface="닉스곤체 M 2.0" panose="020B0600000101010101" pitchFamily="50" charset="-127"/>
                    <a:ea typeface="닉스곤체 M 2.0" panose="020B0600000101010101" pitchFamily="50" charset="-127"/>
                  </a:rPr>
                  <a:t>해결방안</a:t>
                </a:r>
                <a:endParaRPr lang="en-US" b="1">
                  <a:latin typeface="닉스곤체 M 2.0" panose="020B0600000101010101" pitchFamily="50" charset="-127"/>
                  <a:ea typeface="닉스곤체 M 2.0" panose="020B0600000101010101" pitchFamily="50" charset="-127"/>
                </a:endParaRPr>
              </a:p>
            </p:txBody>
          </p:sp>
          <p:sp>
            <p:nvSpPr>
              <p:cNvPr id="13" name="Object 21">
                <a:extLst>
                  <a:ext uri="{FF2B5EF4-FFF2-40B4-BE49-F238E27FC236}">
                    <a16:creationId xmlns:a16="http://schemas.microsoft.com/office/drawing/2014/main" id="{BC6F12EC-7348-4C9B-8DD7-02609616334E}"/>
                  </a:ext>
                </a:extLst>
              </p:cNvPr>
              <p:cNvSpPr txBox="1"/>
              <p:nvPr/>
            </p:nvSpPr>
            <p:spPr>
              <a:xfrm>
                <a:off x="1905000" y="976023"/>
                <a:ext cx="727869" cy="1138773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sz="6800" b="1" kern="0" spc="-300">
                    <a:solidFill>
                      <a:srgbClr val="FFFFFF"/>
                    </a:solidFill>
                    <a:latin typeface="닉스곤체 M 2.0" panose="020B0600000101010101" pitchFamily="50" charset="-127"/>
                    <a:ea typeface="닉스곤체 M 2.0" panose="020B0600000101010101" pitchFamily="50" charset="-127"/>
                  </a:rPr>
                  <a:t>B</a:t>
                </a:r>
                <a:endParaRPr lang="en-US" b="1">
                  <a:latin typeface="닉스곤체 M 2.0" panose="020B0600000101010101" pitchFamily="50" charset="-127"/>
                  <a:ea typeface="닉스곤체 M 2.0" panose="020B0600000101010101" pitchFamily="50" charset="-127"/>
                </a:endParaRPr>
              </a:p>
            </p:txBody>
          </p:sp>
        </p:grpSp>
      </p:grpSp>
      <p:sp>
        <p:nvSpPr>
          <p:cNvPr id="15" name="Object 48">
            <a:extLst>
              <a:ext uri="{FF2B5EF4-FFF2-40B4-BE49-F238E27FC236}">
                <a16:creationId xmlns:a16="http://schemas.microsoft.com/office/drawing/2014/main" id="{E941B572-1B48-4400-80CF-A5B5EBE00E1F}"/>
              </a:ext>
            </a:extLst>
          </p:cNvPr>
          <p:cNvSpPr txBox="1"/>
          <p:nvPr/>
        </p:nvSpPr>
        <p:spPr>
          <a:xfrm>
            <a:off x="46950" y="3555307"/>
            <a:ext cx="4266458" cy="446276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altLang="ko-KR" sz="2300" b="1">
                <a:solidFill>
                  <a:srgbClr val="595959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2. </a:t>
            </a:r>
            <a:r>
              <a:rPr lang="ko-KR" altLang="en-US" sz="2300" b="1">
                <a:solidFill>
                  <a:srgbClr val="595959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서비스 차별화  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9DE3A3B-BCE0-4211-9B8E-17BEF2D31602}"/>
              </a:ext>
            </a:extLst>
          </p:cNvPr>
          <p:cNvSpPr/>
          <p:nvPr/>
        </p:nvSpPr>
        <p:spPr>
          <a:xfrm>
            <a:off x="7090278" y="1026202"/>
            <a:ext cx="9078636" cy="8466141"/>
          </a:xfrm>
          <a:prstGeom prst="rect">
            <a:avLst/>
          </a:prstGeom>
          <a:solidFill>
            <a:schemeClr val="bg1">
              <a:lumMod val="5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7F8BC6B-874B-4219-8632-6082496316FC}"/>
              </a:ext>
            </a:extLst>
          </p:cNvPr>
          <p:cNvSpPr/>
          <p:nvPr/>
        </p:nvSpPr>
        <p:spPr>
          <a:xfrm>
            <a:off x="6577028" y="316526"/>
            <a:ext cx="4860229" cy="474184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en-US" altLang="ko-KR" sz="2400">
              <a:solidFill>
                <a:schemeClr val="tx1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400">
              <a:solidFill>
                <a:schemeClr val="tx1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>
                <a:solidFill>
                  <a:schemeClr val="tx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고객 요구에 대한 빠른 대응</a:t>
            </a:r>
            <a:endParaRPr lang="en-US" altLang="ko-KR" sz="2400">
              <a:solidFill>
                <a:schemeClr val="tx1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>
                <a:solidFill>
                  <a:schemeClr val="tx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경영자의 경험에 따른</a:t>
            </a:r>
            <a:r>
              <a:rPr lang="en-US" altLang="ko-KR" sz="2400">
                <a:solidFill>
                  <a:schemeClr val="tx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</a:t>
            </a:r>
            <a:r>
              <a:rPr lang="ko-KR" altLang="en-US" sz="2400">
                <a:solidFill>
                  <a:schemeClr val="tx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창업아이템</a:t>
            </a:r>
            <a:endParaRPr lang="en-US" altLang="ko-KR" sz="2400">
              <a:solidFill>
                <a:schemeClr val="tx1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>
                <a:solidFill>
                  <a:schemeClr val="tx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경쟁사 대비 차별화 된 사용자층</a:t>
            </a:r>
            <a:endParaRPr lang="en-US" altLang="ko-KR" sz="2400">
              <a:solidFill>
                <a:schemeClr val="tx1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>
                <a:solidFill>
                  <a:schemeClr val="tx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적은 창업비용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6C01A606-F971-43DA-B3C9-4A96C404AED2}"/>
              </a:ext>
            </a:extLst>
          </p:cNvPr>
          <p:cNvSpPr/>
          <p:nvPr/>
        </p:nvSpPr>
        <p:spPr>
          <a:xfrm>
            <a:off x="11611527" y="316526"/>
            <a:ext cx="4860229" cy="474184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2400">
                <a:solidFill>
                  <a:schemeClr val="tx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마케팅 능력 부족</a:t>
            </a:r>
            <a:endParaRPr lang="en-US" altLang="ko-KR" sz="2400">
              <a:solidFill>
                <a:schemeClr val="tx1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400">
                <a:solidFill>
                  <a:schemeClr val="tx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경쟁사 대비 인지도 부족</a:t>
            </a:r>
            <a:endParaRPr lang="en-US" altLang="ko-KR" sz="2400">
              <a:solidFill>
                <a:schemeClr val="tx1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400">
                <a:solidFill>
                  <a:schemeClr val="tx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경영자 핵심역량 부족</a:t>
            </a:r>
            <a:endParaRPr lang="en-US" altLang="ko-KR" sz="2400">
              <a:solidFill>
                <a:schemeClr val="tx1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400">
                <a:solidFill>
                  <a:schemeClr val="tx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심화 기술능력 부족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6A23D0A4-D545-4AD4-AC98-58CD04CA8687}"/>
              </a:ext>
            </a:extLst>
          </p:cNvPr>
          <p:cNvSpPr/>
          <p:nvPr/>
        </p:nvSpPr>
        <p:spPr>
          <a:xfrm>
            <a:off x="6577028" y="5234565"/>
            <a:ext cx="4860229" cy="474184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endParaRPr lang="en-US" altLang="ko-KR" sz="2400">
              <a:solidFill>
                <a:schemeClr val="tx1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2400">
              <a:solidFill>
                <a:schemeClr val="tx1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400">
                <a:solidFill>
                  <a:schemeClr val="tx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수업 방식의 변화</a:t>
            </a:r>
            <a:endParaRPr lang="en-US" altLang="ko-KR" sz="2400">
              <a:solidFill>
                <a:schemeClr val="tx1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  <a:p>
            <a:r>
              <a:rPr lang="en-US" altLang="ko-KR" sz="2400">
                <a:solidFill>
                  <a:schemeClr val="tx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  (</a:t>
            </a:r>
            <a:r>
              <a:rPr lang="ko-KR" altLang="en-US" sz="2400" err="1">
                <a:solidFill>
                  <a:schemeClr val="tx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비대면</a:t>
            </a:r>
            <a:r>
              <a:rPr lang="ko-KR" altLang="en-US" sz="2400">
                <a:solidFill>
                  <a:schemeClr val="tx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수업 증가</a:t>
            </a:r>
            <a:r>
              <a:rPr lang="en-US" altLang="ko-KR" sz="2400">
                <a:solidFill>
                  <a:schemeClr val="tx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2400">
                <a:solidFill>
                  <a:schemeClr val="tx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교육지도 부족에 따른 수요 증가</a:t>
            </a:r>
            <a:endParaRPr lang="en-US" altLang="ko-KR" sz="2400">
              <a:solidFill>
                <a:schemeClr val="tx1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2400">
                <a:solidFill>
                  <a:schemeClr val="tx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IT</a:t>
            </a:r>
            <a:r>
              <a:rPr lang="ko-KR" altLang="en-US" sz="2400">
                <a:solidFill>
                  <a:schemeClr val="tx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선호도 증가</a:t>
            </a:r>
            <a:endParaRPr lang="en-US" altLang="ko-KR" sz="2400">
              <a:solidFill>
                <a:schemeClr val="tx1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400" err="1">
                <a:solidFill>
                  <a:schemeClr val="tx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스타트업에</a:t>
            </a:r>
            <a:r>
              <a:rPr lang="ko-KR" altLang="en-US" sz="2400">
                <a:solidFill>
                  <a:schemeClr val="tx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대한 정부의 지원 증가</a:t>
            </a:r>
            <a:endParaRPr lang="en-US" altLang="ko-KR" sz="2400">
              <a:solidFill>
                <a:schemeClr val="tx1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76F5563-43CF-442F-9145-D17853D63921}"/>
              </a:ext>
            </a:extLst>
          </p:cNvPr>
          <p:cNvSpPr/>
          <p:nvPr/>
        </p:nvSpPr>
        <p:spPr>
          <a:xfrm>
            <a:off x="11611527" y="5234564"/>
            <a:ext cx="4860229" cy="474184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2400">
                <a:solidFill>
                  <a:schemeClr val="tx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사교육 학원 증가</a:t>
            </a:r>
            <a:endParaRPr lang="en-US" altLang="ko-KR" sz="2400">
              <a:solidFill>
                <a:schemeClr val="tx1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400">
                <a:solidFill>
                  <a:schemeClr val="tx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국비 지원 교육 확대</a:t>
            </a:r>
            <a:r>
              <a:rPr lang="en-US" altLang="ko-KR" sz="2400">
                <a:solidFill>
                  <a:schemeClr val="tx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</a:t>
            </a:r>
          </a:p>
          <a:p>
            <a:pPr marL="342900" indent="-342900">
              <a:buFontTx/>
              <a:buChar char="-"/>
            </a:pPr>
            <a:r>
              <a:rPr lang="ko-KR" altLang="en-US" sz="2400">
                <a:solidFill>
                  <a:schemeClr val="tx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기존 온라인 강의 및 교재에 대한 쉬운 접근성</a:t>
            </a:r>
          </a:p>
          <a:p>
            <a:pPr marL="342900" indent="-342900">
              <a:buFontTx/>
              <a:buChar char="-"/>
            </a:pPr>
            <a:r>
              <a:rPr lang="ko-KR" altLang="en-US" sz="2400" err="1">
                <a:solidFill>
                  <a:schemeClr val="tx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스타트업의</a:t>
            </a:r>
            <a:r>
              <a:rPr lang="ko-KR" altLang="en-US" sz="2400">
                <a:solidFill>
                  <a:schemeClr val="tx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치열한 경쟁</a:t>
            </a:r>
            <a:endParaRPr lang="en-US" altLang="ko-KR" sz="2400">
              <a:solidFill>
                <a:schemeClr val="tx1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sp>
        <p:nvSpPr>
          <p:cNvPr id="19" name="말풍선: 사각형 18">
            <a:extLst>
              <a:ext uri="{FF2B5EF4-FFF2-40B4-BE49-F238E27FC236}">
                <a16:creationId xmlns:a16="http://schemas.microsoft.com/office/drawing/2014/main" id="{6122D193-1A80-441B-9C96-8EBAF3112F79}"/>
              </a:ext>
            </a:extLst>
          </p:cNvPr>
          <p:cNvSpPr/>
          <p:nvPr/>
        </p:nvSpPr>
        <p:spPr>
          <a:xfrm>
            <a:off x="6025010" y="310590"/>
            <a:ext cx="1654629" cy="1555375"/>
          </a:xfrm>
          <a:prstGeom prst="wedgeRectCallout">
            <a:avLst>
              <a:gd name="adj1" fmla="val -14693"/>
              <a:gd name="adj2" fmla="val 625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EA9B74-F3E0-4670-B9F3-5CA424994CB1}"/>
              </a:ext>
            </a:extLst>
          </p:cNvPr>
          <p:cNvSpPr txBox="1"/>
          <p:nvPr/>
        </p:nvSpPr>
        <p:spPr>
          <a:xfrm>
            <a:off x="6429724" y="426557"/>
            <a:ext cx="9995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>
                <a:ln w="12700">
                  <a:solidFill>
                    <a:schemeClr val="tx1"/>
                  </a:solidFill>
                </a:ln>
                <a:latin typeface="닉스곤체 M 2.0" panose="020B0600000101010101" pitchFamily="50" charset="-127"/>
                <a:ea typeface="닉스곤체 M 2.0" panose="020B0600000101010101" pitchFamily="50" charset="-127"/>
              </a:rPr>
              <a:t>S</a:t>
            </a:r>
            <a:endParaRPr lang="ko-KR" altLang="en-US" sz="8000" b="1">
              <a:ln w="12700">
                <a:solidFill>
                  <a:schemeClr val="tx1"/>
                </a:solidFill>
              </a:ln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sp>
        <p:nvSpPr>
          <p:cNvPr id="32" name="말풍선: 사각형 31">
            <a:extLst>
              <a:ext uri="{FF2B5EF4-FFF2-40B4-BE49-F238E27FC236}">
                <a16:creationId xmlns:a16="http://schemas.microsoft.com/office/drawing/2014/main" id="{590064DB-AE5E-4B94-BFF4-370F2F936332}"/>
              </a:ext>
            </a:extLst>
          </p:cNvPr>
          <p:cNvSpPr/>
          <p:nvPr/>
        </p:nvSpPr>
        <p:spPr>
          <a:xfrm>
            <a:off x="15341599" y="320101"/>
            <a:ext cx="1654629" cy="1555375"/>
          </a:xfrm>
          <a:prstGeom prst="wedgeRectCallout">
            <a:avLst>
              <a:gd name="adj1" fmla="val 16886"/>
              <a:gd name="adj2" fmla="val 6343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말풍선: 사각형 32">
            <a:extLst>
              <a:ext uri="{FF2B5EF4-FFF2-40B4-BE49-F238E27FC236}">
                <a16:creationId xmlns:a16="http://schemas.microsoft.com/office/drawing/2014/main" id="{651D7DF9-6E22-446E-9ADE-4ACB38ED2A61}"/>
              </a:ext>
            </a:extLst>
          </p:cNvPr>
          <p:cNvSpPr/>
          <p:nvPr/>
        </p:nvSpPr>
        <p:spPr>
          <a:xfrm>
            <a:off x="6025009" y="5214834"/>
            <a:ext cx="1654629" cy="1555375"/>
          </a:xfrm>
          <a:prstGeom prst="wedgeRectCallout">
            <a:avLst>
              <a:gd name="adj1" fmla="val -14693"/>
              <a:gd name="adj2" fmla="val 6250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말풍선: 사각형 33">
            <a:extLst>
              <a:ext uri="{FF2B5EF4-FFF2-40B4-BE49-F238E27FC236}">
                <a16:creationId xmlns:a16="http://schemas.microsoft.com/office/drawing/2014/main" id="{4C37FB24-6882-4412-BB35-A177BA982D15}"/>
              </a:ext>
            </a:extLst>
          </p:cNvPr>
          <p:cNvSpPr/>
          <p:nvPr/>
        </p:nvSpPr>
        <p:spPr>
          <a:xfrm>
            <a:off x="15369146" y="5214833"/>
            <a:ext cx="1654629" cy="1555375"/>
          </a:xfrm>
          <a:prstGeom prst="wedgeRectCallout">
            <a:avLst>
              <a:gd name="adj1" fmla="val 16886"/>
              <a:gd name="adj2" fmla="val 63433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BF1302-8A37-46D0-BB30-36ED0E79FD59}"/>
              </a:ext>
            </a:extLst>
          </p:cNvPr>
          <p:cNvSpPr txBox="1"/>
          <p:nvPr/>
        </p:nvSpPr>
        <p:spPr>
          <a:xfrm>
            <a:off x="6317855" y="5330800"/>
            <a:ext cx="9995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>
                <a:ln w="12700">
                  <a:solidFill>
                    <a:schemeClr val="tx1"/>
                  </a:solidFill>
                </a:ln>
                <a:latin typeface="닉스곤체 M 2.0" panose="020B0600000101010101" pitchFamily="50" charset="-127"/>
                <a:ea typeface="닉스곤체 M 2.0" panose="020B0600000101010101" pitchFamily="50" charset="-127"/>
              </a:rPr>
              <a:t>O</a:t>
            </a:r>
            <a:endParaRPr lang="ko-KR" altLang="en-US" sz="8000" b="1">
              <a:ln w="12700">
                <a:solidFill>
                  <a:schemeClr val="tx1"/>
                </a:solidFill>
              </a:ln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9F221F-78D5-4329-BADC-E4D20D51865A}"/>
              </a:ext>
            </a:extLst>
          </p:cNvPr>
          <p:cNvSpPr txBox="1"/>
          <p:nvPr/>
        </p:nvSpPr>
        <p:spPr>
          <a:xfrm>
            <a:off x="15682636" y="436068"/>
            <a:ext cx="9995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>
                <a:ln w="12700">
                  <a:solidFill>
                    <a:schemeClr val="tx1"/>
                  </a:solidFill>
                </a:ln>
                <a:latin typeface="닉스곤체 M 2.0" panose="020B0600000101010101" pitchFamily="50" charset="-127"/>
                <a:ea typeface="닉스곤체 M 2.0" panose="020B0600000101010101" pitchFamily="50" charset="-127"/>
              </a:rPr>
              <a:t>W</a:t>
            </a:r>
            <a:endParaRPr lang="ko-KR" altLang="en-US" sz="8000" b="1">
              <a:ln w="12700">
                <a:solidFill>
                  <a:schemeClr val="tx1"/>
                </a:solidFill>
              </a:ln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282077-A7DE-4857-956B-045A2F51909C}"/>
              </a:ext>
            </a:extLst>
          </p:cNvPr>
          <p:cNvSpPr txBox="1"/>
          <p:nvPr/>
        </p:nvSpPr>
        <p:spPr>
          <a:xfrm>
            <a:off x="15843420" y="5421798"/>
            <a:ext cx="9995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>
                <a:ln w="12700">
                  <a:solidFill>
                    <a:schemeClr val="tx1"/>
                  </a:solidFill>
                </a:ln>
                <a:latin typeface="닉스곤체 M 2.0" panose="020B0600000101010101" pitchFamily="50" charset="-127"/>
                <a:ea typeface="닉스곤체 M 2.0" panose="020B0600000101010101" pitchFamily="50" charset="-127"/>
              </a:rPr>
              <a:t>T</a:t>
            </a:r>
            <a:endParaRPr lang="ko-KR" altLang="en-US" sz="8000" b="1">
              <a:ln w="12700">
                <a:solidFill>
                  <a:schemeClr val="tx1"/>
                </a:solidFill>
              </a:ln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0568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775</Words>
  <Application>Microsoft Office PowerPoint</Application>
  <PresentationFormat>사용자 지정</PresentationFormat>
  <Paragraphs>251</Paragraphs>
  <Slides>15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Calibri</vt:lpstr>
      <vt:lpstr>Arial</vt:lpstr>
      <vt:lpstr>맑은 고딕</vt:lpstr>
      <vt:lpstr>닉스곤체 M 2.0</vt:lpstr>
      <vt:lpstr>Gmarket Sans Bold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장 세림</cp:lastModifiedBy>
  <cp:revision>1</cp:revision>
  <dcterms:created xsi:type="dcterms:W3CDTF">2022-04-13T15:42:13Z</dcterms:created>
  <dcterms:modified xsi:type="dcterms:W3CDTF">2022-04-25T09:30:45Z</dcterms:modified>
</cp:coreProperties>
</file>