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94" r:id="rId23"/>
    <p:sldId id="295" r:id="rId24"/>
    <p:sldId id="296" r:id="rId25"/>
    <p:sldId id="297" r:id="rId26"/>
    <p:sldId id="281" r:id="rId27"/>
    <p:sldId id="283" r:id="rId28"/>
    <p:sldId id="298" r:id="rId29"/>
    <p:sldId id="285" r:id="rId30"/>
    <p:sldId id="299" r:id="rId31"/>
    <p:sldId id="293" r:id="rId32"/>
    <p:sldId id="290" r:id="rId33"/>
    <p:sldId id="29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2439"/>
  </p:normalViewPr>
  <p:slideViewPr>
    <p:cSldViewPr snapToGrid="0" snapToObjects="1">
      <p:cViewPr varScale="1">
        <p:scale>
          <a:sx n="82" d="100"/>
          <a:sy n="82" d="100"/>
        </p:scale>
        <p:origin x="1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F798E-A062-FD49-9287-D10489FF41EF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9BD7F-B7E7-DF40-8D68-14487B22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4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9BD7F-B7E7-DF40-8D68-14487B2280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34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F838-4C5C-A843-B74F-C2552B0A8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0B397-29C4-C44C-A5CC-D24CD5658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09390-7724-DA46-9B69-8F789D33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71C5-F570-7C4C-BF93-F594CCB6AD33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3172C-4CB2-6E4A-A8C2-8C3BB419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AC942-0ABB-AE44-9F37-47F1D5E0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29ED-FD22-C947-B032-79CA6824B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0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EE5D-6AF0-2847-908B-61CA139A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3727F-667D-4542-AE88-622EB03F8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696E9-03F0-C14E-B8A6-45E07144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71C5-F570-7C4C-BF93-F594CCB6AD33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4910B-08AB-7D45-A0FB-30739EE23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06EF1-504E-CA41-B528-1F5FC1DD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29ED-FD22-C947-B032-79CA6824B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9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CE8E2D-5107-C447-B46A-EBCFEA08C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4E8F2-885E-CE41-A33E-BA86B8CE6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C1229-EE0E-C449-BCD2-81A1E3D07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71C5-F570-7C4C-BF93-F594CCB6AD33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E2519-978B-8E44-9F7F-19FA3A4D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3216F-58F1-A341-94D3-6D5211E9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29ED-FD22-C947-B032-79CA6824B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1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F5D92-FC1C-BE40-A609-B02FC928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B028-C515-BE4B-B219-9E939735B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339AD-7B5B-6F4E-A966-DD9AC4F7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71C5-F570-7C4C-BF93-F594CCB6AD33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C8CF2-D92F-B044-88BD-914E05D55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9440D-2FB3-6B4A-8C4E-B2C55EE5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29ED-FD22-C947-B032-79CA6824B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1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404F-8507-EC40-A718-7F05AE669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05B5E-823F-7446-B095-9A31CBBC1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9D481-D5DF-D24C-9578-3C34ED30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71C5-F570-7C4C-BF93-F594CCB6AD33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CAEC2-6249-9644-AD72-B1B8146E0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C1563-0231-2345-A546-28380FB82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29ED-FD22-C947-B032-79CA6824B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E20C-FF2A-D641-ACF5-45483FA5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9061-613F-334B-8666-E91172DA6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8F7B6-7845-0B47-863E-7A29823C9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8D5F8-B835-3141-9FED-CDBC3F75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71C5-F570-7C4C-BF93-F594CCB6AD33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B13A7-2839-0245-BF04-CDD392D44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DC7B1-FFC8-C84E-8E22-4BAF53CB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29ED-FD22-C947-B032-79CA6824B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2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2AF6-8BA1-1846-A32C-72ED9B729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41197-9B46-E348-AC61-020B16926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D2E3D-1934-884E-968B-CEC9A10C1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B66DD2-4FF6-4643-B94F-D107605CE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EC559B-DC5B-4648-9121-E1364ED7A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305C63-701E-7147-B452-2224131D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71C5-F570-7C4C-BF93-F594CCB6AD33}" type="datetimeFigureOut">
              <a:rPr lang="en-US" smtClean="0"/>
              <a:t>9/23/19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9D8FBB-2A44-8A41-A835-2905F6EE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630E60-3CED-E140-A8FF-444A13FC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29ED-FD22-C947-B032-79CA6824B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2854-54C9-084F-8801-98EC5456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CC1DD-78D9-E246-A4F8-C0234C03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71C5-F570-7C4C-BF93-F594CCB6AD33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E9D852-111C-494A-A5DB-BB3E7785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870B9-65DA-7249-9721-EA51F8D1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29ED-FD22-C947-B032-79CA6824B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7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BD4EC-2DF6-7D41-8597-9CE3B0DEF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71C5-F570-7C4C-BF93-F594CCB6AD33}" type="datetimeFigureOut">
              <a:rPr lang="en-US" smtClean="0"/>
              <a:t>9/23/19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8864C-524E-184E-91B6-C576265C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47A13-75F5-9648-86F1-415513EF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29ED-FD22-C947-B032-79CA6824B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5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4BEB3-28D8-684A-AB1E-14C70E876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EAC30-C672-FE46-A1EF-7D217CC76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4FE88-C6A1-D14A-AB25-2B27C660C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088D5-668A-EA41-AD1F-1A01DBC4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71C5-F570-7C4C-BF93-F594CCB6AD33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E097B-9569-4848-AB08-9F8EBEAE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4201D-CD48-234C-957A-11F0AB88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29ED-FD22-C947-B032-79CA6824B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8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2423-EAC2-A14D-8FA1-E86A40656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5FA38-6FC0-8D43-92FC-C49F05C9E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2C6B1-9647-AC41-B604-8D9C19372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F6D2D-6228-764C-B7BB-0CB5C77A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71C5-F570-7C4C-BF93-F594CCB6AD33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65702-7F6E-6246-8147-45627318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FBD02-C8AB-A640-A89F-ABC2BA32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29ED-FD22-C947-B032-79CA6824B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5FEC4-E7F2-BA41-A350-00FA0654F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3E101-9F85-2E43-9C73-707E1AC7A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03309-1B23-FD40-ABA2-E954DCA75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E71C5-F570-7C4C-BF93-F594CCB6AD33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7A825-A4C5-F047-A20A-B804DDBE2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DC41-D048-0541-ACF1-CDFFBA0A9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F29ED-FD22-C947-B032-79CA6824B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_schema.org/learn/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tepoint.com/the-mvc-pattern-and-php-1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BC39-FD17-F947-88F0-2245633EA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pc="-1" dirty="0">
                <a:solidFill>
                  <a:srgbClr val="000000"/>
                </a:solidFill>
                <a:ea typeface="DejaVu Sans"/>
              </a:rPr>
              <a:t>CMP306 Dynamic Web Development 2.</a:t>
            </a:r>
            <a:br>
              <a:rPr lang="en-GB" spc="-1" dirty="0">
                <a:latin typeface="Arial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CC8D8-649E-AE48-B426-B7D7AFA7FE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3 – JSON and API</a:t>
            </a:r>
          </a:p>
        </p:txBody>
      </p:sp>
    </p:spTree>
    <p:extLst>
      <p:ext uri="{BB962C8B-B14F-4D97-AF65-F5344CB8AC3E}">
        <p14:creationId xmlns:p14="http://schemas.microsoft.com/office/powerpoint/2010/main" val="3038309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097640" y="41220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sent to and from the API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38080" y="1950840"/>
            <a:ext cx="10514520" cy="422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data sent or received from API can be in 1 of 3 forms :</a:t>
            </a:r>
            <a:endParaRPr lang="en-GB" sz="2800" b="0" strike="noStrike" spc="-1" dirty="0">
              <a:latin typeface="Arial"/>
            </a:endParaRPr>
          </a:p>
          <a:p>
            <a:pPr marL="685800" lvl="1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Some custom data format such as the result from MySQL queries</a:t>
            </a:r>
            <a:endParaRPr lang="en-GB" sz="2400" b="0" strike="noStrike" spc="-1" dirty="0">
              <a:latin typeface="Arial"/>
            </a:endParaRPr>
          </a:p>
          <a:p>
            <a:pPr marL="685800" lvl="1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JSON</a:t>
            </a:r>
            <a:endParaRPr lang="en-GB" sz="2400" b="0" strike="noStrike" spc="-1" dirty="0">
              <a:latin typeface="Arial"/>
            </a:endParaRPr>
          </a:p>
          <a:p>
            <a:pPr marL="685800" lvl="1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XML</a:t>
            </a:r>
            <a:endParaRPr lang="en-GB" sz="24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Advantage of using an independent format such as JSON or XML is that </a:t>
            </a:r>
            <a:endParaRPr lang="en-GB" sz="2800" b="0" strike="noStrike" spc="-1" dirty="0">
              <a:latin typeface="Arial"/>
            </a:endParaRPr>
          </a:p>
          <a:p>
            <a:pPr marL="685800" lvl="1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you can change the backend and still use the same interface</a:t>
            </a:r>
            <a:endParaRPr lang="en-GB" sz="2400" b="0" strike="noStrike" spc="-1" dirty="0">
              <a:latin typeface="Arial"/>
            </a:endParaRPr>
          </a:p>
          <a:p>
            <a:pPr marL="685800" lvl="1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Use any language to access the API</a:t>
            </a:r>
            <a:endParaRPr lang="en-GB" sz="2400" b="0" strike="noStrike" spc="-1" dirty="0">
              <a:latin typeface="Arial"/>
            </a:endParaRPr>
          </a:p>
          <a:p>
            <a:pPr marL="685800" lvl="1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JSON and XML are </a:t>
            </a:r>
            <a:r>
              <a:rPr lang="en-GB" sz="2400" spc="-1" dirty="0">
                <a:solidFill>
                  <a:srgbClr val="000000"/>
                </a:solidFill>
                <a:latin typeface="Calibri"/>
                <a:ea typeface="DejaVu Sans"/>
              </a:rPr>
              <a:t>not product specific and therefore standard</a:t>
            </a:r>
            <a:endParaRPr lang="en-GB" sz="24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228600" indent="-227520">
              <a:buClr>
                <a:srgbClr val="000000"/>
              </a:buClr>
              <a:buFont typeface="Arial"/>
              <a:buChar char="•"/>
            </a:pPr>
            <a:r>
              <a:rPr lang="en-GB" sz="2400" spc="-1" dirty="0">
                <a:solidFill>
                  <a:srgbClr val="000000"/>
                </a:solidFill>
                <a:latin typeface="Calibri"/>
              </a:rPr>
              <a:t>Data sent to the API to Insert a new item is in JSON / XML format</a:t>
            </a:r>
          </a:p>
          <a:p>
            <a:pPr marL="228600" indent="-227520"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Data retrieved from the database is in JSON / XML format.</a:t>
            </a:r>
            <a:endParaRPr lang="en-GB" sz="2400" b="0" strike="noStrike" spc="-1" dirty="0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We will look at JSON today</a:t>
            </a:r>
            <a:endParaRPr lang="en-GB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76052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Remote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 this module we are thinking about server-side so PHP processing</a:t>
            </a:r>
            <a:endParaRPr lang="en-GB" sz="28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is usually in a database.</a:t>
            </a:r>
            <a:endParaRPr lang="en-GB" sz="28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There is no reason to keep all your data for your app on the same machine as the PHP</a:t>
            </a:r>
            <a:endParaRPr lang="en-GB" sz="2800" b="0" strike="noStrike" spc="-1" dirty="0">
              <a:latin typeface="Arial"/>
            </a:endParaRPr>
          </a:p>
          <a:p>
            <a:pPr marL="685800" lvl="1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Could be your own data on a server local to </a:t>
            </a:r>
            <a:r>
              <a:rPr lang="en-GB" sz="2400" spc="-1" dirty="0">
                <a:solidFill>
                  <a:srgbClr val="000000"/>
                </a:solidFill>
                <a:latin typeface="Calibri"/>
                <a:ea typeface="DejaVu Sans"/>
              </a:rPr>
              <a:t>your web server 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lochnagar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vs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mayar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400" b="0" strike="noStrike" spc="-1" dirty="0">
              <a:latin typeface="Arial"/>
            </a:endParaRPr>
          </a:p>
          <a:p>
            <a:pPr marL="685800" lvl="1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Or a different location but within the same organisation</a:t>
            </a:r>
          </a:p>
          <a:p>
            <a:pPr marL="685800" lvl="1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400" spc="-1" dirty="0">
                <a:solidFill>
                  <a:srgbClr val="000000"/>
                </a:solidFill>
                <a:latin typeface="Calibri"/>
              </a:rPr>
              <a:t>Or on a different server owned by a third party</a:t>
            </a:r>
            <a:endParaRPr lang="en-GB" sz="24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You will maintain your own data but may use other organisation’s data</a:t>
            </a:r>
            <a:endParaRPr lang="en-GB" sz="28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You have NO control of how a 3</a:t>
            </a:r>
            <a:r>
              <a:rPr lang="en-GB" sz="2800" b="0" strike="noStrike" spc="-1" baseline="30000" dirty="0">
                <a:solidFill>
                  <a:srgbClr val="000000"/>
                </a:solidFill>
                <a:latin typeface="Calibri"/>
                <a:ea typeface="DejaVu Sans"/>
              </a:rPr>
              <a:t>rd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party manages their data</a:t>
            </a:r>
            <a:endParaRPr lang="en-GB" sz="28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They will provide an API for you to use and this will be provided to you in JSON or XML format.</a:t>
            </a:r>
            <a:endParaRPr lang="en-GB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31370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API Interface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Ensure that you definitely split the data (the model) from the processing</a:t>
            </a:r>
            <a:endParaRPr lang="en-GB" sz="28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Only access the model (the database) through the provided API</a:t>
            </a:r>
            <a:endParaRPr lang="en-GB" sz="28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To allow for more transparent access to your API return the data using JSON or XML</a:t>
            </a:r>
            <a:endParaRPr lang="en-GB" sz="28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Personally I am a fan of XML a point I will argue in week 8.</a:t>
            </a:r>
            <a:endParaRPr lang="en-GB" sz="28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Many people favour JSON as it is based on objects</a:t>
            </a: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GB" sz="28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So JSON today XML </a:t>
            </a:r>
            <a:r>
              <a:rPr lang="en-GB" sz="2800" spc="-1" dirty="0">
                <a:solidFill>
                  <a:srgbClr val="000000"/>
                </a:solidFill>
                <a:latin typeface="Calibri"/>
                <a:ea typeface="DejaVu Sans"/>
              </a:rPr>
              <a:t>in week 8.</a:t>
            </a:r>
            <a:endParaRPr lang="en-GB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11699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GB" sz="6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JSON</a:t>
            </a:r>
            <a:endParaRPr lang="en-GB" sz="60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4891062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JSON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JSON = JavaScript Object Notation</a:t>
            </a:r>
            <a:endParaRPr lang="en-GB" sz="28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JSON syntax used to store and exchange data</a:t>
            </a:r>
            <a:endParaRPr lang="en-GB" sz="28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JSON is self describing – human readable</a:t>
            </a:r>
            <a:endParaRPr lang="en-GB" sz="28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JSON hierarchical (values within values)</a:t>
            </a:r>
            <a:endParaRPr lang="en-GB" sz="28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JSON has arrays and structs.</a:t>
            </a:r>
            <a:endParaRPr lang="en-GB" sz="28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Note JSON does not bind the developer to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Javascript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; can use any language to process it PHP included</a:t>
            </a: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</a:rPr>
              <a:t>JSON is just a way to structure data and we will use it with PHP on the server.</a:t>
            </a:r>
            <a:endParaRPr lang="en-GB" sz="28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JSON easier than XML (?)</a:t>
            </a:r>
            <a:endParaRPr lang="en-GB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en-GB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27588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JSON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See file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employeelist.json</a:t>
            </a:r>
            <a:endParaRPr lang="en-GB" sz="28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Contains details of 9 individuals</a:t>
            </a:r>
            <a:endParaRPr lang="en-GB" sz="28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If you are writing / creating JSON can use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jsonlint.com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to validate the JSON – make sure it is correct.</a:t>
            </a:r>
            <a:endParaRPr lang="en-GB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5880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GB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Example </a:t>
            </a:r>
            <a:r>
              <a:rPr lang="en-GB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employeelist.json</a:t>
            </a:r>
            <a:r>
              <a:rPr lang="en-GB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(part-of)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spc="-1" dirty="0">
                <a:solidFill>
                  <a:srgbClr val="000000"/>
                </a:solidFill>
                <a:latin typeface="Courier New"/>
                <a:ea typeface="Courier New"/>
              </a:rPr>
              <a:t>{"</a:t>
            </a:r>
            <a:r>
              <a:rPr lang="en-GB" sz="2800" spc="-1" dirty="0" err="1">
                <a:solidFill>
                  <a:srgbClr val="000000"/>
                </a:solidFill>
                <a:latin typeface="Courier New"/>
                <a:ea typeface="Courier New"/>
              </a:rPr>
              <a:t>employeelist</a:t>
            </a:r>
            <a:r>
              <a:rPr lang="en-GB" sz="2800" spc="-1" dirty="0">
                <a:solidFill>
                  <a:srgbClr val="000000"/>
                </a:solidFill>
                <a:latin typeface="Courier New"/>
                <a:ea typeface="Courier New"/>
              </a:rPr>
              <a:t>" : [		</a:t>
            </a:r>
          </a:p>
          <a:p>
            <a:pPr>
              <a:lnSpc>
                <a:spcPct val="100000"/>
              </a:lnSpc>
            </a:pPr>
            <a:r>
              <a:rPr lang="en-GB" sz="2800" spc="-1" dirty="0">
                <a:solidFill>
                  <a:srgbClr val="000000"/>
                </a:solidFill>
                <a:latin typeface="Courier New"/>
                <a:ea typeface="Courier New"/>
              </a:rPr>
              <a:t>	{"</a:t>
            </a:r>
            <a:r>
              <a:rPr lang="en-GB" sz="2800" spc="-1" dirty="0" err="1">
                <a:solidFill>
                  <a:srgbClr val="000000"/>
                </a:solidFill>
                <a:latin typeface="Courier New"/>
                <a:ea typeface="Courier New"/>
              </a:rPr>
              <a:t>eno</a:t>
            </a:r>
            <a:r>
              <a:rPr lang="en-GB" sz="2800" spc="-1" dirty="0">
                <a:solidFill>
                  <a:srgbClr val="000000"/>
                </a:solidFill>
                <a:latin typeface="Courier New"/>
                <a:ea typeface="Courier New"/>
              </a:rPr>
              <a:t>" : "a111111" ,		</a:t>
            </a:r>
          </a:p>
          <a:p>
            <a:pPr>
              <a:lnSpc>
                <a:spcPct val="100000"/>
              </a:lnSpc>
            </a:pPr>
            <a:r>
              <a:rPr lang="en-GB" sz="2800" spc="-1" dirty="0">
                <a:solidFill>
                  <a:srgbClr val="000000"/>
                </a:solidFill>
                <a:latin typeface="Courier New"/>
                <a:ea typeface="Courier New"/>
              </a:rPr>
              <a:t>	"</a:t>
            </a:r>
            <a:r>
              <a:rPr lang="en-GB" sz="2800" spc="-1" dirty="0" err="1">
                <a:solidFill>
                  <a:srgbClr val="000000"/>
                </a:solidFill>
                <a:latin typeface="Courier New"/>
                <a:ea typeface="Courier New"/>
              </a:rPr>
              <a:t>ename</a:t>
            </a:r>
            <a:r>
              <a:rPr lang="en-GB" sz="2800" spc="-1" dirty="0">
                <a:solidFill>
                  <a:srgbClr val="000000"/>
                </a:solidFill>
                <a:latin typeface="Courier New"/>
                <a:ea typeface="Courier New"/>
              </a:rPr>
              <a:t>" : "Alan Anderson" ,	</a:t>
            </a:r>
          </a:p>
          <a:p>
            <a:pPr>
              <a:lnSpc>
                <a:spcPct val="100000"/>
              </a:lnSpc>
            </a:pPr>
            <a:r>
              <a:rPr lang="en-GB" sz="2800" spc="-1" dirty="0">
                <a:solidFill>
                  <a:srgbClr val="000000"/>
                </a:solidFill>
                <a:latin typeface="Courier New"/>
                <a:ea typeface="Courier New"/>
              </a:rPr>
              <a:t>	"</a:t>
            </a:r>
            <a:r>
              <a:rPr lang="en-GB" sz="2800" spc="-1" dirty="0" err="1">
                <a:solidFill>
                  <a:srgbClr val="000000"/>
                </a:solidFill>
                <a:latin typeface="Courier New"/>
                <a:ea typeface="Courier New"/>
              </a:rPr>
              <a:t>edepartment</a:t>
            </a:r>
            <a:r>
              <a:rPr lang="en-GB" sz="2800" spc="-1" dirty="0">
                <a:solidFill>
                  <a:srgbClr val="000000"/>
                </a:solidFill>
                <a:latin typeface="Courier New"/>
                <a:ea typeface="Courier New"/>
              </a:rPr>
              <a:t>" : "Animal",</a:t>
            </a:r>
          </a:p>
          <a:p>
            <a:pPr>
              <a:lnSpc>
                <a:spcPct val="100000"/>
              </a:lnSpc>
            </a:pPr>
            <a:r>
              <a:rPr lang="en-GB" sz="2800" spc="-1" dirty="0">
                <a:solidFill>
                  <a:srgbClr val="000000"/>
                </a:solidFill>
                <a:latin typeface="Courier New"/>
                <a:ea typeface="Courier New"/>
              </a:rPr>
              <a:t>	"</a:t>
            </a:r>
            <a:r>
              <a:rPr lang="en-GB" sz="2800" spc="-1" dirty="0" err="1">
                <a:solidFill>
                  <a:srgbClr val="000000"/>
                </a:solidFill>
                <a:latin typeface="Courier New"/>
                <a:ea typeface="Courier New"/>
              </a:rPr>
              <a:t>ejob</a:t>
            </a:r>
            <a:r>
              <a:rPr lang="en-GB" sz="2800" spc="-1" dirty="0">
                <a:solidFill>
                  <a:srgbClr val="000000"/>
                </a:solidFill>
                <a:latin typeface="Courier New"/>
                <a:ea typeface="Courier New"/>
              </a:rPr>
              <a:t>" : "Lecturer",</a:t>
            </a:r>
          </a:p>
          <a:p>
            <a:pPr>
              <a:lnSpc>
                <a:spcPct val="100000"/>
              </a:lnSpc>
            </a:pPr>
            <a:r>
              <a:rPr lang="en-GB" sz="2800" spc="-1" dirty="0">
                <a:solidFill>
                  <a:srgbClr val="000000"/>
                </a:solidFill>
                <a:latin typeface="Courier New"/>
                <a:ea typeface="Courier New"/>
              </a:rPr>
              <a:t>	"</a:t>
            </a:r>
            <a:r>
              <a:rPr lang="en-GB" sz="2800" spc="-1" dirty="0" err="1">
                <a:solidFill>
                  <a:srgbClr val="000000"/>
                </a:solidFill>
                <a:latin typeface="Courier New"/>
                <a:ea typeface="Courier New"/>
              </a:rPr>
              <a:t>ephone</a:t>
            </a:r>
            <a:r>
              <a:rPr lang="en-GB" sz="2800" spc="-1" dirty="0">
                <a:solidFill>
                  <a:srgbClr val="000000"/>
                </a:solidFill>
                <a:latin typeface="Courier New"/>
                <a:ea typeface="Courier New"/>
              </a:rPr>
              <a:t>" : "8611",	</a:t>
            </a:r>
          </a:p>
          <a:p>
            <a:pPr>
              <a:lnSpc>
                <a:spcPct val="100000"/>
              </a:lnSpc>
            </a:pPr>
            <a:r>
              <a:rPr lang="en-GB" sz="2800" spc="-1" dirty="0">
                <a:solidFill>
                  <a:srgbClr val="000000"/>
                </a:solidFill>
                <a:latin typeface="Courier New"/>
                <a:ea typeface="Courier New"/>
              </a:rPr>
              <a:t>	"</a:t>
            </a:r>
            <a:r>
              <a:rPr lang="en-GB" sz="2800" spc="-1" dirty="0" err="1">
                <a:solidFill>
                  <a:srgbClr val="000000"/>
                </a:solidFill>
                <a:latin typeface="Courier New"/>
                <a:ea typeface="Courier New"/>
              </a:rPr>
              <a:t>eroom</a:t>
            </a:r>
            <a:r>
              <a:rPr lang="en-GB" sz="2800" spc="-1" dirty="0">
                <a:solidFill>
                  <a:srgbClr val="000000"/>
                </a:solidFill>
                <a:latin typeface="Courier New"/>
                <a:ea typeface="Courier New"/>
              </a:rPr>
              <a:t>" : "1011" ,</a:t>
            </a:r>
          </a:p>
          <a:p>
            <a:pPr>
              <a:lnSpc>
                <a:spcPct val="100000"/>
              </a:lnSpc>
            </a:pPr>
            <a:r>
              <a:rPr lang="en-GB" sz="2800" spc="-1" dirty="0">
                <a:solidFill>
                  <a:srgbClr val="000000"/>
                </a:solidFill>
                <a:latin typeface="Courier New"/>
                <a:ea typeface="Courier New"/>
              </a:rPr>
              <a:t>	"</a:t>
            </a:r>
            <a:r>
              <a:rPr lang="en-GB" sz="2800" spc="-1" dirty="0" err="1">
                <a:solidFill>
                  <a:srgbClr val="000000"/>
                </a:solidFill>
                <a:latin typeface="Courier New"/>
                <a:ea typeface="Courier New"/>
              </a:rPr>
              <a:t>eemail</a:t>
            </a:r>
            <a:r>
              <a:rPr lang="en-GB" sz="2800" spc="-1" dirty="0">
                <a:solidFill>
                  <a:srgbClr val="000000"/>
                </a:solidFill>
                <a:latin typeface="Courier New"/>
                <a:ea typeface="Courier New"/>
              </a:rPr>
              <a:t>" : "</a:t>
            </a:r>
            <a:r>
              <a:rPr lang="en-GB" sz="2800" spc="-1" dirty="0" err="1">
                <a:solidFill>
                  <a:srgbClr val="000000"/>
                </a:solidFill>
                <a:latin typeface="Courier New"/>
                <a:ea typeface="Courier New"/>
              </a:rPr>
              <a:t>a.anderson@abertay.ac.uk</a:t>
            </a:r>
            <a:r>
              <a:rPr lang="en-GB" sz="2800" spc="-1" dirty="0">
                <a:solidFill>
                  <a:srgbClr val="000000"/>
                </a:solidFill>
                <a:latin typeface="Courier New"/>
                <a:ea typeface="Courier New"/>
              </a:rPr>
              <a:t>" },</a:t>
            </a:r>
          </a:p>
          <a:p>
            <a:pPr>
              <a:lnSpc>
                <a:spcPct val="100000"/>
              </a:lnSpc>
            </a:pPr>
            <a:r>
              <a:rPr lang="en-GB" sz="2800" spc="-1" dirty="0">
                <a:solidFill>
                  <a:srgbClr val="000000"/>
                </a:solidFill>
                <a:latin typeface="Courier New"/>
                <a:ea typeface="Courier New"/>
              </a:rPr>
              <a:t>......	 </a:t>
            </a:r>
            <a:endParaRPr lang="en-GB" sz="2800" b="0" strike="noStrike" spc="-1" dirty="0">
              <a:solidFill>
                <a:srgbClr val="000000"/>
              </a:solidFill>
              <a:latin typeface="Courier New"/>
              <a:ea typeface="Courier New"/>
            </a:endParaRPr>
          </a:p>
          <a:p>
            <a:pPr>
              <a:lnSpc>
                <a:spcPct val="100000"/>
              </a:lnSpc>
            </a:pPr>
            <a:r>
              <a:rPr lang="en-GB" sz="2800" spc="-1" dirty="0">
                <a:solidFill>
                  <a:srgbClr val="000000"/>
                </a:solidFill>
                <a:latin typeface="Courier New"/>
                <a:ea typeface="Courier New"/>
              </a:rPr>
              <a:t>] }</a:t>
            </a:r>
            <a:r>
              <a:rPr lang="en-GB" sz="2800" b="0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endParaRPr lang="en-GB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99092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Exercises  – this is PHP Syntax.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$text =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getAllEmployees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() ; // this gets all employees</a:t>
            </a:r>
            <a:endParaRPr lang="en-GB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$employees =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json_decode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($text) ;</a:t>
            </a:r>
            <a:endParaRPr lang="en-GB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$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elist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= $employees -&gt;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employeelist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;</a:t>
            </a:r>
            <a:endParaRPr lang="en-GB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What do the following output ?</a:t>
            </a:r>
            <a:endParaRPr lang="en-GB" sz="2800" b="0" strike="noStrike" spc="-1" dirty="0">
              <a:latin typeface="Arial"/>
            </a:endParaRPr>
          </a:p>
          <a:p>
            <a:pPr marL="514440" indent="-51336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echo $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elist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[1] -&gt;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ename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;</a:t>
            </a:r>
            <a:endParaRPr lang="en-GB" sz="2800" b="0" strike="noStrike" spc="-1" dirty="0">
              <a:latin typeface="Arial"/>
            </a:endParaRPr>
          </a:p>
          <a:p>
            <a:pPr marL="514440" indent="-51336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echo $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elist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[2] -&gt;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ejob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;</a:t>
            </a:r>
            <a:endParaRPr lang="en-GB" sz="2800" b="0" strike="noStrike" spc="-1" dirty="0">
              <a:latin typeface="Arial"/>
            </a:endParaRPr>
          </a:p>
          <a:p>
            <a:pPr marL="514440" indent="-51336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echo $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elist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[4] -&gt;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eemail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; </a:t>
            </a:r>
            <a:endParaRPr lang="en-GB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64363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JSON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is name / value pairs</a:t>
            </a:r>
            <a:endParaRPr lang="en-GB" sz="28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{ .. } holds objects. 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(For the pedantic these are actually structs or records)</a:t>
            </a:r>
            <a:endParaRPr lang="en-GB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[ .. ] holds arrays</a:t>
            </a:r>
            <a:endParaRPr lang="en-GB" sz="28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Values can be :</a:t>
            </a:r>
            <a:endParaRPr lang="en-GB" sz="2800" b="0" strike="noStrike" spc="-1">
              <a:latin typeface="Arial"/>
            </a:endParaRPr>
          </a:p>
          <a:p>
            <a:pPr marL="685800" lvl="1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Number – integer or float</a:t>
            </a:r>
            <a:endParaRPr lang="en-GB" sz="2400" b="0" strike="noStrike" spc="-1">
              <a:latin typeface="Arial"/>
            </a:endParaRPr>
          </a:p>
          <a:p>
            <a:pPr marL="685800" lvl="1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String</a:t>
            </a:r>
            <a:endParaRPr lang="en-GB" sz="2400" b="0" strike="noStrike" spc="-1">
              <a:latin typeface="Arial"/>
            </a:endParaRPr>
          </a:p>
          <a:p>
            <a:pPr marL="685800" lvl="1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Boolean – true or false</a:t>
            </a:r>
            <a:endParaRPr lang="en-GB" sz="2400" b="0" strike="noStrike" spc="-1">
              <a:latin typeface="Arial"/>
            </a:endParaRPr>
          </a:p>
          <a:p>
            <a:pPr marL="685800" lvl="1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Array</a:t>
            </a:r>
            <a:endParaRPr lang="en-GB" sz="2400" b="0" strike="noStrike" spc="-1">
              <a:latin typeface="Arial"/>
            </a:endParaRPr>
          </a:p>
          <a:p>
            <a:pPr marL="685800" lvl="1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Object</a:t>
            </a:r>
            <a:endParaRPr lang="en-GB" sz="2400" b="0" strike="noStrike" spc="-1">
              <a:latin typeface="Arial"/>
            </a:endParaRPr>
          </a:p>
          <a:p>
            <a:pPr marL="685800" lvl="1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null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16165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Parsing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838080" y="1870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PHP</a:t>
            </a:r>
            <a:endParaRPr lang="en-GB" sz="2800" b="0" strike="noStrike" spc="-1">
              <a:latin typeface="Arial"/>
            </a:endParaRPr>
          </a:p>
          <a:p>
            <a:pPr marL="685800" lvl="1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Assume that “$txt” contains a string in JSON format</a:t>
            </a:r>
            <a:endParaRPr lang="en-GB" sz="2400" b="0" strike="noStrike" spc="-1">
              <a:latin typeface="Arial"/>
            </a:endParaRPr>
          </a:p>
          <a:p>
            <a:pPr marL="685800" lvl="1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$jsn = json_decode($txt) ; // to create the data structure</a:t>
            </a:r>
            <a:endParaRPr lang="en-GB" sz="2400" b="0" strike="noStrike" spc="-1">
              <a:latin typeface="Arial"/>
            </a:endParaRPr>
          </a:p>
          <a:p>
            <a:pPr marL="685800" lvl="1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$txt = json_encode($jsn) ; // to create the string again</a:t>
            </a:r>
            <a:endParaRPr lang="en-GB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Javascript</a:t>
            </a:r>
            <a:endParaRPr lang="en-GB" sz="2800" b="0" strike="noStrike" spc="-1">
              <a:latin typeface="Arial"/>
            </a:endParaRPr>
          </a:p>
          <a:p>
            <a:pPr marL="685800" lvl="1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Assume that the variable “txt” contains a string of in JSON format</a:t>
            </a:r>
            <a:endParaRPr lang="en-GB" sz="2400" b="0" strike="noStrike" spc="-1">
              <a:latin typeface="Arial"/>
            </a:endParaRPr>
          </a:p>
          <a:p>
            <a:pPr marL="685800" lvl="1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var jsn = JSON.parse(txt)  ; // to create the data structure</a:t>
            </a:r>
            <a:endParaRPr lang="en-GB" sz="2400" b="0" strike="noStrike" spc="-1">
              <a:latin typeface="Arial"/>
            </a:endParaRPr>
          </a:p>
          <a:p>
            <a:pPr marL="685800" lvl="1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Var txt = JSON.stringify(jsn) ; // to create the string again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57715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C829-AC41-9B43-8A20-3BF02B05A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2E641-0402-1046-9544-1CC55BC47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Throughout this lecturer a simple single database table will be used.</a:t>
            </a:r>
          </a:p>
          <a:p>
            <a:r>
              <a:rPr lang="en-US" dirty="0"/>
              <a:t>This has 9 records within it.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employee ( </a:t>
            </a:r>
            <a:r>
              <a:rPr lang="en-US" u="sng" dirty="0" err="1"/>
              <a:t>eno</a:t>
            </a:r>
            <a:r>
              <a:rPr lang="en-US" dirty="0"/>
              <a:t>, </a:t>
            </a:r>
            <a:r>
              <a:rPr lang="en-US" dirty="0" err="1"/>
              <a:t>ename</a:t>
            </a:r>
            <a:r>
              <a:rPr lang="en-US" dirty="0"/>
              <a:t>, </a:t>
            </a:r>
            <a:r>
              <a:rPr lang="en-US" dirty="0" err="1"/>
              <a:t>edepartment</a:t>
            </a:r>
            <a:r>
              <a:rPr lang="en-US" dirty="0"/>
              <a:t>, </a:t>
            </a:r>
            <a:r>
              <a:rPr lang="en-US" dirty="0" err="1"/>
              <a:t>ejob</a:t>
            </a:r>
            <a:r>
              <a:rPr lang="en-US" dirty="0"/>
              <a:t>, </a:t>
            </a:r>
            <a:r>
              <a:rPr lang="en-US" dirty="0" err="1"/>
              <a:t>ephone</a:t>
            </a:r>
            <a:r>
              <a:rPr lang="en-US" dirty="0"/>
              <a:t>, </a:t>
            </a:r>
            <a:r>
              <a:rPr lang="en-US" dirty="0" err="1"/>
              <a:t>eroom</a:t>
            </a:r>
            <a:r>
              <a:rPr lang="en-US" dirty="0"/>
              <a:t>, </a:t>
            </a:r>
            <a:r>
              <a:rPr lang="en-US" dirty="0" err="1"/>
              <a:t>eemail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6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Define JSON - JSONSchema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Does the JSON really “self describe”</a:t>
            </a:r>
            <a:endParaRPr lang="en-GB" sz="28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Use some common sense and usually YES</a:t>
            </a:r>
            <a:endParaRPr lang="en-GB" sz="28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But in a commercial world we must define the JSON schema</a:t>
            </a:r>
            <a:endParaRPr lang="en-GB" sz="28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There are still areas of ambiguity</a:t>
            </a:r>
            <a:endParaRPr lang="en-GB" sz="28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See 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2"/>
              </a:rPr>
              <a:t>https://json_schema.org/learn/</a:t>
            </a:r>
            <a:endParaRPr lang="en-GB" sz="2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685800" lvl="1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spc="-1" dirty="0">
                <a:solidFill>
                  <a:srgbClr val="000000"/>
                </a:solidFill>
                <a:latin typeface="Calibri"/>
              </a:rPr>
              <a:t>This looks at ways to define valid JSON</a:t>
            </a:r>
          </a:p>
          <a:p>
            <a:pPr marL="685800" lvl="1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spc="-1" dirty="0">
                <a:solidFill>
                  <a:srgbClr val="000000"/>
                </a:solidFill>
                <a:latin typeface="Calibri"/>
              </a:rPr>
              <a:t>Valid JSON is well formed (syntactically correct AND</a:t>
            </a:r>
          </a:p>
          <a:p>
            <a:pPr marL="685800" lvl="1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spc="-1" dirty="0">
                <a:solidFill>
                  <a:srgbClr val="000000"/>
                </a:solidFill>
                <a:latin typeface="Calibri"/>
              </a:rPr>
              <a:t>Valid JSON will conform to some schema</a:t>
            </a:r>
          </a:p>
          <a:p>
            <a:pPr marL="685800" lvl="1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spc="-1" dirty="0">
                <a:solidFill>
                  <a:srgbClr val="000000"/>
                </a:solidFill>
                <a:latin typeface="Calibri"/>
              </a:rPr>
              <a:t>It tells us which are valid data items</a:t>
            </a:r>
          </a:p>
          <a:p>
            <a:pPr marL="685800" lvl="1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spc="-1" dirty="0">
                <a:solidFill>
                  <a:srgbClr val="000000"/>
                </a:solidFill>
                <a:latin typeface="Calibri"/>
              </a:rPr>
              <a:t>It tells us what structures there are and where</a:t>
            </a:r>
          </a:p>
          <a:p>
            <a:pPr marL="685800" lvl="1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GB" sz="2800" spc="-1" dirty="0">
              <a:solidFill>
                <a:srgbClr val="000000"/>
              </a:solidFill>
              <a:latin typeface="Calibri"/>
            </a:endParaRPr>
          </a:p>
          <a:p>
            <a:pPr marL="685800" lvl="1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GB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en-GB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02404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GB" sz="6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Building an API</a:t>
            </a:r>
            <a:endParaRPr lang="en-GB" sz="6000" b="0" strike="noStrike" spc="-1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rest of the Lecture will be about building an API delivering JSON</a:t>
            </a:r>
            <a:endParaRPr lang="en-GB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49184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E3B07-A1DF-3C4D-96CF-CAEB7B55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91FC-8E47-4F41-A499-9FBF9324C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application – see the 3 files in the view directory</a:t>
            </a:r>
          </a:p>
          <a:p>
            <a:pPr lvl="1"/>
            <a:r>
              <a:rPr lang="en-US" dirty="0"/>
              <a:t>List all the employees in the database / model</a:t>
            </a:r>
          </a:p>
          <a:p>
            <a:pPr lvl="1"/>
            <a:r>
              <a:rPr lang="en-US" dirty="0"/>
              <a:t>List a particular employee</a:t>
            </a:r>
          </a:p>
          <a:p>
            <a:pPr lvl="1"/>
            <a:r>
              <a:rPr lang="en-US" dirty="0"/>
              <a:t>Create a new employee</a:t>
            </a:r>
          </a:p>
          <a:p>
            <a:pPr lvl="1"/>
            <a:r>
              <a:rPr lang="en-US" i="1" dirty="0"/>
              <a:t>You also need to update an employee (Not included)</a:t>
            </a:r>
          </a:p>
          <a:p>
            <a:pPr lvl="1"/>
            <a:r>
              <a:rPr lang="en-US" i="1" dirty="0"/>
              <a:t>You need to be able to delete an employee (Not included)</a:t>
            </a:r>
          </a:p>
          <a:p>
            <a:r>
              <a:rPr lang="en-US" dirty="0"/>
              <a:t>Note that there is no “style” nor CSS in any of these files</a:t>
            </a:r>
          </a:p>
        </p:txBody>
      </p:sp>
    </p:spTree>
    <p:extLst>
      <p:ext uri="{BB962C8B-B14F-4D97-AF65-F5344CB8AC3E}">
        <p14:creationId xmlns:p14="http://schemas.microsoft.com/office/powerpoint/2010/main" val="4062885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227242-C8CA-1E45-B8ED-32D9945B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Displayall.php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85CB74-26BA-B24E-8333-74C8A3A32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file will display all the employees in the database</a:t>
            </a:r>
          </a:p>
          <a:p>
            <a:r>
              <a:rPr lang="en-US" dirty="0"/>
              <a:t>Look at the code</a:t>
            </a:r>
          </a:p>
          <a:p>
            <a:pPr lvl="1"/>
            <a:r>
              <a:rPr lang="en-US" dirty="0"/>
              <a:t>Highlight where it accesses the model code</a:t>
            </a:r>
          </a:p>
          <a:p>
            <a:r>
              <a:rPr lang="en-US" dirty="0"/>
              <a:t>This code creates links to display one of the employees</a:t>
            </a:r>
          </a:p>
        </p:txBody>
      </p:sp>
    </p:spTree>
    <p:extLst>
      <p:ext uri="{BB962C8B-B14F-4D97-AF65-F5344CB8AC3E}">
        <p14:creationId xmlns:p14="http://schemas.microsoft.com/office/powerpoint/2010/main" val="3106235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6370-846C-B048-8726-B52F7D9F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displayemployee.php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26D3-D413-0541-8800-812A77056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file will display the data for a given employee</a:t>
            </a:r>
          </a:p>
          <a:p>
            <a:r>
              <a:rPr lang="en-US" dirty="0"/>
              <a:t>Uses the </a:t>
            </a:r>
            <a:r>
              <a:rPr lang="en-US" dirty="0" err="1"/>
              <a:t>eno</a:t>
            </a:r>
            <a:r>
              <a:rPr lang="en-US" dirty="0"/>
              <a:t> as the key</a:t>
            </a:r>
          </a:p>
          <a:p>
            <a:r>
              <a:rPr lang="en-US" dirty="0"/>
              <a:t>Again look to see where / how it links to the model </a:t>
            </a:r>
          </a:p>
        </p:txBody>
      </p:sp>
    </p:spTree>
    <p:extLst>
      <p:ext uri="{BB962C8B-B14F-4D97-AF65-F5344CB8AC3E}">
        <p14:creationId xmlns:p14="http://schemas.microsoft.com/office/powerpoint/2010/main" val="4280410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3266-70E1-F348-848C-BAACAEDF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createemployee.html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D63A3-406F-A541-A753-BAD0D6491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a 2 stage process</a:t>
            </a:r>
          </a:p>
          <a:p>
            <a:r>
              <a:rPr lang="en-US" dirty="0"/>
              <a:t>First you are provided with a form that allows the data for a new employee to be added</a:t>
            </a:r>
          </a:p>
          <a:p>
            <a:r>
              <a:rPr lang="en-US" dirty="0"/>
              <a:t>The action page is in controller</a:t>
            </a:r>
          </a:p>
          <a:p>
            <a:pPr lvl="1"/>
            <a:r>
              <a:rPr lang="en-US" dirty="0"/>
              <a:t>This is because the submit event has been enacted</a:t>
            </a:r>
          </a:p>
          <a:p>
            <a:r>
              <a:rPr lang="en-US" dirty="0" err="1"/>
              <a:t>createemployeerec.php</a:t>
            </a:r>
            <a:endParaRPr lang="en-US" dirty="0"/>
          </a:p>
          <a:p>
            <a:pPr lvl="1"/>
            <a:r>
              <a:rPr lang="en-US" dirty="0"/>
              <a:t>This code get the values from the form</a:t>
            </a:r>
          </a:p>
          <a:p>
            <a:pPr lvl="1"/>
            <a:r>
              <a:rPr lang="en-US" dirty="0"/>
              <a:t>This code calls the model.</a:t>
            </a:r>
          </a:p>
          <a:p>
            <a:r>
              <a:rPr lang="en-US" dirty="0"/>
              <a:t>Note that I have NO checking to keep it simple you do need checking and security checking.</a:t>
            </a:r>
          </a:p>
        </p:txBody>
      </p:sp>
    </p:spTree>
    <p:extLst>
      <p:ext uri="{BB962C8B-B14F-4D97-AF65-F5344CB8AC3E}">
        <p14:creationId xmlns:p14="http://schemas.microsoft.com/office/powerpoint/2010/main" val="2904148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8A24-1DB7-4745-9CD9-B1FA5457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/ API – </a:t>
            </a:r>
            <a:r>
              <a:rPr lang="en-US" dirty="0" err="1"/>
              <a:t>api-employee.php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9BB17-243A-0D43-A322-A9116C01A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us now turn our attention to what the Model / API does.</a:t>
            </a:r>
          </a:p>
          <a:p>
            <a:r>
              <a:rPr lang="en-US" dirty="0"/>
              <a:t>This is a library of 3 methods</a:t>
            </a:r>
          </a:p>
          <a:p>
            <a:pPr lvl="1"/>
            <a:r>
              <a:rPr lang="en-US" dirty="0" err="1"/>
              <a:t>createemployee</a:t>
            </a:r>
            <a:r>
              <a:rPr lang="en-US" dirty="0"/>
              <a:t>($txt) – create an employee from txt</a:t>
            </a:r>
          </a:p>
          <a:p>
            <a:pPr lvl="1"/>
            <a:r>
              <a:rPr lang="en-US" dirty="0" err="1"/>
              <a:t>displayAllEmployees</a:t>
            </a:r>
            <a:r>
              <a:rPr lang="en-US" dirty="0"/>
              <a:t>() – gets all the employees</a:t>
            </a:r>
          </a:p>
          <a:p>
            <a:pPr lvl="1"/>
            <a:r>
              <a:rPr lang="en-US" dirty="0" err="1"/>
              <a:t>displayEmployee</a:t>
            </a:r>
            <a:r>
              <a:rPr lang="en-US" dirty="0"/>
              <a:t>($id) – gets the data for the employee with the given id</a:t>
            </a:r>
          </a:p>
          <a:p>
            <a:r>
              <a:rPr lang="en-US" dirty="0"/>
              <a:t>It is here in the API code that the methods actually interact with the database</a:t>
            </a:r>
          </a:p>
          <a:p>
            <a:r>
              <a:rPr lang="en-US" dirty="0"/>
              <a:t>If I  decided to change the database then the only change is here</a:t>
            </a:r>
          </a:p>
          <a:p>
            <a:r>
              <a:rPr lang="en-US" dirty="0"/>
              <a:t>Note that I have simplified the code to a minimum. You really need some checking as this could put rubbish into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3392298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GB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MySQL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data is in a table within a MYSQL Database</a:t>
            </a:r>
            <a:endParaRPr lang="en-GB" sz="28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Table :</a:t>
            </a:r>
            <a:endParaRPr lang="en-GB" sz="2800" b="0" strike="noStrike" spc="-1" dirty="0">
              <a:latin typeface="Arial"/>
            </a:endParaRPr>
          </a:p>
          <a:p>
            <a:pPr marL="216360" lvl="1">
              <a:lnSpc>
                <a:spcPct val="90000"/>
              </a:lnSpc>
              <a:buClr>
                <a:srgbClr val="000000"/>
              </a:buClr>
              <a:buSzPct val="45000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employee (</a:t>
            </a:r>
            <a:r>
              <a:rPr lang="en-GB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eno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ename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edepartment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ejob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ephone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eroom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eemail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8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First I need some PHP to connect to the database</a:t>
            </a:r>
            <a:endParaRPr lang="en-GB" sz="28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 abstract this to a single file so that my credentials are in a single place.</a:t>
            </a:r>
            <a:endParaRPr lang="en-GB" sz="2800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 can change them when the need arises in this single place</a:t>
            </a:r>
            <a:endParaRPr lang="en-GB" sz="2800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One location is more secure. </a:t>
            </a: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spc="-1" dirty="0">
                <a:solidFill>
                  <a:srgbClr val="000000"/>
                </a:solidFill>
                <a:latin typeface="Calibri"/>
              </a:rPr>
              <a:t>For various reasons I do not usually call the file </a:t>
            </a:r>
            <a:r>
              <a:rPr lang="en-GB" sz="2800" spc="-1" dirty="0" err="1">
                <a:solidFill>
                  <a:srgbClr val="000000"/>
                </a:solidFill>
                <a:latin typeface="Calibri"/>
              </a:rPr>
              <a:t>connection.php</a:t>
            </a:r>
            <a:r>
              <a:rPr lang="en-GB" sz="2800" spc="-1" dirty="0">
                <a:solidFill>
                  <a:srgbClr val="000000"/>
                </a:solidFill>
                <a:latin typeface="Calibri"/>
              </a:rPr>
              <a:t> but some other less obvious name.</a:t>
            </a:r>
            <a:endParaRPr lang="en-GB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en-GB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en-GB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76151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314C-8D27-654D-8FA6-27358847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Connection.php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E56F4-C250-9D47-A80B-CEC78C987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here sets the variables to connect to the database</a:t>
            </a:r>
          </a:p>
          <a:p>
            <a:r>
              <a:rPr lang="en-US" dirty="0"/>
              <a:t>Best to hold these connection variables in a single place</a:t>
            </a:r>
          </a:p>
          <a:p>
            <a:r>
              <a:rPr lang="en-US" dirty="0"/>
              <a:t>Note that my password is held here in the clear</a:t>
            </a:r>
          </a:p>
          <a:p>
            <a:pPr lvl="1"/>
            <a:r>
              <a:rPr lang="en-US" dirty="0"/>
              <a:t>There is no way around this in PHP</a:t>
            </a:r>
          </a:p>
          <a:p>
            <a:pPr lvl="1"/>
            <a:r>
              <a:rPr lang="en-US" dirty="0"/>
              <a:t>Other systems such as Adobe’s </a:t>
            </a:r>
            <a:r>
              <a:rPr lang="en-US" dirty="0" err="1"/>
              <a:t>Coldfusion</a:t>
            </a:r>
            <a:r>
              <a:rPr lang="en-US" dirty="0"/>
              <a:t> does NOT hold the password in the clear</a:t>
            </a:r>
          </a:p>
          <a:p>
            <a:pPr lvl="1"/>
            <a:r>
              <a:rPr lang="en-US" dirty="0"/>
              <a:t>On a IIS web server this file can be placed out of the web root and thus away from hackers</a:t>
            </a:r>
          </a:p>
        </p:txBody>
      </p:sp>
    </p:spTree>
    <p:extLst>
      <p:ext uri="{BB962C8B-B14F-4D97-AF65-F5344CB8AC3E}">
        <p14:creationId xmlns:p14="http://schemas.microsoft.com/office/powerpoint/2010/main" val="874252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</a:rPr>
              <a:t>Need to link to this in the API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latin typeface="Arial"/>
              </a:rPr>
              <a:t>At the start of the API file I make the database connection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GB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GB" sz="20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include("../model/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connection.php</a:t>
            </a:r>
            <a:r>
              <a:rPr lang="en-GB" sz="20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GB" sz="20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GB" sz="20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GB" sz="20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dbObj</a:t>
            </a:r>
            <a:r>
              <a:rPr lang="en-GB" sz="20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sz="20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GB" sz="20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$conn =  $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GB" sz="20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getConnstring</a:t>
            </a:r>
            <a:r>
              <a:rPr lang="en-GB" sz="20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sz="20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919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0EE016-AF60-BE40-A014-BB0BAE3B7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MVC Framework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F351DA-7D70-994D-B78C-B7D33B12C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9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D617-A9DA-0B45-92D3-4F43513B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Api-employee.php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9D66B-262B-B44F-AC97-0794D5A6C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Look at the code</a:t>
            </a:r>
          </a:p>
          <a:p>
            <a:pPr lvl="1"/>
            <a:r>
              <a:rPr lang="en-US" dirty="0" err="1"/>
              <a:t>getallemployees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getemployee</a:t>
            </a:r>
            <a:r>
              <a:rPr lang="en-US" dirty="0"/>
              <a:t>($id)</a:t>
            </a:r>
          </a:p>
          <a:p>
            <a:pPr lvl="1"/>
            <a:r>
              <a:rPr lang="en-US" dirty="0" err="1"/>
              <a:t>createemployee</a:t>
            </a:r>
            <a:r>
              <a:rPr lang="en-US" dirty="0"/>
              <a:t>($txt)</a:t>
            </a:r>
          </a:p>
          <a:p>
            <a:r>
              <a:rPr lang="en-US" dirty="0"/>
              <a:t>You will see that I have used</a:t>
            </a:r>
          </a:p>
          <a:p>
            <a:pPr lvl="1"/>
            <a:r>
              <a:rPr lang="en-US" dirty="0" err="1"/>
              <a:t>mysqli</a:t>
            </a:r>
            <a:r>
              <a:rPr lang="en-US" dirty="0"/>
              <a:t> methods</a:t>
            </a:r>
          </a:p>
          <a:p>
            <a:pPr lvl="1"/>
            <a:r>
              <a:rPr lang="en-US" dirty="0"/>
              <a:t>Prepared statements</a:t>
            </a:r>
          </a:p>
          <a:p>
            <a:r>
              <a:rPr lang="en-US" dirty="0"/>
              <a:t>Prepared statements are preferable</a:t>
            </a:r>
          </a:p>
          <a:p>
            <a:r>
              <a:rPr lang="en-US" dirty="0"/>
              <a:t>You can use </a:t>
            </a:r>
            <a:r>
              <a:rPr lang="en-US" dirty="0" err="1"/>
              <a:t>mysqli</a:t>
            </a:r>
            <a:r>
              <a:rPr lang="en-US" dirty="0"/>
              <a:t> statements</a:t>
            </a:r>
          </a:p>
          <a:p>
            <a:r>
              <a:rPr lang="en-US" dirty="0"/>
              <a:t>You should not use </a:t>
            </a:r>
            <a:r>
              <a:rPr lang="en-US" dirty="0" err="1"/>
              <a:t>mysql</a:t>
            </a:r>
            <a:r>
              <a:rPr lang="en-US" dirty="0"/>
              <a:t> statements</a:t>
            </a:r>
          </a:p>
        </p:txBody>
      </p:sp>
    </p:spTree>
    <p:extLst>
      <p:ext uri="{BB962C8B-B14F-4D97-AF65-F5344CB8AC3E}">
        <p14:creationId xmlns:p14="http://schemas.microsoft.com/office/powerpoint/2010/main" val="14607927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A68B68-6FE8-9B40-9C30-6CDF767D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json_encode</a:t>
            </a:r>
            <a:r>
              <a:rPr lang="en-US" dirty="0"/>
              <a:t>($rows)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826C33-24B6-5345-B6A1-2B09D774C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last line of each of the display methods uses :</a:t>
            </a:r>
          </a:p>
          <a:p>
            <a:pPr lvl="1"/>
            <a:r>
              <a:rPr lang="en-US" dirty="0" err="1"/>
              <a:t>Json_encode</a:t>
            </a:r>
            <a:r>
              <a:rPr lang="en-US" dirty="0"/>
              <a:t>($rows)</a:t>
            </a:r>
          </a:p>
          <a:p>
            <a:r>
              <a:rPr lang="en-US" dirty="0"/>
              <a:t>This is a great PHP method</a:t>
            </a:r>
          </a:p>
          <a:p>
            <a:pPr lvl="1"/>
            <a:r>
              <a:rPr lang="en-US" dirty="0"/>
              <a:t>It takes a structure (in this case a MySQL result)</a:t>
            </a:r>
          </a:p>
          <a:p>
            <a:pPr lvl="1"/>
            <a:r>
              <a:rPr lang="en-US" dirty="0"/>
              <a:t>Turns it into JSON</a:t>
            </a:r>
          </a:p>
          <a:p>
            <a:r>
              <a:rPr lang="en-US" dirty="0"/>
              <a:t>It is this JSON that is passed to the application.</a:t>
            </a:r>
          </a:p>
          <a:p>
            <a:r>
              <a:rPr lang="en-US" dirty="0" err="1"/>
              <a:t>json_decode</a:t>
            </a:r>
            <a:r>
              <a:rPr lang="en-US" dirty="0"/>
              <a:t>($txt), the reverse, is used in the </a:t>
            </a:r>
            <a:r>
              <a:rPr lang="en-US" dirty="0" err="1"/>
              <a:t>createemployee</a:t>
            </a:r>
            <a:r>
              <a:rPr lang="en-US" dirty="0"/>
              <a:t>( $txt) method</a:t>
            </a:r>
          </a:p>
        </p:txBody>
      </p:sp>
    </p:spTree>
    <p:extLst>
      <p:ext uri="{BB962C8B-B14F-4D97-AF65-F5344CB8AC3E}">
        <p14:creationId xmlns:p14="http://schemas.microsoft.com/office/powerpoint/2010/main" val="2096201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Final Note on MySQL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 this lecture I have shown two retrieve methods and one create method</a:t>
            </a: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spc="-1" dirty="0">
                <a:solidFill>
                  <a:srgbClr val="000000"/>
                </a:solidFill>
                <a:latin typeface="Calibri"/>
                <a:ea typeface="DejaVu Sans"/>
              </a:rPr>
              <a:t>An API should also implement all CRUD methods and have :</a:t>
            </a:r>
          </a:p>
          <a:p>
            <a:pPr marL="1143000" lvl="2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spc="-1" dirty="0" err="1">
                <a:solidFill>
                  <a:srgbClr val="000000"/>
                </a:solidFill>
                <a:latin typeface="Calibri"/>
                <a:ea typeface="DejaVu Sans"/>
              </a:rPr>
              <a:t>deleteemployee</a:t>
            </a:r>
            <a:r>
              <a:rPr lang="en-GB" sz="2800" spc="-1" dirty="0">
                <a:solidFill>
                  <a:srgbClr val="000000"/>
                </a:solidFill>
                <a:latin typeface="Calibri"/>
                <a:ea typeface="DejaVu Sans"/>
              </a:rPr>
              <a:t>($id)</a:t>
            </a:r>
          </a:p>
          <a:p>
            <a:pPr marL="1143000" lvl="2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updateemployee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($id, $txt) </a:t>
            </a: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 have only one table</a:t>
            </a:r>
          </a:p>
          <a:p>
            <a:pPr marL="685800" lvl="1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An API is needed for all tables</a:t>
            </a: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There are frameworks that help </a:t>
            </a:r>
            <a:r>
              <a:rPr lang="en-GB" sz="2800" spc="-1" dirty="0">
                <a:solidFill>
                  <a:srgbClr val="000000"/>
                </a:solidFill>
                <a:latin typeface="Calibri"/>
                <a:ea typeface="DejaVu Sans"/>
              </a:rPr>
              <a:t>build all the relevant methods for all tables in the MySQL database</a:t>
            </a:r>
            <a:endParaRPr lang="en-GB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en-GB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en-GB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en-GB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42932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Summary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MVC pattern separates : </a:t>
            </a: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(See </a:t>
            </a:r>
            <a:r>
              <a:rPr lang="en-GB" sz="2800" dirty="0">
                <a:hlinkClick r:id="rId2"/>
              </a:rPr>
              <a:t>https://www.sitepoint.com/the-mvc-pattern-and-php-1/</a:t>
            </a:r>
            <a:r>
              <a:rPr lang="en-GB" sz="2800" dirty="0"/>
              <a:t>)</a:t>
            </a:r>
            <a:endParaRPr lang="en-GB" sz="2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685800" lvl="1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spc="-1" dirty="0">
                <a:solidFill>
                  <a:srgbClr val="000000"/>
                </a:solidFill>
                <a:latin typeface="Calibri"/>
              </a:rPr>
              <a:t>Model (data)</a:t>
            </a:r>
          </a:p>
          <a:p>
            <a:pPr marL="685800" lvl="1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</a:rPr>
              <a:t>View</a:t>
            </a:r>
          </a:p>
          <a:p>
            <a:pPr marL="685800" lvl="1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spc="-1" dirty="0">
                <a:solidFill>
                  <a:srgbClr val="000000"/>
                </a:solidFill>
                <a:latin typeface="Calibri"/>
              </a:rPr>
              <a:t>Controller</a:t>
            </a:r>
            <a:endParaRPr lang="en-GB" sz="28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API provides a constant interface between the View and the database</a:t>
            </a:r>
            <a:endParaRPr lang="en-GB" sz="28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Can easily change the implementation without affecting all the application</a:t>
            </a:r>
            <a:endParaRPr lang="en-GB" sz="28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Need for a common language to transfer data around the Internet JSON or XML</a:t>
            </a: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GB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en-GB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23594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GB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WebServer</a:t>
            </a:r>
            <a:r>
              <a:rPr lang="en-GB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-&gt; PHP -&gt; Database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See Nixon page 237.</a:t>
            </a: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spc="-1" dirty="0">
                <a:solidFill>
                  <a:srgbClr val="000000"/>
                </a:solidFill>
                <a:latin typeface="Calibri"/>
              </a:rPr>
              <a:t>When writing the PHP to access the database, the PHP pages are a mix, on a single page, of the code to access the data and the code to display (view) the data to the user.</a:t>
            </a: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</a:rPr>
              <a:t>Whilst this may be OK for small scale developments for larger developments it is a good idea to logically split the VIEW from the MODEL (DATA)</a:t>
            </a: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spc="-1" dirty="0">
                <a:solidFill>
                  <a:srgbClr val="000000"/>
                </a:solidFill>
                <a:latin typeface="Calibri"/>
              </a:rPr>
              <a:t>This is the MVC Architecture</a:t>
            </a:r>
            <a:endParaRPr lang="en-GB" sz="28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It is NOT good Software Engineering Practice to mix functions in a page.</a:t>
            </a:r>
            <a:endParaRPr lang="en-GB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en-GB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en-GB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60090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2689-6C34-A848-AB94-BBEAEBF8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8ED2B-E6E2-1D4E-8FEC-F5D083E00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components of a web development may be identified :</a:t>
            </a:r>
          </a:p>
          <a:p>
            <a:r>
              <a:rPr lang="en-US" dirty="0"/>
              <a:t>MODEL – the data and access to it</a:t>
            </a:r>
          </a:p>
          <a:p>
            <a:r>
              <a:rPr lang="en-US" dirty="0"/>
              <a:t>VIEW – code to display the data on the page</a:t>
            </a:r>
          </a:p>
          <a:p>
            <a:r>
              <a:rPr lang="en-US" dirty="0"/>
              <a:t>CONTROLLER- code to action an event.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1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B9AEC2-A741-B243-94F6-88672EB6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Diagram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46B7B3-B9C6-7E4C-B097-044BEA6716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User sees the view</a:t>
            </a:r>
          </a:p>
          <a:p>
            <a:r>
              <a:rPr lang="en-US" dirty="0"/>
              <a:t>A users action triggers the controller</a:t>
            </a:r>
          </a:p>
          <a:p>
            <a:r>
              <a:rPr lang="en-US" dirty="0"/>
              <a:t>The controller (may) update the model</a:t>
            </a:r>
          </a:p>
          <a:p>
            <a:r>
              <a:rPr lang="en-US" dirty="0"/>
              <a:t>The view gets the data from the model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768412-EB54-D944-AA7B-364BF410CE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10780" y="1690688"/>
            <a:ext cx="3218180" cy="3643312"/>
          </a:xfrm>
        </p:spPr>
      </p:pic>
    </p:spTree>
    <p:extLst>
      <p:ext uri="{BB962C8B-B14F-4D97-AF65-F5344CB8AC3E}">
        <p14:creationId xmlns:p14="http://schemas.microsoft.com/office/powerpoint/2010/main" val="2434795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9584F6-4B9B-7C44-B56F-60CB46B8E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API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018907-61B4-0048-A581-5D59347DE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is the state of the data and we will focus on this today</a:t>
            </a:r>
          </a:p>
          <a:p>
            <a:r>
              <a:rPr lang="en-US" dirty="0"/>
              <a:t>We want an API that controls access to and from the data</a:t>
            </a:r>
          </a:p>
          <a:p>
            <a:r>
              <a:rPr lang="en-US" dirty="0"/>
              <a:t>Access to the data is through the API</a:t>
            </a:r>
          </a:p>
          <a:p>
            <a:r>
              <a:rPr lang="en-US" dirty="0"/>
              <a:t>Doing this provides a clear split between the application and the data</a:t>
            </a:r>
          </a:p>
          <a:p>
            <a:r>
              <a:rPr lang="en-US" dirty="0"/>
              <a:t>No access to the model other than through the API</a:t>
            </a:r>
          </a:p>
          <a:p>
            <a:r>
              <a:rPr lang="en-US" dirty="0"/>
              <a:t>It allows the model (the way the data is stored) to change without affecting the rest of the code as long as the API does not change.</a:t>
            </a:r>
          </a:p>
          <a:p>
            <a:r>
              <a:rPr lang="en-US" dirty="0"/>
              <a:t>Allows the model (database) to move without affecting the rest of the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6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4D09-3ABD-0349-A2B6-07B04783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8A1AC-5809-894C-9A7B-8B5A19765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your directory structure you need (at least) 3 folders</a:t>
            </a:r>
          </a:p>
          <a:p>
            <a:r>
              <a:rPr lang="en-US" dirty="0"/>
              <a:t>Model – contains the API to access the data</a:t>
            </a:r>
          </a:p>
          <a:p>
            <a:r>
              <a:rPr lang="en-US" dirty="0"/>
              <a:t>View – contains the scripts to show the data</a:t>
            </a:r>
          </a:p>
          <a:p>
            <a:r>
              <a:rPr lang="en-US" dirty="0"/>
              <a:t>Controller – contains the scripts to control the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4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42C8-61B2-D24A-9EA8-DB0DD481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5143D-4662-7F43-86B8-AA2E643E4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API is a set of methods that provide access to the data.</a:t>
            </a:r>
          </a:p>
          <a:p>
            <a:r>
              <a:rPr lang="en-US" dirty="0"/>
              <a:t>The standard methods are CRUD</a:t>
            </a:r>
          </a:p>
          <a:p>
            <a:pPr lvl="1"/>
            <a:r>
              <a:rPr lang="en-US" dirty="0"/>
              <a:t>Create</a:t>
            </a:r>
          </a:p>
          <a:p>
            <a:pPr lvl="1"/>
            <a:r>
              <a:rPr lang="en-US" dirty="0"/>
              <a:t>Retrieve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 dirty="0"/>
              <a:t>Delete</a:t>
            </a:r>
          </a:p>
          <a:p>
            <a:r>
              <a:rPr lang="en-US" dirty="0"/>
              <a:t>For each table we need a PHP file that implements each of these methods for a table.</a:t>
            </a:r>
          </a:p>
          <a:p>
            <a:r>
              <a:rPr lang="en-US" dirty="0"/>
              <a:t>In this example I have given a subset of these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7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1944</Words>
  <Application>Microsoft Macintosh PowerPoint</Application>
  <PresentationFormat>Widescreen</PresentationFormat>
  <Paragraphs>239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Symbol</vt:lpstr>
      <vt:lpstr>Wingdings</vt:lpstr>
      <vt:lpstr>Office Theme</vt:lpstr>
      <vt:lpstr>CMP306 Dynamic Web Development 2. </vt:lpstr>
      <vt:lpstr>Employee Example</vt:lpstr>
      <vt:lpstr>Introduction to MVC Framework</vt:lpstr>
      <vt:lpstr>PowerPoint Presentation</vt:lpstr>
      <vt:lpstr>MVC Architecture</vt:lpstr>
      <vt:lpstr>MVC Diagram</vt:lpstr>
      <vt:lpstr>Model API</vt:lpstr>
      <vt:lpstr>Folders</vt:lpstr>
      <vt:lpstr>API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Application</vt:lpstr>
      <vt:lpstr>Displayall.php</vt:lpstr>
      <vt:lpstr>displayemployee.php</vt:lpstr>
      <vt:lpstr>createemployee.html</vt:lpstr>
      <vt:lpstr>Model / API – api-employee.php</vt:lpstr>
      <vt:lpstr>PowerPoint Presentation</vt:lpstr>
      <vt:lpstr>Connection.php</vt:lpstr>
      <vt:lpstr>PowerPoint Presentation</vt:lpstr>
      <vt:lpstr>Api-employee.php methods</vt:lpstr>
      <vt:lpstr>json_encode($rows)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CMP306 Dynamic Web Development 2. </dc:title>
  <dc:creator>Microsoft Office User</dc:creator>
  <cp:lastModifiedBy>Microsoft Office User</cp:lastModifiedBy>
  <cp:revision>23</cp:revision>
  <cp:lastPrinted>2019-08-14T16:07:32Z</cp:lastPrinted>
  <dcterms:created xsi:type="dcterms:W3CDTF">2019-08-14T10:24:48Z</dcterms:created>
  <dcterms:modified xsi:type="dcterms:W3CDTF">2019-09-23T12:13:40Z</dcterms:modified>
</cp:coreProperties>
</file>