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65" r:id="rId4"/>
    <p:sldId id="260" r:id="rId5"/>
    <p:sldId id="271" r:id="rId6"/>
    <p:sldId id="281" r:id="rId7"/>
    <p:sldId id="280" r:id="rId8"/>
    <p:sldId id="261" r:id="rId9"/>
    <p:sldId id="293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9" r:id="rId21"/>
    <p:sldId id="264" r:id="rId22"/>
    <p:sldId id="266" r:id="rId23"/>
    <p:sldId id="259" r:id="rId24"/>
    <p:sldId id="26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53333"/>
    <a:srgbClr val="FFFFFF"/>
    <a:srgbClr val="98B9C4"/>
    <a:srgbClr val="FC827A"/>
    <a:srgbClr val="566982"/>
    <a:srgbClr val="FFFCE9"/>
    <a:srgbClr val="374961"/>
    <a:srgbClr val="7696A1"/>
    <a:srgbClr val="F3D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442139" y="3157878"/>
            <a:ext cx="290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Academy App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Input Data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9BFFC-150D-4642-9755-4FECFB76A8C3}"/>
              </a:ext>
            </a:extLst>
          </p:cNvPr>
          <p:cNvSpPr txBox="1"/>
          <p:nvPr/>
        </p:nvSpPr>
        <p:spPr>
          <a:xfrm>
            <a:off x="3254211" y="1524125"/>
            <a:ext cx="5259505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서브 메뉴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정보입력 </a:t>
            </a:r>
            <a:r>
              <a:rPr lang="en-US" altLang="ko-KR" dirty="0"/>
              <a:t>( </a:t>
            </a:r>
            <a:r>
              <a:rPr lang="ko-KR" altLang="en-US" dirty="0"/>
              <a:t>학생 </a:t>
            </a:r>
            <a:r>
              <a:rPr lang="en-US" altLang="ko-KR" dirty="0"/>
              <a:t>/ </a:t>
            </a:r>
            <a:r>
              <a:rPr lang="ko-KR" altLang="en-US" dirty="0"/>
              <a:t>선생</a:t>
            </a:r>
            <a:r>
              <a:rPr lang="en-US" altLang="ko-KR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각 데이터별 입력 제한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나이 </a:t>
            </a:r>
            <a:r>
              <a:rPr lang="en-US" altLang="ko-KR" dirty="0"/>
              <a:t>–</a:t>
            </a:r>
            <a:r>
              <a:rPr lang="ko-KR" altLang="en-US" dirty="0"/>
              <a:t> 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 </a:t>
            </a:r>
            <a:r>
              <a:rPr lang="en-US" altLang="ko-KR" dirty="0"/>
              <a:t>– </a:t>
            </a:r>
            <a:r>
              <a:rPr lang="ko-KR" altLang="en-US" dirty="0"/>
              <a:t>문자만</a:t>
            </a:r>
            <a:r>
              <a:rPr lang="en-US" altLang="ko-KR" dirty="0"/>
              <a:t>(</a:t>
            </a:r>
            <a:r>
              <a:rPr lang="ko-KR" altLang="en-US" dirty="0"/>
              <a:t>영문 가능</a:t>
            </a:r>
            <a:r>
              <a:rPr lang="en-US" altLang="ko-KR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학번 </a:t>
            </a:r>
            <a:r>
              <a:rPr lang="en-US" altLang="ko-KR" dirty="0"/>
              <a:t>– </a:t>
            </a:r>
            <a:r>
              <a:rPr lang="ko-KR" altLang="en-US" dirty="0"/>
              <a:t>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– </a:t>
            </a:r>
            <a:r>
              <a:rPr lang="ko-KR" altLang="en-US" dirty="0"/>
              <a:t>문자만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주소 </a:t>
            </a:r>
            <a:r>
              <a:rPr lang="en-US" altLang="ko-KR" dirty="0"/>
              <a:t>– </a:t>
            </a:r>
            <a:r>
              <a:rPr lang="ko-KR" altLang="en-US" dirty="0" err="1"/>
              <a:t>정규식</a:t>
            </a:r>
            <a:r>
              <a:rPr lang="ko-KR" altLang="en-US" dirty="0"/>
              <a:t> 검증 </a:t>
            </a:r>
            <a:r>
              <a:rPr lang="en-US" altLang="ko-KR" dirty="0"/>
              <a:t>( ~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구 반드시 포함</a:t>
            </a:r>
            <a:r>
              <a:rPr lang="en-US" altLang="ko-KR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전화번호 </a:t>
            </a:r>
            <a:r>
              <a:rPr lang="en-US" altLang="ko-KR" dirty="0"/>
              <a:t>– </a:t>
            </a:r>
            <a:r>
              <a:rPr lang="ko-KR" altLang="en-US" dirty="0"/>
              <a:t>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이메일 </a:t>
            </a:r>
            <a:r>
              <a:rPr lang="en-US" altLang="ko-KR" dirty="0"/>
              <a:t>– </a:t>
            </a:r>
            <a:r>
              <a:rPr lang="ko-KR" altLang="en-US" dirty="0" err="1"/>
              <a:t>정규식</a:t>
            </a:r>
            <a:r>
              <a:rPr lang="ko-KR" altLang="en-US" dirty="0"/>
              <a:t> 검증 </a:t>
            </a:r>
            <a:r>
              <a:rPr lang="en-US" altLang="ko-KR" dirty="0"/>
              <a:t>( ~ @ ~ . ~ </a:t>
            </a:r>
            <a:r>
              <a:rPr lang="ko-KR" altLang="en-US" dirty="0"/>
              <a:t>반드시 포함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416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Printout Data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088C9-DCF3-4577-8D70-6A548459E460}"/>
              </a:ext>
            </a:extLst>
          </p:cNvPr>
          <p:cNvSpPr txBox="1"/>
          <p:nvPr/>
        </p:nvSpPr>
        <p:spPr>
          <a:xfrm>
            <a:off x="3254211" y="1524125"/>
            <a:ext cx="5259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서브 메뉴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정보 출력 </a:t>
            </a:r>
            <a:r>
              <a:rPr lang="en-US" altLang="ko-KR" dirty="0"/>
              <a:t>(</a:t>
            </a:r>
            <a:r>
              <a:rPr lang="ko-KR" altLang="en-US" dirty="0"/>
              <a:t>학생 </a:t>
            </a:r>
            <a:r>
              <a:rPr lang="en-US" altLang="ko-KR" dirty="0"/>
              <a:t>/ </a:t>
            </a:r>
            <a:r>
              <a:rPr lang="ko-KR" altLang="en-US" dirty="0"/>
              <a:t>선생 </a:t>
            </a:r>
            <a:r>
              <a:rPr lang="en-US" altLang="ko-KR" dirty="0"/>
              <a:t>/ 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48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Input Data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Modify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DE3FE7-7DE6-431F-A954-23B7376B3446}"/>
              </a:ext>
            </a:extLst>
          </p:cNvPr>
          <p:cNvSpPr txBox="1"/>
          <p:nvPr/>
        </p:nvSpPr>
        <p:spPr>
          <a:xfrm>
            <a:off x="3254211" y="1524125"/>
            <a:ext cx="9052867" cy="516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서브 메뉴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정보 수정 </a:t>
            </a:r>
            <a:r>
              <a:rPr lang="en-US" altLang="ko-KR" dirty="0"/>
              <a:t>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이름으로 검색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각 데이터별 입력 제한</a:t>
            </a:r>
            <a:endParaRPr lang="en-US" altLang="ko-KR" dirty="0"/>
          </a:p>
          <a:p>
            <a:pPr algn="just"/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나이 </a:t>
            </a:r>
            <a:r>
              <a:rPr lang="en-US" altLang="ko-KR" dirty="0"/>
              <a:t>–</a:t>
            </a:r>
            <a:r>
              <a:rPr lang="ko-KR" altLang="en-US" dirty="0"/>
              <a:t> 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 </a:t>
            </a:r>
            <a:r>
              <a:rPr lang="en-US" altLang="ko-KR" dirty="0"/>
              <a:t>– </a:t>
            </a:r>
            <a:r>
              <a:rPr lang="ko-KR" altLang="en-US" dirty="0"/>
              <a:t>문자만</a:t>
            </a:r>
            <a:r>
              <a:rPr lang="en-US" altLang="ko-KR" dirty="0"/>
              <a:t>(</a:t>
            </a:r>
            <a:r>
              <a:rPr lang="ko-KR" altLang="en-US" dirty="0"/>
              <a:t>영문 가능</a:t>
            </a:r>
            <a:r>
              <a:rPr lang="en-US" altLang="ko-KR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학번 </a:t>
            </a:r>
            <a:r>
              <a:rPr lang="en-US" altLang="ko-KR" dirty="0"/>
              <a:t>– </a:t>
            </a:r>
            <a:r>
              <a:rPr lang="ko-KR" altLang="en-US" dirty="0"/>
              <a:t>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– </a:t>
            </a:r>
            <a:r>
              <a:rPr lang="ko-KR" altLang="en-US" dirty="0"/>
              <a:t>문자만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주소 </a:t>
            </a:r>
            <a:r>
              <a:rPr lang="en-US" altLang="ko-KR" dirty="0"/>
              <a:t>– </a:t>
            </a:r>
            <a:r>
              <a:rPr lang="ko-KR" altLang="en-US" dirty="0" err="1"/>
              <a:t>정규식</a:t>
            </a:r>
            <a:r>
              <a:rPr lang="ko-KR" altLang="en-US" dirty="0"/>
              <a:t> 검증 </a:t>
            </a:r>
            <a:r>
              <a:rPr lang="en-US" altLang="ko-KR" dirty="0"/>
              <a:t>( ~</a:t>
            </a:r>
            <a:r>
              <a:rPr lang="ko-KR" altLang="en-US" dirty="0"/>
              <a:t>시 </a:t>
            </a:r>
            <a:r>
              <a:rPr lang="en-US" altLang="ko-KR" dirty="0"/>
              <a:t>~ </a:t>
            </a:r>
            <a:r>
              <a:rPr lang="ko-KR" altLang="en-US" dirty="0"/>
              <a:t>구 반드시 포함</a:t>
            </a:r>
            <a:r>
              <a:rPr lang="en-US" altLang="ko-KR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전화번호 </a:t>
            </a:r>
            <a:r>
              <a:rPr lang="en-US" altLang="ko-KR" dirty="0"/>
              <a:t>– </a:t>
            </a:r>
            <a:r>
              <a:rPr lang="ko-KR" altLang="en-US" dirty="0"/>
              <a:t>숫자만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이메일 </a:t>
            </a:r>
            <a:r>
              <a:rPr lang="en-US" altLang="ko-KR" dirty="0"/>
              <a:t>– </a:t>
            </a:r>
            <a:r>
              <a:rPr lang="ko-KR" altLang="en-US" dirty="0" err="1"/>
              <a:t>정규식</a:t>
            </a:r>
            <a:r>
              <a:rPr lang="ko-KR" altLang="en-US" dirty="0"/>
              <a:t> 검증 </a:t>
            </a:r>
            <a:r>
              <a:rPr lang="en-US" altLang="ko-KR" dirty="0"/>
              <a:t>( ~ @ ~ . ~ </a:t>
            </a:r>
            <a:r>
              <a:rPr lang="ko-KR" altLang="en-US" dirty="0"/>
              <a:t>반드시 포함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21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3352" y="1552495"/>
            <a:ext cx="1879836" cy="1879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Search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D687C-CAB6-47B9-9F9D-87FE22FC7A29}"/>
              </a:ext>
            </a:extLst>
          </p:cNvPr>
          <p:cNvSpPr txBox="1"/>
          <p:nvPr/>
        </p:nvSpPr>
        <p:spPr>
          <a:xfrm>
            <a:off x="3254211" y="1524125"/>
            <a:ext cx="9052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서브 메뉴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정보 수정 </a:t>
            </a:r>
            <a:r>
              <a:rPr lang="en-US" altLang="ko-KR" dirty="0"/>
              <a:t>(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사용자 이름으로 검색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738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703352" y="1554223"/>
            <a:ext cx="1879836" cy="1879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Delete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ECDA8-D9C2-48BB-81F0-F5D6E87029E0}"/>
              </a:ext>
            </a:extLst>
          </p:cNvPr>
          <p:cNvSpPr txBox="1"/>
          <p:nvPr/>
        </p:nvSpPr>
        <p:spPr>
          <a:xfrm>
            <a:off x="3254211" y="1524125"/>
            <a:ext cx="9052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서브 메뉴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이름으로 검색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다중 삭제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54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703352" y="1560884"/>
            <a:ext cx="1879836" cy="1879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Save</a:t>
            </a:r>
            <a:r>
              <a:rPr lang="ko-KR" altLang="en-US" b="1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 </a:t>
            </a:r>
            <a:r>
              <a:rPr lang="en-US" altLang="ko-KR" b="1" dirty="0"/>
              <a:t>File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CDFC8-392D-4318-98EC-9F674951724C}"/>
              </a:ext>
            </a:extLst>
          </p:cNvPr>
          <p:cNvSpPr txBox="1"/>
          <p:nvPr/>
        </p:nvSpPr>
        <p:spPr>
          <a:xfrm>
            <a:off x="3254211" y="1524125"/>
            <a:ext cx="905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파일로 저장 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저장 시 </a:t>
            </a:r>
            <a:r>
              <a:rPr lang="en-US" altLang="ko-KR" dirty="0"/>
              <a:t>MAC address</a:t>
            </a:r>
            <a:r>
              <a:rPr lang="ko-KR" altLang="en-US" dirty="0"/>
              <a:t>로 데이터 암호화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833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94116" y="1540517"/>
            <a:ext cx="1879836" cy="1879836"/>
          </a:xfrm>
          <a:prstGeom prst="rect">
            <a:avLst/>
          </a:prstGeom>
          <a:solidFill>
            <a:srgbClr val="A07B4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Configuration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74324-4C5F-4313-9AA1-85C12BC08C02}"/>
              </a:ext>
            </a:extLst>
          </p:cNvPr>
          <p:cNvSpPr txBox="1"/>
          <p:nvPr/>
        </p:nvSpPr>
        <p:spPr>
          <a:xfrm>
            <a:off x="3254211" y="1524125"/>
            <a:ext cx="9052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ko-KR" altLang="en-US" dirty="0"/>
              <a:t>아래의 상태만 조절함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/>
              <a:t>임시 저장 </a:t>
            </a:r>
            <a:r>
              <a:rPr lang="en-US" altLang="ko-KR" dirty="0"/>
              <a:t>On/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/>
              <a:t>음악 배경 음악 </a:t>
            </a:r>
            <a:r>
              <a:rPr lang="en-US" altLang="ko-KR" dirty="0"/>
              <a:t>On/Off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/>
              <a:t>Click Effect On/Off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/>
              <a:t>Log visibility On/Off</a:t>
            </a:r>
          </a:p>
        </p:txBody>
      </p:sp>
    </p:spTree>
    <p:extLst>
      <p:ext uri="{BB962C8B-B14F-4D97-AF65-F5344CB8AC3E}">
        <p14:creationId xmlns:p14="http://schemas.microsoft.com/office/powerpoint/2010/main" val="351712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solidFill>
            <a:srgbClr val="73583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Log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F566A-7A5E-437C-84D6-E0E0439156AB}"/>
              </a:ext>
            </a:extLst>
          </p:cNvPr>
          <p:cNvSpPr txBox="1"/>
          <p:nvPr/>
        </p:nvSpPr>
        <p:spPr>
          <a:xfrm>
            <a:off x="4012163" y="1540517"/>
            <a:ext cx="5784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Visible On/Off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설정에 따라 </a:t>
            </a:r>
            <a:r>
              <a:rPr lang="en-US" altLang="ko-KR" dirty="0"/>
              <a:t>Visible / Invisible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Debug log </a:t>
            </a:r>
            <a:r>
              <a:rPr lang="ko-KR" altLang="en-US" dirty="0"/>
              <a:t>와 </a:t>
            </a:r>
            <a:r>
              <a:rPr lang="en-US" altLang="ko-KR" dirty="0"/>
              <a:t>Error log</a:t>
            </a:r>
            <a:r>
              <a:rPr lang="ko-KR" altLang="en-US" dirty="0"/>
              <a:t>를 나눠서 파일로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Click Effect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입력이 끝나면</a:t>
            </a:r>
            <a:r>
              <a:rPr lang="en-US" altLang="ko-KR" dirty="0"/>
              <a:t>, Click effect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id="{6BFAF5F5-0DF1-4F22-B4C7-1ED25274E0C3}"/>
              </a:ext>
            </a:extLst>
          </p:cNvPr>
          <p:cNvSpPr/>
          <p:nvPr/>
        </p:nvSpPr>
        <p:spPr>
          <a:xfrm>
            <a:off x="703352" y="1540517"/>
            <a:ext cx="1879836" cy="18798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Data</a:t>
            </a:r>
          </a:p>
          <a:p>
            <a:pPr algn="ctr"/>
            <a:r>
              <a:rPr lang="en-US" altLang="ja-JP" b="1" dirty="0"/>
              <a:t>Encryption</a:t>
            </a:r>
            <a:endParaRPr kumimoji="1" lang="ja-JP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1A95F-17F9-4E59-9D13-318D7200552E}"/>
              </a:ext>
            </a:extLst>
          </p:cNvPr>
          <p:cNvSpPr txBox="1"/>
          <p:nvPr/>
        </p:nvSpPr>
        <p:spPr>
          <a:xfrm>
            <a:off x="3517641" y="1540517"/>
            <a:ext cx="538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MAC address </a:t>
            </a:r>
            <a:r>
              <a:rPr lang="ko-KR" altLang="en-US" dirty="0"/>
              <a:t>를 이용한 파일 암호화 적용 </a:t>
            </a:r>
          </a:p>
        </p:txBody>
      </p:sp>
    </p:spTree>
    <p:extLst>
      <p:ext uri="{BB962C8B-B14F-4D97-AF65-F5344CB8AC3E}">
        <p14:creationId xmlns:p14="http://schemas.microsoft.com/office/powerpoint/2010/main" val="4187856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">
            <a:extLst>
              <a:ext uri="{FF2B5EF4-FFF2-40B4-BE49-F238E27FC236}">
                <a16:creationId xmlns:a16="http://schemas.microsoft.com/office/drawing/2014/main" id="{6C937D7B-ABDE-43DB-88E1-D9B852512141}"/>
              </a:ext>
            </a:extLst>
          </p:cNvPr>
          <p:cNvSpPr/>
          <p:nvPr/>
        </p:nvSpPr>
        <p:spPr>
          <a:xfrm>
            <a:off x="703352" y="1540517"/>
            <a:ext cx="1879836" cy="1879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Music</a:t>
            </a:r>
            <a:endParaRPr kumimoji="1" lang="ja-JP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198C9-41AD-4A4C-994B-768F20DBC02A}"/>
              </a:ext>
            </a:extLst>
          </p:cNvPr>
          <p:cNvSpPr txBox="1"/>
          <p:nvPr/>
        </p:nvSpPr>
        <p:spPr>
          <a:xfrm>
            <a:off x="4012163" y="1540517"/>
            <a:ext cx="5784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Opening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 시</a:t>
            </a:r>
            <a:r>
              <a:rPr lang="en-US" altLang="ko-KR" dirty="0"/>
              <a:t>, </a:t>
            </a:r>
            <a:r>
              <a:rPr lang="ko-KR" altLang="en-US" dirty="0"/>
              <a:t>음악 재생</a:t>
            </a:r>
            <a:r>
              <a:rPr lang="en-US" altLang="ko-KR" dirty="0"/>
              <a:t>(</a:t>
            </a:r>
            <a:r>
              <a:rPr lang="ko-KR" altLang="en-US" dirty="0"/>
              <a:t>반복 </a:t>
            </a:r>
            <a:r>
              <a:rPr lang="en-US" altLang="ko-KR" dirty="0"/>
              <a:t>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설정에서 원한다면 다시 켤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Click Effect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입력이 끝나면</a:t>
            </a:r>
            <a:r>
              <a:rPr lang="en-US" altLang="ko-KR" dirty="0"/>
              <a:t>, Click effect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54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2194634" y="170892"/>
            <a:ext cx="225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793207" y="1943062"/>
            <a:ext cx="3352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프로젝트 목적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2718313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2043271" y="2941779"/>
            <a:ext cx="285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설계와 </a:t>
            </a:r>
            <a:r>
              <a:rPr lang="ko-KR" altLang="en-US" sz="3600" b="1" spc="300" dirty="0">
                <a:solidFill>
                  <a:schemeClr val="bg1"/>
                </a:solidFill>
              </a:rPr>
              <a:t>특징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3686891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2876832" y="3910357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spc="300" dirty="0">
                <a:solidFill>
                  <a:schemeClr val="bg1"/>
                </a:solidFill>
              </a:rPr>
              <a:t>시연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170819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416429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9F25B-D9C5-4E36-9AD7-B6D15889CA4A}"/>
              </a:ext>
            </a:extLst>
          </p:cNvPr>
          <p:cNvSpPr txBox="1"/>
          <p:nvPr/>
        </p:nvSpPr>
        <p:spPr>
          <a:xfrm flipH="1">
            <a:off x="572692" y="4769073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03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">
            <a:extLst>
              <a:ext uri="{FF2B5EF4-FFF2-40B4-BE49-F238E27FC236}">
                <a16:creationId xmlns:a16="http://schemas.microsoft.com/office/drawing/2014/main" id="{1D10F597-4628-4279-BA9C-544367634255}"/>
              </a:ext>
            </a:extLst>
          </p:cNvPr>
          <p:cNvSpPr txBox="1"/>
          <p:nvPr/>
        </p:nvSpPr>
        <p:spPr>
          <a:xfrm>
            <a:off x="2806300" y="4992539"/>
            <a:ext cx="132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600" b="1" spc="300" dirty="0">
                <a:solidFill>
                  <a:schemeClr val="bg1"/>
                </a:solidFill>
              </a:rPr>
              <a:t>Q&amp;A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27" name="正方形/長方形 1">
            <a:extLst>
              <a:ext uri="{FF2B5EF4-FFF2-40B4-BE49-F238E27FC236}">
                <a16:creationId xmlns:a16="http://schemas.microsoft.com/office/drawing/2014/main" id="{B5D26E87-6E8A-4A62-8097-8E8A43DAFDA3}"/>
              </a:ext>
            </a:extLst>
          </p:cNvPr>
          <p:cNvSpPr/>
          <p:nvPr/>
        </p:nvSpPr>
        <p:spPr>
          <a:xfrm>
            <a:off x="764078" y="5246480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6A1AFF-B4CD-4DDA-933B-CB156972BC71}"/>
              </a:ext>
            </a:extLst>
          </p:cNvPr>
          <p:cNvSpPr/>
          <p:nvPr/>
        </p:nvSpPr>
        <p:spPr>
          <a:xfrm>
            <a:off x="8961833" y="3910357"/>
            <a:ext cx="1653929" cy="2444702"/>
          </a:xfrm>
          <a:prstGeom prst="rect">
            <a:avLst/>
          </a:prstGeom>
          <a:solidFill>
            <a:srgbClr val="374961">
              <a:alpha val="68000"/>
            </a:srgbClr>
          </a:solidFill>
          <a:ln>
            <a:noFill/>
          </a:ln>
          <a:scene3d>
            <a:camera prst="orthographicFront">
              <a:rot lat="3016415" lon="18718235" rev="1913276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FC7C50-D85F-4E57-B624-3A6E66FC377F}"/>
              </a:ext>
            </a:extLst>
          </p:cNvPr>
          <p:cNvSpPr/>
          <p:nvPr/>
        </p:nvSpPr>
        <p:spPr>
          <a:xfrm>
            <a:off x="8907738" y="3012874"/>
            <a:ext cx="1653929" cy="2444702"/>
          </a:xfrm>
          <a:prstGeom prst="rect">
            <a:avLst/>
          </a:prstGeom>
          <a:solidFill>
            <a:srgbClr val="7696A1">
              <a:alpha val="63000"/>
            </a:srgbClr>
          </a:solidFill>
          <a:ln>
            <a:noFill/>
          </a:ln>
          <a:scene3d>
            <a:camera prst="orthographicFront">
              <a:rot lat="3016415" lon="18718235" rev="1913276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B51A4-BFB1-4153-84CD-FADF0B669452}"/>
              </a:ext>
            </a:extLst>
          </p:cNvPr>
          <p:cNvSpPr/>
          <p:nvPr/>
        </p:nvSpPr>
        <p:spPr>
          <a:xfrm>
            <a:off x="8907738" y="2147201"/>
            <a:ext cx="1653929" cy="2444702"/>
          </a:xfrm>
          <a:prstGeom prst="rect">
            <a:avLst/>
          </a:prstGeom>
          <a:solidFill>
            <a:srgbClr val="F3D7C4">
              <a:alpha val="70000"/>
            </a:srgbClr>
          </a:solidFill>
          <a:ln>
            <a:noFill/>
          </a:ln>
          <a:scene3d>
            <a:camera prst="orthographicFront">
              <a:rot lat="3016415" lon="18718235" rev="1913276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E2133D-745B-4C09-AAEF-0731AB3E1A5B}"/>
              </a:ext>
            </a:extLst>
          </p:cNvPr>
          <p:cNvCxnSpPr>
            <a:cxnSpLocks/>
          </p:cNvCxnSpPr>
          <p:nvPr/>
        </p:nvCxnSpPr>
        <p:spPr>
          <a:xfrm rot="10800000">
            <a:off x="5394043" y="2295371"/>
            <a:ext cx="3990103" cy="607609"/>
          </a:xfrm>
          <a:prstGeom prst="bentConnector3">
            <a:avLst/>
          </a:prstGeom>
          <a:ln w="19050">
            <a:solidFill>
              <a:srgbClr val="FFFCE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BEF5B11-E50D-4F8E-AE7A-B01773040217}"/>
              </a:ext>
            </a:extLst>
          </p:cNvPr>
          <p:cNvCxnSpPr>
            <a:cxnSpLocks/>
          </p:cNvCxnSpPr>
          <p:nvPr/>
        </p:nvCxnSpPr>
        <p:spPr>
          <a:xfrm rot="10800000">
            <a:off x="5394042" y="3170822"/>
            <a:ext cx="3639123" cy="1062701"/>
          </a:xfrm>
          <a:prstGeom prst="bentConnector3">
            <a:avLst>
              <a:gd name="adj1" fmla="val 50000"/>
            </a:avLst>
          </a:prstGeom>
          <a:ln w="19050">
            <a:solidFill>
              <a:srgbClr val="98B9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6D03480-15B9-42E1-89F8-26531996CB59}"/>
              </a:ext>
            </a:extLst>
          </p:cNvPr>
          <p:cNvCxnSpPr>
            <a:cxnSpLocks/>
          </p:cNvCxnSpPr>
          <p:nvPr/>
        </p:nvCxnSpPr>
        <p:spPr>
          <a:xfrm rot="10800000">
            <a:off x="5394041" y="4191551"/>
            <a:ext cx="3639124" cy="946855"/>
          </a:xfrm>
          <a:prstGeom prst="bentConnector3">
            <a:avLst>
              <a:gd name="adj1" fmla="val 50000"/>
            </a:avLst>
          </a:prstGeom>
          <a:ln w="19050">
            <a:solidFill>
              <a:srgbClr val="56698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 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141435" y="1108063"/>
            <a:ext cx="10686599" cy="5059858"/>
            <a:chOff x="1141435" y="1108063"/>
            <a:chExt cx="10686599" cy="505985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300815" y="1108063"/>
              <a:ext cx="1775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Design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1141435" y="1131451"/>
              <a:ext cx="17759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Builder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1181467" y="3699609"/>
              <a:ext cx="2596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Observer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300815" y="3684220"/>
              <a:ext cx="1872531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Thread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514579" y="1907641"/>
              <a:ext cx="4160113" cy="958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err="1">
                  <a:solidFill>
                    <a:schemeClr val="accent4">
                      <a:lumMod val="50000"/>
                    </a:schemeClr>
                  </a:solidFill>
                </a:rPr>
                <a:t>무지성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 패턴 적용으로 수정이 힘듦</a:t>
              </a: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생성 후 재수정이 덜한 것만 쓰자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6668655" y="1712953"/>
              <a:ext cx="4451927" cy="188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전반적인 설계 미숙</a:t>
              </a:r>
              <a:endParaRPr lang="en-US" altLang="ko-KR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인터페이스 소통 빈약</a:t>
              </a:r>
              <a:endParaRPr lang="en-US" altLang="ko-KR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Concrete class dependency</a:t>
              </a:r>
              <a:endParaRPr lang="ko-KR" altLang="en-US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581858" y="4509687"/>
              <a:ext cx="4812390" cy="1419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Notify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를 통한 </a:t>
              </a: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1:N 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로직 미흡</a:t>
              </a:r>
              <a:endParaRPr lang="en-US" altLang="ko-KR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Call-back/listener 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형태를 구현하고 싶었으나</a:t>
              </a: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,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 포기</a:t>
              </a: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!</a:t>
              </a:r>
              <a:endParaRPr lang="ko-KR" alt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6668655" y="4451380"/>
              <a:ext cx="5159379" cy="1420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Thread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에 대한 이해부족으로 코드 낭비</a:t>
              </a:r>
              <a:endParaRPr lang="en-US" altLang="ko-KR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accent4">
                      <a:lumMod val="50000"/>
                    </a:schemeClr>
                  </a:solidFill>
                </a:rPr>
                <a:t>getAllStackTraces</a:t>
              </a:r>
              <a:r>
                <a:rPr lang="en-US" altLang="ko-KR" sz="2000" dirty="0">
                  <a:solidFill>
                    <a:schemeClr val="accent4">
                      <a:lumMod val="50000"/>
                    </a:schemeClr>
                  </a:solidFill>
                </a:rPr>
                <a:t>() </a:t>
              </a:r>
              <a:r>
                <a:rPr lang="ko-KR" altLang="en-US" sz="2000" dirty="0">
                  <a:solidFill>
                    <a:schemeClr val="accent4">
                      <a:lumMod val="50000"/>
                    </a:schemeClr>
                  </a:solidFill>
                </a:rPr>
                <a:t>메소드 활용 부족</a:t>
              </a:r>
              <a:endParaRPr lang="en-US" altLang="ko-KR" sz="20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2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5148462" y="2921168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Q&amp;A</a:t>
            </a:r>
            <a:endParaRPr lang="ko-KR" altLang="en-US" sz="6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52166"/>
            <a:ext cx="11565504" cy="523853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Information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1480188" y="1387083"/>
            <a:ext cx="2328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Github</a:t>
            </a:r>
            <a:endParaRPr lang="ko-KR" altLang="en-US" sz="44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1595008" y="2156524"/>
            <a:ext cx="171912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DCD73D8-271D-4A2D-8966-34FD97A916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4" y="1379634"/>
            <a:ext cx="776890" cy="7768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C93213-EE4A-48C2-85B1-98955C0B62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0" t="10336"/>
          <a:stretch/>
        </p:blipFill>
        <p:spPr>
          <a:xfrm>
            <a:off x="6847339" y="1379634"/>
            <a:ext cx="3063279" cy="10085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AF993-7A92-442F-8754-683A1160F5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03" b="5960"/>
          <a:stretch/>
        </p:blipFill>
        <p:spPr>
          <a:xfrm>
            <a:off x="5800914" y="1267765"/>
            <a:ext cx="1046425" cy="9940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2E04CB-D648-4550-8F7E-93EA7683616D}"/>
              </a:ext>
            </a:extLst>
          </p:cNvPr>
          <p:cNvSpPr txBox="1"/>
          <p:nvPr/>
        </p:nvSpPr>
        <p:spPr>
          <a:xfrm>
            <a:off x="5770312" y="6009615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https://j-sik.tistory.com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92BDF-47BC-4C4E-88AA-8CAAB2BBD05B}"/>
              </a:ext>
            </a:extLst>
          </p:cNvPr>
          <p:cNvSpPr txBox="1"/>
          <p:nvPr/>
        </p:nvSpPr>
        <p:spPr>
          <a:xfrm>
            <a:off x="410547" y="6009615"/>
            <a:ext cx="5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https://github.com/ychic/J_sik_java_console_Proj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422396" y="3075057"/>
            <a:ext cx="334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Thank you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0" y="0"/>
            <a:ext cx="3735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Reference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636047" y="1163443"/>
            <a:ext cx="11177262" cy="5255829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E76C9-F568-411D-9D2F-9A1408BB954D}"/>
              </a:ext>
            </a:extLst>
          </p:cNvPr>
          <p:cNvSpPr txBox="1"/>
          <p:nvPr/>
        </p:nvSpPr>
        <p:spPr>
          <a:xfrm>
            <a:off x="1533236" y="2389854"/>
            <a:ext cx="632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template : https://yusaebyeol.blogspot.com/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198F-6D35-4CDC-B247-67BA2E27EA50}"/>
              </a:ext>
            </a:extLst>
          </p:cNvPr>
          <p:cNvSpPr txBox="1"/>
          <p:nvPr/>
        </p:nvSpPr>
        <p:spPr>
          <a:xfrm>
            <a:off x="1533237" y="1390088"/>
            <a:ext cx="632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: https://github.com/ychic/J_sik_java_console_Proj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8E7C-49B4-435F-9F67-CBD97AF33DD5}"/>
              </a:ext>
            </a:extLst>
          </p:cNvPr>
          <p:cNvSpPr txBox="1"/>
          <p:nvPr/>
        </p:nvSpPr>
        <p:spPr>
          <a:xfrm>
            <a:off x="1533236" y="1872742"/>
            <a:ext cx="632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Blog : https://j-sik.tistory.com/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설계와 특징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DDD6F06-1627-444C-A126-BC8BEFAB74A2}"/>
              </a:ext>
            </a:extLst>
          </p:cNvPr>
          <p:cNvGrpSpPr>
            <a:grpSpLocks noChangeAspect="1"/>
          </p:cNvGrpSpPr>
          <p:nvPr/>
        </p:nvGrpSpPr>
        <p:grpSpPr>
          <a:xfrm>
            <a:off x="9242164" y="2357880"/>
            <a:ext cx="2142000" cy="2142000"/>
            <a:chOff x="8482657" y="1838629"/>
            <a:chExt cx="3048000" cy="304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D4AACCB-2450-4314-B413-788A2F2E3C57}"/>
                </a:ext>
              </a:extLst>
            </p:cNvPr>
            <p:cNvSpPr/>
            <p:nvPr/>
          </p:nvSpPr>
          <p:spPr>
            <a:xfrm>
              <a:off x="8482657" y="1838629"/>
              <a:ext cx="3048000" cy="30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7" name="그래픽 6" descr="교사">
              <a:extLst>
                <a:ext uri="{FF2B5EF4-FFF2-40B4-BE49-F238E27FC236}">
                  <a16:creationId xmlns:a16="http://schemas.microsoft.com/office/drawing/2014/main" id="{C0E2290D-5D0C-47D0-9620-7CCF777E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8057" y="2364029"/>
              <a:ext cx="1997200" cy="1997200"/>
            </a:xfrm>
            <a:prstGeom prst="rect">
              <a:avLst/>
            </a:prstGeom>
          </p:spPr>
        </p:pic>
      </p:grpSp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364972" y="462615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Study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54908D-5A59-4201-92DA-BF2862DD263D}"/>
              </a:ext>
            </a:extLst>
          </p:cNvPr>
          <p:cNvGrpSpPr>
            <a:grpSpLocks noChangeAspect="1"/>
          </p:cNvGrpSpPr>
          <p:nvPr/>
        </p:nvGrpSpPr>
        <p:grpSpPr>
          <a:xfrm>
            <a:off x="3709344" y="2357880"/>
            <a:ext cx="2142000" cy="2142000"/>
            <a:chOff x="4878420" y="1838631"/>
            <a:chExt cx="3048000" cy="3048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4B4049-12A0-4E6C-9EDC-EE9081F2F21C}"/>
                </a:ext>
              </a:extLst>
            </p:cNvPr>
            <p:cNvSpPr/>
            <p:nvPr/>
          </p:nvSpPr>
          <p:spPr>
            <a:xfrm>
              <a:off x="4878420" y="1838631"/>
              <a:ext cx="3048000" cy="30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8" name="그래픽 17" descr="아키텍처 단색으로 채워진">
              <a:extLst>
                <a:ext uri="{FF2B5EF4-FFF2-40B4-BE49-F238E27FC236}">
                  <a16:creationId xmlns:a16="http://schemas.microsoft.com/office/drawing/2014/main" id="{F5B66F77-AAF4-42D3-9F8A-78BC367B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9338" y="2376206"/>
              <a:ext cx="1869950" cy="186995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9357C6-E69E-4063-AD23-47549223110D}"/>
              </a:ext>
            </a:extLst>
          </p:cNvPr>
          <p:cNvGrpSpPr>
            <a:grpSpLocks noChangeAspect="1"/>
          </p:cNvGrpSpPr>
          <p:nvPr/>
        </p:nvGrpSpPr>
        <p:grpSpPr>
          <a:xfrm>
            <a:off x="892233" y="2357880"/>
            <a:ext cx="2142240" cy="2142240"/>
            <a:chOff x="1274182" y="1838633"/>
            <a:chExt cx="3048000" cy="3048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F8BB50-E128-481B-A16F-7172051C5D58}"/>
                </a:ext>
              </a:extLst>
            </p:cNvPr>
            <p:cNvSpPr/>
            <p:nvPr/>
          </p:nvSpPr>
          <p:spPr>
            <a:xfrm>
              <a:off x="1274182" y="1838633"/>
              <a:ext cx="3048000" cy="30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그래픽 19" descr="本 단색으로 채워진">
              <a:extLst>
                <a:ext uri="{FF2B5EF4-FFF2-40B4-BE49-F238E27FC236}">
                  <a16:creationId xmlns:a16="http://schemas.microsoft.com/office/drawing/2014/main" id="{CABA2BC0-B962-43D7-BBBE-611EF44AA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95029" y="2608029"/>
              <a:ext cx="1406303" cy="1406303"/>
            </a:xfrm>
            <a:prstGeom prst="rect">
              <a:avLst/>
            </a:prstGeom>
          </p:spPr>
        </p:pic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ADF34C16-7F55-41A6-95EE-3E46FBDC6CEC}"/>
              </a:ext>
            </a:extLst>
          </p:cNvPr>
          <p:cNvSpPr/>
          <p:nvPr/>
        </p:nvSpPr>
        <p:spPr>
          <a:xfrm>
            <a:off x="6475754" y="2357880"/>
            <a:ext cx="2142000" cy="214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건물 벽돌담 단색으로 채워진">
            <a:extLst>
              <a:ext uri="{FF2B5EF4-FFF2-40B4-BE49-F238E27FC236}">
                <a16:creationId xmlns:a16="http://schemas.microsoft.com/office/drawing/2014/main" id="{1CA75BF8-1199-416E-A74B-D89F76140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1068" y="2817037"/>
            <a:ext cx="1151372" cy="1151372"/>
          </a:xfrm>
          <a:prstGeom prst="rect">
            <a:avLst/>
          </a:prstGeom>
        </p:spPr>
      </p:pic>
      <p:sp>
        <p:nvSpPr>
          <p:cNvPr id="33" name="テキスト ボックス 8">
            <a:extLst>
              <a:ext uri="{FF2B5EF4-FFF2-40B4-BE49-F238E27FC236}">
                <a16:creationId xmlns:a16="http://schemas.microsoft.com/office/drawing/2014/main" id="{93B55F8A-3159-436D-B8C7-CE8A854BF5C5}"/>
              </a:ext>
            </a:extLst>
          </p:cNvPr>
          <p:cNvSpPr txBox="1"/>
          <p:nvPr/>
        </p:nvSpPr>
        <p:spPr>
          <a:xfrm>
            <a:off x="4175050" y="4625939"/>
            <a:ext cx="121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8">
            <a:extLst>
              <a:ext uri="{FF2B5EF4-FFF2-40B4-BE49-F238E27FC236}">
                <a16:creationId xmlns:a16="http://schemas.microsoft.com/office/drawing/2014/main" id="{6EC9B3C3-39E8-48FC-9C17-C5B1612BECCD}"/>
              </a:ext>
            </a:extLst>
          </p:cNvPr>
          <p:cNvSpPr txBox="1"/>
          <p:nvPr/>
        </p:nvSpPr>
        <p:spPr>
          <a:xfrm>
            <a:off x="6855699" y="462593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8">
            <a:extLst>
              <a:ext uri="{FF2B5EF4-FFF2-40B4-BE49-F238E27FC236}">
                <a16:creationId xmlns:a16="http://schemas.microsoft.com/office/drawing/2014/main" id="{38365459-3FF4-403B-8D5C-C8C53D6A85A6}"/>
              </a:ext>
            </a:extLst>
          </p:cNvPr>
          <p:cNvSpPr txBox="1"/>
          <p:nvPr/>
        </p:nvSpPr>
        <p:spPr>
          <a:xfrm>
            <a:off x="9707869" y="4625938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591421" y="2921168"/>
            <a:ext cx="3009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#Design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3480" y="70760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Patterns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14867" y="1973542"/>
            <a:ext cx="5220929" cy="3299307"/>
            <a:chOff x="5604736" y="794869"/>
            <a:chExt cx="5966263" cy="377031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/>
                <a:t>Factory</a:t>
              </a:r>
              <a:endParaRPr lang="ko-KR" altLang="en-US" sz="2000" b="1" kern="12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dirty="0"/>
                <a:t>Builder</a:t>
              </a:r>
              <a:endParaRPr lang="ko-KR" altLang="en-US" sz="2000" b="1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b="1" kern="1200" dirty="0"/>
                <a:t>Single</a:t>
              </a:r>
              <a:r>
                <a:rPr lang="en-US" altLang="ko-KR" b="1" dirty="0"/>
                <a:t>t</a:t>
              </a:r>
              <a:r>
                <a:rPr lang="en-US" altLang="ko-KR" b="1" kern="1200" dirty="0"/>
                <a:t>on</a:t>
              </a:r>
              <a:endParaRPr lang="ko-KR" altLang="en-US" b="1" kern="1200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b="1" kern="1200" dirty="0"/>
                <a:t>Strategy</a:t>
              </a:r>
              <a:endParaRPr lang="ko-KR" altLang="en-US" sz="2000" b="1" kern="1200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b="1" kern="1200" dirty="0"/>
                <a:t>Observer</a:t>
              </a:r>
              <a:endParaRPr lang="ko-KR" altLang="en-US" sz="1600" b="1" kern="1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406697" y="2317272"/>
            <a:ext cx="5259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Builder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Factory Pattern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Strategy Pattern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Singleton Pattern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Observer Pattern (Push way)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strike="sngStrike" dirty="0">
                <a:solidFill>
                  <a:schemeClr val="accent1">
                    <a:lumMod val="75000"/>
                  </a:schemeClr>
                </a:solidFill>
              </a:rPr>
              <a:t>Decorate Pattern </a:t>
            </a:r>
            <a:endParaRPr lang="ko-KR" altLang="en-US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 flipV="1">
            <a:off x="6406697" y="1353933"/>
            <a:ext cx="4686176" cy="296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3">
            <a:extLst>
              <a:ext uri="{FF2B5EF4-FFF2-40B4-BE49-F238E27FC236}">
                <a16:creationId xmlns:a16="http://schemas.microsoft.com/office/drawing/2014/main" id="{77602012-7137-4500-9805-953785163236}"/>
              </a:ext>
            </a:extLst>
          </p:cNvPr>
          <p:cNvSpPr txBox="1"/>
          <p:nvPr/>
        </p:nvSpPr>
        <p:spPr>
          <a:xfrm>
            <a:off x="1274182" y="2255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3480" y="1104766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Class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406697" y="2225140"/>
            <a:ext cx="5259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Data encryption / decryption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Data random generator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 flipV="1">
            <a:off x="6406697" y="1751097"/>
            <a:ext cx="4686176" cy="296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3">
            <a:extLst>
              <a:ext uri="{FF2B5EF4-FFF2-40B4-BE49-F238E27FC236}">
                <a16:creationId xmlns:a16="http://schemas.microsoft.com/office/drawing/2014/main" id="{77602012-7137-4500-9805-953785163236}"/>
              </a:ext>
            </a:extLst>
          </p:cNvPr>
          <p:cNvSpPr txBox="1"/>
          <p:nvPr/>
        </p:nvSpPr>
        <p:spPr>
          <a:xfrm>
            <a:off x="1274182" y="2255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テキスト ボックス 3">
            <a:extLst>
              <a:ext uri="{FF2B5EF4-FFF2-40B4-BE49-F238E27FC236}">
                <a16:creationId xmlns:a16="http://schemas.microsoft.com/office/drawing/2014/main" id="{443F990E-84A9-46CA-A4F5-3EF3DF0E0DB0}"/>
              </a:ext>
            </a:extLst>
          </p:cNvPr>
          <p:cNvSpPr txBox="1"/>
          <p:nvPr/>
        </p:nvSpPr>
        <p:spPr>
          <a:xfrm>
            <a:off x="1349698" y="113443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class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548EC-1D64-4E12-9681-7D43F7BF8981}"/>
              </a:ext>
            </a:extLst>
          </p:cNvPr>
          <p:cNvSpPr txBox="1"/>
          <p:nvPr/>
        </p:nvSpPr>
        <p:spPr>
          <a:xfrm>
            <a:off x="1432915" y="2254806"/>
            <a:ext cx="4753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REGEXP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Thread group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Multi-Media</a:t>
            </a:r>
            <a:r>
              <a:rPr lang="ko-KR" altLang="en-US" dirty="0"/>
              <a:t> </a:t>
            </a:r>
            <a:r>
              <a:rPr lang="en-US" altLang="ko-KR" dirty="0"/>
              <a:t>(Clip)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Generic</a:t>
            </a:r>
          </a:p>
          <a:p>
            <a:pPr marL="285750" indent="-285750" algn="just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ko-KR" dirty="0"/>
              <a:t>SOLID oriented programming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D14204-E785-443C-8174-9ADC32EEE81D}"/>
              </a:ext>
            </a:extLst>
          </p:cNvPr>
          <p:cNvCxnSpPr>
            <a:cxnSpLocks/>
          </p:cNvCxnSpPr>
          <p:nvPr/>
        </p:nvCxnSpPr>
        <p:spPr>
          <a:xfrm flipV="1">
            <a:off x="1432915" y="1780763"/>
            <a:ext cx="4686176" cy="296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2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 descr="텍스트, 검은색, 실내, 여러개이(가) 표시된 사진&#10;&#10;자동 생성된 설명">
            <a:extLst>
              <a:ext uri="{FF2B5EF4-FFF2-40B4-BE49-F238E27FC236}">
                <a16:creationId xmlns:a16="http://schemas.microsoft.com/office/drawing/2014/main" id="{CCFEEF85-F438-469B-915E-A9698432C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9" y="1282816"/>
            <a:ext cx="12199629" cy="46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377420" y="2921168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#Develop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03352" y="1545834"/>
            <a:ext cx="1879836" cy="18798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Input Data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2870082" y="1545834"/>
            <a:ext cx="1879836" cy="18798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Printout Data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036812" y="1545834"/>
            <a:ext cx="1879836" cy="1879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Modify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7203542" y="1545834"/>
            <a:ext cx="1879836" cy="1879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Search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703352" y="3712565"/>
            <a:ext cx="1879836" cy="18798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Delete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870082" y="3712565"/>
            <a:ext cx="1879836" cy="1879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Save</a:t>
            </a:r>
            <a:r>
              <a:rPr lang="ko-KR" altLang="en-US" b="1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 </a:t>
            </a:r>
            <a:r>
              <a:rPr lang="en-US" altLang="ko-KR" b="1" dirty="0"/>
              <a:t>File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5036812" y="3712565"/>
            <a:ext cx="1879836" cy="1879836"/>
          </a:xfrm>
          <a:prstGeom prst="rect">
            <a:avLst/>
          </a:prstGeom>
          <a:solidFill>
            <a:srgbClr val="A07B4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Configuration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7203542" y="3712565"/>
            <a:ext cx="1879836" cy="1879836"/>
          </a:xfrm>
          <a:prstGeom prst="rect">
            <a:avLst/>
          </a:prstGeom>
          <a:solidFill>
            <a:srgbClr val="73583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Log</a:t>
            </a:r>
            <a:endParaRPr kumimoji="1" lang="ja-JP" altLang="en-US" b="1" dirty="0"/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">
            <a:extLst>
              <a:ext uri="{FF2B5EF4-FFF2-40B4-BE49-F238E27FC236}">
                <a16:creationId xmlns:a16="http://schemas.microsoft.com/office/drawing/2014/main" id="{6BFAF5F5-0DF1-4F22-B4C7-1ED25274E0C3}"/>
              </a:ext>
            </a:extLst>
          </p:cNvPr>
          <p:cNvSpPr/>
          <p:nvPr/>
        </p:nvSpPr>
        <p:spPr>
          <a:xfrm>
            <a:off x="9370272" y="1545834"/>
            <a:ext cx="1879836" cy="18798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Data</a:t>
            </a:r>
          </a:p>
          <a:p>
            <a:pPr algn="ctr"/>
            <a:r>
              <a:rPr lang="en-US" altLang="ja-JP" b="1" dirty="0"/>
              <a:t>Encryption</a:t>
            </a:r>
            <a:endParaRPr kumimoji="1" lang="ja-JP" altLang="en-US" b="1" dirty="0"/>
          </a:p>
        </p:txBody>
      </p:sp>
      <p:sp>
        <p:nvSpPr>
          <p:cNvPr id="18" name="正方形/長方形 1">
            <a:extLst>
              <a:ext uri="{FF2B5EF4-FFF2-40B4-BE49-F238E27FC236}">
                <a16:creationId xmlns:a16="http://schemas.microsoft.com/office/drawing/2014/main" id="{6C937D7B-ABDE-43DB-88E1-D9B852512141}"/>
              </a:ext>
            </a:extLst>
          </p:cNvPr>
          <p:cNvSpPr/>
          <p:nvPr/>
        </p:nvSpPr>
        <p:spPr>
          <a:xfrm>
            <a:off x="9370272" y="3727892"/>
            <a:ext cx="1879836" cy="18798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Music</a:t>
            </a:r>
            <a:endParaRPr kumimoji="1" lang="ja-JP" altLang="en-US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FE3C76-164B-4D76-94FD-A53081AAD7C6}"/>
              </a:ext>
            </a:extLst>
          </p:cNvPr>
          <p:cNvGrpSpPr/>
          <p:nvPr/>
        </p:nvGrpSpPr>
        <p:grpSpPr>
          <a:xfrm>
            <a:off x="4879910" y="1278293"/>
            <a:ext cx="6578082" cy="4581331"/>
            <a:chOff x="4879910" y="1278293"/>
            <a:chExt cx="6578082" cy="4581331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2EFC1E-96D1-497B-8495-C766DBE67AEC}"/>
                </a:ext>
              </a:extLst>
            </p:cNvPr>
            <p:cNvCxnSpPr/>
            <p:nvPr/>
          </p:nvCxnSpPr>
          <p:spPr>
            <a:xfrm flipH="1">
              <a:off x="4879910" y="3564294"/>
              <a:ext cx="4338735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1CC33F5-5DE0-4F8C-AD33-C1503CDC27A9}"/>
                </a:ext>
              </a:extLst>
            </p:cNvPr>
            <p:cNvCxnSpPr/>
            <p:nvPr/>
          </p:nvCxnSpPr>
          <p:spPr>
            <a:xfrm>
              <a:off x="4879910" y="3554963"/>
              <a:ext cx="0" cy="2286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71C9FA9-E314-4E35-BDA3-F4FCA000C035}"/>
                </a:ext>
              </a:extLst>
            </p:cNvPr>
            <p:cNvCxnSpPr/>
            <p:nvPr/>
          </p:nvCxnSpPr>
          <p:spPr>
            <a:xfrm>
              <a:off x="4879910" y="5859624"/>
              <a:ext cx="657808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1290CFD-51DD-4522-851A-4FF607DD3B40}"/>
                </a:ext>
              </a:extLst>
            </p:cNvPr>
            <p:cNvCxnSpPr/>
            <p:nvPr/>
          </p:nvCxnSpPr>
          <p:spPr>
            <a:xfrm flipV="1">
              <a:off x="9218645" y="1278294"/>
              <a:ext cx="0" cy="2286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953CFAD-D1E0-4932-89B9-5AE96CD25203}"/>
                </a:ext>
              </a:extLst>
            </p:cNvPr>
            <p:cNvCxnSpPr/>
            <p:nvPr/>
          </p:nvCxnSpPr>
          <p:spPr>
            <a:xfrm>
              <a:off x="9218645" y="1278293"/>
              <a:ext cx="2239347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FA03FCA-52EE-4468-B846-DEE4B487EF2F}"/>
                </a:ext>
              </a:extLst>
            </p:cNvPr>
            <p:cNvCxnSpPr/>
            <p:nvPr/>
          </p:nvCxnSpPr>
          <p:spPr>
            <a:xfrm>
              <a:off x="11457992" y="1278294"/>
              <a:ext cx="0" cy="458133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47E7EFA-8621-4DBA-91E3-603BD696AFDF}"/>
              </a:ext>
            </a:extLst>
          </p:cNvPr>
          <p:cNvSpPr txBox="1"/>
          <p:nvPr/>
        </p:nvSpPr>
        <p:spPr>
          <a:xfrm>
            <a:off x="10065566" y="924606"/>
            <a:ext cx="15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543</Words>
  <Application>Microsoft Office PowerPoint</Application>
  <PresentationFormat>와이드스크린</PresentationFormat>
  <Paragraphs>200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Wingdings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JeongYunsik</cp:lastModifiedBy>
  <cp:revision>28</cp:revision>
  <dcterms:created xsi:type="dcterms:W3CDTF">2018-12-07T00:32:38Z</dcterms:created>
  <dcterms:modified xsi:type="dcterms:W3CDTF">2021-10-01T07:57:46Z</dcterms:modified>
</cp:coreProperties>
</file>