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14a3cd4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14a3cd4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49c2769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49c2769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49c27696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49c27696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14a3cd4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14a3cd4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14a3cd4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14a3cd4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14a3cd4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14a3cd4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14a3cd4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14a3cd4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169cf3d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169cf3d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16d79fd3a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16d79fd3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2948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Exploring</a:t>
            </a:r>
            <a:r>
              <a:rPr lang="en">
                <a:solidFill>
                  <a:schemeClr val="lt1"/>
                </a:solidFill>
              </a:rPr>
              <a:t> Exoplanet Properties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3552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By: Daniel Zurawski, Victor Karkour and Jake Kamen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Clear to cloudy hot Jupiters | This image shows an artist's … | Flickr"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150" y="2836625"/>
            <a:ext cx="3505700" cy="21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1229975"/>
            <a:ext cx="5238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We were able to successfully calculate the radius, mass, and density of our planet using RV and transit data.</a:t>
            </a:r>
            <a:endParaRPr sz="2400"/>
          </a:p>
        </p:txBody>
      </p:sp>
      <p:pic>
        <p:nvPicPr>
          <p:cNvPr descr="Emotiguy thumbs up guy image - Free stock photo - Public Domain ..."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400" y="974910"/>
            <a:ext cx="3441599" cy="4016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exoplanet system: GJ 436 b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Explore how we measure exoplanet mass, radius, density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Radial Velocity and transit data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Compare data with </a:t>
            </a:r>
            <a:r>
              <a:rPr lang="en"/>
              <a:t>M-R relation from Chen &amp; Kipping (2016)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Explore abundance of types of exoplanets!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Questions We Look to Answer: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can Radial Velocity </a:t>
            </a:r>
            <a:r>
              <a:rPr lang="en"/>
              <a:t>measurements</a:t>
            </a:r>
            <a:r>
              <a:rPr lang="en"/>
              <a:t> lead to a deeper </a:t>
            </a:r>
            <a:r>
              <a:rPr lang="en"/>
              <a:t>understanding</a:t>
            </a:r>
            <a:r>
              <a:rPr lang="en"/>
              <a:t> of the abundance of planet types in the Cosmos?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our </a:t>
            </a:r>
            <a:r>
              <a:rPr lang="en"/>
              <a:t>measurements</a:t>
            </a:r>
            <a:r>
              <a:rPr lang="en"/>
              <a:t> of mass and radius compare to other exoplanets of similar mass and radii?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975"/>
            <a:ext cx="3730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used Methods: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NEA for data collection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Google Colab for Python implementation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Uncertainty for Relative Flux Calculation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Lomb-Scargle Periodogram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RadVel python Package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Matplotlib for simple python plotting</a:t>
            </a:r>
            <a:endParaRPr/>
          </a:p>
        </p:txBody>
      </p:sp>
      <p:pic>
        <p:nvPicPr>
          <p:cNvPr descr="Royalty-Free photo: Turned on computer monitor | PickPik"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925" y="1232250"/>
            <a:ext cx="4733775" cy="26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Continued…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11975"/>
            <a:ext cx="29250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 (shown on right):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K-value equation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Planet Mass equation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Kepler’s 3rd Law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Transit depth equation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950" y="1233750"/>
            <a:ext cx="25717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9025" y="1851950"/>
            <a:ext cx="21336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5">
            <a:alphaModFix/>
          </a:blip>
          <a:srcRect b="0" l="3944" r="6618" t="0"/>
          <a:stretch/>
        </p:blipFill>
        <p:spPr>
          <a:xfrm>
            <a:off x="5530062" y="2613013"/>
            <a:ext cx="1571525" cy="5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5250" y="3116125"/>
            <a:ext cx="15811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highlight>
                  <a:srgbClr val="FFFFFF"/>
                </a:highlight>
              </a:rPr>
              <a:t>Mass:</a:t>
            </a:r>
            <a:endParaRPr b="1" u="sng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Approximate mass = 20.003 Earth Masses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highlight>
                  <a:srgbClr val="FFFFFF"/>
                </a:highlight>
              </a:rPr>
              <a:t>Using</a:t>
            </a:r>
            <a:r>
              <a:rPr lang="en" u="sng">
                <a:highlight>
                  <a:srgbClr val="FFFFFF"/>
                </a:highlight>
              </a:rPr>
              <a:t> Uncertainties: </a:t>
            </a:r>
            <a:endParaRPr u="sng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Mass range is      1.99963 M_earth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highlight>
                  <a:srgbClr val="FFFFFF"/>
                </a:highlight>
              </a:rPr>
              <a:t>Radius:</a:t>
            </a:r>
            <a:endParaRPr b="1" u="sng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Radius = 4.10156  Earth Radii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highlight>
                  <a:srgbClr val="FFFFFF"/>
                </a:highlight>
              </a:rPr>
              <a:t>Using Uncertainties: </a:t>
            </a:r>
            <a:endParaRPr u="sng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FFFFFF"/>
                </a:highlight>
              </a:rPr>
              <a:t>Radius range is     </a:t>
            </a:r>
            <a:r>
              <a:rPr lang="en"/>
              <a:t>0.24674 Earth Radii</a:t>
            </a:r>
            <a:endParaRPr/>
          </a:p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Density:</a:t>
            </a:r>
            <a:endParaRPr b="1" u="sng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Density = 1.59297 g/cm^3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Uncertainty =      0.18585 g/cm^3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Successfully found our exoplanets mass from the radial velocity data </a:t>
            </a:r>
            <a:r>
              <a:rPr lang="en"/>
              <a:t>and radius from transit data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Calculated uncertainties of each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825" y="4130175"/>
            <a:ext cx="1809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475" y="2518225"/>
            <a:ext cx="1809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825" y="2289625"/>
            <a:ext cx="18097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/>
              <a:t>Continued…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229975"/>
            <a:ext cx="3389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Lomb-Scargle Periodogram (Graph 1)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Graph that determines period through unevenly spaced data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</a:t>
            </a:r>
            <a:r>
              <a:rPr lang="en"/>
              <a:t>data at smaller periods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Large spikes between 1-10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Largest spike at our period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future graphs (graph 2)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Leads to calculations for mass</a:t>
            </a:r>
            <a:endParaRPr/>
          </a:p>
        </p:txBody>
      </p:sp>
      <p:sp>
        <p:nvSpPr>
          <p:cNvPr id="128" name="Google Shape;128;p1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975" y="1229975"/>
            <a:ext cx="4724150" cy="380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Results Continued…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RadVel (Graph 2)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“Fitting Procedure”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Clearly</a:t>
            </a:r>
            <a:r>
              <a:rPr lang="en"/>
              <a:t> sinusoidal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Notice error bars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Led to us finding our Mass value</a:t>
            </a:r>
            <a:endParaRPr/>
          </a:p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098" y="1229973"/>
            <a:ext cx="4460451" cy="35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Results Continued…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178675" y="1229975"/>
            <a:ext cx="31938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 Light Curve (Graph 3)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Notice </a:t>
            </a:r>
            <a:r>
              <a:rPr lang="en"/>
              <a:t>initial</a:t>
            </a:r>
            <a:r>
              <a:rPr lang="en"/>
              <a:t> clear dip in middle of graph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Error Bars from standard deviation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graph is “cleaned” (by </a:t>
            </a:r>
            <a:r>
              <a:rPr lang="en"/>
              <a:t>2𝜎</a:t>
            </a:r>
            <a:r>
              <a:rPr lang="en"/>
              <a:t>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 line (transit model)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Clearly see transit depth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Leads to radius calculation</a:t>
            </a:r>
            <a:endParaRPr/>
          </a:p>
        </p:txBody>
      </p:sp>
      <p:sp>
        <p:nvSpPr>
          <p:cNvPr id="144" name="Google Shape;144;p2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475" y="1229975"/>
            <a:ext cx="5771526" cy="365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 </a:t>
            </a:r>
            <a:r>
              <a:rPr lang="en"/>
              <a:t>and Kipping (2016)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229975"/>
            <a:ext cx="3819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Mass-radius </a:t>
            </a:r>
            <a:r>
              <a:rPr lang="en"/>
              <a:t>relation from Chen and Kipping (2016)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measurement of mass                       = 20.003 Earth masses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measurement of radius                      = 0.3659 Jupiter Radii ~ 4 earth radii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measurements would put our planet in the Neptunian worlds section of the M-R relation (White circle)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8825" r="0" t="0"/>
          <a:stretch/>
        </p:blipFill>
        <p:spPr>
          <a:xfrm>
            <a:off x="4020200" y="1377775"/>
            <a:ext cx="5992912" cy="3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6010875" y="2675925"/>
            <a:ext cx="32400" cy="567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