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a15a922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2a15a922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a15a922b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a15a922b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a15a922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a15a922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that the motivation for this projects is to explore these different methods for exoplanet detection and compare them side by side. Go through each of the methods quickly.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just">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purpose of this paper is to explore the different detection methods used for finding exoplanets. These methods of detection include Transits, Radial Velocities, Direct Imaging, Astrometry, and finally Microlensing.  Each technique merits its own benefits but also contains setbacks due to the properties they observe. Some use the planet’s mass, its distance from its star, or its orbital period to better understand the body. If we can pinpoint which method is better for distinct situations, then we can develop a fuller picture of the night sky, using detection techniques when best applicable. Overall, by better understanding these detection methods as well as each of their setbacks, we can learn more about the pattern of planet formation throughout the universe and our own detection biases.”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a15a922b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a15a922b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go through each of the methods used and how they contributed to the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38000 exoplanets in data set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2edfa86ae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2edfa86ae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2a15a922b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2a15a922b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a15a922b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2a15a922b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6a9ab55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26a9ab55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a:t>
            </a:r>
            <a:r>
              <a:rPr lang="en"/>
              <a:t>explanation</a:t>
            </a:r>
            <a:r>
              <a:rPr lang="en"/>
              <a:t> is purley selection bias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6a9ab55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6a9ab55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2a15a922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2a15a922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Exploring Exoplanet Detection Techniques </a:t>
            </a:r>
            <a:endParaRPr>
              <a:solidFill>
                <a:schemeClr val="lt1"/>
              </a:solidFill>
            </a:endParaRPr>
          </a:p>
        </p:txBody>
      </p:sp>
      <p:sp>
        <p:nvSpPr>
          <p:cNvPr id="55" name="Google Shape;55;p13"/>
          <p:cNvSpPr txBox="1"/>
          <p:nvPr>
            <p:ph idx="1" type="subTitle"/>
          </p:nvPr>
        </p:nvSpPr>
        <p:spPr>
          <a:xfrm>
            <a:off x="246575" y="398437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solidFill>
                  <a:schemeClr val="lt1"/>
                </a:solidFill>
              </a:rPr>
              <a:t>By: Daniel Zurawski, Victor Karkour, and Jake Kamen</a:t>
            </a:r>
            <a:endParaRPr>
              <a:solidFill>
                <a:schemeClr val="lt1"/>
              </a:solidFill>
            </a:endParaRPr>
          </a:p>
        </p:txBody>
      </p:sp>
    </p:spTree>
  </p:cSld>
  <p:clrMapOvr>
    <a:masterClrMapping/>
  </p:clrMapOvr>
  <mc:AlternateContent>
    <mc:Choice Requires="p14">
      <p:transition spd="slow" p14:dur="5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Radius vs Semi-Major Axis Plot</a:t>
            </a:r>
            <a:endParaRPr>
              <a:solidFill>
                <a:schemeClr val="lt1"/>
              </a:solidFill>
            </a:endParaRPr>
          </a:p>
        </p:txBody>
      </p:sp>
      <p:sp>
        <p:nvSpPr>
          <p:cNvPr id="122" name="Google Shape;122;p22"/>
          <p:cNvSpPr txBox="1"/>
          <p:nvPr>
            <p:ph idx="1" type="body"/>
          </p:nvPr>
        </p:nvSpPr>
        <p:spPr>
          <a:xfrm>
            <a:off x="384000" y="1125850"/>
            <a:ext cx="4188000" cy="340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Imaging </a:t>
            </a:r>
            <a:r>
              <a:rPr lang="en">
                <a:solidFill>
                  <a:schemeClr val="lt1"/>
                </a:solidFill>
              </a:rPr>
              <a:t>sensitivity</a:t>
            </a:r>
            <a:r>
              <a:rPr lang="en">
                <a:solidFill>
                  <a:schemeClr val="lt1"/>
                </a:solidFill>
              </a:rPr>
              <a:t> line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Shows sensitivity of Direct imaging method</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Minimum</a:t>
            </a:r>
            <a:r>
              <a:rPr lang="en">
                <a:solidFill>
                  <a:schemeClr val="lt1"/>
                </a:solidFill>
              </a:rPr>
              <a:t> orbital separation (vertical line)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Size of objects observing (horizontal line)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Much larger limits than the others.</a:t>
            </a:r>
            <a:endParaRPr>
              <a:solidFill>
                <a:schemeClr val="lt1"/>
              </a:solidFill>
            </a:endParaRPr>
          </a:p>
        </p:txBody>
      </p:sp>
      <p:pic>
        <p:nvPicPr>
          <p:cNvPr id="123" name="Google Shape;123;p22"/>
          <p:cNvPicPr preferRelativeResize="0"/>
          <p:nvPr/>
        </p:nvPicPr>
        <p:blipFill>
          <a:blip r:embed="rId3">
            <a:alphaModFix/>
          </a:blip>
          <a:stretch>
            <a:fillRect/>
          </a:stretch>
        </p:blipFill>
        <p:spPr>
          <a:xfrm>
            <a:off x="4724400" y="1170125"/>
            <a:ext cx="4267200" cy="33595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Conclusion </a:t>
            </a:r>
            <a:endParaRPr>
              <a:solidFill>
                <a:schemeClr val="lt1"/>
              </a:solidFill>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Motivation completed?</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Opinion on the overall project</a:t>
            </a:r>
            <a:endParaRPr>
              <a:solidFill>
                <a:schemeClr val="lt1"/>
              </a:solidFill>
            </a:endParaRPr>
          </a:p>
        </p:txBody>
      </p:sp>
      <p:pic>
        <p:nvPicPr>
          <p:cNvPr descr="ok emoticon | Thumb up emoticon | Totoffff | Flickr" id="130" name="Google Shape;130;p23"/>
          <p:cNvPicPr preferRelativeResize="0"/>
          <p:nvPr/>
        </p:nvPicPr>
        <p:blipFill>
          <a:blip r:embed="rId3">
            <a:alphaModFix/>
          </a:blip>
          <a:stretch>
            <a:fillRect/>
          </a:stretch>
        </p:blipFill>
        <p:spPr>
          <a:xfrm>
            <a:off x="1645638" y="445025"/>
            <a:ext cx="5852725" cy="4067650"/>
          </a:xfrm>
          <a:prstGeom prst="rect">
            <a:avLst/>
          </a:prstGeom>
          <a:noFill/>
          <a:ln>
            <a:noFill/>
          </a:ln>
        </p:spPr>
      </p:pic>
      <p:sp>
        <p:nvSpPr>
          <p:cNvPr id="131" name="Google Shape;131;p23"/>
          <p:cNvSpPr txBox="1"/>
          <p:nvPr/>
        </p:nvSpPr>
        <p:spPr>
          <a:xfrm>
            <a:off x="3007500" y="2697125"/>
            <a:ext cx="3129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FF0000"/>
                </a:solidFill>
              </a:rPr>
              <a:t>Yes!</a:t>
            </a:r>
            <a:endParaRPr b="1" sz="24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500"/>
                                        <p:tgtEl>
                                          <p:spTgt spid="130"/>
                                        </p:tgtEl>
                                      </p:cBhvr>
                                    </p:animEffect>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2500"/>
                                        <p:tgtEl>
                                          <p:spTgt spid="1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Motivation</a:t>
            </a:r>
            <a:endParaRPr>
              <a:solidFill>
                <a:schemeClr val="lt1"/>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Explore detection methods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Transits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Radial Velocity</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Direct Imaging</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Astrometry</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Microlensing</a:t>
            </a:r>
            <a:endParaRPr>
              <a:solidFill>
                <a:schemeClr val="lt1"/>
              </a:solidFill>
            </a:endParaRPr>
          </a:p>
          <a:p>
            <a:pPr indent="0" lvl="0" marL="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Determine pros and cons of these methods (When should we use each?)</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Methods </a:t>
            </a:r>
            <a:endParaRPr>
              <a:solidFill>
                <a:schemeClr val="lt1"/>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Planetary data set from the NEA website (contains masses, radii, semi-major axis, periods, etc.)</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Coding</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Equations and tables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Plotting!! (using colab)</a:t>
            </a:r>
            <a:endParaRPr>
              <a:solidFill>
                <a:schemeClr val="lt1"/>
              </a:solidFill>
            </a:endParaRPr>
          </a:p>
        </p:txBody>
      </p:sp>
      <p:pic>
        <p:nvPicPr>
          <p:cNvPr id="68" name="Google Shape;68;p15"/>
          <p:cNvPicPr preferRelativeResize="0"/>
          <p:nvPr/>
        </p:nvPicPr>
        <p:blipFill>
          <a:blip r:embed="rId3">
            <a:alphaModFix/>
          </a:blip>
          <a:stretch>
            <a:fillRect/>
          </a:stretch>
        </p:blipFill>
        <p:spPr>
          <a:xfrm>
            <a:off x="6329706" y="3947362"/>
            <a:ext cx="2403975" cy="1014394"/>
          </a:xfrm>
          <a:prstGeom prst="rect">
            <a:avLst/>
          </a:prstGeom>
          <a:noFill/>
          <a:ln>
            <a:noFill/>
          </a:ln>
        </p:spPr>
      </p:pic>
      <p:pic>
        <p:nvPicPr>
          <p:cNvPr id="69" name="Google Shape;69;p15"/>
          <p:cNvPicPr preferRelativeResize="0"/>
          <p:nvPr/>
        </p:nvPicPr>
        <p:blipFill rotWithShape="1">
          <a:blip r:embed="rId4">
            <a:alphaModFix/>
          </a:blip>
          <a:srcRect b="0" l="0" r="0" t="8975"/>
          <a:stretch/>
        </p:blipFill>
        <p:spPr>
          <a:xfrm>
            <a:off x="6329700" y="3304400"/>
            <a:ext cx="2403975" cy="642950"/>
          </a:xfrm>
          <a:prstGeom prst="rect">
            <a:avLst/>
          </a:prstGeom>
          <a:noFill/>
          <a:ln>
            <a:noFill/>
          </a:ln>
        </p:spPr>
      </p:pic>
      <p:pic>
        <p:nvPicPr>
          <p:cNvPr id="70" name="Google Shape;70;p15"/>
          <p:cNvPicPr preferRelativeResize="0"/>
          <p:nvPr/>
        </p:nvPicPr>
        <p:blipFill rotWithShape="1">
          <a:blip r:embed="rId5">
            <a:alphaModFix/>
          </a:blip>
          <a:srcRect b="5962" l="0" r="0" t="0"/>
          <a:stretch/>
        </p:blipFill>
        <p:spPr>
          <a:xfrm>
            <a:off x="6329688" y="2417137"/>
            <a:ext cx="2403975" cy="887075"/>
          </a:xfrm>
          <a:prstGeom prst="rect">
            <a:avLst/>
          </a:prstGeom>
          <a:noFill/>
          <a:ln>
            <a:noFill/>
          </a:ln>
        </p:spPr>
      </p:pic>
      <p:sp>
        <p:nvSpPr>
          <p:cNvPr id="71" name="Google Shape;71;p15"/>
          <p:cNvSpPr txBox="1"/>
          <p:nvPr/>
        </p:nvSpPr>
        <p:spPr>
          <a:xfrm>
            <a:off x="5248800" y="2631575"/>
            <a:ext cx="10809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rPr>
              <a:t>Transit:</a:t>
            </a:r>
            <a:endParaRPr sz="1800">
              <a:solidFill>
                <a:schemeClr val="lt1"/>
              </a:solidFill>
            </a:endParaRPr>
          </a:p>
          <a:p>
            <a:pPr indent="0" lvl="0" marL="0" rtl="0" algn="ctr">
              <a:spcBef>
                <a:spcPts val="0"/>
              </a:spcBef>
              <a:spcAft>
                <a:spcPts val="0"/>
              </a:spcAft>
              <a:buNone/>
            </a:pPr>
            <a:r>
              <a:t/>
            </a:r>
            <a:endParaRPr sz="1800">
              <a:solidFill>
                <a:schemeClr val="lt1"/>
              </a:solidFill>
            </a:endParaRPr>
          </a:p>
          <a:p>
            <a:pPr indent="0" lvl="0" marL="0" rtl="0" algn="ctr">
              <a:spcBef>
                <a:spcPts val="0"/>
              </a:spcBef>
              <a:spcAft>
                <a:spcPts val="0"/>
              </a:spcAft>
              <a:buNone/>
            </a:pPr>
            <a:r>
              <a:t/>
            </a:r>
            <a:endParaRPr sz="1800">
              <a:solidFill>
                <a:schemeClr val="lt1"/>
              </a:solidFill>
            </a:endParaRPr>
          </a:p>
          <a:p>
            <a:pPr indent="0" lvl="0" marL="0" rtl="0" algn="ctr">
              <a:spcBef>
                <a:spcPts val="0"/>
              </a:spcBef>
              <a:spcAft>
                <a:spcPts val="0"/>
              </a:spcAft>
              <a:buNone/>
            </a:pPr>
            <a:r>
              <a:rPr lang="en" sz="1800">
                <a:solidFill>
                  <a:schemeClr val="lt1"/>
                </a:solidFill>
              </a:rPr>
              <a:t>RV:</a:t>
            </a:r>
            <a:endParaRPr sz="1800">
              <a:solidFill>
                <a:schemeClr val="lt1"/>
              </a:solidFill>
            </a:endParaRPr>
          </a:p>
          <a:p>
            <a:pPr indent="0" lvl="0" marL="0" rtl="0" algn="ctr">
              <a:spcBef>
                <a:spcPts val="0"/>
              </a:spcBef>
              <a:spcAft>
                <a:spcPts val="0"/>
              </a:spcAft>
              <a:buNone/>
            </a:pPr>
            <a:r>
              <a:t/>
            </a:r>
            <a:endParaRPr sz="1800">
              <a:solidFill>
                <a:schemeClr val="lt1"/>
              </a:solidFill>
            </a:endParaRPr>
          </a:p>
          <a:p>
            <a:pPr indent="0" lvl="0" marL="0" rtl="0" algn="ctr">
              <a:spcBef>
                <a:spcPts val="0"/>
              </a:spcBef>
              <a:spcAft>
                <a:spcPts val="0"/>
              </a:spcAft>
              <a:buNone/>
            </a:pPr>
            <a:r>
              <a:t/>
            </a:r>
            <a:endParaRPr sz="1800">
              <a:solidFill>
                <a:schemeClr val="lt1"/>
              </a:solidFill>
            </a:endParaRPr>
          </a:p>
          <a:p>
            <a:pPr indent="0" lvl="0" marL="0" rtl="0" algn="ctr">
              <a:spcBef>
                <a:spcPts val="0"/>
              </a:spcBef>
              <a:spcAft>
                <a:spcPts val="0"/>
              </a:spcAft>
              <a:buNone/>
            </a:pPr>
            <a:r>
              <a:rPr lang="en" sz="1800">
                <a:solidFill>
                  <a:schemeClr val="lt1"/>
                </a:solidFill>
              </a:rPr>
              <a:t>Imaging:</a:t>
            </a:r>
            <a:endParaRPr sz="18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Methods part 2</a:t>
            </a:r>
            <a:endParaRPr>
              <a:solidFill>
                <a:schemeClr val="lt1"/>
              </a:solidFill>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Transit method: Measuring the drop in light as planet passes in front of star.</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Using Radial Velocity: works by measuring doppler shift of spectral lines as star moves (shared center of mass)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RV sensitivity is based on planet mass and the semi major axis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Direct imaging sensitivity (instrument based)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Limited by diffraction limit of telescope</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78" name="Google Shape;78;p16"/>
          <p:cNvPicPr preferRelativeResize="0"/>
          <p:nvPr/>
        </p:nvPicPr>
        <p:blipFill>
          <a:blip r:embed="rId3">
            <a:alphaModFix/>
          </a:blip>
          <a:stretch>
            <a:fillRect/>
          </a:stretch>
        </p:blipFill>
        <p:spPr>
          <a:xfrm>
            <a:off x="7097625" y="3121425"/>
            <a:ext cx="1470459" cy="572700"/>
          </a:xfrm>
          <a:prstGeom prst="rect">
            <a:avLst/>
          </a:prstGeom>
          <a:noFill/>
          <a:ln>
            <a:noFill/>
          </a:ln>
        </p:spPr>
      </p:pic>
      <p:sp>
        <p:nvSpPr>
          <p:cNvPr id="79" name="Google Shape;79;p16"/>
          <p:cNvSpPr txBox="1"/>
          <p:nvPr/>
        </p:nvSpPr>
        <p:spPr>
          <a:xfrm>
            <a:off x="7184450" y="2893225"/>
            <a:ext cx="7500" cy="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0" name="Google Shape;80;p16"/>
          <p:cNvSpPr txBox="1"/>
          <p:nvPr/>
        </p:nvSpPr>
        <p:spPr>
          <a:xfrm>
            <a:off x="6991800" y="2695975"/>
            <a:ext cx="1682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u="sng">
                <a:solidFill>
                  <a:schemeClr val="lt1"/>
                </a:solidFill>
              </a:rPr>
              <a:t>Diffraction Limit</a:t>
            </a:r>
            <a:endParaRPr sz="1500" u="sng">
              <a:solidFill>
                <a:schemeClr val="lt1"/>
              </a:solidFill>
            </a:endParaRPr>
          </a:p>
        </p:txBody>
      </p:sp>
      <p:pic>
        <p:nvPicPr>
          <p:cNvPr id="81" name="Google Shape;81;p16"/>
          <p:cNvPicPr preferRelativeResize="0"/>
          <p:nvPr/>
        </p:nvPicPr>
        <p:blipFill rotWithShape="1">
          <a:blip r:embed="rId4">
            <a:alphaModFix/>
          </a:blip>
          <a:srcRect b="0" l="0" r="5204" t="0"/>
          <a:stretch/>
        </p:blipFill>
        <p:spPr>
          <a:xfrm>
            <a:off x="7393763" y="4253875"/>
            <a:ext cx="878182" cy="572700"/>
          </a:xfrm>
          <a:prstGeom prst="rect">
            <a:avLst/>
          </a:prstGeom>
          <a:noFill/>
          <a:ln>
            <a:noFill/>
          </a:ln>
        </p:spPr>
      </p:pic>
      <p:sp>
        <p:nvSpPr>
          <p:cNvPr id="82" name="Google Shape;82;p16"/>
          <p:cNvSpPr txBox="1"/>
          <p:nvPr/>
        </p:nvSpPr>
        <p:spPr>
          <a:xfrm>
            <a:off x="6991813" y="3743138"/>
            <a:ext cx="16821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u="sng">
                <a:solidFill>
                  <a:schemeClr val="lt1"/>
                </a:solidFill>
              </a:rPr>
              <a:t>Small Angle Approximation</a:t>
            </a:r>
            <a:endParaRPr sz="1500" u="sng">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Coding</a:t>
            </a:r>
            <a:endParaRPr>
              <a:solidFill>
                <a:schemeClr val="lt1"/>
              </a:solidFill>
            </a:endParaRPr>
          </a:p>
        </p:txBody>
      </p:sp>
      <p:sp>
        <p:nvSpPr>
          <p:cNvPr id="88" name="Google Shape;88;p17"/>
          <p:cNvSpPr txBox="1"/>
          <p:nvPr>
            <p:ph idx="1" type="body"/>
          </p:nvPr>
        </p:nvSpPr>
        <p:spPr>
          <a:xfrm>
            <a:off x="311700" y="1184800"/>
            <a:ext cx="5245500" cy="338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Some of the </a:t>
            </a:r>
            <a:r>
              <a:rPr lang="en">
                <a:solidFill>
                  <a:schemeClr val="lt1"/>
                </a:solidFill>
              </a:rPr>
              <a:t>code!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Used code to plot via colab</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Used this to create the plots coming up shortly </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89" name="Google Shape;89;p17"/>
          <p:cNvPicPr preferRelativeResize="0"/>
          <p:nvPr/>
        </p:nvPicPr>
        <p:blipFill>
          <a:blip r:embed="rId3">
            <a:alphaModFix/>
          </a:blip>
          <a:stretch>
            <a:fillRect/>
          </a:stretch>
        </p:blipFill>
        <p:spPr>
          <a:xfrm>
            <a:off x="5621975" y="1248500"/>
            <a:ext cx="3139250" cy="2485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Results</a:t>
            </a:r>
            <a:endParaRPr>
              <a:solidFill>
                <a:schemeClr val="lt1"/>
              </a:solidFill>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Four key relationships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Mass vs Period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Mass vs Semi-major axis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Radius vs Period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Radius vs Semi-major axis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Mass vs Period Plot</a:t>
            </a:r>
            <a:endParaRPr>
              <a:solidFill>
                <a:schemeClr val="lt1"/>
              </a:solidFill>
            </a:endParaRPr>
          </a:p>
        </p:txBody>
      </p:sp>
      <p:sp>
        <p:nvSpPr>
          <p:cNvPr id="101" name="Google Shape;101;p19"/>
          <p:cNvSpPr txBox="1"/>
          <p:nvPr>
            <p:ph idx="1" type="body"/>
          </p:nvPr>
        </p:nvSpPr>
        <p:spPr>
          <a:xfrm>
            <a:off x="4572000" y="1171925"/>
            <a:ext cx="4260300" cy="339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Notice red dots for solar system planets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Migration: Some </a:t>
            </a:r>
            <a:r>
              <a:rPr lang="en">
                <a:solidFill>
                  <a:schemeClr val="lt1"/>
                </a:solidFill>
              </a:rPr>
              <a:t>planets beyond snow line can move slowly in towards the host star</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Explains the gaps</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02" name="Google Shape;102;p19"/>
          <p:cNvPicPr preferRelativeResize="0"/>
          <p:nvPr/>
        </p:nvPicPr>
        <p:blipFill>
          <a:blip r:embed="rId3">
            <a:alphaModFix/>
          </a:blip>
          <a:stretch>
            <a:fillRect/>
          </a:stretch>
        </p:blipFill>
        <p:spPr>
          <a:xfrm>
            <a:off x="152400" y="1170125"/>
            <a:ext cx="4267200" cy="32316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Mass vs Semi-Major Axis Plot</a:t>
            </a:r>
            <a:endParaRPr>
              <a:solidFill>
                <a:schemeClr val="lt1"/>
              </a:solidFill>
            </a:endParaRPr>
          </a:p>
        </p:txBody>
      </p:sp>
      <p:sp>
        <p:nvSpPr>
          <p:cNvPr id="108" name="Google Shape;108;p20"/>
          <p:cNvSpPr txBox="1"/>
          <p:nvPr>
            <p:ph idx="1" type="body"/>
          </p:nvPr>
        </p:nvSpPr>
        <p:spPr>
          <a:xfrm>
            <a:off x="311700" y="1181025"/>
            <a:ext cx="4260300" cy="336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RV sensitivity line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Shows limits of Radial Velocity Detection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Most of our solar system planets sit below the line!</a:t>
            </a:r>
            <a:endParaRPr>
              <a:solidFill>
                <a:schemeClr val="lt1"/>
              </a:solidFill>
            </a:endParaRPr>
          </a:p>
        </p:txBody>
      </p:sp>
      <p:pic>
        <p:nvPicPr>
          <p:cNvPr id="109" name="Google Shape;109;p20"/>
          <p:cNvPicPr preferRelativeResize="0"/>
          <p:nvPr/>
        </p:nvPicPr>
        <p:blipFill>
          <a:blip r:embed="rId3">
            <a:alphaModFix/>
          </a:blip>
          <a:stretch>
            <a:fillRect/>
          </a:stretch>
        </p:blipFill>
        <p:spPr>
          <a:xfrm>
            <a:off x="4638356" y="1181024"/>
            <a:ext cx="4193944" cy="331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Radius vs Period Plot</a:t>
            </a:r>
            <a:endParaRPr>
              <a:solidFill>
                <a:schemeClr val="lt1"/>
              </a:solidFill>
            </a:endParaRPr>
          </a:p>
        </p:txBody>
      </p:sp>
      <p:sp>
        <p:nvSpPr>
          <p:cNvPr id="115" name="Google Shape;115;p21"/>
          <p:cNvSpPr txBox="1"/>
          <p:nvPr>
            <p:ph idx="1" type="body"/>
          </p:nvPr>
        </p:nvSpPr>
        <p:spPr>
          <a:xfrm>
            <a:off x="4405625" y="1139375"/>
            <a:ext cx="4426800" cy="342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Transit sensitivity line</a:t>
            </a:r>
            <a:endParaRPr>
              <a:solidFill>
                <a:schemeClr val="lt1"/>
              </a:solidFill>
            </a:endParaRPr>
          </a:p>
          <a:p>
            <a:pPr indent="-342900" lvl="0" marL="457200" rtl="0" algn="just">
              <a:lnSpc>
                <a:spcPct val="100000"/>
              </a:lnSpc>
              <a:spcBef>
                <a:spcPts val="0"/>
              </a:spcBef>
              <a:spcAft>
                <a:spcPts val="0"/>
              </a:spcAft>
              <a:buClr>
                <a:schemeClr val="lt1"/>
              </a:buClr>
              <a:buSzPts val="1800"/>
              <a:buChar char="●"/>
            </a:pPr>
            <a:r>
              <a:rPr lang="en">
                <a:solidFill>
                  <a:schemeClr val="lt1"/>
                </a:solidFill>
              </a:rPr>
              <a:t>Planets with larger radii have an easy time forming farther away from their parent star</a:t>
            </a:r>
            <a:endParaRPr>
              <a:solidFill>
                <a:schemeClr val="lt1"/>
              </a:solidFill>
            </a:endParaRPr>
          </a:p>
        </p:txBody>
      </p:sp>
      <p:pic>
        <p:nvPicPr>
          <p:cNvPr id="116" name="Google Shape;116;p21"/>
          <p:cNvPicPr preferRelativeResize="0"/>
          <p:nvPr/>
        </p:nvPicPr>
        <p:blipFill>
          <a:blip r:embed="rId3">
            <a:alphaModFix/>
          </a:blip>
          <a:stretch>
            <a:fillRect/>
          </a:stretch>
        </p:blipFill>
        <p:spPr>
          <a:xfrm>
            <a:off x="152400" y="1170125"/>
            <a:ext cx="4100826" cy="339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