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89" r:id="rId4"/>
    <p:sldId id="265" r:id="rId5"/>
    <p:sldId id="266" r:id="rId6"/>
    <p:sldId id="267" r:id="rId7"/>
    <p:sldId id="268" r:id="rId8"/>
    <p:sldId id="269" r:id="rId9"/>
    <p:sldId id="270" r:id="rId10"/>
    <p:sldId id="277" r:id="rId11"/>
    <p:sldId id="271" r:id="rId12"/>
    <p:sldId id="272" r:id="rId13"/>
    <p:sldId id="273" r:id="rId14"/>
    <p:sldId id="274" r:id="rId15"/>
    <p:sldId id="276" r:id="rId16"/>
    <p:sldId id="284" r:id="rId17"/>
    <p:sldId id="275" r:id="rId18"/>
    <p:sldId id="285" r:id="rId19"/>
    <p:sldId id="278" r:id="rId20"/>
    <p:sldId id="280" r:id="rId21"/>
    <p:sldId id="281" r:id="rId22"/>
    <p:sldId id="282" r:id="rId23"/>
    <p:sldId id="286" r:id="rId24"/>
    <p:sldId id="287" r:id="rId25"/>
    <p:sldId id="288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11132"/>
    <a:srgbClr val="FFFFFF"/>
    <a:srgbClr val="7B3615"/>
    <a:srgbClr val="F4F7FC"/>
    <a:srgbClr val="6B3014"/>
    <a:srgbClr val="FAC090"/>
    <a:srgbClr val="E0903F"/>
    <a:srgbClr val="D98338"/>
    <a:srgbClr val="BC5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DECD3-041A-C1F1-5427-B0ABA2E2EC8C}" v="1143" dt="2021-08-09T08:44:32.495"/>
    <p1510:client id="{784680A0-F2E5-AB0E-736E-631A0086EE46}" v="4759" dt="2021-08-08T20:11:15.113"/>
    <p1510:client id="{E63AC7F6-D6DE-0BAE-2CB1-4FB854EFE2EE}" v="54" dt="2021-08-08T16:24:5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076947"/>
            <a:ext cx="1219200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srgbClr val="011132"/>
                </a:solidFill>
              </a:rPr>
              <a:t>기업 특성에 따른 잠재 파트너 매칭</a:t>
            </a:r>
            <a:r>
              <a:rPr lang="en-US" altLang="ko-KR" sz="4800" b="1" kern="0" dirty="0">
                <a:solidFill>
                  <a:srgbClr val="011132"/>
                </a:solidFill>
              </a:rPr>
              <a:t> </a:t>
            </a:r>
          </a:p>
        </p:txBody>
      </p:sp>
      <p:sp>
        <p:nvSpPr>
          <p:cNvPr id="54" name="대각선 방향의 모서리가 둥근 사각형 53"/>
          <p:cNvSpPr/>
          <p:nvPr/>
        </p:nvSpPr>
        <p:spPr>
          <a:xfrm>
            <a:off x="3271520" y="2375224"/>
            <a:ext cx="5812130" cy="632586"/>
          </a:xfrm>
          <a:prstGeom prst="round2DiagRect">
            <a:avLst>
              <a:gd name="adj1" fmla="val 26286"/>
              <a:gd name="adj2" fmla="val 0"/>
            </a:avLst>
          </a:prstGeom>
          <a:solidFill>
            <a:srgbClr val="011132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i="1" dirty="0">
                <a:solidFill>
                  <a:prstClr val="white"/>
                </a:solidFill>
              </a:rPr>
              <a:t>코트라 데이터활용 빅데이터 분석 경진대회</a:t>
            </a:r>
          </a:p>
        </p:txBody>
      </p:sp>
      <p:sp>
        <p:nvSpPr>
          <p:cNvPr id="55" name="타원 54"/>
          <p:cNvSpPr/>
          <p:nvPr/>
        </p:nvSpPr>
        <p:spPr>
          <a:xfrm>
            <a:off x="8593075" y="2194559"/>
            <a:ext cx="703325" cy="4105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6" name="자유형 55"/>
          <p:cNvSpPr>
            <a:spLocks/>
          </p:cNvSpPr>
          <p:nvPr/>
        </p:nvSpPr>
        <p:spPr bwMode="auto">
          <a:xfrm>
            <a:off x="8739755" y="2298244"/>
            <a:ext cx="343895" cy="22550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rgbClr val="FF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76D14-6B28-49DE-BAC6-B33B0F72DF87}"/>
              </a:ext>
            </a:extLst>
          </p:cNvPr>
          <p:cNvSpPr txBox="1"/>
          <p:nvPr/>
        </p:nvSpPr>
        <p:spPr>
          <a:xfrm>
            <a:off x="8785505" y="5806103"/>
            <a:ext cx="340649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011132"/>
                </a:solidFill>
              </a:rPr>
              <a:t>팀장 장성민 </a:t>
            </a:r>
            <a:r>
              <a:rPr lang="en-US" altLang="ko-KR" sz="1200" b="1" kern="0" dirty="0">
                <a:solidFill>
                  <a:srgbClr val="011132"/>
                </a:solidFill>
              </a:rPr>
              <a:t>jsm50660@gmail.com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011132"/>
                </a:solidFill>
              </a:rPr>
              <a:t>팀원 </a:t>
            </a:r>
            <a:r>
              <a:rPr lang="ko-KR" altLang="en-US" sz="1200" b="1" kern="0" dirty="0" err="1">
                <a:solidFill>
                  <a:srgbClr val="011132"/>
                </a:solidFill>
              </a:rPr>
              <a:t>한보혜</a:t>
            </a:r>
            <a:r>
              <a:rPr lang="ko-KR" altLang="en-US" sz="1200" b="1" kern="0" dirty="0">
                <a:solidFill>
                  <a:srgbClr val="011132"/>
                </a:solidFill>
              </a:rPr>
              <a:t> </a:t>
            </a:r>
            <a:r>
              <a:rPr lang="en-US" altLang="ko-KR" sz="1200" b="1" kern="0" dirty="0">
                <a:solidFill>
                  <a:srgbClr val="011132"/>
                </a:solidFill>
              </a:rPr>
              <a:t>bohaehan@gmail.com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011132"/>
                </a:solidFill>
              </a:rPr>
              <a:t>팀원 마민정 </a:t>
            </a:r>
            <a:r>
              <a:rPr lang="en-US" altLang="ko-KR" sz="1200" b="1" kern="0" dirty="0">
                <a:solidFill>
                  <a:srgbClr val="011132"/>
                </a:solidFill>
              </a:rPr>
              <a:t>maminjeong3199@gmail.com</a:t>
            </a:r>
            <a:endParaRPr lang="ko-KR" altLang="en-US" sz="7200" b="1" kern="0" dirty="0">
              <a:solidFill>
                <a:srgbClr val="011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9P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분석 방향성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데이터 탐색</a:t>
            </a:r>
          </a:p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및 파생변수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E58C1-39AB-4EB7-A6A7-03C7A43041B3}"/>
              </a:ext>
            </a:extLst>
          </p:cNvPr>
          <p:cNvSpPr txBox="1"/>
          <p:nvPr/>
        </p:nvSpPr>
        <p:spPr>
          <a:xfrm>
            <a:off x="0" y="6034854"/>
            <a:ext cx="115316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2400" b="1" dirty="0" err="1">
                <a:ea typeface="맑은 고딕"/>
              </a:rPr>
              <a:t>대륙별</a:t>
            </a:r>
            <a:r>
              <a:rPr lang="ko-KR" altLang="en-US" sz="2400" b="1" dirty="0">
                <a:ea typeface="맑은 고딕"/>
              </a:rPr>
              <a:t> 수입특성의 존재 파악으로 관련 파생변수 필요!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EEB79C-89CE-486F-94F5-2853091C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11" y="1125529"/>
            <a:ext cx="7029450" cy="47244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지도이(가) 표시된 사진&#10;&#10;자동 생성된 설명">
            <a:extLst>
              <a:ext uri="{FF2B5EF4-FFF2-40B4-BE49-F238E27FC236}">
                <a16:creationId xmlns:a16="http://schemas.microsoft.com/office/drawing/2014/main" id="{9B8460FF-5A5E-4328-B4DA-65A7E15C0C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41"/>
          <a:stretch/>
        </p:blipFill>
        <p:spPr>
          <a:xfrm>
            <a:off x="9129951" y="1389529"/>
            <a:ext cx="2655649" cy="2020332"/>
          </a:xfrm>
          <a:prstGeom prst="rect">
            <a:avLst/>
          </a:prstGeom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BFE0EB7-4B7B-4E7D-BA36-131570A406AA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8290560" y="1389529"/>
            <a:ext cx="2167216" cy="825352"/>
          </a:xfrm>
          <a:prstGeom prst="curvedConnector4">
            <a:avLst>
              <a:gd name="adj1" fmla="val 19366"/>
              <a:gd name="adj2" fmla="val 127697"/>
            </a:avLst>
          </a:prstGeom>
          <a:ln w="19050">
            <a:solidFill>
              <a:srgbClr val="8D78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A7FCE785-8BF2-4DD8-B987-38F0393A50E3}"/>
              </a:ext>
            </a:extLst>
          </p:cNvPr>
          <p:cNvCxnSpPr>
            <a:cxnSpLocks/>
          </p:cNvCxnSpPr>
          <p:nvPr/>
        </p:nvCxnSpPr>
        <p:spPr>
          <a:xfrm>
            <a:off x="8290560" y="2463385"/>
            <a:ext cx="1140604" cy="269655"/>
          </a:xfrm>
          <a:prstGeom prst="curvedConnector3">
            <a:avLst>
              <a:gd name="adj1" fmla="val 50000"/>
            </a:avLst>
          </a:prstGeom>
          <a:ln w="19050">
            <a:solidFill>
              <a:srgbClr val="D095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299C65B2-ED28-4EC8-B5CA-C899C8A975D4}"/>
              </a:ext>
            </a:extLst>
          </p:cNvPr>
          <p:cNvCxnSpPr>
            <a:cxnSpLocks/>
          </p:cNvCxnSpPr>
          <p:nvPr/>
        </p:nvCxnSpPr>
        <p:spPr>
          <a:xfrm>
            <a:off x="8818880" y="1976120"/>
            <a:ext cx="1825846" cy="828040"/>
          </a:xfrm>
          <a:prstGeom prst="curvedConnector3">
            <a:avLst>
              <a:gd name="adj1" fmla="val 50000"/>
            </a:avLst>
          </a:prstGeom>
          <a:ln w="19050">
            <a:solidFill>
              <a:srgbClr val="B55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B20DEC-6699-486F-8B36-13719F270CC5}"/>
              </a:ext>
            </a:extLst>
          </p:cNvPr>
          <p:cNvSpPr txBox="1"/>
          <p:nvPr/>
        </p:nvSpPr>
        <p:spPr>
          <a:xfrm>
            <a:off x="10047302" y="1845119"/>
            <a:ext cx="93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Asia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953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10P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파생변수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데이터 탐색</a:t>
            </a:r>
          </a:p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및 파생변수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B6503403-0A00-45B9-AF01-3A8FE884A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166"/>
              </p:ext>
            </p:extLst>
          </p:nvPr>
        </p:nvGraphicFramePr>
        <p:xfrm>
          <a:off x="1425388" y="2192001"/>
          <a:ext cx="9465706" cy="10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54">
                  <a:extLst>
                    <a:ext uri="{9D8B030D-6E8A-4147-A177-3AD203B41FA5}">
                      <a16:colId xmlns:a16="http://schemas.microsoft.com/office/drawing/2014/main" val="2771477397"/>
                    </a:ext>
                  </a:extLst>
                </a:gridCol>
                <a:gridCol w="1457459">
                  <a:extLst>
                    <a:ext uri="{9D8B030D-6E8A-4147-A177-3AD203B41FA5}">
                      <a16:colId xmlns:a16="http://schemas.microsoft.com/office/drawing/2014/main" val="3344108300"/>
                    </a:ext>
                  </a:extLst>
                </a:gridCol>
                <a:gridCol w="1546171">
                  <a:extLst>
                    <a:ext uri="{9D8B030D-6E8A-4147-A177-3AD203B41FA5}">
                      <a16:colId xmlns:a16="http://schemas.microsoft.com/office/drawing/2014/main" val="1351941014"/>
                    </a:ext>
                  </a:extLst>
                </a:gridCol>
                <a:gridCol w="1584192">
                  <a:extLst>
                    <a:ext uri="{9D8B030D-6E8A-4147-A177-3AD203B41FA5}">
                      <a16:colId xmlns:a16="http://schemas.microsoft.com/office/drawing/2014/main" val="649626096"/>
                    </a:ext>
                  </a:extLst>
                </a:gridCol>
                <a:gridCol w="1684865">
                  <a:extLst>
                    <a:ext uri="{9D8B030D-6E8A-4147-A177-3AD203B41FA5}">
                      <a16:colId xmlns:a16="http://schemas.microsoft.com/office/drawing/2014/main" val="417230639"/>
                    </a:ext>
                  </a:extLst>
                </a:gridCol>
                <a:gridCol w="1684865">
                  <a:extLst>
                    <a:ext uri="{9D8B030D-6E8A-4147-A177-3AD203B41FA5}">
                      <a16:colId xmlns:a16="http://schemas.microsoft.com/office/drawing/2014/main" val="1039418956"/>
                    </a:ext>
                  </a:extLst>
                </a:gridCol>
              </a:tblGrid>
              <a:tr h="551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기본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400" dirty="0"/>
                        <a:t>국가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품목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대륙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10대 품목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400" dirty="0"/>
                        <a:t>합계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95196"/>
                  </a:ext>
                </a:extLst>
              </a:tr>
              <a:tr h="545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52개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400" dirty="0"/>
                        <a:t>39개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40개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41개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25개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400" dirty="0"/>
                        <a:t>197개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9406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FA9C48A-53AF-4E16-9DF1-27DD41BCBD50}"/>
              </a:ext>
            </a:extLst>
          </p:cNvPr>
          <p:cNvSpPr txBox="1"/>
          <p:nvPr/>
        </p:nvSpPr>
        <p:spPr>
          <a:xfrm>
            <a:off x="1" y="5578588"/>
            <a:ext cx="12192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dirty="0"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4000" b="1" dirty="0">
                <a:ea typeface="맑은 고딕"/>
              </a:rPr>
              <a:t>총 987개 피처 생성</a:t>
            </a:r>
          </a:p>
        </p:txBody>
      </p:sp>
      <p:graphicFrame>
        <p:nvGraphicFramePr>
          <p:cNvPr id="10" name="표 16">
            <a:extLst>
              <a:ext uri="{FF2B5EF4-FFF2-40B4-BE49-F238E27FC236}">
                <a16:creationId xmlns:a16="http://schemas.microsoft.com/office/drawing/2014/main" id="{5AE28D2A-3D2F-471E-B64E-92653CD3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72871"/>
              </p:ext>
            </p:extLst>
          </p:nvPr>
        </p:nvGraphicFramePr>
        <p:xfrm>
          <a:off x="2065979" y="3619236"/>
          <a:ext cx="8060040" cy="151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819">
                  <a:extLst>
                    <a:ext uri="{9D8B030D-6E8A-4147-A177-3AD203B41FA5}">
                      <a16:colId xmlns:a16="http://schemas.microsoft.com/office/drawing/2014/main" val="3969730872"/>
                    </a:ext>
                  </a:extLst>
                </a:gridCol>
                <a:gridCol w="2417947">
                  <a:extLst>
                    <a:ext uri="{9D8B030D-6E8A-4147-A177-3AD203B41FA5}">
                      <a16:colId xmlns:a16="http://schemas.microsoft.com/office/drawing/2014/main" val="1417102873"/>
                    </a:ext>
                  </a:extLst>
                </a:gridCol>
                <a:gridCol w="2517274">
                  <a:extLst>
                    <a:ext uri="{9D8B030D-6E8A-4147-A177-3AD203B41FA5}">
                      <a16:colId xmlns:a16="http://schemas.microsoft.com/office/drawing/2014/main" val="2517006398"/>
                    </a:ext>
                  </a:extLst>
                </a:gridCol>
              </a:tblGrid>
              <a:tr h="50178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One-</a:t>
                      </a:r>
                      <a:r>
                        <a:rPr lang="en-US" altLang="ko-KR" sz="2400" dirty="0"/>
                        <a:t>H</a:t>
                      </a:r>
                      <a:r>
                        <a:rPr lang="ko-KR" altLang="en-US" sz="2400" dirty="0" err="1"/>
                        <a:t>ot</a:t>
                      </a:r>
                      <a:r>
                        <a:rPr lang="ko-KR" altLang="en-US" sz="2400" dirty="0"/>
                        <a:t>-</a:t>
                      </a:r>
                      <a:r>
                        <a:rPr lang="en-US" altLang="ko-KR" sz="2400" dirty="0"/>
                        <a:t>E</a:t>
                      </a:r>
                      <a:r>
                        <a:rPr lang="ko-KR" altLang="en-US" sz="2400" dirty="0" err="1"/>
                        <a:t>ncoding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 err="1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 err="1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95196"/>
                  </a:ext>
                </a:extLst>
              </a:tr>
              <a:tr h="5011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000" dirty="0"/>
                        <a:t> </a:t>
                      </a:r>
                      <a:r>
                        <a:rPr lang="ko-KR" altLang="en-US" sz="2000" b="1" dirty="0"/>
                        <a:t>HSCD, </a:t>
                      </a:r>
                      <a:r>
                        <a:rPr lang="ko-KR" altLang="en-US" sz="2000" b="1" dirty="0" err="1"/>
                        <a:t>HSCD_name</a:t>
                      </a:r>
                      <a:r>
                        <a:rPr lang="ko-KR" altLang="en-US" sz="2000" dirty="0"/>
                        <a:t> </a:t>
                      </a:r>
                      <a:endParaRPr lang="ko-KR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000" b="1" dirty="0"/>
                        <a:t>COUNTRYNM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000" b="1" dirty="0"/>
                        <a:t>CONTINENT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94064"/>
                  </a:ext>
                </a:extLst>
              </a:tr>
              <a:tr h="5085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400" dirty="0"/>
                        <a:t>739개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400" dirty="0"/>
                        <a:t>43개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2400" dirty="0"/>
                        <a:t>8개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29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36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11P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696944" y="196964"/>
            <a:ext cx="6096000" cy="86632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3200" b="1" kern="0" dirty="0" err="1">
                <a:solidFill>
                  <a:srgbClr val="011132"/>
                </a:solidFill>
                <a:ea typeface="맑은 고딕"/>
              </a:rPr>
              <a:t>전처리</a:t>
            </a:r>
            <a:endParaRPr lang="en-US" altLang="ko-KR" sz="3200" b="1" kern="0" dirty="0">
              <a:solidFill>
                <a:srgbClr val="011132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srgbClr val="011132"/>
                </a:solidFill>
                <a:ea typeface="맑은 고딕"/>
              </a:rPr>
              <a:t>Missing</a:t>
            </a:r>
            <a:r>
              <a:rPr lang="ko-KR" altLang="en-US" sz="1400" b="1" i="1" kern="0" dirty="0">
                <a:solidFill>
                  <a:srgbClr val="011132"/>
                </a:solidFill>
                <a:ea typeface="맑은 고딕"/>
              </a:rPr>
              <a:t> </a:t>
            </a:r>
            <a:r>
              <a:rPr lang="en-US" altLang="ko-KR" sz="1400" b="1" i="1" kern="0" dirty="0">
                <a:solidFill>
                  <a:srgbClr val="011132"/>
                </a:solidFill>
                <a:ea typeface="맑은 고딕"/>
              </a:rPr>
              <a:t>Value</a:t>
            </a:r>
            <a:endParaRPr lang="ko-KR" altLang="en-US" sz="1400" b="1" i="1" kern="0" dirty="0">
              <a:solidFill>
                <a:srgbClr val="011132"/>
              </a:solidFill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b="1" kern="0" dirty="0">
                <a:solidFill>
                  <a:srgbClr val="FFFFFF"/>
                </a:solidFill>
                <a:ea typeface="맑은 고딕"/>
              </a:rPr>
              <a:t>분석 및 </a:t>
            </a:r>
          </a:p>
          <a:p>
            <a:pPr algn="ctr"/>
            <a:r>
              <a:rPr lang="ko-KR" altLang="en-US" b="1" kern="0" dirty="0">
                <a:solidFill>
                  <a:srgbClr val="FFFFFF"/>
                </a:solidFill>
                <a:ea typeface="맑은 고딕"/>
              </a:rPr>
              <a:t>모델링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AF58D-9F05-446B-A3CD-25A62E4DCFBF}"/>
              </a:ext>
            </a:extLst>
          </p:cNvPr>
          <p:cNvSpPr txBox="1"/>
          <p:nvPr/>
        </p:nvSpPr>
        <p:spPr>
          <a:xfrm>
            <a:off x="0" y="5169105"/>
            <a:ext cx="12192000" cy="11508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>
                <a:ea typeface="맑은 고딕"/>
              </a:rPr>
              <a:t>   </a:t>
            </a:r>
            <a:r>
              <a:rPr lang="en-US" altLang="ko-KR" sz="2800" b="1" dirty="0"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2800" b="1" dirty="0">
                <a:ea typeface="맑은 고딕"/>
              </a:rPr>
              <a:t>각 열의 특성에 맞게 </a:t>
            </a:r>
            <a:r>
              <a:rPr lang="ko-KR" altLang="en-US" sz="2800" b="1" dirty="0">
                <a:solidFill>
                  <a:srgbClr val="FF6600"/>
                </a:solidFill>
                <a:ea typeface="맑은 고딕"/>
              </a:rPr>
              <a:t>평균, 가중평균, </a:t>
            </a:r>
            <a:r>
              <a:rPr lang="ko-KR" altLang="en-US" sz="2800" b="1" dirty="0" err="1">
                <a:solidFill>
                  <a:srgbClr val="FF6600"/>
                </a:solidFill>
                <a:ea typeface="맑은 고딕"/>
              </a:rPr>
              <a:t>대체값</a:t>
            </a:r>
            <a:r>
              <a:rPr lang="ko-KR" altLang="en-US" sz="2800" b="1" dirty="0">
                <a:solidFill>
                  <a:srgbClr val="FF6600"/>
                </a:solidFill>
                <a:ea typeface="맑은 고딕"/>
              </a:rPr>
              <a:t> </a:t>
            </a:r>
            <a:endParaRPr lang="en-US" altLang="ko-KR" sz="2800" b="1" dirty="0">
              <a:solidFill>
                <a:srgbClr val="FF6600"/>
              </a:solidFill>
              <a:ea typeface="맑은 고딕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b="1" dirty="0">
                <a:ea typeface="맑은 고딕"/>
              </a:rPr>
              <a:t>등으로 </a:t>
            </a:r>
            <a:r>
              <a:rPr lang="ko-KR" altLang="en-US" sz="2800" b="1" dirty="0" err="1">
                <a:ea typeface="맑은 고딕"/>
              </a:rPr>
              <a:t>결측치를</a:t>
            </a:r>
            <a:r>
              <a:rPr lang="ko-KR" altLang="en-US" sz="2800" b="1" dirty="0">
                <a:ea typeface="맑은 고딕"/>
              </a:rPr>
              <a:t> 대체함!</a:t>
            </a:r>
          </a:p>
        </p:txBody>
      </p:sp>
      <p:graphicFrame>
        <p:nvGraphicFramePr>
          <p:cNvPr id="27" name="표 16">
            <a:extLst>
              <a:ext uri="{FF2B5EF4-FFF2-40B4-BE49-F238E27FC236}">
                <a16:creationId xmlns:a16="http://schemas.microsoft.com/office/drawing/2014/main" id="{85331AB4-5FBA-4650-A8EC-AB48D228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45382"/>
              </p:ext>
            </p:extLst>
          </p:nvPr>
        </p:nvGraphicFramePr>
        <p:xfrm>
          <a:off x="573282" y="2239414"/>
          <a:ext cx="11045435" cy="264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995">
                  <a:extLst>
                    <a:ext uri="{9D8B030D-6E8A-4147-A177-3AD203B41FA5}">
                      <a16:colId xmlns:a16="http://schemas.microsoft.com/office/drawing/2014/main" val="2771477397"/>
                    </a:ext>
                  </a:extLst>
                </a:gridCol>
                <a:gridCol w="2422403">
                  <a:extLst>
                    <a:ext uri="{9D8B030D-6E8A-4147-A177-3AD203B41FA5}">
                      <a16:colId xmlns:a16="http://schemas.microsoft.com/office/drawing/2014/main" val="3344108300"/>
                    </a:ext>
                  </a:extLst>
                </a:gridCol>
                <a:gridCol w="2763520">
                  <a:extLst>
                    <a:ext uri="{9D8B030D-6E8A-4147-A177-3AD203B41FA5}">
                      <a16:colId xmlns:a16="http://schemas.microsoft.com/office/drawing/2014/main" val="1351941014"/>
                    </a:ext>
                  </a:extLst>
                </a:gridCol>
                <a:gridCol w="3033517">
                  <a:extLst>
                    <a:ext uri="{9D8B030D-6E8A-4147-A177-3AD203B41FA5}">
                      <a16:colId xmlns:a16="http://schemas.microsoft.com/office/drawing/2014/main" val="649626096"/>
                    </a:ext>
                  </a:extLst>
                </a:gridCol>
              </a:tblGrid>
              <a:tr h="7151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a typeface="맑은 고딕"/>
                        </a:rPr>
                        <a:t>TARIFF_AVG 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a typeface="맑은 고딕"/>
                        </a:rPr>
                        <a:t>SNDIST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a typeface="맑은 고딕"/>
                        </a:rPr>
                        <a:t>PA_NUS_PCRF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ea typeface="맑은 고딕"/>
                        </a:rPr>
                        <a:t>TRADE_COUNTRYCD</a:t>
                      </a:r>
                    </a:p>
                    <a:p>
                      <a:pPr algn="ctr"/>
                      <a:r>
                        <a:rPr lang="ko-KR" altLang="en-US" sz="1600" b="1" dirty="0">
                          <a:ea typeface="맑은 고딕"/>
                        </a:rPr>
                        <a:t>TRADE_HSCD_COUNTRYCD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95196"/>
                  </a:ext>
                </a:extLst>
              </a:tr>
              <a:tr h="19335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총 </a:t>
                      </a:r>
                      <a:r>
                        <a:rPr lang="en-US" altLang="ko-KR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388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개 중 </a:t>
                      </a:r>
                      <a:r>
                        <a:rPr lang="en-US" altLang="ko-KR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90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개의 수치가 </a:t>
                      </a:r>
                      <a:r>
                        <a:rPr lang="en-US" altLang="ko-KR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90%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를 차지</a:t>
                      </a:r>
                      <a:endParaRPr lang="en-US" altLang="ko-KR" sz="2000" u="none" dirty="0">
                        <a:solidFill>
                          <a:schemeClr val="tx1"/>
                        </a:solidFill>
                        <a:ea typeface="맑은 고딕"/>
                      </a:endParaRPr>
                    </a:p>
                    <a:p>
                      <a:pPr algn="ctr"/>
                      <a:endParaRPr lang="en-US" altLang="ko-KR" sz="2000" u="none" dirty="0">
                        <a:solidFill>
                          <a:schemeClr val="tx1"/>
                        </a:solidFill>
                        <a:ea typeface="맑은 고딕"/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en-US" altLang="ko-KR" sz="2000" u="none" dirty="0">
                          <a:solidFill>
                            <a:schemeClr val="tx1"/>
                          </a:solidFill>
                          <a:ea typeface="맑은 고딕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90개 수치들에 대한 </a:t>
                      </a:r>
                      <a:r>
                        <a:rPr lang="ko-KR" altLang="en-US" sz="2000" b="1" u="none" dirty="0">
                          <a:solidFill>
                            <a:schemeClr val="tx1"/>
                          </a:solidFill>
                          <a:ea typeface="맑은 고딕"/>
                        </a:rPr>
                        <a:t>가중평균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으로 대체</a:t>
                      </a:r>
                      <a:endParaRPr lang="ko-KR" altLang="ko-KR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u="none" dirty="0">
                          <a:solidFill>
                            <a:schemeClr val="tx1"/>
                          </a:solidFill>
                        </a:rPr>
                        <a:t>해당 나라의 </a:t>
                      </a:r>
                    </a:p>
                    <a:p>
                      <a:pPr algn="ctr"/>
                      <a:r>
                        <a:rPr lang="ko-KR" altLang="en-US" sz="2000" b="1" u="none" dirty="0">
                          <a:solidFill>
                            <a:schemeClr val="tx1"/>
                          </a:solidFill>
                          <a:ea typeface="맑은 고딕"/>
                        </a:rPr>
                        <a:t>평균값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으로 대체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7개의</a:t>
                      </a:r>
                      <a:r>
                        <a:rPr lang="en-US" altLang="ko-KR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 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소수의 국가에만 </a:t>
                      </a:r>
                      <a:r>
                        <a:rPr lang="ko-KR" altLang="en-US" sz="2000" u="none" dirty="0" err="1">
                          <a:solidFill>
                            <a:schemeClr val="tx1"/>
                          </a:solidFill>
                          <a:ea typeface="맑은 고딕"/>
                        </a:rPr>
                        <a:t>결측치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 존재 </a:t>
                      </a:r>
                      <a:endParaRPr lang="en-US" altLang="ko-KR" sz="2000" u="none" dirty="0">
                        <a:solidFill>
                          <a:schemeClr val="tx1"/>
                        </a:solidFill>
                        <a:ea typeface="맑은 고딕"/>
                      </a:endParaRPr>
                    </a:p>
                    <a:p>
                      <a:pPr algn="ctr"/>
                      <a:endParaRPr lang="ko-KR" altLang="ko-KR" sz="2000" u="none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à"/>
                      </a:pPr>
                      <a:r>
                        <a:rPr lang="ko-KR" altLang="en-US" sz="2000" b="1" u="none" dirty="0">
                          <a:solidFill>
                            <a:schemeClr val="tx1"/>
                          </a:solidFill>
                          <a:ea typeface="맑은 고딕"/>
                        </a:rPr>
                        <a:t>2021기준 환율</a:t>
                      </a:r>
                      <a:endParaRPr lang="en-US" altLang="ko-KR" sz="2000" b="1" u="none" dirty="0">
                        <a:solidFill>
                          <a:schemeClr val="tx1"/>
                        </a:solidFill>
                        <a:ea typeface="맑은 고딕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로 대체</a:t>
                      </a:r>
                      <a:endParaRPr lang="ko-KR" altLang="ko-KR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각 열의 </a:t>
                      </a:r>
                      <a:r>
                        <a:rPr lang="ko-KR" altLang="en-US" sz="2000" b="1" u="none" dirty="0">
                          <a:solidFill>
                            <a:schemeClr val="tx1"/>
                          </a:solidFill>
                          <a:ea typeface="맑은 고딕"/>
                        </a:rPr>
                        <a:t>평균값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으로 대체</a:t>
                      </a:r>
                    </a:p>
                    <a:p>
                      <a:pPr algn="ctr"/>
                      <a:endParaRPr lang="en-US" altLang="ko-KR" sz="2000" u="none" dirty="0">
                        <a:solidFill>
                          <a:schemeClr val="tx1"/>
                        </a:solidFill>
                        <a:ea typeface="맑은 고딕"/>
                      </a:endParaRPr>
                    </a:p>
                    <a:p>
                      <a:pPr algn="ctr"/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단</a:t>
                      </a:r>
                      <a:r>
                        <a:rPr lang="en-US" altLang="ko-KR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, 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모든 연도가 </a:t>
                      </a:r>
                      <a:r>
                        <a:rPr lang="en-US" altLang="ko-KR" sz="2000" u="none" dirty="0" err="1">
                          <a:solidFill>
                            <a:schemeClr val="tx1"/>
                          </a:solidFill>
                          <a:ea typeface="맑은 고딕"/>
                        </a:rPr>
                        <a:t>NaN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값이라 파생변수를 만들 수 없을 경우 </a:t>
                      </a:r>
                      <a:r>
                        <a:rPr lang="ko-KR" altLang="en-US" sz="2000" b="1" u="none" dirty="0">
                          <a:solidFill>
                            <a:schemeClr val="tx1"/>
                          </a:solidFill>
                          <a:ea typeface="맑은 고딕"/>
                        </a:rPr>
                        <a:t>0으로</a:t>
                      </a:r>
                      <a:r>
                        <a:rPr lang="ko-KR" altLang="en-US" sz="2000" u="none" dirty="0">
                          <a:solidFill>
                            <a:schemeClr val="tx1"/>
                          </a:solidFill>
                          <a:ea typeface="맑은 고딕"/>
                        </a:rPr>
                        <a:t> 대체</a:t>
                      </a:r>
                      <a:endParaRPr lang="ko-KR" altLang="ko-KR" sz="20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9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58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84FA4FBF-05CC-490A-A817-C66431859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24277"/>
              </p:ext>
            </p:extLst>
          </p:nvPr>
        </p:nvGraphicFramePr>
        <p:xfrm>
          <a:off x="7700005" y="1165156"/>
          <a:ext cx="2502059" cy="264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059">
                  <a:extLst>
                    <a:ext uri="{9D8B030D-6E8A-4147-A177-3AD203B41FA5}">
                      <a16:colId xmlns:a16="http://schemas.microsoft.com/office/drawing/2014/main" val="2581605608"/>
                    </a:ext>
                  </a:extLst>
                </a:gridCol>
              </a:tblGrid>
              <a:tr h="377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대륙기준 피처</a:t>
                      </a:r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2781"/>
                  </a:ext>
                </a:extLst>
              </a:tr>
              <a:tr h="226418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03478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83837FD-2968-41E1-91D1-796155A1A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756498"/>
              </p:ext>
            </p:extLst>
          </p:nvPr>
        </p:nvGraphicFramePr>
        <p:xfrm>
          <a:off x="2685891" y="1166425"/>
          <a:ext cx="5004118" cy="5283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059">
                  <a:extLst>
                    <a:ext uri="{9D8B030D-6E8A-4147-A177-3AD203B41FA5}">
                      <a16:colId xmlns:a16="http://schemas.microsoft.com/office/drawing/2014/main" val="2581605608"/>
                    </a:ext>
                  </a:extLst>
                </a:gridCol>
                <a:gridCol w="2502059">
                  <a:extLst>
                    <a:ext uri="{9D8B030D-6E8A-4147-A177-3AD203B41FA5}">
                      <a16:colId xmlns:a16="http://schemas.microsoft.com/office/drawing/2014/main" val="846928365"/>
                    </a:ext>
                  </a:extLst>
                </a:gridCol>
              </a:tblGrid>
              <a:tr h="377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기본 피처</a:t>
                      </a:r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국가기준 피처</a:t>
                      </a:r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2781"/>
                  </a:ext>
                </a:extLst>
              </a:tr>
              <a:tr h="226418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03478"/>
                  </a:ext>
                </a:extLst>
              </a:tr>
              <a:tr h="377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품목기준 피처</a:t>
                      </a:r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대 품목 피처</a:t>
                      </a:r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107891"/>
                  </a:ext>
                </a:extLst>
              </a:tr>
              <a:tr h="2264188"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>
                    <a:lnL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1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792650"/>
                  </a:ext>
                </a:extLst>
              </a:tr>
            </a:tbl>
          </a:graphicData>
        </a:graphic>
      </p:graphicFrame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12P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분석 및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모델링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graphicFrame>
        <p:nvGraphicFramePr>
          <p:cNvPr id="1592" name="표 1592">
            <a:extLst>
              <a:ext uri="{FF2B5EF4-FFF2-40B4-BE49-F238E27FC236}">
                <a16:creationId xmlns:a16="http://schemas.microsoft.com/office/drawing/2014/main" id="{14810AF4-1AF3-42B9-A2AF-0B92ABA25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4307"/>
              </p:ext>
            </p:extLst>
          </p:nvPr>
        </p:nvGraphicFramePr>
        <p:xfrm>
          <a:off x="435774" y="1953297"/>
          <a:ext cx="1888142" cy="449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142">
                  <a:extLst>
                    <a:ext uri="{9D8B030D-6E8A-4147-A177-3AD203B41FA5}">
                      <a16:colId xmlns:a16="http://schemas.microsoft.com/office/drawing/2014/main" val="4115534006"/>
                    </a:ext>
                  </a:extLst>
                </a:gridCol>
              </a:tblGrid>
              <a:tr h="89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기본 피처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 </a:t>
                      </a:r>
                      <a:endParaRPr lang="ko-KR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ko-KR" altLang="en-US" sz="16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0개 제거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64828"/>
                  </a:ext>
                </a:extLst>
              </a:tr>
              <a:tr h="89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sng" dirty="0"/>
                        <a:t>국가기준 피처</a:t>
                      </a:r>
                      <a:endParaRPr lang="ko-KR" sz="1600" b="1" u="sng" dirty="0"/>
                    </a:p>
                    <a:p>
                      <a:pPr lvl="0" algn="ctr">
                        <a:buNone/>
                      </a:pPr>
                      <a:endParaRPr lang="ko-KR" altLang="en-US" sz="1600" b="1" u="sng" dirty="0"/>
                    </a:p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6개 제거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6864"/>
                  </a:ext>
                </a:extLst>
              </a:tr>
              <a:tr h="89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sng" dirty="0"/>
                        <a:t>대륙기준 피처</a:t>
                      </a:r>
                    </a:p>
                    <a:p>
                      <a:pPr lvl="0" algn="ctr">
                        <a:buNone/>
                      </a:pPr>
                      <a:endParaRPr lang="ko-KR" altLang="en-US" sz="1600" b="1" u="sng" dirty="0"/>
                    </a:p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8개 제거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28853"/>
                  </a:ext>
                </a:extLst>
              </a:tr>
              <a:tr h="899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sng" dirty="0"/>
                        <a:t>품목기준 피처</a:t>
                      </a:r>
                    </a:p>
                    <a:p>
                      <a:pPr lvl="0" algn="ctr">
                        <a:buNone/>
                      </a:pPr>
                      <a:endParaRPr lang="ko-KR" altLang="en-US" sz="1600" b="1" u="sng" dirty="0"/>
                    </a:p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5개 제거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74692"/>
                  </a:ext>
                </a:extLst>
              </a:tr>
              <a:tr h="8993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u="sng" dirty="0"/>
                        <a:t>10대 품목 피처</a:t>
                      </a:r>
                    </a:p>
                    <a:p>
                      <a:pPr lvl="0" algn="ctr">
                        <a:buNone/>
                      </a:pPr>
                      <a:endParaRPr lang="ko-KR" altLang="en-US" sz="1600" b="1" u="sng" dirty="0"/>
                    </a:p>
                    <a:p>
                      <a:pPr lvl="0" algn="ctr">
                        <a:buNone/>
                      </a:pPr>
                      <a:r>
                        <a:rPr lang="ko-KR" altLang="en-US" sz="1600" dirty="0"/>
                        <a:t>0개 제거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04835"/>
                  </a:ext>
                </a:extLst>
              </a:tr>
            </a:tbl>
          </a:graphicData>
        </a:graphic>
      </p:graphicFrame>
      <p:sp>
        <p:nvSpPr>
          <p:cNvPr id="1593" name="TextBox 1592">
            <a:extLst>
              <a:ext uri="{FF2B5EF4-FFF2-40B4-BE49-F238E27FC236}">
                <a16:creationId xmlns:a16="http://schemas.microsoft.com/office/drawing/2014/main" id="{3EA56BA1-D091-4503-805D-77653AAD4662}"/>
              </a:ext>
            </a:extLst>
          </p:cNvPr>
          <p:cNvSpPr txBox="1"/>
          <p:nvPr/>
        </p:nvSpPr>
        <p:spPr>
          <a:xfrm>
            <a:off x="7792944" y="4010697"/>
            <a:ext cx="4205143" cy="1192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a typeface="맑은 고딕"/>
              </a:rPr>
              <a:t>* 대상</a:t>
            </a:r>
            <a:r>
              <a:rPr lang="en-US" altLang="ko-KR" sz="1600" dirty="0">
                <a:ea typeface="맑은 고딕"/>
              </a:rPr>
              <a:t>)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one-hot-encoding</a:t>
            </a:r>
            <a:r>
              <a:rPr lang="ko-KR" altLang="en-US" sz="1600" dirty="0">
                <a:ea typeface="맑은 고딕"/>
              </a:rPr>
              <a:t> 제외 197개 피처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a typeface="맑은 고딕"/>
              </a:rPr>
              <a:t>* 기준</a:t>
            </a:r>
            <a:r>
              <a:rPr lang="en-US" altLang="ko-KR" sz="1600" dirty="0">
                <a:ea typeface="맑은 고딕"/>
              </a:rPr>
              <a:t>)</a:t>
            </a:r>
            <a:r>
              <a:rPr lang="ko-KR" altLang="en-US" sz="1600" dirty="0">
                <a:ea typeface="맑은 고딕"/>
              </a:rPr>
              <a:t>상관성 90% 이상</a:t>
            </a:r>
            <a:endParaRPr 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dirty="0">
                <a:ea typeface="맑은 고딕"/>
              </a:rPr>
              <a:t>* </a:t>
            </a:r>
            <a:r>
              <a:rPr lang="ko-KR" sz="1600" dirty="0">
                <a:ea typeface="맑은 고딕"/>
              </a:rPr>
              <a:t>연도별로 생성된 </a:t>
            </a:r>
            <a:r>
              <a:rPr lang="ko-KR" altLang="en-US" sz="1600" dirty="0">
                <a:ea typeface="맑은 고딕"/>
              </a:rPr>
              <a:t>피처의 상관성은 무시</a:t>
            </a:r>
            <a:endParaRPr lang="ko-KR" sz="1600" dirty="0">
              <a:ea typeface="맑은 고딕"/>
            </a:endParaRPr>
          </a:p>
        </p:txBody>
      </p:sp>
      <p:sp>
        <p:nvSpPr>
          <p:cNvPr id="1595" name="TextBox 1594">
            <a:extLst>
              <a:ext uri="{FF2B5EF4-FFF2-40B4-BE49-F238E27FC236}">
                <a16:creationId xmlns:a16="http://schemas.microsoft.com/office/drawing/2014/main" id="{28A52D37-AB20-4C70-A51E-6109D81D52F8}"/>
              </a:ext>
            </a:extLst>
          </p:cNvPr>
          <p:cNvSpPr txBox="1"/>
          <p:nvPr/>
        </p:nvSpPr>
        <p:spPr>
          <a:xfrm>
            <a:off x="7792944" y="5283151"/>
            <a:ext cx="29125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총 19개 피처 제거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88A2B0F-5803-4015-B9B8-F0049AAABC2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4"/>
          <a:stretch/>
        </p:blipFill>
        <p:spPr>
          <a:xfrm>
            <a:off x="2788102" y="1528639"/>
            <a:ext cx="2250000" cy="225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C267B3-2DAD-4FCC-BB4E-AB36A044591B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6"/>
          <a:stretch/>
        </p:blipFill>
        <p:spPr bwMode="auto">
          <a:xfrm>
            <a:off x="5236763" y="1528639"/>
            <a:ext cx="2250000" cy="2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C4B310-7D22-4EE7-AECF-0147AE40372E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7"/>
          <a:stretch/>
        </p:blipFill>
        <p:spPr bwMode="auto">
          <a:xfrm>
            <a:off x="7755883" y="1527617"/>
            <a:ext cx="2250000" cy="2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8BF6A6-EFA4-4CC2-A737-11766639A0D9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0"/>
          <a:stretch/>
        </p:blipFill>
        <p:spPr bwMode="auto">
          <a:xfrm>
            <a:off x="2735965" y="4177507"/>
            <a:ext cx="2250000" cy="22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D64D0-2EAB-4A1F-8BE3-BA03B442C5D3}"/>
              </a:ext>
            </a:extLst>
          </p:cNvPr>
          <p:cNvSpPr/>
          <p:nvPr/>
        </p:nvSpPr>
        <p:spPr>
          <a:xfrm>
            <a:off x="1696944" y="196964"/>
            <a:ext cx="6096000" cy="86632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3200" b="1" kern="0" dirty="0" err="1">
                <a:solidFill>
                  <a:srgbClr val="011132"/>
                </a:solidFill>
                <a:ea typeface="맑은 고딕"/>
              </a:rPr>
              <a:t>전처리</a:t>
            </a:r>
            <a:endParaRPr lang="en-US" altLang="ko-KR" sz="3200" b="1" kern="0" dirty="0">
              <a:solidFill>
                <a:srgbClr val="011132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srgbClr val="011132"/>
                </a:solidFill>
                <a:ea typeface="맑은 고딕"/>
              </a:rPr>
              <a:t>Correlation</a:t>
            </a:r>
            <a:endParaRPr lang="ko-KR" altLang="en-US" sz="1400" b="1" i="1" kern="0" dirty="0">
              <a:solidFill>
                <a:srgbClr val="011132"/>
              </a:solidFill>
              <a:ea typeface="맑은 고딕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6AA474-8209-434E-8F9A-BB7C2C9A214D}"/>
              </a:ext>
            </a:extLst>
          </p:cNvPr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84" y="4158151"/>
            <a:ext cx="2250000" cy="22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00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0009E36A-21DD-465E-9BC5-8B13AD10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73" y="4491757"/>
            <a:ext cx="4235724" cy="2180840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D29CBA0-C1A6-4560-AEB4-DDB36553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714" y="1252311"/>
            <a:ext cx="4226983" cy="2366407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13P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분석 및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모델링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6C66D-E272-4DD1-8D40-617F4C759CBD}"/>
              </a:ext>
            </a:extLst>
          </p:cNvPr>
          <p:cNvSpPr txBox="1"/>
          <p:nvPr/>
        </p:nvSpPr>
        <p:spPr>
          <a:xfrm>
            <a:off x="6944297" y="3280144"/>
            <a:ext cx="4841304" cy="414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a typeface="맑은 고딕"/>
              </a:rPr>
              <a:t>* </a:t>
            </a:r>
            <a:r>
              <a:rPr lang="ko-KR" altLang="en-US" sz="1600" b="1" dirty="0" err="1">
                <a:ea typeface="맑은 고딕"/>
              </a:rPr>
              <a:t>y축</a:t>
            </a:r>
            <a:r>
              <a:rPr lang="ko-KR" altLang="en-US" sz="1600" b="1" dirty="0">
                <a:ea typeface="맑은 고딕"/>
              </a:rPr>
              <a:t> 스케일이 매우 작아</a:t>
            </a:r>
            <a:r>
              <a:rPr lang="ko-KR" altLang="en-US" sz="1600" b="1" dirty="0">
                <a:ea typeface="맑은 고딕" panose="020B0503020000020004" pitchFamily="34" charset="-127"/>
              </a:rPr>
              <a:t> </a:t>
            </a:r>
            <a:r>
              <a:rPr lang="ko-KR" altLang="en-US" sz="1600" b="1" dirty="0">
                <a:ea typeface="맑은 고딕"/>
              </a:rPr>
              <a:t>이상치로 간주하지 않음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7B7217-85E8-47A2-9EFB-18ADE7322E27}"/>
              </a:ext>
            </a:extLst>
          </p:cNvPr>
          <p:cNvSpPr/>
          <p:nvPr/>
        </p:nvSpPr>
        <p:spPr>
          <a:xfrm>
            <a:off x="1696944" y="196964"/>
            <a:ext cx="6096000" cy="86632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3200" b="1" kern="0" dirty="0" err="1">
                <a:solidFill>
                  <a:srgbClr val="011132"/>
                </a:solidFill>
                <a:ea typeface="맑은 고딕"/>
              </a:rPr>
              <a:t>전처리</a:t>
            </a:r>
            <a:endParaRPr lang="en-US" altLang="ko-KR" sz="3200" b="1" kern="0" dirty="0">
              <a:solidFill>
                <a:srgbClr val="011132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srgbClr val="011132"/>
                </a:solidFill>
                <a:ea typeface="맑은 고딕"/>
              </a:rPr>
              <a:t>Outlier</a:t>
            </a:r>
            <a:endParaRPr lang="ko-KR" altLang="en-US" sz="1400" b="1" i="1" kern="0" dirty="0">
              <a:solidFill>
                <a:srgbClr val="011132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4F345-AD8F-410D-B56C-58CDCDD97E0B}"/>
              </a:ext>
            </a:extLst>
          </p:cNvPr>
          <p:cNvSpPr txBox="1"/>
          <p:nvPr/>
        </p:nvSpPr>
        <p:spPr>
          <a:xfrm>
            <a:off x="3563070" y="3921669"/>
            <a:ext cx="62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중략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F06671-E89E-42FC-8523-D2587A0E9DC5}"/>
              </a:ext>
            </a:extLst>
          </p:cNvPr>
          <p:cNvSpPr/>
          <p:nvPr/>
        </p:nvSpPr>
        <p:spPr>
          <a:xfrm>
            <a:off x="5231333" y="5035229"/>
            <a:ext cx="793844" cy="621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대각선 줄무늬 15">
            <a:extLst>
              <a:ext uri="{FF2B5EF4-FFF2-40B4-BE49-F238E27FC236}">
                <a16:creationId xmlns:a16="http://schemas.microsoft.com/office/drawing/2014/main" id="{44DDB674-1CD4-4FA1-B152-3A7BA40CA6F1}"/>
              </a:ext>
            </a:extLst>
          </p:cNvPr>
          <p:cNvSpPr/>
          <p:nvPr/>
        </p:nvSpPr>
        <p:spPr>
          <a:xfrm rot="18761103">
            <a:off x="6060302" y="4328883"/>
            <a:ext cx="2026176" cy="1843660"/>
          </a:xfrm>
          <a:prstGeom prst="diagStripe">
            <a:avLst>
              <a:gd name="adj" fmla="val 22919"/>
            </a:avLst>
          </a:prstGeom>
          <a:solidFill>
            <a:srgbClr val="FF0000">
              <a:alpha val="3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83B615D9-3C94-45F5-BABA-A90DAD70F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965" y="3881028"/>
            <a:ext cx="2973336" cy="278000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3994E4-C5FB-4CAD-ABA7-531E9E1CA1E8}"/>
              </a:ext>
            </a:extLst>
          </p:cNvPr>
          <p:cNvCxnSpPr/>
          <p:nvPr/>
        </p:nvCxnSpPr>
        <p:spPr>
          <a:xfrm>
            <a:off x="1758973" y="3641610"/>
            <a:ext cx="424446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5E64D13-BDD2-4475-88E1-03FA194F9382}"/>
              </a:ext>
            </a:extLst>
          </p:cNvPr>
          <p:cNvCxnSpPr/>
          <p:nvPr/>
        </p:nvCxnSpPr>
        <p:spPr>
          <a:xfrm>
            <a:off x="1752474" y="4475925"/>
            <a:ext cx="424446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8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14P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분석 및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모델링</a:t>
            </a:r>
            <a:endParaRPr 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E48C4-9984-4A99-8871-E7E6DFA6CAA0}"/>
              </a:ext>
            </a:extLst>
          </p:cNvPr>
          <p:cNvSpPr txBox="1"/>
          <p:nvPr/>
        </p:nvSpPr>
        <p:spPr>
          <a:xfrm>
            <a:off x="301524" y="5456963"/>
            <a:ext cx="5665402" cy="772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ea typeface="맑은 고딕"/>
              </a:rPr>
              <a:t>* </a:t>
            </a:r>
            <a:r>
              <a:rPr lang="ko-KR" altLang="en-US" dirty="0">
                <a:ea typeface="맑은 고딕"/>
              </a:rPr>
              <a:t>이상치에 덜 민감한 </a:t>
            </a:r>
            <a:r>
              <a:rPr lang="ko-KR" altLang="en-US" b="1" dirty="0" err="1">
                <a:ea typeface="맑은 고딕"/>
              </a:rPr>
              <a:t>RobustScaler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사용한 후 </a:t>
            </a:r>
            <a:endParaRPr lang="en-US" altLang="ko-KR" dirty="0">
              <a:ea typeface="맑은 고딕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ea typeface="맑은 고딕"/>
              </a:rPr>
              <a:t>   np.log1p</a:t>
            </a:r>
            <a:r>
              <a:rPr lang="ko-KR" altLang="en-US" dirty="0">
                <a:ea typeface="맑은 고딕"/>
              </a:rPr>
              <a:t>를 사용해 치우침을 완화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2C4717-B9AF-4DAA-8465-8600FFE2D1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91705"/>
            <a:ext cx="5665402" cy="1283335"/>
          </a:xfrm>
          <a:prstGeom prst="rect">
            <a:avLst/>
          </a:prstGeom>
          <a:noFill/>
          <a:ln w="28575">
            <a:solidFill>
              <a:srgbClr val="011132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C95EE8-D54E-4700-B961-81F3E41975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4" y="3941004"/>
            <a:ext cx="5668678" cy="1283335"/>
          </a:xfrm>
          <a:prstGeom prst="rect">
            <a:avLst/>
          </a:prstGeom>
          <a:noFill/>
          <a:ln w="28575">
            <a:solidFill>
              <a:srgbClr val="011132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CFCA54-B94E-412A-B5E0-78CE1A8679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06" y="2482815"/>
            <a:ext cx="5591198" cy="1292225"/>
          </a:xfrm>
          <a:prstGeom prst="rect">
            <a:avLst/>
          </a:prstGeom>
          <a:noFill/>
          <a:ln w="28575">
            <a:solidFill>
              <a:srgbClr val="011132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A066044-FFC8-4EE3-AFC1-52C91D5733C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34" y="3929942"/>
            <a:ext cx="5582570" cy="1282065"/>
          </a:xfrm>
          <a:prstGeom prst="rect">
            <a:avLst/>
          </a:prstGeom>
          <a:noFill/>
          <a:ln w="28575">
            <a:solidFill>
              <a:srgbClr val="011132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2620801-5DB2-43FF-9CBE-6BC0EA28CD4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47" y="5357381"/>
            <a:ext cx="5565888" cy="1283335"/>
          </a:xfrm>
          <a:prstGeom prst="rect">
            <a:avLst/>
          </a:prstGeom>
          <a:noFill/>
          <a:ln w="28575">
            <a:solidFill>
              <a:srgbClr val="011132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21C2D5-AC4A-42A4-B3A5-B3583E5413B3}"/>
              </a:ext>
            </a:extLst>
          </p:cNvPr>
          <p:cNvSpPr txBox="1"/>
          <p:nvPr/>
        </p:nvSpPr>
        <p:spPr>
          <a:xfrm>
            <a:off x="207010" y="1892324"/>
            <a:ext cx="36552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ea typeface="맑은 고딕"/>
              </a:rPr>
              <a:t>[ 1</a:t>
            </a:r>
            <a:r>
              <a:rPr lang="ko-KR" altLang="en-US" sz="2000" b="1" dirty="0">
                <a:ea typeface="맑은 고딕"/>
              </a:rPr>
              <a:t>번의 </a:t>
            </a:r>
            <a:r>
              <a:rPr lang="en-US" altLang="ko-KR" sz="2000" b="1" dirty="0">
                <a:ea typeface="맑은 고딕"/>
              </a:rPr>
              <a:t>log1p</a:t>
            </a:r>
            <a:r>
              <a:rPr lang="ko-KR" altLang="en-US" sz="2000" b="1" dirty="0">
                <a:ea typeface="맑은 고딕"/>
              </a:rPr>
              <a:t> 적용 예 </a:t>
            </a:r>
            <a:r>
              <a:rPr lang="en-US" altLang="ko-KR" sz="2000" b="1" dirty="0">
                <a:ea typeface="맑은 고딕"/>
              </a:rPr>
              <a:t>]</a:t>
            </a:r>
            <a:endParaRPr lang="ko-KR" altLang="en-US" sz="2400" b="1" dirty="0"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A37AB-EED2-461A-9D38-2F3E201E4B23}"/>
              </a:ext>
            </a:extLst>
          </p:cNvPr>
          <p:cNvSpPr txBox="1"/>
          <p:nvPr/>
        </p:nvSpPr>
        <p:spPr>
          <a:xfrm>
            <a:off x="6264202" y="1887163"/>
            <a:ext cx="36552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ea typeface="맑은 고딕"/>
              </a:rPr>
              <a:t>[ 2</a:t>
            </a:r>
            <a:r>
              <a:rPr lang="ko-KR" altLang="en-US" sz="2000" b="1" dirty="0">
                <a:ea typeface="맑은 고딕"/>
              </a:rPr>
              <a:t>번의 </a:t>
            </a:r>
            <a:r>
              <a:rPr lang="en-US" altLang="ko-KR" sz="2000" b="1" dirty="0">
                <a:ea typeface="맑은 고딕"/>
              </a:rPr>
              <a:t>log1p</a:t>
            </a:r>
            <a:r>
              <a:rPr lang="ko-KR" altLang="en-US" sz="2000" b="1" dirty="0">
                <a:ea typeface="맑은 고딕"/>
              </a:rPr>
              <a:t> 적용 예 </a:t>
            </a:r>
            <a:r>
              <a:rPr lang="en-US" altLang="ko-KR" sz="2000" b="1" dirty="0">
                <a:ea typeface="맑은 고딕"/>
              </a:rPr>
              <a:t>]</a:t>
            </a:r>
            <a:endParaRPr lang="ko-KR" altLang="en-US" sz="2400" b="1" dirty="0">
              <a:ea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DED89F-CA36-420E-9613-7AFBD01F7E9F}"/>
              </a:ext>
            </a:extLst>
          </p:cNvPr>
          <p:cNvSpPr/>
          <p:nvPr/>
        </p:nvSpPr>
        <p:spPr>
          <a:xfrm>
            <a:off x="1696944" y="196964"/>
            <a:ext cx="6096000" cy="86632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3200" b="1" kern="0" dirty="0" err="1">
                <a:solidFill>
                  <a:srgbClr val="011132"/>
                </a:solidFill>
                <a:ea typeface="맑은 고딕"/>
              </a:rPr>
              <a:t>전처리</a:t>
            </a:r>
            <a:endParaRPr lang="en-US" altLang="ko-KR" sz="3200" b="1" kern="0" dirty="0">
              <a:solidFill>
                <a:srgbClr val="011132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srgbClr val="011132"/>
                </a:solidFill>
                <a:ea typeface="맑은 고딕"/>
              </a:rPr>
              <a:t>Scaling</a:t>
            </a:r>
            <a:endParaRPr lang="ko-KR" altLang="en-US" sz="1400" b="1" i="1" kern="0" dirty="0">
              <a:solidFill>
                <a:srgbClr val="011132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059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15P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분석 및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모델링</a:t>
            </a:r>
            <a:endParaRPr 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7F425-BA1F-44C2-B8AD-293A0EAA192E}"/>
              </a:ext>
            </a:extLst>
          </p:cNvPr>
          <p:cNvSpPr txBox="1"/>
          <p:nvPr/>
        </p:nvSpPr>
        <p:spPr>
          <a:xfrm>
            <a:off x="1080971" y="188963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[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종속변수 로그화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]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2E668-E87F-4131-B79E-6E4C8F14F1EC}"/>
              </a:ext>
            </a:extLst>
          </p:cNvPr>
          <p:cNvSpPr/>
          <p:nvPr/>
        </p:nvSpPr>
        <p:spPr>
          <a:xfrm>
            <a:off x="1696944" y="196964"/>
            <a:ext cx="6096000" cy="86632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3200" b="1" kern="0" dirty="0" err="1">
                <a:solidFill>
                  <a:srgbClr val="011132"/>
                </a:solidFill>
                <a:ea typeface="맑은 고딕"/>
              </a:rPr>
              <a:t>전처리</a:t>
            </a:r>
            <a:endParaRPr lang="en-US" altLang="ko-KR" sz="3200" b="1" kern="0" dirty="0">
              <a:solidFill>
                <a:srgbClr val="011132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srgbClr val="011132"/>
                </a:solidFill>
                <a:ea typeface="맑은 고딕"/>
              </a:rPr>
              <a:t>Log Scaling</a:t>
            </a:r>
            <a:endParaRPr lang="ko-KR" altLang="en-US" sz="1400" b="1" i="1" kern="0" dirty="0">
              <a:solidFill>
                <a:srgbClr val="011132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C75104-B927-4410-ADF5-E656F112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28" y="2486664"/>
            <a:ext cx="4229630" cy="3666909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3139E9-11C8-4D3A-9BF3-BACA8253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67" y="2486664"/>
            <a:ext cx="4471677" cy="3666909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pic>
        <p:nvPicPr>
          <p:cNvPr id="20" name="그림 5">
            <a:extLst>
              <a:ext uri="{FF2B5EF4-FFF2-40B4-BE49-F238E27FC236}">
                <a16:creationId xmlns:a16="http://schemas.microsoft.com/office/drawing/2014/main" id="{2768BEC3-F7CF-4C3D-9456-B573397C54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48" t="47407" r="-1" b="46851"/>
          <a:stretch/>
        </p:blipFill>
        <p:spPr>
          <a:xfrm>
            <a:off x="3282843" y="2585336"/>
            <a:ext cx="2060002" cy="215153"/>
          </a:xfrm>
          <a:prstGeom prst="rect">
            <a:avLst/>
          </a:prstGeom>
        </p:spPr>
      </p:pic>
      <p:pic>
        <p:nvPicPr>
          <p:cNvPr id="21" name="그림 5">
            <a:extLst>
              <a:ext uri="{FF2B5EF4-FFF2-40B4-BE49-F238E27FC236}">
                <a16:creationId xmlns:a16="http://schemas.microsoft.com/office/drawing/2014/main" id="{EE3AA4DE-3319-41E5-9C39-93613883C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48" t="47407" r="-1" b="46851"/>
          <a:stretch/>
        </p:blipFill>
        <p:spPr>
          <a:xfrm>
            <a:off x="8772818" y="2585335"/>
            <a:ext cx="2060002" cy="215153"/>
          </a:xfrm>
          <a:prstGeom prst="rect">
            <a:avLst/>
          </a:prstGeom>
        </p:spPr>
      </p:pic>
      <p:sp>
        <p:nvSpPr>
          <p:cNvPr id="19" name="화살표: 아래로 구부러짐 18">
            <a:extLst>
              <a:ext uri="{FF2B5EF4-FFF2-40B4-BE49-F238E27FC236}">
                <a16:creationId xmlns:a16="http://schemas.microsoft.com/office/drawing/2014/main" id="{88BC474F-C5DB-45C9-81AC-A9BCE25802EB}"/>
              </a:ext>
            </a:extLst>
          </p:cNvPr>
          <p:cNvSpPr/>
          <p:nvPr/>
        </p:nvSpPr>
        <p:spPr>
          <a:xfrm>
            <a:off x="5019040" y="3927862"/>
            <a:ext cx="2060002" cy="626902"/>
          </a:xfrm>
          <a:prstGeom prst="curvedDownArrow">
            <a:avLst>
              <a:gd name="adj1" fmla="val 48481"/>
              <a:gd name="adj2" fmla="val 107689"/>
              <a:gd name="adj3" fmla="val 25000"/>
            </a:avLst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8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16P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분석 및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모델링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B9E55-C4A4-4D3D-852C-3D7463B5A577}"/>
              </a:ext>
            </a:extLst>
          </p:cNvPr>
          <p:cNvSpPr txBox="1"/>
          <p:nvPr/>
        </p:nvSpPr>
        <p:spPr>
          <a:xfrm>
            <a:off x="0" y="3004573"/>
            <a:ext cx="121920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 dirty="0">
                <a:ea typeface="맑은 고딕"/>
              </a:rPr>
              <a:t>O</a:t>
            </a:r>
            <a:r>
              <a:rPr lang="ko-KR" altLang="en-US" sz="2800" b="1" dirty="0" err="1">
                <a:ea typeface="맑은 고딕"/>
              </a:rPr>
              <a:t>ne</a:t>
            </a:r>
            <a:r>
              <a:rPr lang="ko-KR" altLang="en-US" sz="2800" b="1" dirty="0">
                <a:ea typeface="맑은 고딕"/>
              </a:rPr>
              <a:t>-</a:t>
            </a:r>
            <a:r>
              <a:rPr lang="en-US" altLang="ko-KR" sz="2800" b="1" dirty="0">
                <a:ea typeface="맑은 고딕"/>
              </a:rPr>
              <a:t>H</a:t>
            </a:r>
            <a:r>
              <a:rPr lang="ko-KR" altLang="en-US" sz="2800" b="1" dirty="0" err="1">
                <a:ea typeface="맑은 고딕"/>
              </a:rPr>
              <a:t>ot</a:t>
            </a:r>
            <a:r>
              <a:rPr lang="ko-KR" altLang="en-US" sz="2800" b="1" dirty="0">
                <a:ea typeface="맑은 고딕"/>
              </a:rPr>
              <a:t>-</a:t>
            </a:r>
            <a:r>
              <a:rPr lang="en-US" altLang="ko-KR" sz="2800" b="1" dirty="0">
                <a:ea typeface="맑은 고딕"/>
              </a:rPr>
              <a:t>E</a:t>
            </a:r>
            <a:r>
              <a:rPr lang="ko-KR" altLang="en-US" sz="2800" b="1" dirty="0" err="1">
                <a:ea typeface="맑은 고딕"/>
              </a:rPr>
              <a:t>ncoding을</a:t>
            </a:r>
            <a:r>
              <a:rPr lang="ko-KR" altLang="en-US" sz="2800" b="1" dirty="0">
                <a:ea typeface="맑은 고딕"/>
              </a:rPr>
              <a:t> 통해 생성된 790개의 피처에 대해 주성분 분석</a:t>
            </a:r>
          </a:p>
          <a:p>
            <a:pPr algn="ctr"/>
            <a:endParaRPr lang="ko-KR" altLang="en-US" sz="2800" b="1" dirty="0">
              <a:ea typeface="맑은 고딕"/>
            </a:endParaRPr>
          </a:p>
          <a:p>
            <a:pPr algn="ctr"/>
            <a:r>
              <a:rPr lang="en-US" altLang="ko-KR" sz="2800" b="1" dirty="0"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2800" b="1" dirty="0">
                <a:solidFill>
                  <a:srgbClr val="FF6600"/>
                </a:solidFill>
                <a:ea typeface="맑은 고딕"/>
              </a:rPr>
              <a:t>90%의 설명력</a:t>
            </a:r>
            <a:r>
              <a:rPr lang="ko-KR" altLang="en-US" sz="2800" b="1" dirty="0">
                <a:ea typeface="맑은 고딕"/>
              </a:rPr>
              <a:t>을 가지는 </a:t>
            </a:r>
            <a:r>
              <a:rPr lang="ko-KR" altLang="en-US" sz="2800" b="1" dirty="0">
                <a:solidFill>
                  <a:srgbClr val="FF6600"/>
                </a:solidFill>
                <a:ea typeface="맑은 고딕"/>
              </a:rPr>
              <a:t>351개의 피처</a:t>
            </a:r>
            <a:r>
              <a:rPr lang="ko-KR" altLang="en-US" sz="2800" b="1" dirty="0">
                <a:ea typeface="맑은 고딕"/>
              </a:rPr>
              <a:t>로 차원축소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F31B4-0913-4223-A64C-A9BB3A59EC12}"/>
              </a:ext>
            </a:extLst>
          </p:cNvPr>
          <p:cNvSpPr/>
          <p:nvPr/>
        </p:nvSpPr>
        <p:spPr>
          <a:xfrm>
            <a:off x="1696944" y="196964"/>
            <a:ext cx="6096000" cy="86632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3200" b="1" kern="0" dirty="0" err="1">
                <a:solidFill>
                  <a:srgbClr val="011132"/>
                </a:solidFill>
                <a:ea typeface="맑은 고딕"/>
              </a:rPr>
              <a:t>전처리</a:t>
            </a:r>
            <a:endParaRPr lang="en-US" altLang="ko-KR" sz="3200" b="1" kern="0" dirty="0">
              <a:solidFill>
                <a:srgbClr val="011132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srgbClr val="011132"/>
                </a:solidFill>
                <a:ea typeface="맑은 고딕"/>
              </a:rPr>
              <a:t>PCA</a:t>
            </a:r>
            <a:endParaRPr lang="ko-KR" altLang="en-US" sz="1400" b="1" i="1" kern="0" dirty="0">
              <a:solidFill>
                <a:srgbClr val="011132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7047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17P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분석 및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모델링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F31B4-0913-4223-A64C-A9BB3A59EC12}"/>
              </a:ext>
            </a:extLst>
          </p:cNvPr>
          <p:cNvSpPr/>
          <p:nvPr/>
        </p:nvSpPr>
        <p:spPr>
          <a:xfrm>
            <a:off x="1696944" y="196964"/>
            <a:ext cx="6096000" cy="86632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ko-KR" altLang="en-US" sz="3200" b="1" kern="0" dirty="0" err="1">
                <a:solidFill>
                  <a:srgbClr val="011132"/>
                </a:solidFill>
                <a:ea typeface="맑은 고딕"/>
              </a:rPr>
              <a:t>전처리</a:t>
            </a:r>
            <a:endParaRPr lang="en-US" altLang="ko-KR" sz="3200" b="1" kern="0" dirty="0">
              <a:solidFill>
                <a:srgbClr val="011132"/>
              </a:solidFill>
              <a:ea typeface="맑은 고딕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400" b="1" i="1" kern="0" dirty="0" err="1">
                <a:solidFill>
                  <a:srgbClr val="011132"/>
                </a:solidFill>
                <a:ea typeface="맑은 고딕"/>
              </a:rPr>
              <a:t>Feature</a:t>
            </a:r>
            <a:r>
              <a:rPr lang="ko-KR" altLang="en-US" sz="1400" b="1" i="1" kern="0" dirty="0">
                <a:solidFill>
                  <a:srgbClr val="011132"/>
                </a:solidFill>
                <a:ea typeface="맑은 고딕"/>
              </a:rPr>
              <a:t> </a:t>
            </a:r>
            <a:r>
              <a:rPr lang="ko-KR" altLang="en-US" sz="1400" b="1" i="1" kern="0" dirty="0" err="1">
                <a:solidFill>
                  <a:srgbClr val="011132"/>
                </a:solidFill>
                <a:ea typeface="맑은 고딕"/>
              </a:rPr>
              <a:t>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D331D-5746-4E38-8A2F-882360349C36}"/>
              </a:ext>
            </a:extLst>
          </p:cNvPr>
          <p:cNvSpPr txBox="1"/>
          <p:nvPr/>
        </p:nvSpPr>
        <p:spPr>
          <a:xfrm>
            <a:off x="702518" y="22736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A7A3AD-C175-4F37-ACA0-5CC6BC2581E4}"/>
              </a:ext>
            </a:extLst>
          </p:cNvPr>
          <p:cNvSpPr/>
          <p:nvPr/>
        </p:nvSpPr>
        <p:spPr>
          <a:xfrm>
            <a:off x="751944" y="2230394"/>
            <a:ext cx="2502242" cy="710515"/>
          </a:xfrm>
          <a:prstGeom prst="roundRect">
            <a:avLst>
              <a:gd name="adj" fmla="val 11620"/>
            </a:avLst>
          </a:prstGeom>
          <a:solidFill>
            <a:schemeClr val="bg2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전처리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Numeric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178개</a:t>
            </a: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B8072029-CBD7-486F-9B37-91A295A5ACBC}"/>
              </a:ext>
            </a:extLst>
          </p:cNvPr>
          <p:cNvSpPr/>
          <p:nvPr/>
        </p:nvSpPr>
        <p:spPr>
          <a:xfrm>
            <a:off x="3630038" y="2124847"/>
            <a:ext cx="916459" cy="916459"/>
          </a:xfrm>
          <a:prstGeom prst="mathPlus">
            <a:avLst/>
          </a:prstGeom>
          <a:solidFill>
            <a:schemeClr val="bg2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6E52FF-3E28-4AD9-9342-51517B0FDAA9}"/>
              </a:ext>
            </a:extLst>
          </p:cNvPr>
          <p:cNvSpPr/>
          <p:nvPr/>
        </p:nvSpPr>
        <p:spPr>
          <a:xfrm>
            <a:off x="4922349" y="2230394"/>
            <a:ext cx="2502242" cy="710515"/>
          </a:xfrm>
          <a:prstGeom prst="roundRect">
            <a:avLst>
              <a:gd name="adj" fmla="val 9097"/>
            </a:avLst>
          </a:prstGeom>
          <a:solidFill>
            <a:schemeClr val="bg2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주성분분석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351개</a:t>
            </a:r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837D4658-1A88-40A2-B1B1-3031EBCEB30C}"/>
              </a:ext>
            </a:extLst>
          </p:cNvPr>
          <p:cNvSpPr/>
          <p:nvPr/>
        </p:nvSpPr>
        <p:spPr>
          <a:xfrm>
            <a:off x="7850144" y="2124847"/>
            <a:ext cx="916459" cy="916459"/>
          </a:xfrm>
          <a:prstGeom prst="mathEqual">
            <a:avLst/>
          </a:prstGeom>
          <a:solidFill>
            <a:schemeClr val="bg2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666F997E-10A4-45AB-8C99-3AC73ADA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303591"/>
            <a:ext cx="4609122" cy="3045575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55AA71-FE4D-4A44-8C9A-2D735902295F}"/>
              </a:ext>
            </a:extLst>
          </p:cNvPr>
          <p:cNvSpPr txBox="1"/>
          <p:nvPr/>
        </p:nvSpPr>
        <p:spPr>
          <a:xfrm>
            <a:off x="5674862" y="5220203"/>
            <a:ext cx="4981791" cy="1128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ea typeface="맑은 고딕"/>
              </a:rPr>
              <a:t>FS </a:t>
            </a:r>
            <a:r>
              <a:rPr lang="ko-KR" altLang="en-US" sz="2400" dirty="0">
                <a:ea typeface="맑은 고딕"/>
              </a:rPr>
              <a:t>사용모델</a:t>
            </a:r>
            <a:r>
              <a:rPr lang="en-US" altLang="ko-KR" sz="2400" dirty="0">
                <a:ea typeface="맑은 고딕"/>
              </a:rPr>
              <a:t>) </a:t>
            </a:r>
            <a:r>
              <a:rPr lang="ko-KR" altLang="en-US" sz="2400" b="1" dirty="0">
                <a:ea typeface="맑은 고딕"/>
              </a:rPr>
              <a:t>LGBM </a:t>
            </a:r>
            <a:r>
              <a:rPr lang="en-US" altLang="ko-KR" sz="2400" b="1" dirty="0">
                <a:ea typeface="맑은 고딕"/>
              </a:rPr>
              <a:t>Regressor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ea typeface="맑은 고딕"/>
                <a:sym typeface="Wingdings" panose="05000000000000000000" pitchFamily="2" charset="2"/>
              </a:rPr>
              <a:t></a:t>
            </a:r>
            <a:r>
              <a:rPr lang="en-US" altLang="ko-KR" sz="2400" b="1" dirty="0">
                <a:solidFill>
                  <a:srgbClr val="FF6600"/>
                </a:solidFill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2400" b="1" dirty="0">
                <a:solidFill>
                  <a:srgbClr val="FF6600"/>
                </a:solidFill>
                <a:ea typeface="맑은 고딕"/>
              </a:rPr>
              <a:t>98%</a:t>
            </a:r>
            <a:r>
              <a:rPr lang="ko-KR" altLang="en-US" sz="2400" dirty="0">
                <a:ea typeface="맑은 고딕"/>
              </a:rPr>
              <a:t>의 피처를 사용하여 모델링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7A2DE1E-D4FD-4E10-85D4-1592EE622312}"/>
              </a:ext>
            </a:extLst>
          </p:cNvPr>
          <p:cNvSpPr/>
          <p:nvPr/>
        </p:nvSpPr>
        <p:spPr>
          <a:xfrm>
            <a:off x="8994932" y="2227818"/>
            <a:ext cx="2502242" cy="710515"/>
          </a:xfrm>
          <a:prstGeom prst="roundRect">
            <a:avLst>
              <a:gd name="adj" fmla="val 10358"/>
            </a:avLst>
          </a:prstGeom>
          <a:solidFill>
            <a:schemeClr val="bg2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총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529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99257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18P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모델 선정 및 튜닝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분석 및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모델링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6A7EA1B-2336-4BD0-A231-96A094C25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80829"/>
              </p:ext>
            </p:extLst>
          </p:nvPr>
        </p:nvGraphicFramePr>
        <p:xfrm>
          <a:off x="1745225" y="2450834"/>
          <a:ext cx="1794387" cy="199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387">
                  <a:extLst>
                    <a:ext uri="{9D8B030D-6E8A-4147-A177-3AD203B41FA5}">
                      <a16:colId xmlns:a16="http://schemas.microsoft.com/office/drawing/2014/main" val="3615030474"/>
                    </a:ext>
                  </a:extLst>
                </a:gridCol>
              </a:tblGrid>
              <a:tr h="3957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사용모델 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7372"/>
                  </a:ext>
                </a:extLst>
              </a:tr>
              <a:tr h="1599895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/>
                        <a:t>XGB </a:t>
                      </a:r>
                      <a:endParaRPr lang="ko-KR" dirty="0"/>
                    </a:p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/>
                        <a:t>LGBM</a:t>
                      </a:r>
                    </a:p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 err="1"/>
                        <a:t>CatBoost</a:t>
                      </a:r>
                      <a:endParaRPr lang="ko-KR" altLang="en-US" dirty="0"/>
                    </a:p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 err="1"/>
                        <a:t>Extra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tree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588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FD4BBE-7ADC-4FA9-8E94-B160B4A43B26}"/>
              </a:ext>
            </a:extLst>
          </p:cNvPr>
          <p:cNvSpPr txBox="1"/>
          <p:nvPr/>
        </p:nvSpPr>
        <p:spPr>
          <a:xfrm>
            <a:off x="1704972" y="4564770"/>
            <a:ext cx="3603523" cy="18913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a typeface="맑은 고딕"/>
              </a:rPr>
              <a:t>* 평가지표 : RMSE 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a typeface="맑은 고딕"/>
              </a:rPr>
              <a:t>* 성능 검증 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a typeface="맑은 고딕"/>
              </a:rPr>
              <a:t>   - Data </a:t>
            </a:r>
            <a:r>
              <a:rPr lang="ko-KR" altLang="en-US" sz="1600" dirty="0" err="1">
                <a:ea typeface="맑은 고딕"/>
              </a:rPr>
              <a:t>Split</a:t>
            </a:r>
            <a:r>
              <a:rPr lang="ko-KR" altLang="en-US" sz="1600" dirty="0">
                <a:ea typeface="맑은 고딕"/>
              </a:rPr>
              <a:t> </a:t>
            </a:r>
            <a:endParaRPr lang="ko-KR" dirty="0"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ea typeface="맑은 고딕"/>
              </a:rPr>
              <a:t>   - k-</a:t>
            </a:r>
            <a:r>
              <a:rPr lang="ko-KR" altLang="en-US" sz="1600" dirty="0" err="1">
                <a:ea typeface="맑은 고딕"/>
              </a:rPr>
              <a:t>fold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cross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validation</a:t>
            </a:r>
            <a:r>
              <a:rPr lang="ko-KR" altLang="en-US" sz="1600" dirty="0">
                <a:ea typeface="맑은 고딕"/>
              </a:rPr>
              <a:t> </a:t>
            </a:r>
            <a:endParaRPr lang="ko-KR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ea typeface="맑은 고딕"/>
              </a:rPr>
              <a:t>* 모델 튜닝 : </a:t>
            </a:r>
            <a:r>
              <a:rPr lang="ko-KR" altLang="en-US" sz="1600" dirty="0" err="1">
                <a:ea typeface="맑은 고딕"/>
              </a:rPr>
              <a:t>Bayesian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Optimization</a:t>
            </a:r>
            <a:r>
              <a:rPr lang="ko-KR" altLang="en-US" sz="1600" dirty="0">
                <a:ea typeface="맑은 고딕"/>
              </a:rPr>
              <a:t> </a:t>
            </a: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CDC08665-E5E3-45BB-8105-37F6777DB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1914"/>
              </p:ext>
            </p:extLst>
          </p:nvPr>
        </p:nvGraphicFramePr>
        <p:xfrm>
          <a:off x="7116096" y="1135770"/>
          <a:ext cx="3465870" cy="148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870">
                  <a:extLst>
                    <a:ext uri="{9D8B030D-6E8A-4147-A177-3AD203B41FA5}">
                      <a16:colId xmlns:a16="http://schemas.microsoft.com/office/drawing/2014/main" val="3615030474"/>
                    </a:ext>
                  </a:extLst>
                </a:gridCol>
              </a:tblGrid>
              <a:tr h="3282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Average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Ensemble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7372"/>
                  </a:ext>
                </a:extLst>
              </a:tr>
              <a:tr h="962236"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/>
                        <a:t>LGBM</a:t>
                      </a:r>
                    </a:p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 err="1"/>
                        <a:t>CatBoost</a:t>
                      </a:r>
                      <a:endParaRPr lang="ko-KR" altLang="en-US" dirty="0"/>
                    </a:p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 err="1"/>
                        <a:t>멱평균</a:t>
                      </a:r>
                      <a:r>
                        <a:rPr lang="ko-KR" altLang="en-US" dirty="0"/>
                        <a:t>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58842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9A9F955C-BD24-4ADB-B156-4BB47165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08696"/>
              </p:ext>
            </p:extLst>
          </p:nvPr>
        </p:nvGraphicFramePr>
        <p:xfrm>
          <a:off x="7152965" y="2880992"/>
          <a:ext cx="3441366" cy="117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1366">
                  <a:extLst>
                    <a:ext uri="{9D8B030D-6E8A-4147-A177-3AD203B41FA5}">
                      <a16:colId xmlns:a16="http://schemas.microsoft.com/office/drawing/2014/main" val="3615030474"/>
                    </a:ext>
                  </a:extLst>
                </a:gridCol>
              </a:tblGrid>
              <a:tr h="32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Stacking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7372"/>
                  </a:ext>
                </a:extLst>
              </a:tr>
              <a:tr h="809395"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/>
                        <a:t>4가지 모델 모두 사용 </a:t>
                      </a:r>
                    </a:p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 err="1"/>
                        <a:t>Meta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Model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voting</a:t>
                      </a:r>
                      <a:r>
                        <a:rPr lang="ko-KR" altLang="en-US" dirty="0"/>
                        <a:t>, LGBM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58842"/>
                  </a:ext>
                </a:extLst>
              </a:tr>
            </a:tbl>
          </a:graphicData>
        </a:graphic>
      </p:graphicFrame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EFD5FD7-704F-494C-B15C-CA2242775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65510"/>
              </p:ext>
            </p:extLst>
          </p:nvPr>
        </p:nvGraphicFramePr>
        <p:xfrm>
          <a:off x="7189837" y="4313750"/>
          <a:ext cx="3429074" cy="1887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74">
                  <a:extLst>
                    <a:ext uri="{9D8B030D-6E8A-4147-A177-3AD203B41FA5}">
                      <a16:colId xmlns:a16="http://schemas.microsoft.com/office/drawing/2014/main" val="3615030474"/>
                    </a:ext>
                  </a:extLst>
                </a:gridCol>
              </a:tblGrid>
              <a:tr h="3564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dirty="0" err="1"/>
                        <a:t>Seed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Ensemble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7372"/>
                  </a:ext>
                </a:extLst>
              </a:tr>
              <a:tr h="1039970"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/>
                        <a:t>LGBM </a:t>
                      </a:r>
                      <a:r>
                        <a:rPr lang="ko-KR" altLang="en-US" dirty="0" err="1"/>
                        <a:t>Seed값을</a:t>
                      </a:r>
                      <a:r>
                        <a:rPr lang="ko-KR" altLang="en-US" dirty="0"/>
                        <a:t> 3번 변경해 </a:t>
                      </a:r>
                      <a:r>
                        <a:rPr lang="ko-KR" altLang="en-US" dirty="0" err="1"/>
                        <a:t>예측값</a:t>
                      </a:r>
                      <a:r>
                        <a:rPr lang="ko-KR" altLang="en-US" dirty="0"/>
                        <a:t> 생성</a:t>
                      </a:r>
                    </a:p>
                    <a:p>
                      <a:pPr marL="285750" lvl="0" indent="-285750">
                        <a:lnSpc>
                          <a:spcPct val="130000"/>
                        </a:lnSpc>
                        <a:buFont typeface="Arial"/>
                        <a:buChar char="•"/>
                      </a:pPr>
                      <a:r>
                        <a:rPr lang="ko-KR" altLang="en-US" dirty="0" err="1"/>
                        <a:t>cross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validation을</a:t>
                      </a:r>
                      <a:r>
                        <a:rPr lang="ko-KR" altLang="en-US" dirty="0"/>
                        <a:t> 통해 </a:t>
                      </a:r>
                      <a:endParaRPr lang="en-US" altLang="ko-KR" dirty="0"/>
                    </a:p>
                    <a:p>
                      <a:pPr marL="0" lvl="0" indent="0">
                        <a:lnSpc>
                          <a:spcPct val="130000"/>
                        </a:lnSpc>
                        <a:buFont typeface="Arial"/>
                        <a:buNone/>
                      </a:pPr>
                      <a:r>
                        <a:rPr lang="en-US" altLang="ko-KR" dirty="0"/>
                        <a:t>    </a:t>
                      </a:r>
                      <a:r>
                        <a:rPr lang="ko-KR" altLang="en-US" dirty="0"/>
                        <a:t>앙상블 진행</a:t>
                      </a:r>
                      <a:endParaRPr lang="ko-K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58842"/>
                  </a:ext>
                </a:extLst>
              </a:tr>
            </a:tbl>
          </a:graphicData>
        </a:graphic>
      </p:graphicFrame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0E859A4-C68D-4318-AB6C-9899FD6F228C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3539612" y="1879641"/>
            <a:ext cx="3576484" cy="1569023"/>
          </a:xfrm>
          <a:prstGeom prst="bentConnector3">
            <a:avLst>
              <a:gd name="adj1" fmla="val 51003"/>
            </a:avLst>
          </a:prstGeom>
          <a:ln w="28575">
            <a:solidFill>
              <a:srgbClr val="01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F30F788-EF1C-4DB8-9704-A91E910A32A1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539612" y="3448664"/>
            <a:ext cx="3650225" cy="1808760"/>
          </a:xfrm>
          <a:prstGeom prst="bentConnector3">
            <a:avLst>
              <a:gd name="adj1" fmla="val 50000"/>
            </a:avLst>
          </a:prstGeom>
          <a:ln w="28575">
            <a:solidFill>
              <a:srgbClr val="01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5B24D1-0821-4B39-8F1F-76A43326D24D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3539612" y="3448664"/>
            <a:ext cx="3613353" cy="19905"/>
          </a:xfrm>
          <a:prstGeom prst="straightConnector1">
            <a:avLst/>
          </a:prstGeom>
          <a:ln w="28575">
            <a:solidFill>
              <a:srgbClr val="01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5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</a:rPr>
              <a:t>1P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02869"/>
            <a:ext cx="142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kern="0" dirty="0">
                <a:solidFill>
                  <a:prstClr val="white"/>
                </a:solidFill>
              </a:rPr>
              <a:t>목차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5400000">
            <a:off x="2937879" y="2763046"/>
            <a:ext cx="1980822" cy="2224247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011132"/>
          </a:solidFill>
          <a:ln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rot="5400000">
            <a:off x="7251513" y="2763046"/>
            <a:ext cx="1980822" cy="2224247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011132"/>
          </a:solidFill>
          <a:ln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6200000">
            <a:off x="785336" y="2137758"/>
            <a:ext cx="1980822" cy="2224247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011132"/>
          </a:solidFill>
          <a:ln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55881" y="2480828"/>
            <a:ext cx="1839737" cy="2118224"/>
            <a:chOff x="2168084" y="3125970"/>
            <a:chExt cx="1323542" cy="1523891"/>
          </a:xfrm>
        </p:grpSpPr>
        <p:sp>
          <p:nvSpPr>
            <p:cNvPr id="20" name="육각형 19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011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31548" y="3703252"/>
              <a:ext cx="1196611" cy="32682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011132"/>
                  </a:solidFill>
                </a:rPr>
                <a:t>제안배경</a:t>
              </a:r>
              <a:endParaRPr lang="en-US" altLang="ko-KR" sz="1600" b="1" dirty="0">
                <a:solidFill>
                  <a:srgbClr val="011132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008419" y="2480830"/>
            <a:ext cx="1839737" cy="2118224"/>
            <a:chOff x="2168084" y="3125970"/>
            <a:chExt cx="1323542" cy="1523891"/>
          </a:xfrm>
        </p:grpSpPr>
        <p:sp>
          <p:nvSpPr>
            <p:cNvPr id="24" name="육각형 23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011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31548" y="3556772"/>
              <a:ext cx="1196611" cy="62574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011132"/>
                  </a:solidFill>
                </a:rPr>
                <a:t>데이터 탐색 및 파생변수</a:t>
              </a:r>
              <a:endParaRPr lang="en-US" altLang="ko-KR" b="1" dirty="0">
                <a:solidFill>
                  <a:srgbClr val="011132"/>
                </a:solidFill>
              </a:endParaRPr>
            </a:p>
          </p:txBody>
        </p:sp>
      </p:grpSp>
      <p:sp>
        <p:nvSpPr>
          <p:cNvPr id="27" name="자유형 26"/>
          <p:cNvSpPr/>
          <p:nvPr/>
        </p:nvSpPr>
        <p:spPr>
          <a:xfrm rot="16200000">
            <a:off x="5098969" y="2137758"/>
            <a:ext cx="1980822" cy="2224247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011132"/>
          </a:solidFill>
          <a:ln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1132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69514" y="2480828"/>
            <a:ext cx="1839737" cy="2118224"/>
            <a:chOff x="2168084" y="3125970"/>
            <a:chExt cx="1323542" cy="1523891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011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31548" y="3548155"/>
              <a:ext cx="1196611" cy="62574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011132"/>
                  </a:solidFill>
                </a:rPr>
                <a:t>분석 </a:t>
              </a:r>
              <a:endParaRPr lang="en-US" altLang="ko-KR" b="1" dirty="0">
                <a:solidFill>
                  <a:srgbClr val="01113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011132"/>
                  </a:solidFill>
                </a:rPr>
                <a:t>및 모델링</a:t>
              </a:r>
              <a:endParaRPr lang="en-US" altLang="ko-KR" b="1" dirty="0">
                <a:solidFill>
                  <a:srgbClr val="011132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322053" y="2480830"/>
            <a:ext cx="1839737" cy="2118224"/>
            <a:chOff x="2168084" y="3125970"/>
            <a:chExt cx="1323542" cy="1523891"/>
          </a:xfrm>
        </p:grpSpPr>
        <p:sp>
          <p:nvSpPr>
            <p:cNvPr id="32" name="육각형 31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011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31548" y="3703252"/>
              <a:ext cx="1196611" cy="32682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011132"/>
                  </a:solidFill>
                </a:rPr>
                <a:t>기대효과</a:t>
              </a:r>
              <a:endParaRPr lang="en-US" altLang="ko-KR" sz="1600" b="1" dirty="0">
                <a:solidFill>
                  <a:srgbClr val="011132"/>
                </a:solidFill>
              </a:endParaRPr>
            </a:p>
          </p:txBody>
        </p:sp>
      </p:grpSp>
      <p:sp>
        <p:nvSpPr>
          <p:cNvPr id="35" name="자유형 34"/>
          <p:cNvSpPr/>
          <p:nvPr/>
        </p:nvSpPr>
        <p:spPr>
          <a:xfrm rot="16200000">
            <a:off x="9425842" y="2137758"/>
            <a:ext cx="1980822" cy="2224247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011132"/>
          </a:solidFill>
          <a:ln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9496386" y="2480828"/>
            <a:ext cx="1839737" cy="2118224"/>
            <a:chOff x="2168084" y="3125970"/>
            <a:chExt cx="1323542" cy="1523891"/>
          </a:xfrm>
        </p:grpSpPr>
        <p:sp>
          <p:nvSpPr>
            <p:cNvPr id="37" name="육각형 36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011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31548" y="3703252"/>
              <a:ext cx="1196611" cy="32682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011132"/>
                  </a:solidFill>
                </a:rPr>
                <a:t>활용방안</a:t>
              </a:r>
              <a:endParaRPr lang="en-US" altLang="ko-KR" sz="1600" b="1" dirty="0">
                <a:solidFill>
                  <a:srgbClr val="011132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910052-C082-486A-8837-AB30356B8110}"/>
              </a:ext>
            </a:extLst>
          </p:cNvPr>
          <p:cNvSpPr/>
          <p:nvPr/>
        </p:nvSpPr>
        <p:spPr>
          <a:xfrm>
            <a:off x="848983" y="5211575"/>
            <a:ext cx="1826057" cy="10202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ea typeface="맑은 고딕"/>
              </a:rPr>
              <a:t>대회주제</a:t>
            </a:r>
            <a:b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400" dirty="0">
                <a:ea typeface="맑은 고딕"/>
              </a:rPr>
              <a:t>추가 데이터</a:t>
            </a:r>
            <a:b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400" dirty="0">
                <a:ea typeface="맑은 고딕"/>
              </a:rPr>
              <a:t>데이터 시각화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56" name="모서리가 둥근 직사각형 39">
            <a:extLst>
              <a:ext uri="{FF2B5EF4-FFF2-40B4-BE49-F238E27FC236}">
                <a16:creationId xmlns:a16="http://schemas.microsoft.com/office/drawing/2014/main" id="{8C18D66F-EF5A-4D66-B70A-035B3F288F0E}"/>
              </a:ext>
            </a:extLst>
          </p:cNvPr>
          <p:cNvSpPr/>
          <p:nvPr/>
        </p:nvSpPr>
        <p:spPr>
          <a:xfrm>
            <a:off x="1146386" y="4764933"/>
            <a:ext cx="1178864" cy="318602"/>
          </a:xfrm>
          <a:prstGeom prst="roundRect">
            <a:avLst>
              <a:gd name="adj" fmla="val 50000"/>
            </a:avLst>
          </a:prstGeom>
          <a:solidFill>
            <a:srgbClr val="0111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목차 </a:t>
            </a:r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31CB2E-F366-4E2A-BC54-E7DB31B7E767}"/>
              </a:ext>
            </a:extLst>
          </p:cNvPr>
          <p:cNvSpPr/>
          <p:nvPr/>
        </p:nvSpPr>
        <p:spPr>
          <a:xfrm>
            <a:off x="5207451" y="5256545"/>
            <a:ext cx="1826057" cy="6970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b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400" dirty="0">
                <a:ea typeface="맑은 고딕"/>
              </a:rPr>
              <a:t>모델 선정 및 튜닝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58" name="모서리가 둥근 직사각형 39">
            <a:extLst>
              <a:ext uri="{FF2B5EF4-FFF2-40B4-BE49-F238E27FC236}">
                <a16:creationId xmlns:a16="http://schemas.microsoft.com/office/drawing/2014/main" id="{360E88C9-3C0F-4796-A133-F87315EA563C}"/>
              </a:ext>
            </a:extLst>
          </p:cNvPr>
          <p:cNvSpPr/>
          <p:nvPr/>
        </p:nvSpPr>
        <p:spPr>
          <a:xfrm>
            <a:off x="5504854" y="4809903"/>
            <a:ext cx="1178864" cy="318602"/>
          </a:xfrm>
          <a:prstGeom prst="roundRect">
            <a:avLst>
              <a:gd name="adj" fmla="val 50000"/>
            </a:avLst>
          </a:prstGeom>
          <a:solidFill>
            <a:srgbClr val="0111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목차 </a:t>
            </a:r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3B4DF4-3DD3-4A37-9E17-71091B2911CE}"/>
              </a:ext>
            </a:extLst>
          </p:cNvPr>
          <p:cNvSpPr/>
          <p:nvPr/>
        </p:nvSpPr>
        <p:spPr>
          <a:xfrm>
            <a:off x="9354049" y="5266705"/>
            <a:ext cx="225524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 코트라 솔루션 개선</a:t>
            </a:r>
            <a:b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결론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모서리가 둥근 직사각형 41">
            <a:extLst>
              <a:ext uri="{FF2B5EF4-FFF2-40B4-BE49-F238E27FC236}">
                <a16:creationId xmlns:a16="http://schemas.microsoft.com/office/drawing/2014/main" id="{5C4330F8-6409-42B3-BE4E-D03633088044}"/>
              </a:ext>
            </a:extLst>
          </p:cNvPr>
          <p:cNvSpPr/>
          <p:nvPr/>
        </p:nvSpPr>
        <p:spPr>
          <a:xfrm>
            <a:off x="9837741" y="4820063"/>
            <a:ext cx="1178864" cy="318602"/>
          </a:xfrm>
          <a:prstGeom prst="roundRect">
            <a:avLst>
              <a:gd name="adj" fmla="val 50000"/>
            </a:avLst>
          </a:prstGeom>
          <a:solidFill>
            <a:srgbClr val="0111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목차 </a:t>
            </a:r>
            <a:r>
              <a:rPr lang="en-US" altLang="ko-KR" sz="1400" b="1" dirty="0">
                <a:solidFill>
                  <a:prstClr val="white"/>
                </a:solidFill>
              </a:rPr>
              <a:t>5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985854A-4F8A-413B-A4DB-E7BD99F529C9}"/>
              </a:ext>
            </a:extLst>
          </p:cNvPr>
          <p:cNvSpPr/>
          <p:nvPr/>
        </p:nvSpPr>
        <p:spPr>
          <a:xfrm>
            <a:off x="7174609" y="1671017"/>
            <a:ext cx="2152544" cy="6970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맑은 고딕"/>
              </a:rPr>
              <a:t>품목 기준 파트너 매칭</a:t>
            </a:r>
            <a:endParaRPr lang="ko-KR" altLang="en-US" sz="10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ea typeface="맑은 고딕"/>
              </a:rPr>
              <a:t>국가 기준 파트너 매칭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62" name="모서리가 둥근 직사각형 39">
            <a:extLst>
              <a:ext uri="{FF2B5EF4-FFF2-40B4-BE49-F238E27FC236}">
                <a16:creationId xmlns:a16="http://schemas.microsoft.com/office/drawing/2014/main" id="{16D5DD61-BB07-4D84-9D47-CD3CF7784BE0}"/>
              </a:ext>
            </a:extLst>
          </p:cNvPr>
          <p:cNvSpPr/>
          <p:nvPr/>
        </p:nvSpPr>
        <p:spPr>
          <a:xfrm>
            <a:off x="7616962" y="1224375"/>
            <a:ext cx="1178864" cy="318602"/>
          </a:xfrm>
          <a:prstGeom prst="roundRect">
            <a:avLst>
              <a:gd name="adj" fmla="val 50000"/>
            </a:avLst>
          </a:prstGeom>
          <a:solidFill>
            <a:srgbClr val="0111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목차 </a:t>
            </a:r>
            <a:r>
              <a:rPr lang="en-US" altLang="ko-KR" sz="1400" b="1" dirty="0">
                <a:solidFill>
                  <a:prstClr val="white"/>
                </a:solidFill>
              </a:rPr>
              <a:t>4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1F3E18B-7363-4B1E-92CD-FC50B4676BE0}"/>
              </a:ext>
            </a:extLst>
          </p:cNvPr>
          <p:cNvSpPr/>
          <p:nvPr/>
        </p:nvSpPr>
        <p:spPr>
          <a:xfrm>
            <a:off x="3015307" y="1644122"/>
            <a:ext cx="1826057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분석 방향성</a:t>
            </a:r>
            <a:b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파생변수 생성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모서리가 둥근 직사각형 39">
            <a:extLst>
              <a:ext uri="{FF2B5EF4-FFF2-40B4-BE49-F238E27FC236}">
                <a16:creationId xmlns:a16="http://schemas.microsoft.com/office/drawing/2014/main" id="{34369C2D-9397-4716-809B-D5033F0F3321}"/>
              </a:ext>
            </a:extLst>
          </p:cNvPr>
          <p:cNvSpPr/>
          <p:nvPr/>
        </p:nvSpPr>
        <p:spPr>
          <a:xfrm>
            <a:off x="3312710" y="1197480"/>
            <a:ext cx="1178864" cy="318602"/>
          </a:xfrm>
          <a:prstGeom prst="roundRect">
            <a:avLst>
              <a:gd name="adj" fmla="val 50000"/>
            </a:avLst>
          </a:prstGeom>
          <a:solidFill>
            <a:srgbClr val="0111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목차 </a:t>
            </a:r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7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19P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696944" y="196964"/>
            <a:ext cx="6096000" cy="49449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endParaRPr lang="ko-KR" altLang="en-US" sz="2000" b="1" i="1" kern="0" dirty="0">
              <a:solidFill>
                <a:srgbClr val="011132"/>
              </a:solidFill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243095"/>
            <a:ext cx="1425388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분석 및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r>
              <a:rPr lang="ko-KR" b="1" kern="0" dirty="0">
                <a:solidFill>
                  <a:srgbClr val="FFFFFF"/>
                </a:solidFill>
                <a:latin typeface="Malgun Gothic"/>
                <a:ea typeface="Malgun Gothic"/>
              </a:rPr>
              <a:t>모델링</a:t>
            </a:r>
            <a:endParaRPr lang="en-US" altLang="ko-KR" kern="0" dirty="0">
              <a:ea typeface="+mn-lt"/>
              <a:cs typeface="+mn-lt"/>
            </a:endParaRP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EF03E7-BD8A-4ABD-B370-00E3965FD116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모델 선정 및 튜닝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7523EE3-F94D-44FA-90E4-9B7F698C7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6900"/>
              </p:ext>
            </p:extLst>
          </p:nvPr>
        </p:nvGraphicFramePr>
        <p:xfrm>
          <a:off x="356419" y="3023419"/>
          <a:ext cx="11487219" cy="175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073">
                  <a:extLst>
                    <a:ext uri="{9D8B030D-6E8A-4147-A177-3AD203B41FA5}">
                      <a16:colId xmlns:a16="http://schemas.microsoft.com/office/drawing/2014/main" val="3400125925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val="3506880318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3573817293"/>
                    </a:ext>
                  </a:extLst>
                </a:gridCol>
                <a:gridCol w="1044675">
                  <a:extLst>
                    <a:ext uri="{9D8B030D-6E8A-4147-A177-3AD203B41FA5}">
                      <a16:colId xmlns:a16="http://schemas.microsoft.com/office/drawing/2014/main" val="2452360518"/>
                    </a:ext>
                  </a:extLst>
                </a:gridCol>
                <a:gridCol w="1106126">
                  <a:extLst>
                    <a:ext uri="{9D8B030D-6E8A-4147-A177-3AD203B41FA5}">
                      <a16:colId xmlns:a16="http://schemas.microsoft.com/office/drawing/2014/main" val="2794288781"/>
                    </a:ext>
                  </a:extLst>
                </a:gridCol>
                <a:gridCol w="1056965">
                  <a:extLst>
                    <a:ext uri="{9D8B030D-6E8A-4147-A177-3AD203B41FA5}">
                      <a16:colId xmlns:a16="http://schemas.microsoft.com/office/drawing/2014/main" val="2426989519"/>
                    </a:ext>
                  </a:extLst>
                </a:gridCol>
                <a:gridCol w="1437967">
                  <a:extLst>
                    <a:ext uri="{9D8B030D-6E8A-4147-A177-3AD203B41FA5}">
                      <a16:colId xmlns:a16="http://schemas.microsoft.com/office/drawing/2014/main" val="653017415"/>
                    </a:ext>
                  </a:extLst>
                </a:gridCol>
                <a:gridCol w="1487129">
                  <a:extLst>
                    <a:ext uri="{9D8B030D-6E8A-4147-A177-3AD203B41FA5}">
                      <a16:colId xmlns:a16="http://schemas.microsoft.com/office/drawing/2014/main" val="1580891143"/>
                    </a:ext>
                  </a:extLst>
                </a:gridCol>
                <a:gridCol w="2070091">
                  <a:extLst>
                    <a:ext uri="{9D8B030D-6E8A-4147-A177-3AD203B41FA5}">
                      <a16:colId xmlns:a16="http://schemas.microsoft.com/office/drawing/2014/main" val="2519476113"/>
                    </a:ext>
                  </a:extLst>
                </a:gridCol>
              </a:tblGrid>
              <a:tr h="474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XGB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LGBM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CAT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Extra</a:t>
                      </a:r>
                      <a:endParaRPr lang="ko-KR" altLang="en-US" dirty="0" err="1"/>
                    </a:p>
                  </a:txBody>
                  <a:tcP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Avg.E</a:t>
                      </a:r>
                      <a:endParaRPr lang="ko-KR" altLang="en-US" dirty="0" err="1"/>
                    </a:p>
                  </a:txBody>
                  <a:tcP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Stk</a:t>
                      </a:r>
                      <a:r>
                        <a:rPr lang="ko-KR" altLang="en-US" dirty="0"/>
                        <a:t>(LGBM)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Stk</a:t>
                      </a:r>
                      <a:r>
                        <a:rPr lang="ko-KR" altLang="en-US" dirty="0"/>
                        <a:t>(</a:t>
                      </a:r>
                      <a:r>
                        <a:rPr lang="ko-KR" altLang="en-US" dirty="0" err="1"/>
                        <a:t>Voting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>
                    <a:solidFill>
                      <a:srgbClr val="01113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Seed.E</a:t>
                      </a:r>
                      <a:endParaRPr lang="ko-KR" altLang="en-US" dirty="0" err="1"/>
                    </a:p>
                  </a:txBody>
                  <a:tcPr>
                    <a:solidFill>
                      <a:srgbClr val="011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44920"/>
                  </a:ext>
                </a:extLst>
              </a:tr>
              <a:tr h="602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기본성능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2.037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1.959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1.927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2.075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02032"/>
                  </a:ext>
                </a:extLst>
              </a:tr>
              <a:tr h="675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최종성능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1.958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1.917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1.927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2.067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2.003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2.017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2.012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1.934/1.919/1.925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65892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503BC2C-9727-4886-8D3D-F2C488FCD874}"/>
              </a:ext>
            </a:extLst>
          </p:cNvPr>
          <p:cNvSpPr/>
          <p:nvPr/>
        </p:nvSpPr>
        <p:spPr>
          <a:xfrm>
            <a:off x="2702560" y="4033520"/>
            <a:ext cx="772160" cy="487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B23C150E-9420-4FD1-AAE0-E90007AAA94F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068021" y="4541819"/>
            <a:ext cx="427318" cy="38608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FE506F-2F62-4F3E-9C1E-B6A4969CECBF}"/>
              </a:ext>
            </a:extLst>
          </p:cNvPr>
          <p:cNvSpPr txBox="1"/>
          <p:nvPr/>
        </p:nvSpPr>
        <p:spPr>
          <a:xfrm>
            <a:off x="2566520" y="4993343"/>
            <a:ext cx="217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최종 </a:t>
            </a:r>
            <a:r>
              <a:rPr lang="en-US" altLang="ko-KR" b="1" dirty="0">
                <a:solidFill>
                  <a:srgbClr val="FF0000"/>
                </a:solidFill>
              </a:rPr>
              <a:t>submission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6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20P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품목 기준 파트너 매칭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427450"/>
            <a:ext cx="142538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b="1" kern="0" dirty="0">
                <a:solidFill>
                  <a:srgbClr val="FFFFFF"/>
                </a:solidFill>
                <a:latin typeface="Malgun Gothic"/>
                <a:ea typeface="Malgun Gothic"/>
                <a:cs typeface="+mn-lt"/>
              </a:rPr>
              <a:t>기대효과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4865F-DFD6-417D-B662-BB9136FB74A3}"/>
              </a:ext>
            </a:extLst>
          </p:cNvPr>
          <p:cNvSpPr txBox="1"/>
          <p:nvPr/>
        </p:nvSpPr>
        <p:spPr>
          <a:xfrm>
            <a:off x="1157777" y="1784589"/>
            <a:ext cx="471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Iron or Steel </a:t>
            </a:r>
            <a:r>
              <a:rPr lang="ko-KR" altLang="en-US" sz="2000" b="1" dirty="0"/>
              <a:t>기준 나라 매칭 </a:t>
            </a:r>
            <a:r>
              <a:rPr lang="en-US" altLang="ko-KR" sz="2000" b="1" dirty="0"/>
              <a:t>]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C0FB7C-1E38-42F3-86E9-DD772FFF1CF6}"/>
              </a:ext>
            </a:extLst>
          </p:cNvPr>
          <p:cNvGrpSpPr/>
          <p:nvPr/>
        </p:nvGrpSpPr>
        <p:grpSpPr>
          <a:xfrm>
            <a:off x="1281996" y="2293007"/>
            <a:ext cx="4588602" cy="3583618"/>
            <a:chOff x="1059164" y="2280825"/>
            <a:chExt cx="4855253" cy="39175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1FE86EB-7FC0-4C0B-A430-988483D7C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64" y="2280825"/>
              <a:ext cx="4855253" cy="3917577"/>
            </a:xfrm>
            <a:prstGeom prst="rect">
              <a:avLst/>
            </a:prstGeom>
            <a:noFill/>
            <a:ln w="28575">
              <a:solidFill>
                <a:srgbClr val="01113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8993FC-A50D-4D2D-94C8-E08C159F9CBF}"/>
                </a:ext>
              </a:extLst>
            </p:cNvPr>
            <p:cNvSpPr/>
            <p:nvPr/>
          </p:nvSpPr>
          <p:spPr>
            <a:xfrm>
              <a:off x="5620871" y="5038165"/>
              <a:ext cx="170329" cy="4482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D36A2A-F77B-497D-8A9B-3E3FBF4B0187}"/>
                </a:ext>
              </a:extLst>
            </p:cNvPr>
            <p:cNvSpPr/>
            <p:nvPr/>
          </p:nvSpPr>
          <p:spPr>
            <a:xfrm>
              <a:off x="5005661" y="5038165"/>
              <a:ext cx="170329" cy="37651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334FF5-887A-4AAC-8F96-63AE69E77785}"/>
              </a:ext>
            </a:extLst>
          </p:cNvPr>
          <p:cNvSpPr txBox="1"/>
          <p:nvPr/>
        </p:nvSpPr>
        <p:spPr>
          <a:xfrm>
            <a:off x="5088882" y="2260206"/>
            <a:ext cx="656039" cy="33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11132"/>
                </a:solidFill>
              </a:rPr>
              <a:t>2018</a:t>
            </a:r>
            <a:endParaRPr lang="ko-KR" altLang="en-US" sz="1600" b="1" dirty="0">
              <a:solidFill>
                <a:srgbClr val="011132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032045-C2C9-4572-AF71-F524B52FE938}"/>
              </a:ext>
            </a:extLst>
          </p:cNvPr>
          <p:cNvGrpSpPr/>
          <p:nvPr/>
        </p:nvGrpSpPr>
        <p:grpSpPr>
          <a:xfrm>
            <a:off x="6346555" y="2260205"/>
            <a:ext cx="4588601" cy="3608220"/>
            <a:chOff x="6417567" y="2495978"/>
            <a:chExt cx="4783735" cy="394447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A74BF44-4D30-4423-913D-5C1269CB7A67}"/>
                </a:ext>
              </a:extLst>
            </p:cNvPr>
            <p:cNvGrpSpPr/>
            <p:nvPr/>
          </p:nvGrpSpPr>
          <p:grpSpPr>
            <a:xfrm>
              <a:off x="6417567" y="2522873"/>
              <a:ext cx="4783735" cy="3917577"/>
              <a:chOff x="6417567" y="2271862"/>
              <a:chExt cx="4783735" cy="3917577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80CCA46-6EFE-401B-B715-EAAFE16259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7567" y="2271862"/>
                <a:ext cx="4783735" cy="3917577"/>
              </a:xfrm>
              <a:prstGeom prst="rect">
                <a:avLst/>
              </a:prstGeom>
              <a:noFill/>
              <a:ln w="28575">
                <a:solidFill>
                  <a:srgbClr val="01113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B9CDF9F-0412-48AB-A94F-2C8BA84E7766}"/>
                  </a:ext>
                </a:extLst>
              </p:cNvPr>
              <p:cNvSpPr/>
              <p:nvPr/>
            </p:nvSpPr>
            <p:spPr>
              <a:xfrm>
                <a:off x="8005483" y="5038165"/>
                <a:ext cx="170329" cy="4482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n>
                    <a:solidFill>
                      <a:srgbClr val="FF0000"/>
                    </a:solidFill>
                  </a:ln>
                  <a:noFill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57EEE33-9E0F-4F4C-B7EB-CDA8F7B30C7C}"/>
                  </a:ext>
                </a:extLst>
              </p:cNvPr>
              <p:cNvSpPr/>
              <p:nvPr/>
            </p:nvSpPr>
            <p:spPr>
              <a:xfrm>
                <a:off x="10796861" y="5047134"/>
                <a:ext cx="170329" cy="37651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n>
                    <a:solidFill>
                      <a:srgbClr val="FF0000"/>
                    </a:solidFill>
                  </a:ln>
                  <a:noFill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92DDF2-8F2A-45FB-AB0B-A686EDB9C75D}"/>
                </a:ext>
              </a:extLst>
            </p:cNvPr>
            <p:cNvSpPr txBox="1"/>
            <p:nvPr/>
          </p:nvSpPr>
          <p:spPr>
            <a:xfrm>
              <a:off x="10484126" y="2495978"/>
              <a:ext cx="717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6600"/>
                  </a:solidFill>
                </a:rPr>
                <a:t>2019</a:t>
              </a:r>
              <a:endParaRPr lang="ko-KR" altLang="en-US" sz="1600" b="1" dirty="0">
                <a:solidFill>
                  <a:srgbClr val="FF66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403D5C-10DF-4118-B45D-C224E1A3F502}"/>
              </a:ext>
            </a:extLst>
          </p:cNvPr>
          <p:cNvSpPr txBox="1"/>
          <p:nvPr/>
        </p:nvSpPr>
        <p:spPr>
          <a:xfrm>
            <a:off x="1219187" y="6086274"/>
            <a:ext cx="971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※</a:t>
            </a:r>
            <a:r>
              <a:rPr lang="ko-KR" altLang="en-US" dirty="0"/>
              <a:t> 기존 연도에 비해 예측한 연도의 수입 규모가 전체적으로 줄어든 것을 확인할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9831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21P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국가 기준 파트너 매칭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427450"/>
            <a:ext cx="14253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b="1" kern="0" dirty="0">
                <a:solidFill>
                  <a:srgbClr val="FFFFFF"/>
                </a:solidFill>
                <a:latin typeface="Malgun Gothic"/>
                <a:ea typeface="Malgun Gothic"/>
                <a:cs typeface="+mn-lt"/>
              </a:rPr>
              <a:t>기대효과</a:t>
            </a: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0FE75-4F17-4E93-9565-A9E4E95A89AE}"/>
              </a:ext>
            </a:extLst>
          </p:cNvPr>
          <p:cNvSpPr txBox="1"/>
          <p:nvPr/>
        </p:nvSpPr>
        <p:spPr>
          <a:xfrm>
            <a:off x="1129194" y="1576931"/>
            <a:ext cx="353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 USA </a:t>
            </a:r>
            <a:r>
              <a:rPr lang="ko-KR" altLang="en-US" sz="2000" b="1" dirty="0"/>
              <a:t>기준 품목 매칭 </a:t>
            </a:r>
            <a:r>
              <a:rPr lang="en-US" altLang="ko-KR" sz="2000" b="1" dirty="0"/>
              <a:t>]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11C8B89-10EE-46B4-9279-EA7F83288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" r="-355" b="43149"/>
          <a:stretch/>
        </p:blipFill>
        <p:spPr>
          <a:xfrm>
            <a:off x="1262691" y="2062418"/>
            <a:ext cx="4637464" cy="3810737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3FA363-2E00-4369-B3C6-CAA0C3E8AA1B}"/>
              </a:ext>
            </a:extLst>
          </p:cNvPr>
          <p:cNvSpPr/>
          <p:nvPr/>
        </p:nvSpPr>
        <p:spPr>
          <a:xfrm>
            <a:off x="5000617" y="4547234"/>
            <a:ext cx="182641" cy="373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35D303-68B3-4977-9F49-02EAD0F652F9}"/>
              </a:ext>
            </a:extLst>
          </p:cNvPr>
          <p:cNvSpPr/>
          <p:nvPr/>
        </p:nvSpPr>
        <p:spPr>
          <a:xfrm>
            <a:off x="3748092" y="4547234"/>
            <a:ext cx="182641" cy="340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BC19D7-48EA-4BCE-840E-221DB698C4DC}"/>
              </a:ext>
            </a:extLst>
          </p:cNvPr>
          <p:cNvSpPr/>
          <p:nvPr/>
        </p:nvSpPr>
        <p:spPr>
          <a:xfrm>
            <a:off x="2708810" y="4547234"/>
            <a:ext cx="182641" cy="340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C6CEA7-51CB-4A39-878E-6314FBCB498D}"/>
              </a:ext>
            </a:extLst>
          </p:cNvPr>
          <p:cNvSpPr/>
          <p:nvPr/>
        </p:nvSpPr>
        <p:spPr>
          <a:xfrm>
            <a:off x="1647725" y="4534833"/>
            <a:ext cx="182641" cy="583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47E08D-1F40-4D1F-85E6-FB3FF1D27523}"/>
              </a:ext>
            </a:extLst>
          </p:cNvPr>
          <p:cNvSpPr/>
          <p:nvPr/>
        </p:nvSpPr>
        <p:spPr>
          <a:xfrm>
            <a:off x="5419182" y="4544480"/>
            <a:ext cx="182641" cy="1073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F7EA51-28BC-4C9D-A850-540BCF7D7818}"/>
              </a:ext>
            </a:extLst>
          </p:cNvPr>
          <p:cNvSpPr/>
          <p:nvPr/>
        </p:nvSpPr>
        <p:spPr>
          <a:xfrm>
            <a:off x="3329527" y="4551960"/>
            <a:ext cx="182641" cy="508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6B278C-6CE9-4CE4-9D86-694AC4A03395}"/>
              </a:ext>
            </a:extLst>
          </p:cNvPr>
          <p:cNvSpPr/>
          <p:nvPr/>
        </p:nvSpPr>
        <p:spPr>
          <a:xfrm>
            <a:off x="3133685" y="4553607"/>
            <a:ext cx="182641" cy="400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36D2BE-E081-4A39-B6C6-FB97B1D2EA5E}"/>
              </a:ext>
            </a:extLst>
          </p:cNvPr>
          <p:cNvSpPr/>
          <p:nvPr/>
        </p:nvSpPr>
        <p:spPr>
          <a:xfrm>
            <a:off x="2504367" y="4550419"/>
            <a:ext cx="182641" cy="1322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5FCBC2-ED22-4DEB-B34E-4232E5D36CB0}"/>
              </a:ext>
            </a:extLst>
          </p:cNvPr>
          <p:cNvSpPr/>
          <p:nvPr/>
        </p:nvSpPr>
        <p:spPr>
          <a:xfrm>
            <a:off x="2292784" y="4552688"/>
            <a:ext cx="182641" cy="707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54F8A4-1A78-4658-9D08-D5DF6FF7154A}"/>
              </a:ext>
            </a:extLst>
          </p:cNvPr>
          <p:cNvSpPr/>
          <p:nvPr/>
        </p:nvSpPr>
        <p:spPr>
          <a:xfrm>
            <a:off x="4379900" y="4551040"/>
            <a:ext cx="182641" cy="504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321B78-51FA-4A79-85DD-2285FA268821}"/>
              </a:ext>
            </a:extLst>
          </p:cNvPr>
          <p:cNvSpPr/>
          <p:nvPr/>
        </p:nvSpPr>
        <p:spPr>
          <a:xfrm>
            <a:off x="2070835" y="4550419"/>
            <a:ext cx="182641" cy="1322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7A0B97-4ECC-4EF5-A0B9-0FD1F2BC9DC2}"/>
              </a:ext>
            </a:extLst>
          </p:cNvPr>
          <p:cNvSpPr/>
          <p:nvPr/>
        </p:nvSpPr>
        <p:spPr>
          <a:xfrm>
            <a:off x="2912721" y="4543805"/>
            <a:ext cx="182641" cy="1322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E000ACC1-CC97-4506-BF33-45F09FFBA3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" t="-547" r="-449" b="41512"/>
          <a:stretch/>
        </p:blipFill>
        <p:spPr>
          <a:xfrm>
            <a:off x="6417765" y="2062419"/>
            <a:ext cx="4634232" cy="3810736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95BF7D-1A51-4294-B142-25E96B7E1121}"/>
              </a:ext>
            </a:extLst>
          </p:cNvPr>
          <p:cNvSpPr/>
          <p:nvPr/>
        </p:nvSpPr>
        <p:spPr>
          <a:xfrm>
            <a:off x="10778186" y="4580305"/>
            <a:ext cx="182641" cy="373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9DC343-85C2-424C-873B-72E748E216C6}"/>
              </a:ext>
            </a:extLst>
          </p:cNvPr>
          <p:cNvSpPr/>
          <p:nvPr/>
        </p:nvSpPr>
        <p:spPr>
          <a:xfrm>
            <a:off x="9941055" y="4580305"/>
            <a:ext cx="182641" cy="340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855DFD-05F3-4F53-90B6-30CDE9D6D859}"/>
              </a:ext>
            </a:extLst>
          </p:cNvPr>
          <p:cNvSpPr/>
          <p:nvPr/>
        </p:nvSpPr>
        <p:spPr>
          <a:xfrm>
            <a:off x="7198224" y="4563768"/>
            <a:ext cx="182641" cy="340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A4EC94-50CA-4249-838B-A96579E471A0}"/>
              </a:ext>
            </a:extLst>
          </p:cNvPr>
          <p:cNvSpPr/>
          <p:nvPr/>
        </p:nvSpPr>
        <p:spPr>
          <a:xfrm>
            <a:off x="6996072" y="4563767"/>
            <a:ext cx="182641" cy="5830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A2DD3D-39FE-4CCC-AA81-E9BB02AD8368}"/>
              </a:ext>
            </a:extLst>
          </p:cNvPr>
          <p:cNvSpPr/>
          <p:nvPr/>
        </p:nvSpPr>
        <p:spPr>
          <a:xfrm>
            <a:off x="8887129" y="4563767"/>
            <a:ext cx="182641" cy="1073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63C668-B13E-4CA2-8A40-68C8B520560C}"/>
              </a:ext>
            </a:extLst>
          </p:cNvPr>
          <p:cNvSpPr/>
          <p:nvPr/>
        </p:nvSpPr>
        <p:spPr>
          <a:xfrm>
            <a:off x="7833203" y="4572333"/>
            <a:ext cx="182641" cy="508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365B63-2AB2-4FF2-BD8F-4529917AAB83}"/>
              </a:ext>
            </a:extLst>
          </p:cNvPr>
          <p:cNvSpPr/>
          <p:nvPr/>
        </p:nvSpPr>
        <p:spPr>
          <a:xfrm>
            <a:off x="8470863" y="4569414"/>
            <a:ext cx="182641" cy="432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9AD3E6-B035-4D50-A11B-B49F775119EA}"/>
              </a:ext>
            </a:extLst>
          </p:cNvPr>
          <p:cNvSpPr/>
          <p:nvPr/>
        </p:nvSpPr>
        <p:spPr>
          <a:xfrm>
            <a:off x="6779659" y="4563146"/>
            <a:ext cx="182641" cy="1322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6581E1-EF11-4905-972D-319BB4CBB8D6}"/>
              </a:ext>
            </a:extLst>
          </p:cNvPr>
          <p:cNvSpPr/>
          <p:nvPr/>
        </p:nvSpPr>
        <p:spPr>
          <a:xfrm>
            <a:off x="7408977" y="4563768"/>
            <a:ext cx="182641" cy="707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5B98C7-1927-4B3F-A33C-C7F16E2F3707}"/>
              </a:ext>
            </a:extLst>
          </p:cNvPr>
          <p:cNvSpPr/>
          <p:nvPr/>
        </p:nvSpPr>
        <p:spPr>
          <a:xfrm>
            <a:off x="10359620" y="4575547"/>
            <a:ext cx="182641" cy="504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DBFFE4-1EA1-4E17-8F3E-0287EA39C3CC}"/>
              </a:ext>
            </a:extLst>
          </p:cNvPr>
          <p:cNvSpPr/>
          <p:nvPr/>
        </p:nvSpPr>
        <p:spPr>
          <a:xfrm>
            <a:off x="8672851" y="4563146"/>
            <a:ext cx="182641" cy="1322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9089DF-9081-4F51-8F00-EFF36A147405}"/>
              </a:ext>
            </a:extLst>
          </p:cNvPr>
          <p:cNvSpPr/>
          <p:nvPr/>
        </p:nvSpPr>
        <p:spPr>
          <a:xfrm>
            <a:off x="8049273" y="4567077"/>
            <a:ext cx="182641" cy="1322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3E23D9-BE74-404D-8E89-7CEA735645B8}"/>
              </a:ext>
            </a:extLst>
          </p:cNvPr>
          <p:cNvSpPr txBox="1"/>
          <p:nvPr/>
        </p:nvSpPr>
        <p:spPr>
          <a:xfrm>
            <a:off x="5202885" y="2029814"/>
            <a:ext cx="71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11132"/>
                </a:solidFill>
              </a:rPr>
              <a:t>2018</a:t>
            </a:r>
            <a:endParaRPr lang="ko-KR" altLang="en-US" b="1" dirty="0">
              <a:solidFill>
                <a:srgbClr val="01113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6C94D6-4539-4C63-95B2-4243AD0ABC52}"/>
              </a:ext>
            </a:extLst>
          </p:cNvPr>
          <p:cNvSpPr txBox="1"/>
          <p:nvPr/>
        </p:nvSpPr>
        <p:spPr>
          <a:xfrm>
            <a:off x="10349653" y="2029814"/>
            <a:ext cx="71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6600"/>
                </a:solidFill>
              </a:rPr>
              <a:t>2019</a:t>
            </a:r>
            <a:endParaRPr lang="ko-KR" altLang="en-US" b="1" dirty="0">
              <a:solidFill>
                <a:srgbClr val="FF66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33CD9C-2AD6-4B16-86B1-D98E1C996EAC}"/>
              </a:ext>
            </a:extLst>
          </p:cNvPr>
          <p:cNvSpPr txBox="1"/>
          <p:nvPr/>
        </p:nvSpPr>
        <p:spPr>
          <a:xfrm>
            <a:off x="1213852" y="6039547"/>
            <a:ext cx="9852977" cy="68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※</a:t>
            </a:r>
            <a:r>
              <a:rPr lang="ko-KR" altLang="en-US" dirty="0"/>
              <a:t> 전체 </a:t>
            </a:r>
            <a:r>
              <a:rPr lang="en-US" altLang="ko-KR" dirty="0"/>
              <a:t>239</a:t>
            </a:r>
            <a:r>
              <a:rPr lang="ko-KR" altLang="en-US" dirty="0"/>
              <a:t>개의 품목 중 상위 </a:t>
            </a:r>
            <a:r>
              <a:rPr lang="en-US" altLang="ko-KR" dirty="0"/>
              <a:t>20</a:t>
            </a:r>
            <a:r>
              <a:rPr lang="ko-KR" altLang="en-US" dirty="0"/>
              <a:t>개의 품목이 대부분 겹치는 것을 보아</a:t>
            </a:r>
            <a:endParaRPr lang="en-US" altLang="ko-KR" dirty="0"/>
          </a:p>
          <a:p>
            <a:pPr algn="ctr">
              <a:lnSpc>
                <a:spcPct val="130000"/>
              </a:lnSpc>
            </a:pPr>
            <a:r>
              <a:rPr lang="en-US" altLang="ko-KR" dirty="0"/>
              <a:t>USA</a:t>
            </a:r>
            <a:r>
              <a:rPr lang="ko-KR" altLang="en-US" dirty="0"/>
              <a:t>에 비슷한 품목을 투자 유치하는 것이 안정성이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749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22P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기존 코트라 솔루션 개선</a:t>
            </a:r>
            <a:endParaRPr lang="en-US" altLang="ko-KR" sz="3200" b="1" kern="0" dirty="0">
              <a:solidFill>
                <a:srgbClr val="011132"/>
              </a:solidFill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427450"/>
            <a:ext cx="14253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b="1" kern="0" dirty="0">
                <a:solidFill>
                  <a:srgbClr val="FFFFFF"/>
                </a:solidFill>
                <a:latin typeface="Malgun Gothic"/>
                <a:ea typeface="Malgun Gothic"/>
                <a:cs typeface="+mn-lt"/>
              </a:rPr>
              <a:t>활용방안</a:t>
            </a: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C0FBE6-2559-45FD-8FC1-472F4D6BBC22}"/>
              </a:ext>
            </a:extLst>
          </p:cNvPr>
          <p:cNvGrpSpPr/>
          <p:nvPr/>
        </p:nvGrpSpPr>
        <p:grpSpPr>
          <a:xfrm>
            <a:off x="6366987" y="2717481"/>
            <a:ext cx="5449843" cy="3478607"/>
            <a:chOff x="6277338" y="2054091"/>
            <a:chExt cx="5449843" cy="3478607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A2E94FA2-8EC6-4D52-AD61-43834166752D}"/>
                </a:ext>
              </a:extLst>
            </p:cNvPr>
            <p:cNvPicPr/>
            <p:nvPr/>
          </p:nvPicPr>
          <p:blipFill rotWithShape="1">
            <a:blip r:embed="rId2"/>
            <a:srcRect r="49890"/>
            <a:stretch/>
          </p:blipFill>
          <p:spPr>
            <a:xfrm>
              <a:off x="6277338" y="2054091"/>
              <a:ext cx="5389568" cy="3478607"/>
            </a:xfrm>
            <a:prstGeom prst="rect">
              <a:avLst/>
            </a:prstGeom>
            <a:ln w="28575">
              <a:solidFill>
                <a:srgbClr val="011132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42C9463-A4E1-4C39-AF62-3160CD13D77F}"/>
                </a:ext>
              </a:extLst>
            </p:cNvPr>
            <p:cNvSpPr/>
            <p:nvPr/>
          </p:nvSpPr>
          <p:spPr>
            <a:xfrm>
              <a:off x="9953191" y="3418737"/>
              <a:ext cx="142199" cy="10202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97353E-620A-4EF7-93BD-3C83E9F8D7F7}"/>
                </a:ext>
              </a:extLst>
            </p:cNvPr>
            <p:cNvSpPr/>
            <p:nvPr/>
          </p:nvSpPr>
          <p:spPr>
            <a:xfrm>
              <a:off x="7242341" y="3774234"/>
              <a:ext cx="142199" cy="6665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BB86C7-BA54-4E59-B9DA-A0F6C2E84142}"/>
                </a:ext>
              </a:extLst>
            </p:cNvPr>
            <p:cNvSpPr/>
            <p:nvPr/>
          </p:nvSpPr>
          <p:spPr>
            <a:xfrm>
              <a:off x="7576301" y="3893327"/>
              <a:ext cx="142199" cy="5456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516417-629C-4D38-B0DD-3D2092E1C414}"/>
                </a:ext>
              </a:extLst>
            </p:cNvPr>
            <p:cNvSpPr/>
            <p:nvPr/>
          </p:nvSpPr>
          <p:spPr>
            <a:xfrm flipV="1">
              <a:off x="7910260" y="4440794"/>
              <a:ext cx="142199" cy="497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4DE4D-E5B2-4FB3-842C-E8D80A027F67}"/>
                </a:ext>
              </a:extLst>
            </p:cNvPr>
            <p:cNvSpPr/>
            <p:nvPr/>
          </p:nvSpPr>
          <p:spPr>
            <a:xfrm>
              <a:off x="8260252" y="4129734"/>
              <a:ext cx="142199" cy="3110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BA29234-C416-4AF2-BFEB-D542F5B55A81}"/>
                </a:ext>
              </a:extLst>
            </p:cNvPr>
            <p:cNvSpPr/>
            <p:nvPr/>
          </p:nvSpPr>
          <p:spPr>
            <a:xfrm>
              <a:off x="8597766" y="4332367"/>
              <a:ext cx="142199" cy="1084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BD3F29-0430-4420-8450-3946FCEF500F}"/>
                </a:ext>
              </a:extLst>
            </p:cNvPr>
            <p:cNvSpPr/>
            <p:nvPr/>
          </p:nvSpPr>
          <p:spPr>
            <a:xfrm>
              <a:off x="8935281" y="3594709"/>
              <a:ext cx="142199" cy="84430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76E0C08-CA3C-43DD-A28E-435B3ACB9F13}"/>
                </a:ext>
              </a:extLst>
            </p:cNvPr>
            <p:cNvSpPr/>
            <p:nvPr/>
          </p:nvSpPr>
          <p:spPr>
            <a:xfrm>
              <a:off x="9280324" y="4163506"/>
              <a:ext cx="142199" cy="2755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17AECDD-09CB-43D5-B3C2-F4D45E836235}"/>
                </a:ext>
              </a:extLst>
            </p:cNvPr>
            <p:cNvSpPr/>
            <p:nvPr/>
          </p:nvSpPr>
          <p:spPr>
            <a:xfrm>
              <a:off x="9617839" y="4129734"/>
              <a:ext cx="142199" cy="309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B10BAB-B849-4E87-A159-08537FE8C2ED}"/>
                </a:ext>
              </a:extLst>
            </p:cNvPr>
            <p:cNvSpPr/>
            <p:nvPr/>
          </p:nvSpPr>
          <p:spPr>
            <a:xfrm>
              <a:off x="10288544" y="4163506"/>
              <a:ext cx="142199" cy="2755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2A807AF-AC4C-438E-B297-9A036B2A9F34}"/>
                </a:ext>
              </a:extLst>
            </p:cNvPr>
            <p:cNvSpPr/>
            <p:nvPr/>
          </p:nvSpPr>
          <p:spPr>
            <a:xfrm>
              <a:off x="10636932" y="4447903"/>
              <a:ext cx="142199" cy="27195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4674DD-BD45-4847-9C1A-59DB9CD76991}"/>
                </a:ext>
              </a:extLst>
            </p:cNvPr>
            <p:cNvSpPr/>
            <p:nvPr/>
          </p:nvSpPr>
          <p:spPr>
            <a:xfrm>
              <a:off x="10974859" y="4447903"/>
              <a:ext cx="142199" cy="51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3C7780-D43A-4827-BDA8-46A6C71B0ADE}"/>
                </a:ext>
              </a:extLst>
            </p:cNvPr>
            <p:cNvSpPr/>
            <p:nvPr/>
          </p:nvSpPr>
          <p:spPr>
            <a:xfrm flipV="1">
              <a:off x="11312786" y="4396358"/>
              <a:ext cx="142199" cy="515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26E9A6D-E530-437A-B717-3512DB7FE7D9}"/>
                </a:ext>
              </a:extLst>
            </p:cNvPr>
            <p:cNvGrpSpPr/>
            <p:nvPr/>
          </p:nvGrpSpPr>
          <p:grpSpPr>
            <a:xfrm>
              <a:off x="10545099" y="2947400"/>
              <a:ext cx="1182082" cy="315598"/>
              <a:chOff x="4759066" y="3001235"/>
              <a:chExt cx="1326678" cy="52012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680E6BE-2554-44E5-9332-E37FC091FC60}"/>
                  </a:ext>
                </a:extLst>
              </p:cNvPr>
              <p:cNvSpPr/>
              <p:nvPr/>
            </p:nvSpPr>
            <p:spPr>
              <a:xfrm rot="16200000">
                <a:off x="4836665" y="2996171"/>
                <a:ext cx="152400" cy="307597"/>
              </a:xfrm>
              <a:prstGeom prst="rect">
                <a:avLst/>
              </a:prstGeom>
              <a:solidFill>
                <a:srgbClr val="2D9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1CB385-1A41-4F88-98E2-15D71C71C4D3}"/>
                  </a:ext>
                </a:extLst>
              </p:cNvPr>
              <p:cNvSpPr txBox="1"/>
              <p:nvPr/>
            </p:nvSpPr>
            <p:spPr>
              <a:xfrm>
                <a:off x="5026658" y="3001235"/>
                <a:ext cx="991437" cy="30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/>
                  <a:t>2021</a:t>
                </a:r>
                <a:r>
                  <a:rPr lang="ko-KR" altLang="en-US" sz="700" b="1" dirty="0"/>
                  <a:t> </a:t>
                </a:r>
                <a:r>
                  <a:rPr lang="ko-KR" altLang="en-US" sz="700" b="1" dirty="0" err="1"/>
                  <a:t>증감율</a:t>
                </a:r>
                <a:endParaRPr lang="ko-KR" altLang="en-US" sz="700" b="1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CEAD4D4-EE25-4382-A897-63C2FF8945B0}"/>
                  </a:ext>
                </a:extLst>
              </p:cNvPr>
              <p:cNvSpPr/>
              <p:nvPr/>
            </p:nvSpPr>
            <p:spPr>
              <a:xfrm rot="16200000">
                <a:off x="4836666" y="3186593"/>
                <a:ext cx="152400" cy="30759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aseline="-25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7E1F9B-53F3-4B7D-988D-AD05C2D8F438}"/>
                  </a:ext>
                </a:extLst>
              </p:cNvPr>
              <p:cNvSpPr txBox="1"/>
              <p:nvPr/>
            </p:nvSpPr>
            <p:spPr>
              <a:xfrm>
                <a:off x="5026658" y="3191657"/>
                <a:ext cx="1059086" cy="329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 dirty="0"/>
                  <a:t>2022 </a:t>
                </a:r>
                <a:r>
                  <a:rPr lang="ko-KR" altLang="en-US" sz="700" b="1" dirty="0"/>
                  <a:t>예측 </a:t>
                </a:r>
                <a:r>
                  <a:rPr lang="ko-KR" altLang="en-US" sz="700" b="1" dirty="0" err="1"/>
                  <a:t>증감율</a:t>
                </a:r>
                <a:endParaRPr lang="ko-KR" altLang="en-US" sz="700" b="1" dirty="0"/>
              </a:p>
            </p:txBody>
          </p:sp>
        </p:grpSp>
      </p:grp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1255A29F-F577-4404-90DB-D6714E342706}"/>
              </a:ext>
            </a:extLst>
          </p:cNvPr>
          <p:cNvPicPr/>
          <p:nvPr/>
        </p:nvPicPr>
        <p:blipFill rotWithShape="1">
          <a:blip r:embed="rId2"/>
          <a:srcRect r="49890"/>
          <a:stretch/>
        </p:blipFill>
        <p:spPr>
          <a:xfrm>
            <a:off x="394449" y="2717481"/>
            <a:ext cx="5389568" cy="3478607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92E74A3-1C2E-43F7-A9FA-98F355623D56}"/>
              </a:ext>
            </a:extLst>
          </p:cNvPr>
          <p:cNvSpPr txBox="1"/>
          <p:nvPr/>
        </p:nvSpPr>
        <p:spPr>
          <a:xfrm>
            <a:off x="277905" y="2043146"/>
            <a:ext cx="353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 AI </a:t>
            </a:r>
            <a:r>
              <a:rPr lang="ko-KR" altLang="en-US" sz="2400" b="1" dirty="0"/>
              <a:t>분석</a:t>
            </a:r>
            <a:r>
              <a:rPr lang="en-US" altLang="ko-KR" sz="2400" b="1" dirty="0"/>
              <a:t>-01 </a:t>
            </a:r>
            <a:r>
              <a:rPr lang="ko-KR" altLang="en-US" sz="2400" b="1" dirty="0"/>
              <a:t>예시</a:t>
            </a:r>
            <a:r>
              <a:rPr lang="en-US" altLang="ko-KR" sz="2400" b="1" dirty="0"/>
              <a:t> ]</a:t>
            </a:r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0555BE0D-D524-4315-A7CC-E3D31946A5DC}"/>
              </a:ext>
            </a:extLst>
          </p:cNvPr>
          <p:cNvSpPr/>
          <p:nvPr/>
        </p:nvSpPr>
        <p:spPr>
          <a:xfrm>
            <a:off x="5405120" y="3927862"/>
            <a:ext cx="1595678" cy="626902"/>
          </a:xfrm>
          <a:prstGeom prst="curvedDownArrow">
            <a:avLst>
              <a:gd name="adj1" fmla="val 48481"/>
              <a:gd name="adj2" fmla="val 107689"/>
              <a:gd name="adj3" fmla="val 25000"/>
            </a:avLst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23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23P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기존 코트라 솔루션 개선</a:t>
            </a:r>
            <a:endParaRPr lang="en-US" altLang="ko-KR" sz="3200" b="1" kern="0" dirty="0">
              <a:solidFill>
                <a:srgbClr val="011132"/>
              </a:solidFill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427450"/>
            <a:ext cx="14253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b="1" kern="0" dirty="0">
                <a:solidFill>
                  <a:srgbClr val="FFFFFF"/>
                </a:solidFill>
                <a:latin typeface="Malgun Gothic"/>
                <a:ea typeface="Malgun Gothic"/>
                <a:cs typeface="+mn-lt"/>
              </a:rPr>
              <a:t>활용방안</a:t>
            </a: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pic>
        <p:nvPicPr>
          <p:cNvPr id="31" name="그림 30" descr="테이블이(가) 표시된 사진&#10;&#10;자동 생성된 설명">
            <a:extLst>
              <a:ext uri="{FF2B5EF4-FFF2-40B4-BE49-F238E27FC236}">
                <a16:creationId xmlns:a16="http://schemas.microsoft.com/office/drawing/2014/main" id="{794A962F-5271-4E5E-B1C3-84CDBE3DADE5}"/>
              </a:ext>
            </a:extLst>
          </p:cNvPr>
          <p:cNvPicPr/>
          <p:nvPr/>
        </p:nvPicPr>
        <p:blipFill rotWithShape="1">
          <a:blip r:embed="rId2"/>
          <a:srcRect b="44321"/>
          <a:stretch/>
        </p:blipFill>
        <p:spPr>
          <a:xfrm>
            <a:off x="6129807" y="1243794"/>
            <a:ext cx="5334000" cy="1593351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DC4515-2E67-42A5-9BAF-FE0FBD67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7" y="3154410"/>
            <a:ext cx="11215506" cy="3304188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42" name="화살표: 왼쪽으로 구부러짐 41">
            <a:extLst>
              <a:ext uri="{FF2B5EF4-FFF2-40B4-BE49-F238E27FC236}">
                <a16:creationId xmlns:a16="http://schemas.microsoft.com/office/drawing/2014/main" id="{AC8EEA2F-5BB3-4DBA-8BF8-04A984041F52}"/>
              </a:ext>
            </a:extLst>
          </p:cNvPr>
          <p:cNvSpPr/>
          <p:nvPr/>
        </p:nvSpPr>
        <p:spPr>
          <a:xfrm>
            <a:off x="11257279" y="2438400"/>
            <a:ext cx="642355" cy="990600"/>
          </a:xfrm>
          <a:prstGeom prst="curvedLeftArrow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A92593-80FE-4983-9E43-AA8F053A9A7B}"/>
              </a:ext>
            </a:extLst>
          </p:cNvPr>
          <p:cNvSpPr txBox="1"/>
          <p:nvPr/>
        </p:nvSpPr>
        <p:spPr>
          <a:xfrm>
            <a:off x="385481" y="2472035"/>
            <a:ext cx="353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 AI </a:t>
            </a:r>
            <a:r>
              <a:rPr lang="ko-KR" altLang="en-US" sz="2400" b="1" dirty="0"/>
              <a:t>분석</a:t>
            </a:r>
            <a:r>
              <a:rPr lang="en-US" altLang="ko-KR" sz="2400" b="1" dirty="0"/>
              <a:t>-02 </a:t>
            </a:r>
            <a:r>
              <a:rPr lang="ko-KR" altLang="en-US" sz="2400" b="1" dirty="0"/>
              <a:t>예시</a:t>
            </a:r>
            <a:r>
              <a:rPr lang="en-US" altLang="ko-KR" sz="2400" b="1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208472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3F686339-B873-4578-A10D-F127FECEB196}"/>
              </a:ext>
            </a:extLst>
          </p:cNvPr>
          <p:cNvSpPr/>
          <p:nvPr/>
        </p:nvSpPr>
        <p:spPr>
          <a:xfrm>
            <a:off x="1079120" y="3490562"/>
            <a:ext cx="9839886" cy="1178390"/>
          </a:xfrm>
          <a:prstGeom prst="parallelogram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171F8F1F-BE78-4972-B94E-0E2D46871748}"/>
              </a:ext>
            </a:extLst>
          </p:cNvPr>
          <p:cNvSpPr/>
          <p:nvPr/>
        </p:nvSpPr>
        <p:spPr>
          <a:xfrm>
            <a:off x="1034291" y="2154820"/>
            <a:ext cx="9839886" cy="1178390"/>
          </a:xfrm>
          <a:prstGeom prst="parallelogram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85F9D608-DB3E-472E-B597-9C3562C983DF}"/>
              </a:ext>
            </a:extLst>
          </p:cNvPr>
          <p:cNvSpPr/>
          <p:nvPr/>
        </p:nvSpPr>
        <p:spPr>
          <a:xfrm>
            <a:off x="1123950" y="4808377"/>
            <a:ext cx="9839886" cy="1178390"/>
          </a:xfrm>
          <a:prstGeom prst="parallelogram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7F3C42A-9462-4E3F-BD06-BD9F58143BC1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FBDC347-9132-4951-A233-5A0B11AF1DD7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24P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2ECC7-903A-48FC-B18A-199BDF17CE01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CC55086-B361-4DA2-B876-774DC7201A6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08090B-53A1-4385-AC8C-DE8E42394752}"/>
              </a:ext>
            </a:extLst>
          </p:cNvPr>
          <p:cNvSpPr/>
          <p:nvPr/>
        </p:nvSpPr>
        <p:spPr>
          <a:xfrm>
            <a:off x="1727200" y="16688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결론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4EA95F-A48B-4B9F-80A7-DA9A52377552}"/>
              </a:ext>
            </a:extLst>
          </p:cNvPr>
          <p:cNvSpPr/>
          <p:nvPr/>
        </p:nvSpPr>
        <p:spPr>
          <a:xfrm>
            <a:off x="0" y="427450"/>
            <a:ext cx="1425388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b="1" kern="0" dirty="0">
                <a:solidFill>
                  <a:srgbClr val="FFFFFF"/>
                </a:solidFill>
                <a:latin typeface="Malgun Gothic"/>
                <a:ea typeface="Malgun Gothic"/>
                <a:cs typeface="+mn-lt"/>
              </a:rPr>
              <a:t>활용방안</a:t>
            </a:r>
          </a:p>
          <a:p>
            <a:pPr algn="ctr"/>
            <a:endParaRPr lang="ko-KR" altLang="en-US" b="1" kern="0" dirty="0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08B4F-8450-43C3-9AB7-E74617D1C588}"/>
              </a:ext>
            </a:extLst>
          </p:cNvPr>
          <p:cNvSpPr txBox="1"/>
          <p:nvPr/>
        </p:nvSpPr>
        <p:spPr>
          <a:xfrm>
            <a:off x="1" y="2218810"/>
            <a:ext cx="12191999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예측 모델을 통해 미래의 경향을 포함하여 중소 중견기업에게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좀 더 안정적인 </a:t>
            </a:r>
            <a:r>
              <a:rPr lang="ko-KR" altLang="en-US" sz="2000" b="1" dirty="0">
                <a:solidFill>
                  <a:srgbClr val="FF6600"/>
                </a:solidFill>
              </a:rPr>
              <a:t>잠재 파트너 </a:t>
            </a:r>
            <a:r>
              <a:rPr lang="ko-KR" altLang="en-US" sz="2000" b="1" dirty="0" err="1">
                <a:solidFill>
                  <a:srgbClr val="FF6600"/>
                </a:solidFill>
              </a:rPr>
              <a:t>매칭</a:t>
            </a:r>
            <a:r>
              <a:rPr lang="ko-KR" altLang="en-US" sz="2000" b="1" dirty="0" err="1">
                <a:solidFill>
                  <a:schemeClr val="bg1"/>
                </a:solidFill>
              </a:rPr>
              <a:t>을</a:t>
            </a:r>
            <a:r>
              <a:rPr lang="ko-KR" altLang="en-US" sz="2000" b="1" dirty="0">
                <a:solidFill>
                  <a:schemeClr val="bg1"/>
                </a:solidFill>
              </a:rPr>
              <a:t> 제공할 수 있음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603F5-061F-4EE3-8027-BBD7B79BE326}"/>
              </a:ext>
            </a:extLst>
          </p:cNvPr>
          <p:cNvSpPr txBox="1"/>
          <p:nvPr/>
        </p:nvSpPr>
        <p:spPr>
          <a:xfrm>
            <a:off x="1" y="3556575"/>
            <a:ext cx="12191999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bg1"/>
                </a:solidFill>
              </a:rPr>
              <a:t>KOTRA에서</a:t>
            </a:r>
            <a:r>
              <a:rPr lang="ko-KR" altLang="en-US" sz="2000" b="1" dirty="0">
                <a:solidFill>
                  <a:schemeClr val="bg1"/>
                </a:solidFill>
              </a:rPr>
              <a:t> 제공하는 여러 </a:t>
            </a:r>
            <a:r>
              <a:rPr lang="ko-KR" altLang="en-US" sz="2000" b="1" dirty="0">
                <a:solidFill>
                  <a:srgbClr val="FF6600"/>
                </a:solidFill>
              </a:rPr>
              <a:t>그래프에 예측된 미래의 분석을 추가</a:t>
            </a:r>
            <a:r>
              <a:rPr lang="ko-KR" altLang="en-US" sz="2000" b="1" dirty="0">
                <a:solidFill>
                  <a:schemeClr val="bg1"/>
                </a:solidFill>
              </a:rPr>
              <a:t>하여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고객의 의사결정에 좀 더 도움될 수 있음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227FB-25C2-4D98-9CBB-B503B93A8EFD}"/>
              </a:ext>
            </a:extLst>
          </p:cNvPr>
          <p:cNvSpPr txBox="1"/>
          <p:nvPr/>
        </p:nvSpPr>
        <p:spPr>
          <a:xfrm>
            <a:off x="-8964" y="4894341"/>
            <a:ext cx="12191998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우리나라와 거래를 한 </a:t>
            </a:r>
            <a:r>
              <a:rPr lang="ko-KR" altLang="en-US" sz="2000" b="1" dirty="0">
                <a:solidFill>
                  <a:srgbClr val="FF6600"/>
                </a:solidFill>
              </a:rPr>
              <a:t>구체적인 </a:t>
            </a:r>
            <a:r>
              <a:rPr lang="ko-KR" altLang="en-US" sz="2000" b="1" dirty="0" err="1">
                <a:solidFill>
                  <a:srgbClr val="FF6600"/>
                </a:solidFill>
              </a:rPr>
              <a:t>국내</a:t>
            </a:r>
            <a:r>
              <a:rPr lang="ko-KR" altLang="en-US" sz="2000" b="1" dirty="0" err="1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2000" b="1" dirty="0" err="1">
                <a:solidFill>
                  <a:srgbClr val="FF6600"/>
                </a:solidFill>
              </a:rPr>
              <a:t>해외</a:t>
            </a:r>
            <a:r>
              <a:rPr lang="ko-KR" altLang="en-US" sz="2000" b="1" dirty="0">
                <a:solidFill>
                  <a:srgbClr val="FF6600"/>
                </a:solidFill>
              </a:rPr>
              <a:t> 기업</a:t>
            </a:r>
            <a:r>
              <a:rPr lang="ko-KR" altLang="en-US" sz="2000" b="1" dirty="0">
                <a:solidFill>
                  <a:schemeClr val="bg1"/>
                </a:solidFill>
              </a:rPr>
              <a:t>들의 정보를 알 수 있다면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좀 더 정밀한 예측모델을 만들 수 있을 것이라 기대됨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C90360-5F2C-4830-919C-70A0D3CCCEB1}"/>
              </a:ext>
            </a:extLst>
          </p:cNvPr>
          <p:cNvGrpSpPr/>
          <p:nvPr/>
        </p:nvGrpSpPr>
        <p:grpSpPr>
          <a:xfrm>
            <a:off x="1059165" y="2029442"/>
            <a:ext cx="668036" cy="410581"/>
            <a:chOff x="1727200" y="1186620"/>
            <a:chExt cx="703325" cy="41058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7E249D7-9105-410A-A40D-C06AB4E687AF}"/>
                </a:ext>
              </a:extLst>
            </p:cNvPr>
            <p:cNvSpPr/>
            <p:nvPr/>
          </p:nvSpPr>
          <p:spPr>
            <a:xfrm>
              <a:off x="1727200" y="1186620"/>
              <a:ext cx="703325" cy="410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자유형 55">
              <a:extLst>
                <a:ext uri="{FF2B5EF4-FFF2-40B4-BE49-F238E27FC236}">
                  <a16:creationId xmlns:a16="http://schemas.microsoft.com/office/drawing/2014/main" id="{BE3E365D-2119-41A7-A69A-67C2793A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880" y="1290305"/>
              <a:ext cx="343895" cy="22550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656731-28C0-4A6A-BF72-E53A247A4B26}"/>
              </a:ext>
            </a:extLst>
          </p:cNvPr>
          <p:cNvGrpSpPr/>
          <p:nvPr/>
        </p:nvGrpSpPr>
        <p:grpSpPr>
          <a:xfrm>
            <a:off x="1051859" y="3434042"/>
            <a:ext cx="668036" cy="410581"/>
            <a:chOff x="1727200" y="1186620"/>
            <a:chExt cx="703325" cy="4105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51B6A58-C51B-45F4-8CB9-EC7A262FF5C4}"/>
                </a:ext>
              </a:extLst>
            </p:cNvPr>
            <p:cNvSpPr/>
            <p:nvPr/>
          </p:nvSpPr>
          <p:spPr>
            <a:xfrm>
              <a:off x="1727200" y="1186620"/>
              <a:ext cx="703325" cy="410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5" name="자유형 55">
              <a:extLst>
                <a:ext uri="{FF2B5EF4-FFF2-40B4-BE49-F238E27FC236}">
                  <a16:creationId xmlns:a16="http://schemas.microsoft.com/office/drawing/2014/main" id="{1918ED20-AB67-46DD-848B-D22C380EA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880" y="1290305"/>
              <a:ext cx="343895" cy="22550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A22D1F7-920D-4B76-B0D3-0F4022E1F991}"/>
              </a:ext>
            </a:extLst>
          </p:cNvPr>
          <p:cNvGrpSpPr/>
          <p:nvPr/>
        </p:nvGrpSpPr>
        <p:grpSpPr>
          <a:xfrm>
            <a:off x="1065305" y="4757565"/>
            <a:ext cx="668036" cy="410581"/>
            <a:chOff x="1727200" y="1186620"/>
            <a:chExt cx="703325" cy="41058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36069E8-2F73-4709-8BBD-578DA031EAFD}"/>
                </a:ext>
              </a:extLst>
            </p:cNvPr>
            <p:cNvSpPr/>
            <p:nvPr/>
          </p:nvSpPr>
          <p:spPr>
            <a:xfrm>
              <a:off x="1727200" y="1186620"/>
              <a:ext cx="703325" cy="410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8" name="자유형 55">
              <a:extLst>
                <a:ext uri="{FF2B5EF4-FFF2-40B4-BE49-F238E27FC236}">
                  <a16:creationId xmlns:a16="http://schemas.microsoft.com/office/drawing/2014/main" id="{484D977A-9536-4866-9F15-CDE326474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880" y="1290305"/>
              <a:ext cx="343895" cy="22550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1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076947"/>
            <a:ext cx="12192000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srgbClr val="011132"/>
                </a:solidFill>
              </a:rPr>
              <a:t>감사합니다</a:t>
            </a:r>
            <a:endParaRPr lang="en-US" altLang="ko-KR" sz="4800" b="1" kern="0" dirty="0">
              <a:solidFill>
                <a:srgbClr val="011132"/>
              </a:solidFill>
            </a:endParaRPr>
          </a:p>
        </p:txBody>
      </p:sp>
      <p:sp>
        <p:nvSpPr>
          <p:cNvPr id="54" name="대각선 방향의 모서리가 둥근 사각형 53"/>
          <p:cNvSpPr/>
          <p:nvPr/>
        </p:nvSpPr>
        <p:spPr>
          <a:xfrm>
            <a:off x="4856480" y="2375224"/>
            <a:ext cx="2479040" cy="632586"/>
          </a:xfrm>
          <a:prstGeom prst="round2DiagRect">
            <a:avLst>
              <a:gd name="adj1" fmla="val 26286"/>
              <a:gd name="adj2" fmla="val 0"/>
            </a:avLst>
          </a:prstGeom>
          <a:solidFill>
            <a:srgbClr val="011132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prstClr val="white"/>
                </a:solidFill>
              </a:rPr>
              <a:t>Q &amp; A</a:t>
            </a:r>
            <a:endParaRPr lang="ko-KR" altLang="en-US" sz="20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3DC0BC-0654-4EB3-8668-D10A9EDF9C2D}"/>
              </a:ext>
            </a:extLst>
          </p:cNvPr>
          <p:cNvGrpSpPr/>
          <p:nvPr/>
        </p:nvGrpSpPr>
        <p:grpSpPr>
          <a:xfrm>
            <a:off x="6815075" y="2250456"/>
            <a:ext cx="703325" cy="410581"/>
            <a:chOff x="8593075" y="2194559"/>
            <a:chExt cx="703325" cy="410581"/>
          </a:xfrm>
        </p:grpSpPr>
        <p:sp>
          <p:nvSpPr>
            <p:cNvPr id="55" name="타원 54"/>
            <p:cNvSpPr/>
            <p:nvPr/>
          </p:nvSpPr>
          <p:spPr>
            <a:xfrm>
              <a:off x="8593075" y="2194559"/>
              <a:ext cx="703325" cy="4105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8739755" y="2298244"/>
              <a:ext cx="343895" cy="22550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276D14-6B28-49DE-BAC6-B33B0F72DF87}"/>
              </a:ext>
            </a:extLst>
          </p:cNvPr>
          <p:cNvSpPr txBox="1"/>
          <p:nvPr/>
        </p:nvSpPr>
        <p:spPr>
          <a:xfrm>
            <a:off x="8785505" y="5806103"/>
            <a:ext cx="340649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011132"/>
                </a:solidFill>
              </a:rPr>
              <a:t>팀장 장성민 </a:t>
            </a:r>
            <a:r>
              <a:rPr lang="en-US" altLang="ko-KR" sz="1200" b="1" kern="0" dirty="0">
                <a:solidFill>
                  <a:srgbClr val="011132"/>
                </a:solidFill>
              </a:rPr>
              <a:t>jsm50660@gmail.com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011132"/>
                </a:solidFill>
              </a:rPr>
              <a:t>팀원 </a:t>
            </a:r>
            <a:r>
              <a:rPr lang="ko-KR" altLang="en-US" sz="1200" b="1" kern="0" dirty="0" err="1">
                <a:solidFill>
                  <a:srgbClr val="011132"/>
                </a:solidFill>
              </a:rPr>
              <a:t>한보혜</a:t>
            </a:r>
            <a:r>
              <a:rPr lang="ko-KR" altLang="en-US" sz="1200" b="1" kern="0" dirty="0">
                <a:solidFill>
                  <a:srgbClr val="011132"/>
                </a:solidFill>
              </a:rPr>
              <a:t> </a:t>
            </a:r>
            <a:r>
              <a:rPr lang="en-US" altLang="ko-KR" sz="1200" b="1" kern="0" dirty="0">
                <a:solidFill>
                  <a:srgbClr val="011132"/>
                </a:solidFill>
              </a:rPr>
              <a:t>bohaehan@gmail.com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011132"/>
                </a:solidFill>
              </a:rPr>
              <a:t>팀원 마민정 </a:t>
            </a:r>
            <a:r>
              <a:rPr lang="en-US" altLang="ko-KR" sz="1200" b="1" kern="0" dirty="0">
                <a:solidFill>
                  <a:srgbClr val="011132"/>
                </a:solidFill>
              </a:rPr>
              <a:t>maminjeong3199@gmail.com</a:t>
            </a:r>
            <a:endParaRPr lang="ko-KR" altLang="en-US" sz="7200" b="1" kern="0" dirty="0">
              <a:solidFill>
                <a:srgbClr val="011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1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8BED6F-D966-463B-A7F4-A0E4BA718A1B}"/>
              </a:ext>
            </a:extLst>
          </p:cNvPr>
          <p:cNvSpPr/>
          <p:nvPr/>
        </p:nvSpPr>
        <p:spPr>
          <a:xfrm>
            <a:off x="0" y="2563904"/>
            <a:ext cx="12192000" cy="2384612"/>
          </a:xfrm>
          <a:prstGeom prst="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</a:rPr>
              <a:t>2P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srgbClr val="011132"/>
                </a:solidFill>
                <a:ea typeface="맑은 고딕"/>
              </a:rPr>
              <a:t>대회주제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402869"/>
            <a:ext cx="142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kern="0" dirty="0">
                <a:solidFill>
                  <a:prstClr val="white"/>
                </a:solidFill>
              </a:rPr>
              <a:t>제안배경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6899B-7657-4DF2-B440-045465A957E3}"/>
              </a:ext>
            </a:extLst>
          </p:cNvPr>
          <p:cNvSpPr txBox="1"/>
          <p:nvPr/>
        </p:nvSpPr>
        <p:spPr>
          <a:xfrm>
            <a:off x="0" y="2790911"/>
            <a:ext cx="12192000" cy="1678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차년도 해당국가가 해당품목을 한국에서 </a:t>
            </a:r>
            <a:r>
              <a:rPr lang="ko-KR" altLang="en-US" sz="2800" b="1" dirty="0">
                <a:solidFill>
                  <a:srgbClr val="FF6600"/>
                </a:solidFill>
                <a:ea typeface="맑은 고딕"/>
              </a:rPr>
              <a:t>얼마나 수입</a:t>
            </a:r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하는지 예측</a:t>
            </a:r>
          </a:p>
          <a:p>
            <a:pPr algn="ctr">
              <a:lnSpc>
                <a:spcPct val="200000"/>
              </a:lnSpc>
            </a:pPr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중소 중견기업의 </a:t>
            </a:r>
            <a:r>
              <a:rPr lang="ko-KR" altLang="en-US" sz="2800" b="1" dirty="0">
                <a:solidFill>
                  <a:srgbClr val="FF6600"/>
                </a:solidFill>
                <a:ea typeface="맑은 고딕"/>
              </a:rPr>
              <a:t>해외진출 지원</a:t>
            </a:r>
            <a:r>
              <a:rPr lang="ko-KR" altLang="en-US" sz="2800" b="1" dirty="0">
                <a:solidFill>
                  <a:schemeClr val="bg1"/>
                </a:solidFill>
                <a:ea typeface="맑은 고딕"/>
              </a:rPr>
              <a:t>을 위한 활용방안을 탐색</a:t>
            </a:r>
          </a:p>
        </p:txBody>
      </p:sp>
    </p:spTree>
    <p:extLst>
      <p:ext uri="{BB962C8B-B14F-4D97-AF65-F5344CB8AC3E}">
        <p14:creationId xmlns:p14="http://schemas.microsoft.com/office/powerpoint/2010/main" val="245819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33285678-A6A0-400C-9B53-9C9D7D41E03B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C889592-8D17-4727-8D41-66B5F5B33C38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3P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BADDD6-1EB5-4799-B2BD-EE3D900B8E50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F5236CCA-CFC6-4CDC-BC4B-C466115ED12C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DA275E-EEE4-4E1A-AB0B-66C0F77AEFDC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추가 데이터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21E768-AD9E-4AE4-92DE-483C25256698}"/>
              </a:ext>
            </a:extLst>
          </p:cNvPr>
          <p:cNvSpPr/>
          <p:nvPr/>
        </p:nvSpPr>
        <p:spPr>
          <a:xfrm>
            <a:off x="0" y="402869"/>
            <a:ext cx="142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kern="0" dirty="0">
                <a:solidFill>
                  <a:prstClr val="white"/>
                </a:solidFill>
              </a:rPr>
              <a:t>제안배경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1E8DE2BC-2394-492E-9752-169968C05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08898"/>
              </p:ext>
            </p:extLst>
          </p:nvPr>
        </p:nvGraphicFramePr>
        <p:xfrm>
          <a:off x="4679575" y="3264296"/>
          <a:ext cx="6938684" cy="2584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342">
                  <a:extLst>
                    <a:ext uri="{9D8B030D-6E8A-4147-A177-3AD203B41FA5}">
                      <a16:colId xmlns:a16="http://schemas.microsoft.com/office/drawing/2014/main" val="1381390092"/>
                    </a:ext>
                  </a:extLst>
                </a:gridCol>
                <a:gridCol w="3469342">
                  <a:extLst>
                    <a:ext uri="{9D8B030D-6E8A-4147-A177-3AD203B41FA5}">
                      <a16:colId xmlns:a16="http://schemas.microsoft.com/office/drawing/2014/main" val="255631589"/>
                    </a:ext>
                  </a:extLst>
                </a:gridCol>
              </a:tblGrid>
              <a:tr h="56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경제력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소비력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00752"/>
                  </a:ext>
                </a:extLst>
              </a:tr>
              <a:tr h="201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GDP</a:t>
                      </a:r>
                      <a:endParaRPr lang="en-US" altLang="ko-KR" sz="20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GNI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ko-KR" altLang="en-US" sz="2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구매력평가지수(PPP)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b="1" dirty="0"/>
                        <a:t>연간 평균 소비자 구매지수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b="1" dirty="0"/>
                        <a:t>인구성장률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2000" b="1" dirty="0"/>
                        <a:t>수입가치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6340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B57CEB48-9AB4-49AC-84DF-6D5531607E27}"/>
              </a:ext>
            </a:extLst>
          </p:cNvPr>
          <p:cNvSpPr txBox="1"/>
          <p:nvPr/>
        </p:nvSpPr>
        <p:spPr>
          <a:xfrm>
            <a:off x="7473575" y="5985633"/>
            <a:ext cx="426421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* 2012 ~ 2016년 총 5개년 데이터 수집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* </a:t>
            </a:r>
            <a:r>
              <a:rPr lang="ko-KR" altLang="en-US" dirty="0">
                <a:ea typeface="맑은 고딕"/>
              </a:rPr>
              <a:t>총 </a:t>
            </a:r>
            <a:r>
              <a:rPr lang="en-US" altLang="ko-KR" dirty="0">
                <a:ea typeface="맑은 고딕"/>
              </a:rPr>
              <a:t>42</a:t>
            </a:r>
            <a:r>
              <a:rPr lang="ko-KR" altLang="en-US" dirty="0">
                <a:ea typeface="맑은 고딕"/>
              </a:rPr>
              <a:t>개의 열 추가</a:t>
            </a:r>
          </a:p>
        </p:txBody>
      </p:sp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id="{09F3A4B4-4C28-4F34-A17E-5002049DF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09007"/>
              </p:ext>
            </p:extLst>
          </p:nvPr>
        </p:nvGraphicFramePr>
        <p:xfrm>
          <a:off x="501477" y="3268207"/>
          <a:ext cx="3469342" cy="2584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342">
                  <a:extLst>
                    <a:ext uri="{9D8B030D-6E8A-4147-A177-3AD203B41FA5}">
                      <a16:colId xmlns:a16="http://schemas.microsoft.com/office/drawing/2014/main" val="1381390092"/>
                    </a:ext>
                  </a:extLst>
                </a:gridCol>
              </a:tblGrid>
              <a:tr h="56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/>
                        <a:t>크롤링</a:t>
                      </a:r>
                      <a:endParaRPr lang="ko-KR" altLang="en-US" sz="28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00752"/>
                  </a:ext>
                </a:extLst>
              </a:tr>
              <a:tr h="201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TRADE_COUNTRYCD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TRADE_HSCD_COUNTRYCD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TRADE_HSCD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err="1"/>
                        <a:t>HSCD_name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6340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E92E22B-6DE8-47C5-84AC-401D40E63AF5}"/>
              </a:ext>
            </a:extLst>
          </p:cNvPr>
          <p:cNvSpPr/>
          <p:nvPr/>
        </p:nvSpPr>
        <p:spPr>
          <a:xfrm>
            <a:off x="985027" y="2094249"/>
            <a:ext cx="2502242" cy="710515"/>
          </a:xfrm>
          <a:prstGeom prst="roundRect">
            <a:avLst>
              <a:gd name="adj" fmla="val 10358"/>
            </a:avLst>
          </a:prstGeom>
          <a:solidFill>
            <a:schemeClr val="bg2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UN </a:t>
            </a:r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Comtrade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38DCE844-51BA-417D-8D6A-58132D9B8ACA}"/>
              </a:ext>
            </a:extLst>
          </p:cNvPr>
          <p:cNvSpPr/>
          <p:nvPr/>
        </p:nvSpPr>
        <p:spPr>
          <a:xfrm>
            <a:off x="3837790" y="1981198"/>
            <a:ext cx="916459" cy="940875"/>
          </a:xfrm>
          <a:prstGeom prst="mathPlus">
            <a:avLst/>
          </a:prstGeom>
          <a:solidFill>
            <a:schemeClr val="bg2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B50734-8381-4A01-AC30-19973946091D}"/>
              </a:ext>
            </a:extLst>
          </p:cNvPr>
          <p:cNvSpPr/>
          <p:nvPr/>
        </p:nvSpPr>
        <p:spPr>
          <a:xfrm>
            <a:off x="5011996" y="2094249"/>
            <a:ext cx="6310427" cy="710515"/>
          </a:xfrm>
          <a:prstGeom prst="roundRect">
            <a:avLst>
              <a:gd name="adj" fmla="val 6573"/>
            </a:avLst>
          </a:prstGeom>
          <a:solidFill>
            <a:schemeClr val="bg2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World Bank</a:t>
            </a:r>
          </a:p>
        </p:txBody>
      </p:sp>
    </p:spTree>
    <p:extLst>
      <p:ext uri="{BB962C8B-B14F-4D97-AF65-F5344CB8AC3E}">
        <p14:creationId xmlns:p14="http://schemas.microsoft.com/office/powerpoint/2010/main" val="56187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4">
            <a:extLst>
              <a:ext uri="{FF2B5EF4-FFF2-40B4-BE49-F238E27FC236}">
                <a16:creationId xmlns:a16="http://schemas.microsoft.com/office/drawing/2014/main" id="{D2C34DC5-7816-442E-86B7-54D868761796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17" name="모서리가 둥근 직사각형 6">
            <a:extLst>
              <a:ext uri="{FF2B5EF4-FFF2-40B4-BE49-F238E27FC236}">
                <a16:creationId xmlns:a16="http://schemas.microsoft.com/office/drawing/2014/main" id="{967E9470-2670-41EF-914C-33A2219648BD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4P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AC9D900-66B9-4A94-A4B6-188959655966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10">
            <a:extLst>
              <a:ext uri="{FF2B5EF4-FFF2-40B4-BE49-F238E27FC236}">
                <a16:creationId xmlns:a16="http://schemas.microsoft.com/office/drawing/2014/main" id="{C7E5997C-E377-4F85-B496-BDE416EEE15C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7527C5-BA31-428A-9639-75EEEEA46AE6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데이터 시각화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A4AAD4-57BC-4244-9801-E396F3C3E90F}"/>
              </a:ext>
            </a:extLst>
          </p:cNvPr>
          <p:cNvSpPr/>
          <p:nvPr/>
        </p:nvSpPr>
        <p:spPr>
          <a:xfrm>
            <a:off x="0" y="402869"/>
            <a:ext cx="142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kern="0" dirty="0">
                <a:solidFill>
                  <a:prstClr val="white"/>
                </a:solidFill>
              </a:rPr>
              <a:t>제안배경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6" name="그림 26">
            <a:extLst>
              <a:ext uri="{FF2B5EF4-FFF2-40B4-BE49-F238E27FC236}">
                <a16:creationId xmlns:a16="http://schemas.microsoft.com/office/drawing/2014/main" id="{3F2B0426-BE22-48F8-BA40-708C4601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535731"/>
            <a:ext cx="4811507" cy="3115944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4ED8F20E-0A13-4B63-A5F7-C9B6921B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22" y="2535731"/>
            <a:ext cx="5110808" cy="3113653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7E9ABB-39BA-41C1-82E6-86988036FA7E}"/>
              </a:ext>
            </a:extLst>
          </p:cNvPr>
          <p:cNvSpPr txBox="1"/>
          <p:nvPr/>
        </p:nvSpPr>
        <p:spPr>
          <a:xfrm>
            <a:off x="787825" y="1948846"/>
            <a:ext cx="12552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400" b="1" dirty="0">
                <a:ea typeface="맑은 고딕"/>
              </a:rPr>
              <a:t>[ </a:t>
            </a:r>
            <a:r>
              <a:rPr lang="ko-KR" altLang="en-US" sz="2400" b="1" dirty="0">
                <a:ea typeface="맑은 고딕"/>
              </a:rPr>
              <a:t>관세 </a:t>
            </a:r>
            <a:r>
              <a:rPr lang="en-US" altLang="ko-KR" sz="2400" b="1" dirty="0">
                <a:ea typeface="맑은 고딕"/>
              </a:rPr>
              <a:t>]</a:t>
            </a:r>
            <a:endParaRPr lang="ko-KR" altLang="en-US" sz="2400" b="1" dirty="0">
              <a:ea typeface="맑은 고딕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FDD4E6-AACA-49C2-AA14-9EF81B4381D8}"/>
              </a:ext>
            </a:extLst>
          </p:cNvPr>
          <p:cNvSpPr txBox="1"/>
          <p:nvPr/>
        </p:nvSpPr>
        <p:spPr>
          <a:xfrm>
            <a:off x="6176447" y="1961662"/>
            <a:ext cx="12552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400" b="1" dirty="0">
                <a:ea typeface="맑은 고딕"/>
              </a:rPr>
              <a:t>[ </a:t>
            </a:r>
            <a:r>
              <a:rPr lang="ko-KR" altLang="en-US" sz="2400" b="1" dirty="0">
                <a:ea typeface="맑은 고딕"/>
              </a:rPr>
              <a:t>환율 </a:t>
            </a:r>
            <a:r>
              <a:rPr lang="en-US" altLang="ko-KR" sz="2400" b="1" dirty="0">
                <a:ea typeface="맑은 고딕"/>
              </a:rPr>
              <a:t>]</a:t>
            </a:r>
            <a:endParaRPr lang="ko-KR" altLang="en-US" sz="2400" b="1" dirty="0">
              <a:ea typeface="맑은 고딕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EE6B5E1-6AAF-4A94-97E9-A2DF3A4257F1}"/>
              </a:ext>
            </a:extLst>
          </p:cNvPr>
          <p:cNvSpPr txBox="1"/>
          <p:nvPr/>
        </p:nvSpPr>
        <p:spPr>
          <a:xfrm>
            <a:off x="0" y="6033247"/>
            <a:ext cx="121920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ea typeface="맑은 고딕"/>
              </a:rPr>
              <a:t>관세와 환율은 수입금액과 대체로 </a:t>
            </a:r>
            <a:r>
              <a:rPr lang="ko-KR" altLang="en-US" sz="2400" b="1" dirty="0">
                <a:solidFill>
                  <a:srgbClr val="FF6600"/>
                </a:solidFill>
                <a:ea typeface="맑은 고딕"/>
              </a:rPr>
              <a:t>음의 상관관계</a:t>
            </a:r>
            <a:r>
              <a:rPr lang="ko-KR" altLang="en-US" sz="2400" b="1" dirty="0">
                <a:ea typeface="맑은 고딕"/>
              </a:rPr>
              <a:t>를 보임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700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한쪽 모서리가 둥근 사각형 4">
            <a:extLst>
              <a:ext uri="{FF2B5EF4-FFF2-40B4-BE49-F238E27FC236}">
                <a16:creationId xmlns:a16="http://schemas.microsoft.com/office/drawing/2014/main" id="{CA50A11C-A6EE-400E-81F3-A18C7D0B82BA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9026B732-AEF0-4460-9ACB-F2B7D61F3926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5P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9439B34-68FF-42BB-B3BA-2C249FB659F3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자유형 10">
            <a:extLst>
              <a:ext uri="{FF2B5EF4-FFF2-40B4-BE49-F238E27FC236}">
                <a16:creationId xmlns:a16="http://schemas.microsoft.com/office/drawing/2014/main" id="{F03CC1F0-E946-4C1C-A5E0-7D60859A3552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1D45F4-F97D-455E-ADFB-3C145D1E8120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데이터 시각화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F9B264-8205-4206-897B-EA6F3C5EA2E8}"/>
              </a:ext>
            </a:extLst>
          </p:cNvPr>
          <p:cNvSpPr/>
          <p:nvPr/>
        </p:nvSpPr>
        <p:spPr>
          <a:xfrm>
            <a:off x="0" y="402869"/>
            <a:ext cx="1425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kern="0" dirty="0">
                <a:solidFill>
                  <a:prstClr val="white"/>
                </a:solidFill>
              </a:rPr>
              <a:t>제안배경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8" name="그림 38">
            <a:extLst>
              <a:ext uri="{FF2B5EF4-FFF2-40B4-BE49-F238E27FC236}">
                <a16:creationId xmlns:a16="http://schemas.microsoft.com/office/drawing/2014/main" id="{CE1F419E-7647-424A-B620-6FCA4AC0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31675"/>
            <a:ext cx="3752695" cy="2305268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pic>
        <p:nvPicPr>
          <p:cNvPr id="39" name="그림 39">
            <a:extLst>
              <a:ext uri="{FF2B5EF4-FFF2-40B4-BE49-F238E27FC236}">
                <a16:creationId xmlns:a16="http://schemas.microsoft.com/office/drawing/2014/main" id="{1AA5E860-1F7F-4F82-A042-39851020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79" y="2635839"/>
            <a:ext cx="3752696" cy="2320345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pic>
        <p:nvPicPr>
          <p:cNvPr id="40" name="그림 40">
            <a:extLst>
              <a:ext uri="{FF2B5EF4-FFF2-40B4-BE49-F238E27FC236}">
                <a16:creationId xmlns:a16="http://schemas.microsoft.com/office/drawing/2014/main" id="{DAC2CD9D-B4BC-48E4-AE45-CC451699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137" y="2631675"/>
            <a:ext cx="3638700" cy="2305268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8A69196-652B-400D-855E-BD78EA6DC02C}"/>
              </a:ext>
            </a:extLst>
          </p:cNvPr>
          <p:cNvSpPr txBox="1"/>
          <p:nvPr/>
        </p:nvSpPr>
        <p:spPr>
          <a:xfrm>
            <a:off x="164702" y="2118380"/>
            <a:ext cx="11318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b="1" dirty="0">
                <a:ea typeface="맑은 고딕"/>
              </a:rPr>
              <a:t>[ </a:t>
            </a:r>
            <a:r>
              <a:rPr lang="ko-KR" altLang="en-US" sz="2000" b="1" dirty="0">
                <a:ea typeface="맑은 고딕"/>
              </a:rPr>
              <a:t>GDP </a:t>
            </a:r>
            <a:r>
              <a:rPr lang="en-US" altLang="ko-KR" sz="2000" b="1" dirty="0">
                <a:ea typeface="맑은 고딕"/>
              </a:rPr>
              <a:t>]</a:t>
            </a:r>
            <a:endParaRPr lang="ko-KR" altLang="en-US" sz="2000" b="1" dirty="0">
              <a:ea typeface="맑은 고딕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96D0CE-373F-41F9-8A25-EBA1675D60C2}"/>
              </a:ext>
            </a:extLst>
          </p:cNvPr>
          <p:cNvSpPr txBox="1"/>
          <p:nvPr/>
        </p:nvSpPr>
        <p:spPr>
          <a:xfrm>
            <a:off x="4155675" y="2124638"/>
            <a:ext cx="10574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b="1" dirty="0">
                <a:ea typeface="맑은 고딕"/>
              </a:rPr>
              <a:t>[ </a:t>
            </a:r>
            <a:r>
              <a:rPr lang="ko-KR" altLang="en-US" sz="2000" b="1" dirty="0">
                <a:ea typeface="맑은 고딕"/>
              </a:rPr>
              <a:t>PPP </a:t>
            </a:r>
            <a:r>
              <a:rPr lang="en-US" altLang="ko-KR" sz="2000" b="1" dirty="0">
                <a:ea typeface="맑은 고딕"/>
              </a:rPr>
              <a:t>]</a:t>
            </a:r>
            <a:endParaRPr lang="ko-KR" altLang="en-US" sz="2000" b="1" dirty="0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393C4E-B440-4AEA-97CB-61507F65CC2E}"/>
              </a:ext>
            </a:extLst>
          </p:cNvPr>
          <p:cNvSpPr txBox="1"/>
          <p:nvPr/>
        </p:nvSpPr>
        <p:spPr>
          <a:xfrm>
            <a:off x="7995201" y="2127345"/>
            <a:ext cx="10574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000" b="1" dirty="0">
                <a:ea typeface="맑은 고딕"/>
              </a:rPr>
              <a:t>[ </a:t>
            </a:r>
            <a:r>
              <a:rPr lang="ko-KR" altLang="en-US" sz="2000" b="1" dirty="0">
                <a:ea typeface="맑은 고딕"/>
              </a:rPr>
              <a:t>GNI </a:t>
            </a:r>
            <a:r>
              <a:rPr lang="en-US" altLang="ko-KR" sz="2000" b="1" dirty="0">
                <a:ea typeface="맑은 고딕"/>
              </a:rPr>
              <a:t>]</a:t>
            </a:r>
            <a:endParaRPr lang="ko-KR" altLang="en-US" sz="2000" b="1" dirty="0">
              <a:ea typeface="맑은 고딕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8A6C6A0A-5289-464C-A633-5A2FBD9BD039}"/>
              </a:ext>
            </a:extLst>
          </p:cNvPr>
          <p:cNvSpPr txBox="1"/>
          <p:nvPr/>
        </p:nvSpPr>
        <p:spPr>
          <a:xfrm>
            <a:off x="0" y="5572866"/>
            <a:ext cx="121919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ea typeface="맑은 고딕"/>
              </a:rPr>
              <a:t>GDP, PPP, </a:t>
            </a:r>
            <a:r>
              <a:rPr lang="ko-KR" altLang="en-US" sz="2400" b="1" dirty="0" err="1">
                <a:ea typeface="맑은 고딕"/>
              </a:rPr>
              <a:t>GNI는</a:t>
            </a:r>
            <a:r>
              <a:rPr lang="ko-KR" altLang="en-US" sz="2400" b="1" dirty="0">
                <a:ea typeface="맑은 고딕"/>
              </a:rPr>
              <a:t> 수입금액과 대체로 </a:t>
            </a:r>
            <a:r>
              <a:rPr lang="ko-KR" altLang="en-US" sz="2400" b="1" dirty="0">
                <a:solidFill>
                  <a:srgbClr val="FF6600"/>
                </a:solidFill>
                <a:ea typeface="맑은 고딕"/>
              </a:rPr>
              <a:t>양의 상관관계</a:t>
            </a:r>
            <a:r>
              <a:rPr lang="ko-KR" altLang="en-US" sz="2400" b="1" dirty="0">
                <a:ea typeface="맑은 고딕"/>
              </a:rPr>
              <a:t>를 보임</a:t>
            </a:r>
          </a:p>
        </p:txBody>
      </p:sp>
    </p:spTree>
    <p:extLst>
      <p:ext uri="{BB962C8B-B14F-4D97-AF65-F5344CB8AC3E}">
        <p14:creationId xmlns:p14="http://schemas.microsoft.com/office/powerpoint/2010/main" val="224735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FB2FF0F8-CD61-44D5-B8B8-E6AE0334CF8E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723C548-7A07-4AC7-AFE6-AF76FF2F2954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6P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1F1A2B-AD11-4C58-9995-54C0CA26679C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1ADC9FDF-1163-4568-AFC6-986000FDF3A0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BD320B-0180-49A2-A28D-4F8B238682EF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분석 방향성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3C099A-8E8B-4711-8361-9F2213CD7752}"/>
              </a:ext>
            </a:extLst>
          </p:cNvPr>
          <p:cNvSpPr/>
          <p:nvPr/>
        </p:nvSpPr>
        <p:spPr>
          <a:xfrm>
            <a:off x="0" y="243095"/>
            <a:ext cx="142538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데이터 탐색</a:t>
            </a:r>
          </a:p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및 파생변수</a:t>
            </a: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96B36B8C-0818-48A3-B60F-8C9B1C510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3" r="21569" b="1342"/>
          <a:stretch/>
        </p:blipFill>
        <p:spPr>
          <a:xfrm>
            <a:off x="1365105" y="1778250"/>
            <a:ext cx="4184083" cy="3952971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pic>
        <p:nvPicPr>
          <p:cNvPr id="18" name="그림 18">
            <a:extLst>
              <a:ext uri="{FF2B5EF4-FFF2-40B4-BE49-F238E27FC236}">
                <a16:creationId xmlns:a16="http://schemas.microsoft.com/office/drawing/2014/main" id="{2AFCFF07-800A-45CA-93FF-EDBB146D1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03" r="22638" b="340"/>
          <a:stretch/>
        </p:blipFill>
        <p:spPr>
          <a:xfrm>
            <a:off x="6481915" y="1778250"/>
            <a:ext cx="4180078" cy="3952905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E577D07-5ECA-4F2B-848C-51A9972D46F6}"/>
              </a:ext>
            </a:extLst>
          </p:cNvPr>
          <p:cNvSpPr txBox="1"/>
          <p:nvPr/>
        </p:nvSpPr>
        <p:spPr>
          <a:xfrm>
            <a:off x="0" y="6133177"/>
            <a:ext cx="12192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ea typeface="맑은 고딕"/>
              </a:rPr>
              <a:t>국가의 특성을 잘 나타낼 수 있는 파생변수 필요</a:t>
            </a:r>
            <a:r>
              <a:rPr lang="en-US" altLang="ko-KR" sz="2400" b="1" dirty="0">
                <a:ea typeface="맑은 고딕"/>
              </a:rPr>
              <a:t>!</a:t>
            </a:r>
            <a:endParaRPr lang="ko-KR" altLang="en-US" sz="2400" b="1" dirty="0"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10F3CB-C464-4103-B433-F5C5A68E9DB6}"/>
              </a:ext>
            </a:extLst>
          </p:cNvPr>
          <p:cNvSpPr/>
          <p:nvPr/>
        </p:nvSpPr>
        <p:spPr>
          <a:xfrm>
            <a:off x="7365753" y="2157730"/>
            <a:ext cx="392677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897342-2BC3-4553-AE87-A7149B7CC924}"/>
              </a:ext>
            </a:extLst>
          </p:cNvPr>
          <p:cNvSpPr/>
          <p:nvPr/>
        </p:nvSpPr>
        <p:spPr>
          <a:xfrm>
            <a:off x="6486995" y="3461204"/>
            <a:ext cx="392677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212E32-CCBE-456E-B180-671A81932D20}"/>
              </a:ext>
            </a:extLst>
          </p:cNvPr>
          <p:cNvSpPr/>
          <p:nvPr/>
        </p:nvSpPr>
        <p:spPr>
          <a:xfrm>
            <a:off x="7169414" y="5112096"/>
            <a:ext cx="392677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05FC73-8C21-44AD-A69B-C4EA98F37416}"/>
              </a:ext>
            </a:extLst>
          </p:cNvPr>
          <p:cNvSpPr/>
          <p:nvPr/>
        </p:nvSpPr>
        <p:spPr>
          <a:xfrm>
            <a:off x="8800319" y="5459394"/>
            <a:ext cx="392677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AACD15-E82E-48D9-8BF4-59E55CBD782C}"/>
              </a:ext>
            </a:extLst>
          </p:cNvPr>
          <p:cNvSpPr/>
          <p:nvPr/>
        </p:nvSpPr>
        <p:spPr>
          <a:xfrm>
            <a:off x="9778753" y="4985731"/>
            <a:ext cx="392677" cy="232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1B2780E8-6B0D-46CB-80F8-EDD3838AA25F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6C6C3EB-6A1F-462E-8816-59971FE2CC04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7P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3ABEE7-2139-4628-A245-2FCB0A193E12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546C4056-DBBD-4F48-B590-C7F3821B6838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77243-78D2-4310-8D1C-BD706E243135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분석 방향성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64E3A8-CADD-4301-AB3F-4415E67C566B}"/>
              </a:ext>
            </a:extLst>
          </p:cNvPr>
          <p:cNvSpPr/>
          <p:nvPr/>
        </p:nvSpPr>
        <p:spPr>
          <a:xfrm>
            <a:off x="0" y="243095"/>
            <a:ext cx="142538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데이터 탐색</a:t>
            </a:r>
          </a:p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및 파생변수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41282-7540-4184-97F8-3BF81EE894A3}"/>
              </a:ext>
            </a:extLst>
          </p:cNvPr>
          <p:cNvSpPr txBox="1"/>
          <p:nvPr/>
        </p:nvSpPr>
        <p:spPr>
          <a:xfrm>
            <a:off x="714208" y="6309694"/>
            <a:ext cx="3148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 dirty="0"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ea typeface="맑은 고딕"/>
              </a:rPr>
              <a:t>전체의 약 50% 차지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E193A-F13B-4B87-91BC-077A06669F8B}"/>
              </a:ext>
            </a:extLst>
          </p:cNvPr>
          <p:cNvSpPr txBox="1"/>
          <p:nvPr/>
        </p:nvSpPr>
        <p:spPr>
          <a:xfrm>
            <a:off x="594871" y="1876891"/>
            <a:ext cx="28737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ea typeface="맑은 고딕"/>
              </a:rPr>
              <a:t>[ </a:t>
            </a:r>
            <a:r>
              <a:rPr lang="ko-KR" altLang="en-US" sz="2000" b="1" dirty="0">
                <a:ea typeface="맑은 고딕"/>
              </a:rPr>
              <a:t>상위 20개 품목</a:t>
            </a:r>
            <a:r>
              <a:rPr lang="en-US" altLang="ko-KR" sz="2000" b="1" dirty="0">
                <a:ea typeface="맑은 고딕"/>
              </a:rPr>
              <a:t> ]</a:t>
            </a:r>
            <a:endParaRPr lang="ko-KR" altLang="en-US" sz="2000" b="1" dirty="0">
              <a:ea typeface="맑은 고딕"/>
            </a:endParaRPr>
          </a:p>
        </p:txBody>
      </p:sp>
      <p:pic>
        <p:nvPicPr>
          <p:cNvPr id="21" name="그림 21">
            <a:extLst>
              <a:ext uri="{FF2B5EF4-FFF2-40B4-BE49-F238E27FC236}">
                <a16:creationId xmlns:a16="http://schemas.microsoft.com/office/drawing/2014/main" id="{E6C4F4DC-5A36-4CAC-B065-B56CB32A8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5" r="1304" b="481"/>
          <a:stretch/>
        </p:blipFill>
        <p:spPr>
          <a:xfrm>
            <a:off x="5401515" y="3786462"/>
            <a:ext cx="6221359" cy="2707898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F330A6-F0E3-48B7-9B7C-55DCFE783540}"/>
              </a:ext>
            </a:extLst>
          </p:cNvPr>
          <p:cNvSpPr txBox="1"/>
          <p:nvPr/>
        </p:nvSpPr>
        <p:spPr>
          <a:xfrm>
            <a:off x="5415265" y="2987839"/>
            <a:ext cx="62213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ko-KR" sz="2000" b="1" dirty="0">
                <a:ea typeface="맑은 고딕"/>
              </a:rPr>
              <a:t>[ </a:t>
            </a:r>
            <a:r>
              <a:rPr lang="ko-KR" altLang="en-US" sz="2000" b="1" dirty="0">
                <a:ea typeface="맑은 고딕"/>
              </a:rPr>
              <a:t>우리나라 총 수출액 중 </a:t>
            </a:r>
            <a:endParaRPr lang="en-US" altLang="ko-KR" sz="2000" b="1" dirty="0">
              <a:ea typeface="맑은 고딕"/>
            </a:endParaRPr>
          </a:p>
          <a:p>
            <a:pPr algn="r"/>
            <a:r>
              <a:rPr lang="ko-KR" altLang="en-US" sz="2000" b="1" dirty="0">
                <a:ea typeface="맑은 고딕"/>
              </a:rPr>
              <a:t>10대 수출품목 비중 변화추이 </a:t>
            </a:r>
            <a:r>
              <a:rPr lang="en-US" altLang="ko-KR" sz="2000" b="1" dirty="0">
                <a:ea typeface="맑은 고딕"/>
              </a:rPr>
              <a:t>]</a:t>
            </a:r>
            <a:endParaRPr lang="ko-KR" altLang="en-US" sz="2000" b="1" dirty="0">
              <a:ea typeface="맑은 고딕"/>
            </a:endParaRPr>
          </a:p>
        </p:txBody>
      </p:sp>
      <p:pic>
        <p:nvPicPr>
          <p:cNvPr id="23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926DA9D8-D90F-42E4-891B-787098FB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33" y="1145808"/>
            <a:ext cx="3226427" cy="2241175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FC30738-8C9B-4023-9633-83BEA69979AF}"/>
              </a:ext>
            </a:extLst>
          </p:cNvPr>
          <p:cNvSpPr txBox="1"/>
          <p:nvPr/>
        </p:nvSpPr>
        <p:spPr>
          <a:xfrm>
            <a:off x="4281650" y="593944"/>
            <a:ext cx="36287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ea typeface="맑은 고딕"/>
              </a:rPr>
              <a:t>[ </a:t>
            </a:r>
            <a:r>
              <a:rPr lang="ko-KR" altLang="en-US" sz="2000" b="1" dirty="0">
                <a:ea typeface="맑은 고딕"/>
              </a:rPr>
              <a:t>우리나라 10대 수출품목 </a:t>
            </a:r>
            <a:r>
              <a:rPr lang="en-US" altLang="ko-KR" sz="2000" b="1" dirty="0">
                <a:ea typeface="맑은 고딕"/>
              </a:rPr>
              <a:t>]</a:t>
            </a:r>
            <a:endParaRPr lang="ko-KR" altLang="en-US" sz="2000" b="1" dirty="0">
              <a:ea typeface="맑은 고딕"/>
            </a:endParaRPr>
          </a:p>
        </p:txBody>
      </p:sp>
      <p:pic>
        <p:nvPicPr>
          <p:cNvPr id="16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836F8AED-F82C-455F-9799-D6ECA3DDD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08" y="2379994"/>
            <a:ext cx="3148264" cy="3796664"/>
          </a:xfrm>
          <a:prstGeom prst="rect">
            <a:avLst/>
          </a:prstGeom>
          <a:ln w="28575">
            <a:solidFill>
              <a:srgbClr val="011132"/>
            </a:solidFill>
          </a:ln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E7B548-F771-474B-AEE6-81F7E54C94A1}"/>
              </a:ext>
            </a:extLst>
          </p:cNvPr>
          <p:cNvSpPr/>
          <p:nvPr/>
        </p:nvSpPr>
        <p:spPr>
          <a:xfrm>
            <a:off x="2397014" y="2810739"/>
            <a:ext cx="729014" cy="18900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32D2694-4CC4-4AFF-92E8-020EE0DA3199}"/>
              </a:ext>
            </a:extLst>
          </p:cNvPr>
          <p:cNvSpPr/>
          <p:nvPr/>
        </p:nvSpPr>
        <p:spPr>
          <a:xfrm>
            <a:off x="2397013" y="2999742"/>
            <a:ext cx="729014" cy="18900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654C3E3-D19E-43AD-A7F3-E14CAA0A115D}"/>
              </a:ext>
            </a:extLst>
          </p:cNvPr>
          <p:cNvSpPr/>
          <p:nvPr/>
        </p:nvSpPr>
        <p:spPr>
          <a:xfrm>
            <a:off x="2397013" y="2500232"/>
            <a:ext cx="729014" cy="18900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42F09F9-B603-44F8-B25A-2A758090948F}"/>
              </a:ext>
            </a:extLst>
          </p:cNvPr>
          <p:cNvSpPr/>
          <p:nvPr/>
        </p:nvSpPr>
        <p:spPr>
          <a:xfrm>
            <a:off x="2397013" y="3310248"/>
            <a:ext cx="729014" cy="18900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8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EFB2F1F-A1D1-4B39-8F00-73F9D4692439}"/>
              </a:ext>
            </a:extLst>
          </p:cNvPr>
          <p:cNvSpPr/>
          <p:nvPr/>
        </p:nvSpPr>
        <p:spPr>
          <a:xfrm>
            <a:off x="7062073" y="1729554"/>
            <a:ext cx="3723964" cy="1634612"/>
          </a:xfrm>
          <a:prstGeom prst="roundRect">
            <a:avLst>
              <a:gd name="adj" fmla="val 6795"/>
            </a:avLst>
          </a:prstGeom>
          <a:solidFill>
            <a:schemeClr val="bg1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537EAB-03B9-4745-905F-74E806633F1E}"/>
              </a:ext>
            </a:extLst>
          </p:cNvPr>
          <p:cNvSpPr/>
          <p:nvPr/>
        </p:nvSpPr>
        <p:spPr>
          <a:xfrm>
            <a:off x="1531427" y="1729555"/>
            <a:ext cx="3220063" cy="1634612"/>
          </a:xfrm>
          <a:prstGeom prst="roundRect">
            <a:avLst>
              <a:gd name="adj" fmla="val 7892"/>
            </a:avLst>
          </a:prstGeom>
          <a:solidFill>
            <a:schemeClr val="bg1"/>
          </a:solidFill>
          <a:ln w="28575">
            <a:solidFill>
              <a:srgbClr val="011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>
            <a:extLst>
              <a:ext uri="{FF2B5EF4-FFF2-40B4-BE49-F238E27FC236}">
                <a16:creationId xmlns:a16="http://schemas.microsoft.com/office/drawing/2014/main" id="{8DE61635-A8E3-4054-A8E9-CEF0DBBD22E9}"/>
              </a:ext>
            </a:extLst>
          </p:cNvPr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01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11132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F47EEF5-A75E-4EFD-9FC7-74FA2CA39C70}"/>
              </a:ext>
            </a:extLst>
          </p:cNvPr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011132"/>
                </a:solidFill>
                <a:ea typeface="맑은 고딕"/>
              </a:rPr>
              <a:t>8P</a:t>
            </a:r>
            <a:endParaRPr lang="ko-KR" altLang="en-US" sz="2400" b="1" dirty="0">
              <a:solidFill>
                <a:srgbClr val="01113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457FED-C935-4877-8C5C-2727E109E53C}"/>
              </a:ext>
            </a:extLst>
          </p:cNvPr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AA59B291-6FD8-4898-BA04-6D1E643D2876}"/>
              </a:ext>
            </a:extLst>
          </p:cNvPr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1C6178-0FC5-4750-B3A9-3C0E8B715BC4}"/>
              </a:ext>
            </a:extLst>
          </p:cNvPr>
          <p:cNvSpPr/>
          <p:nvPr/>
        </p:nvSpPr>
        <p:spPr>
          <a:xfrm>
            <a:off x="1696944" y="196964"/>
            <a:ext cx="6096000" cy="73584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11132"/>
                </a:solidFill>
                <a:ea typeface="맑은 고딕"/>
              </a:rPr>
              <a:t>분석 방향성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742EB5-D211-4665-AC2D-BF3736C8C6A0}"/>
              </a:ext>
            </a:extLst>
          </p:cNvPr>
          <p:cNvSpPr/>
          <p:nvPr/>
        </p:nvSpPr>
        <p:spPr>
          <a:xfrm>
            <a:off x="0" y="243095"/>
            <a:ext cx="142538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데이터 탐색</a:t>
            </a:r>
          </a:p>
          <a:p>
            <a:pPr algn="ctr"/>
            <a:r>
              <a:rPr lang="ko-KR" altLang="en-US" sz="1600" b="1" kern="0" dirty="0">
                <a:solidFill>
                  <a:srgbClr val="FFFFFF"/>
                </a:solidFill>
                <a:ea typeface="맑은 고딕"/>
              </a:rPr>
              <a:t>및 파생변수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7C6B6D-9560-454C-9A28-DD659BB12F32}"/>
              </a:ext>
            </a:extLst>
          </p:cNvPr>
          <p:cNvSpPr txBox="1"/>
          <p:nvPr/>
        </p:nvSpPr>
        <p:spPr>
          <a:xfrm>
            <a:off x="1531427" y="1807599"/>
            <a:ext cx="322006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dirty="0">
                <a:ea typeface="맑은 고딕"/>
              </a:rPr>
              <a:t>HSCD</a:t>
            </a:r>
          </a:p>
          <a:p>
            <a:pPr algn="ctr"/>
            <a:r>
              <a:rPr lang="ko-KR" altLang="en-US" sz="4400" b="1" dirty="0">
                <a:ea typeface="맑은 고딕"/>
              </a:rPr>
              <a:t>500 종류 </a:t>
            </a:r>
            <a:endParaRPr lang="ko-KR" b="1" dirty="0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734FB-A9D8-439D-8E39-169C89B80DA1}"/>
              </a:ext>
            </a:extLst>
          </p:cNvPr>
          <p:cNvSpPr txBox="1"/>
          <p:nvPr/>
        </p:nvSpPr>
        <p:spPr>
          <a:xfrm>
            <a:off x="7103246" y="1807599"/>
            <a:ext cx="368279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dirty="0" err="1">
                <a:ea typeface="맑은 고딕"/>
              </a:rPr>
              <a:t>HSCD_name</a:t>
            </a:r>
            <a:endParaRPr lang="ko-KR" altLang="en-US" sz="4400" dirty="0">
              <a:ea typeface="맑은 고딕"/>
            </a:endParaRPr>
          </a:p>
          <a:p>
            <a:pPr algn="ctr"/>
            <a:r>
              <a:rPr lang="ko-KR" altLang="en-US" sz="4400" b="1" dirty="0">
                <a:ea typeface="맑은 고딕"/>
              </a:rPr>
              <a:t>239 종류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D61583-38BB-4E9D-BAA1-26D9E20E833C}"/>
              </a:ext>
            </a:extLst>
          </p:cNvPr>
          <p:cNvSpPr/>
          <p:nvPr/>
        </p:nvSpPr>
        <p:spPr>
          <a:xfrm>
            <a:off x="5415169" y="2379101"/>
            <a:ext cx="983225" cy="479322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E6C7947-0E21-4ECA-A562-8B216F359636}"/>
              </a:ext>
            </a:extLst>
          </p:cNvPr>
          <p:cNvSpPr/>
          <p:nvPr/>
        </p:nvSpPr>
        <p:spPr>
          <a:xfrm>
            <a:off x="2433248" y="3638498"/>
            <a:ext cx="1351470" cy="44569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841510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930E17-0F3A-46A6-AB67-EDF7B914D6A9}"/>
              </a:ext>
            </a:extLst>
          </p:cNvPr>
          <p:cNvSpPr/>
          <p:nvPr/>
        </p:nvSpPr>
        <p:spPr>
          <a:xfrm>
            <a:off x="2433247" y="4184837"/>
            <a:ext cx="1351470" cy="44569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841582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BFE9CA2-8BF6-4D65-B252-62FC27FC2776}"/>
              </a:ext>
            </a:extLst>
          </p:cNvPr>
          <p:cNvSpPr/>
          <p:nvPr/>
        </p:nvSpPr>
        <p:spPr>
          <a:xfrm>
            <a:off x="2433248" y="4745555"/>
            <a:ext cx="1351470" cy="44569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841590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F4F3255-BE7C-4E50-9A93-019AFC2BC500}"/>
              </a:ext>
            </a:extLst>
          </p:cNvPr>
          <p:cNvSpPr/>
          <p:nvPr/>
        </p:nvSpPr>
        <p:spPr>
          <a:xfrm>
            <a:off x="8011663" y="4098573"/>
            <a:ext cx="2257243" cy="64698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Air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conditioning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machines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BFB3A85-1437-4219-84EA-5DCF494CAEB4}"/>
              </a:ext>
            </a:extLst>
          </p:cNvPr>
          <p:cNvSpPr/>
          <p:nvPr/>
        </p:nvSpPr>
        <p:spPr>
          <a:xfrm>
            <a:off x="2433247" y="5421290"/>
            <a:ext cx="1351470" cy="44569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761510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E77A64A-4FD2-4DCD-AE51-8B17249CF005}"/>
              </a:ext>
            </a:extLst>
          </p:cNvPr>
          <p:cNvSpPr/>
          <p:nvPr/>
        </p:nvSpPr>
        <p:spPr>
          <a:xfrm>
            <a:off x="2433248" y="5938876"/>
            <a:ext cx="1351470" cy="445698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761699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DC6B4B-4936-4E99-A119-46DFB9E3365F}"/>
              </a:ext>
            </a:extLst>
          </p:cNvPr>
          <p:cNvSpPr/>
          <p:nvPr/>
        </p:nvSpPr>
        <p:spPr>
          <a:xfrm>
            <a:off x="8011663" y="5421290"/>
            <a:ext cx="2257242" cy="646981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Aluminium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4B024AD9-2D21-447A-8074-88A24D96076D}"/>
              </a:ext>
            </a:extLst>
          </p:cNvPr>
          <p:cNvSpPr/>
          <p:nvPr/>
        </p:nvSpPr>
        <p:spPr>
          <a:xfrm>
            <a:off x="3226130" y="3858934"/>
            <a:ext cx="1122945" cy="1293394"/>
          </a:xfrm>
          <a:prstGeom prst="arc">
            <a:avLst/>
          </a:prstGeom>
          <a:ln w="28575">
            <a:solidFill>
              <a:srgbClr val="01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0C0C"/>
              </a:solidFill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7CC0D015-892F-4AE6-A4DA-4AA9AF703B7D}"/>
              </a:ext>
            </a:extLst>
          </p:cNvPr>
          <p:cNvSpPr/>
          <p:nvPr/>
        </p:nvSpPr>
        <p:spPr>
          <a:xfrm rot="5040000">
            <a:off x="3226128" y="3909065"/>
            <a:ext cx="972551" cy="1293394"/>
          </a:xfrm>
          <a:prstGeom prst="arc">
            <a:avLst/>
          </a:prstGeom>
          <a:ln w="28575">
            <a:solidFill>
              <a:srgbClr val="01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CB065CB-5E5A-4018-9E05-3831C1225272}"/>
              </a:ext>
            </a:extLst>
          </p:cNvPr>
          <p:cNvCxnSpPr/>
          <p:nvPr/>
        </p:nvCxnSpPr>
        <p:spPr>
          <a:xfrm>
            <a:off x="4354091" y="4455499"/>
            <a:ext cx="3501188" cy="2006"/>
          </a:xfrm>
          <a:prstGeom prst="straightConnector1">
            <a:avLst/>
          </a:prstGeom>
          <a:ln w="28575">
            <a:solidFill>
              <a:srgbClr val="0111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E05636-020F-4F12-AEAE-90896E6128D1}"/>
              </a:ext>
            </a:extLst>
          </p:cNvPr>
          <p:cNvCxnSpPr/>
          <p:nvPr/>
        </p:nvCxnSpPr>
        <p:spPr>
          <a:xfrm>
            <a:off x="3795123" y="4447979"/>
            <a:ext cx="561473" cy="10027"/>
          </a:xfrm>
          <a:prstGeom prst="straightConnector1">
            <a:avLst/>
          </a:prstGeom>
          <a:ln w="28575">
            <a:solidFill>
              <a:srgbClr val="01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>
            <a:extLst>
              <a:ext uri="{FF2B5EF4-FFF2-40B4-BE49-F238E27FC236}">
                <a16:creationId xmlns:a16="http://schemas.microsoft.com/office/drawing/2014/main" id="{92B73D90-10C8-4265-8ACB-6363A1194AFD}"/>
              </a:ext>
            </a:extLst>
          </p:cNvPr>
          <p:cNvSpPr/>
          <p:nvPr/>
        </p:nvSpPr>
        <p:spPr>
          <a:xfrm rot="5040000">
            <a:off x="3439590" y="5529915"/>
            <a:ext cx="651710" cy="862264"/>
          </a:xfrm>
          <a:prstGeom prst="arc">
            <a:avLst/>
          </a:prstGeom>
          <a:ln w="28575">
            <a:solidFill>
              <a:srgbClr val="01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C29DDD41-B12D-42B7-A120-7A1736E5C9CC}"/>
              </a:ext>
            </a:extLst>
          </p:cNvPr>
          <p:cNvSpPr/>
          <p:nvPr/>
        </p:nvSpPr>
        <p:spPr>
          <a:xfrm>
            <a:off x="3406603" y="5593486"/>
            <a:ext cx="782051" cy="641684"/>
          </a:xfrm>
          <a:prstGeom prst="arc">
            <a:avLst/>
          </a:prstGeom>
          <a:ln w="28575">
            <a:solidFill>
              <a:srgbClr val="01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0C0C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BA30328-4E57-4E81-82AC-DE9A6E5935F9}"/>
              </a:ext>
            </a:extLst>
          </p:cNvPr>
          <p:cNvCxnSpPr/>
          <p:nvPr/>
        </p:nvCxnSpPr>
        <p:spPr>
          <a:xfrm flipV="1">
            <a:off x="4186150" y="5903800"/>
            <a:ext cx="3661610" cy="8021"/>
          </a:xfrm>
          <a:prstGeom prst="straightConnector1">
            <a:avLst/>
          </a:prstGeom>
          <a:ln w="28575">
            <a:solidFill>
              <a:srgbClr val="0111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6386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937</Words>
  <Application>Microsoft Office PowerPoint</Application>
  <PresentationFormat>와이드스크린</PresentationFormat>
  <Paragraphs>312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맑은 고딕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마민정(학생-빅데이터경영통계전공)</cp:lastModifiedBy>
  <cp:revision>1136</cp:revision>
  <dcterms:created xsi:type="dcterms:W3CDTF">2020-05-14T14:56:15Z</dcterms:created>
  <dcterms:modified xsi:type="dcterms:W3CDTF">2021-08-10T04:28:49Z</dcterms:modified>
</cp:coreProperties>
</file>