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3" d="100"/>
          <a:sy n="103" d="100"/>
        </p:scale>
        <p:origin x="91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823C8-48AA-CA7F-0695-CC433416C5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04E5F9-8C30-B861-DDE7-7F06CB9FF3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A9CBF4-EF08-ED63-0DA1-618D32F12AE0}"/>
              </a:ext>
            </a:extLst>
          </p:cNvPr>
          <p:cNvSpPr>
            <a:spLocks noGrp="1"/>
          </p:cNvSpPr>
          <p:nvPr>
            <p:ph type="dt" sz="half" idx="10"/>
          </p:nvPr>
        </p:nvSpPr>
        <p:spPr/>
        <p:txBody>
          <a:bodyPr/>
          <a:lstStyle/>
          <a:p>
            <a:fld id="{1D8A988C-597C-477E-877A-DF661842A647}" type="datetimeFigureOut">
              <a:rPr lang="en-US" smtClean="0"/>
              <a:t>11/29/2022</a:t>
            </a:fld>
            <a:endParaRPr lang="en-US"/>
          </a:p>
        </p:txBody>
      </p:sp>
      <p:sp>
        <p:nvSpPr>
          <p:cNvPr id="5" name="Footer Placeholder 4">
            <a:extLst>
              <a:ext uri="{FF2B5EF4-FFF2-40B4-BE49-F238E27FC236}">
                <a16:creationId xmlns:a16="http://schemas.microsoft.com/office/drawing/2014/main" id="{3267455F-8D06-A366-1339-8F6BD1F7CE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5668F6-781A-8E11-5217-F06185BD8DDC}"/>
              </a:ext>
            </a:extLst>
          </p:cNvPr>
          <p:cNvSpPr>
            <a:spLocks noGrp="1"/>
          </p:cNvSpPr>
          <p:nvPr>
            <p:ph type="sldNum" sz="quarter" idx="12"/>
          </p:nvPr>
        </p:nvSpPr>
        <p:spPr/>
        <p:txBody>
          <a:bodyPr/>
          <a:lstStyle/>
          <a:p>
            <a:fld id="{C9A20E7C-2D54-4CE1-AD28-B40A2DA43142}" type="slidenum">
              <a:rPr lang="en-US" smtClean="0"/>
              <a:t>‹#›</a:t>
            </a:fld>
            <a:endParaRPr lang="en-US"/>
          </a:p>
        </p:txBody>
      </p:sp>
    </p:spTree>
    <p:extLst>
      <p:ext uri="{BB962C8B-B14F-4D97-AF65-F5344CB8AC3E}">
        <p14:creationId xmlns:p14="http://schemas.microsoft.com/office/powerpoint/2010/main" val="3003744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3C9F3-385E-2D7B-850F-E362372A46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8539E5-5BCA-FA57-E685-64F468538F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B8155E-057E-19A6-B52E-D2D94BF4202A}"/>
              </a:ext>
            </a:extLst>
          </p:cNvPr>
          <p:cNvSpPr>
            <a:spLocks noGrp="1"/>
          </p:cNvSpPr>
          <p:nvPr>
            <p:ph type="dt" sz="half" idx="10"/>
          </p:nvPr>
        </p:nvSpPr>
        <p:spPr/>
        <p:txBody>
          <a:bodyPr/>
          <a:lstStyle/>
          <a:p>
            <a:fld id="{1D8A988C-597C-477E-877A-DF661842A647}" type="datetimeFigureOut">
              <a:rPr lang="en-US" smtClean="0"/>
              <a:t>11/29/2022</a:t>
            </a:fld>
            <a:endParaRPr lang="en-US"/>
          </a:p>
        </p:txBody>
      </p:sp>
      <p:sp>
        <p:nvSpPr>
          <p:cNvPr id="5" name="Footer Placeholder 4">
            <a:extLst>
              <a:ext uri="{FF2B5EF4-FFF2-40B4-BE49-F238E27FC236}">
                <a16:creationId xmlns:a16="http://schemas.microsoft.com/office/drawing/2014/main" id="{BE0F74E7-FB99-7C37-D782-F26BA04D84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4F2ACB-DE2C-5CDD-065A-93EDCCA7D14E}"/>
              </a:ext>
            </a:extLst>
          </p:cNvPr>
          <p:cNvSpPr>
            <a:spLocks noGrp="1"/>
          </p:cNvSpPr>
          <p:nvPr>
            <p:ph type="sldNum" sz="quarter" idx="12"/>
          </p:nvPr>
        </p:nvSpPr>
        <p:spPr/>
        <p:txBody>
          <a:bodyPr/>
          <a:lstStyle/>
          <a:p>
            <a:fld id="{C9A20E7C-2D54-4CE1-AD28-B40A2DA43142}" type="slidenum">
              <a:rPr lang="en-US" smtClean="0"/>
              <a:t>‹#›</a:t>
            </a:fld>
            <a:endParaRPr lang="en-US"/>
          </a:p>
        </p:txBody>
      </p:sp>
    </p:spTree>
    <p:extLst>
      <p:ext uri="{BB962C8B-B14F-4D97-AF65-F5344CB8AC3E}">
        <p14:creationId xmlns:p14="http://schemas.microsoft.com/office/powerpoint/2010/main" val="1400877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8926D7-6FE3-2383-978A-3A40014DA1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AE225A-E0B8-4E2B-60BA-DA493092B2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7572D0-3890-3E72-2282-3347B69ACD81}"/>
              </a:ext>
            </a:extLst>
          </p:cNvPr>
          <p:cNvSpPr>
            <a:spLocks noGrp="1"/>
          </p:cNvSpPr>
          <p:nvPr>
            <p:ph type="dt" sz="half" idx="10"/>
          </p:nvPr>
        </p:nvSpPr>
        <p:spPr/>
        <p:txBody>
          <a:bodyPr/>
          <a:lstStyle/>
          <a:p>
            <a:fld id="{1D8A988C-597C-477E-877A-DF661842A647}" type="datetimeFigureOut">
              <a:rPr lang="en-US" smtClean="0"/>
              <a:t>11/29/2022</a:t>
            </a:fld>
            <a:endParaRPr lang="en-US"/>
          </a:p>
        </p:txBody>
      </p:sp>
      <p:sp>
        <p:nvSpPr>
          <p:cNvPr id="5" name="Footer Placeholder 4">
            <a:extLst>
              <a:ext uri="{FF2B5EF4-FFF2-40B4-BE49-F238E27FC236}">
                <a16:creationId xmlns:a16="http://schemas.microsoft.com/office/drawing/2014/main" id="{8FA14632-965D-82E1-84A4-B7D659CE26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3C5D37-86FD-8897-33C1-FE4F0BF0BBD6}"/>
              </a:ext>
            </a:extLst>
          </p:cNvPr>
          <p:cNvSpPr>
            <a:spLocks noGrp="1"/>
          </p:cNvSpPr>
          <p:nvPr>
            <p:ph type="sldNum" sz="quarter" idx="12"/>
          </p:nvPr>
        </p:nvSpPr>
        <p:spPr/>
        <p:txBody>
          <a:bodyPr/>
          <a:lstStyle/>
          <a:p>
            <a:fld id="{C9A20E7C-2D54-4CE1-AD28-B40A2DA43142}" type="slidenum">
              <a:rPr lang="en-US" smtClean="0"/>
              <a:t>‹#›</a:t>
            </a:fld>
            <a:endParaRPr lang="en-US"/>
          </a:p>
        </p:txBody>
      </p:sp>
    </p:spTree>
    <p:extLst>
      <p:ext uri="{BB962C8B-B14F-4D97-AF65-F5344CB8AC3E}">
        <p14:creationId xmlns:p14="http://schemas.microsoft.com/office/powerpoint/2010/main" val="1417488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3C181-B788-C992-623C-854006B08B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4BA04A-9680-2C88-A075-A4ECBCA2F0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BB71EC-9425-3198-2581-5797CD185627}"/>
              </a:ext>
            </a:extLst>
          </p:cNvPr>
          <p:cNvSpPr>
            <a:spLocks noGrp="1"/>
          </p:cNvSpPr>
          <p:nvPr>
            <p:ph type="dt" sz="half" idx="10"/>
          </p:nvPr>
        </p:nvSpPr>
        <p:spPr/>
        <p:txBody>
          <a:bodyPr/>
          <a:lstStyle/>
          <a:p>
            <a:fld id="{1D8A988C-597C-477E-877A-DF661842A647}" type="datetimeFigureOut">
              <a:rPr lang="en-US" smtClean="0"/>
              <a:t>11/29/2022</a:t>
            </a:fld>
            <a:endParaRPr lang="en-US"/>
          </a:p>
        </p:txBody>
      </p:sp>
      <p:sp>
        <p:nvSpPr>
          <p:cNvPr id="5" name="Footer Placeholder 4">
            <a:extLst>
              <a:ext uri="{FF2B5EF4-FFF2-40B4-BE49-F238E27FC236}">
                <a16:creationId xmlns:a16="http://schemas.microsoft.com/office/drawing/2014/main" id="{0AC2BB01-41EC-9908-AE19-F2BF1D2CC4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1E0485-D029-66ED-AAB1-62BD57F07F11}"/>
              </a:ext>
            </a:extLst>
          </p:cNvPr>
          <p:cNvSpPr>
            <a:spLocks noGrp="1"/>
          </p:cNvSpPr>
          <p:nvPr>
            <p:ph type="sldNum" sz="quarter" idx="12"/>
          </p:nvPr>
        </p:nvSpPr>
        <p:spPr/>
        <p:txBody>
          <a:bodyPr/>
          <a:lstStyle/>
          <a:p>
            <a:fld id="{C9A20E7C-2D54-4CE1-AD28-B40A2DA43142}" type="slidenum">
              <a:rPr lang="en-US" smtClean="0"/>
              <a:t>‹#›</a:t>
            </a:fld>
            <a:endParaRPr lang="en-US"/>
          </a:p>
        </p:txBody>
      </p:sp>
    </p:spTree>
    <p:extLst>
      <p:ext uri="{BB962C8B-B14F-4D97-AF65-F5344CB8AC3E}">
        <p14:creationId xmlns:p14="http://schemas.microsoft.com/office/powerpoint/2010/main" val="3668222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5C22B-A367-850D-F916-38757C2972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142277-109B-0692-BB34-C3A4A57643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3D40CB-3AC9-7B0D-CA9B-A44E55115157}"/>
              </a:ext>
            </a:extLst>
          </p:cNvPr>
          <p:cNvSpPr>
            <a:spLocks noGrp="1"/>
          </p:cNvSpPr>
          <p:nvPr>
            <p:ph type="dt" sz="half" idx="10"/>
          </p:nvPr>
        </p:nvSpPr>
        <p:spPr/>
        <p:txBody>
          <a:bodyPr/>
          <a:lstStyle/>
          <a:p>
            <a:fld id="{1D8A988C-597C-477E-877A-DF661842A647}" type="datetimeFigureOut">
              <a:rPr lang="en-US" smtClean="0"/>
              <a:t>11/29/2022</a:t>
            </a:fld>
            <a:endParaRPr lang="en-US"/>
          </a:p>
        </p:txBody>
      </p:sp>
      <p:sp>
        <p:nvSpPr>
          <p:cNvPr id="5" name="Footer Placeholder 4">
            <a:extLst>
              <a:ext uri="{FF2B5EF4-FFF2-40B4-BE49-F238E27FC236}">
                <a16:creationId xmlns:a16="http://schemas.microsoft.com/office/drawing/2014/main" id="{0B448DAA-D0BB-67CD-94ED-B2325A5D25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7E008F-DF52-4674-B3A8-7FF2E19F890B}"/>
              </a:ext>
            </a:extLst>
          </p:cNvPr>
          <p:cNvSpPr>
            <a:spLocks noGrp="1"/>
          </p:cNvSpPr>
          <p:nvPr>
            <p:ph type="sldNum" sz="quarter" idx="12"/>
          </p:nvPr>
        </p:nvSpPr>
        <p:spPr/>
        <p:txBody>
          <a:bodyPr/>
          <a:lstStyle/>
          <a:p>
            <a:fld id="{C9A20E7C-2D54-4CE1-AD28-B40A2DA43142}" type="slidenum">
              <a:rPr lang="en-US" smtClean="0"/>
              <a:t>‹#›</a:t>
            </a:fld>
            <a:endParaRPr lang="en-US"/>
          </a:p>
        </p:txBody>
      </p:sp>
    </p:spTree>
    <p:extLst>
      <p:ext uri="{BB962C8B-B14F-4D97-AF65-F5344CB8AC3E}">
        <p14:creationId xmlns:p14="http://schemas.microsoft.com/office/powerpoint/2010/main" val="326426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5152C-9787-BC47-64C9-5656EEA944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FA5C21-6A89-DBD2-DF1A-A4166451DE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4A6392-2893-0B5D-FAB1-43FDEDC3DB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99A653-FCB3-817C-A1F7-EF6D20901F53}"/>
              </a:ext>
            </a:extLst>
          </p:cNvPr>
          <p:cNvSpPr>
            <a:spLocks noGrp="1"/>
          </p:cNvSpPr>
          <p:nvPr>
            <p:ph type="dt" sz="half" idx="10"/>
          </p:nvPr>
        </p:nvSpPr>
        <p:spPr/>
        <p:txBody>
          <a:bodyPr/>
          <a:lstStyle/>
          <a:p>
            <a:fld id="{1D8A988C-597C-477E-877A-DF661842A647}" type="datetimeFigureOut">
              <a:rPr lang="en-US" smtClean="0"/>
              <a:t>11/29/2022</a:t>
            </a:fld>
            <a:endParaRPr lang="en-US"/>
          </a:p>
        </p:txBody>
      </p:sp>
      <p:sp>
        <p:nvSpPr>
          <p:cNvPr id="6" name="Footer Placeholder 5">
            <a:extLst>
              <a:ext uri="{FF2B5EF4-FFF2-40B4-BE49-F238E27FC236}">
                <a16:creationId xmlns:a16="http://schemas.microsoft.com/office/drawing/2014/main" id="{EDEB13A5-F45E-F3A9-216C-6488AF805B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5269A7-97D6-A347-88C7-0B296AA82666}"/>
              </a:ext>
            </a:extLst>
          </p:cNvPr>
          <p:cNvSpPr>
            <a:spLocks noGrp="1"/>
          </p:cNvSpPr>
          <p:nvPr>
            <p:ph type="sldNum" sz="quarter" idx="12"/>
          </p:nvPr>
        </p:nvSpPr>
        <p:spPr/>
        <p:txBody>
          <a:bodyPr/>
          <a:lstStyle/>
          <a:p>
            <a:fld id="{C9A20E7C-2D54-4CE1-AD28-B40A2DA43142}" type="slidenum">
              <a:rPr lang="en-US" smtClean="0"/>
              <a:t>‹#›</a:t>
            </a:fld>
            <a:endParaRPr lang="en-US"/>
          </a:p>
        </p:txBody>
      </p:sp>
    </p:spTree>
    <p:extLst>
      <p:ext uri="{BB962C8B-B14F-4D97-AF65-F5344CB8AC3E}">
        <p14:creationId xmlns:p14="http://schemas.microsoft.com/office/powerpoint/2010/main" val="2412862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624FF-C128-A15C-B7C1-7C1227CED7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931571-5B42-9AE6-B13C-877893A785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F74453-8B28-DD3B-0CE9-5A9E6DBE1A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5014B0-1879-EF8A-1587-E99D449499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B90C9F-8921-BE75-8B85-8781277B80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368124-C648-B02F-813E-7B42D0F2046D}"/>
              </a:ext>
            </a:extLst>
          </p:cNvPr>
          <p:cNvSpPr>
            <a:spLocks noGrp="1"/>
          </p:cNvSpPr>
          <p:nvPr>
            <p:ph type="dt" sz="half" idx="10"/>
          </p:nvPr>
        </p:nvSpPr>
        <p:spPr/>
        <p:txBody>
          <a:bodyPr/>
          <a:lstStyle/>
          <a:p>
            <a:fld id="{1D8A988C-597C-477E-877A-DF661842A647}" type="datetimeFigureOut">
              <a:rPr lang="en-US" smtClean="0"/>
              <a:t>11/29/2022</a:t>
            </a:fld>
            <a:endParaRPr lang="en-US"/>
          </a:p>
        </p:txBody>
      </p:sp>
      <p:sp>
        <p:nvSpPr>
          <p:cNvPr id="8" name="Footer Placeholder 7">
            <a:extLst>
              <a:ext uri="{FF2B5EF4-FFF2-40B4-BE49-F238E27FC236}">
                <a16:creationId xmlns:a16="http://schemas.microsoft.com/office/drawing/2014/main" id="{BB8363E3-84E9-B075-8384-943EEF6476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D8CD6F-4808-D7E3-C0CB-28586BBE2366}"/>
              </a:ext>
            </a:extLst>
          </p:cNvPr>
          <p:cNvSpPr>
            <a:spLocks noGrp="1"/>
          </p:cNvSpPr>
          <p:nvPr>
            <p:ph type="sldNum" sz="quarter" idx="12"/>
          </p:nvPr>
        </p:nvSpPr>
        <p:spPr/>
        <p:txBody>
          <a:bodyPr/>
          <a:lstStyle/>
          <a:p>
            <a:fld id="{C9A20E7C-2D54-4CE1-AD28-B40A2DA43142}" type="slidenum">
              <a:rPr lang="en-US" smtClean="0"/>
              <a:t>‹#›</a:t>
            </a:fld>
            <a:endParaRPr lang="en-US"/>
          </a:p>
        </p:txBody>
      </p:sp>
    </p:spTree>
    <p:extLst>
      <p:ext uri="{BB962C8B-B14F-4D97-AF65-F5344CB8AC3E}">
        <p14:creationId xmlns:p14="http://schemas.microsoft.com/office/powerpoint/2010/main" val="639059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77909-172A-9A13-A816-90BFCCEBD0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A51B89-8F0D-5559-6017-6B8B2A531F81}"/>
              </a:ext>
            </a:extLst>
          </p:cNvPr>
          <p:cNvSpPr>
            <a:spLocks noGrp="1"/>
          </p:cNvSpPr>
          <p:nvPr>
            <p:ph type="dt" sz="half" idx="10"/>
          </p:nvPr>
        </p:nvSpPr>
        <p:spPr/>
        <p:txBody>
          <a:bodyPr/>
          <a:lstStyle/>
          <a:p>
            <a:fld id="{1D8A988C-597C-477E-877A-DF661842A647}" type="datetimeFigureOut">
              <a:rPr lang="en-US" smtClean="0"/>
              <a:t>11/29/2022</a:t>
            </a:fld>
            <a:endParaRPr lang="en-US"/>
          </a:p>
        </p:txBody>
      </p:sp>
      <p:sp>
        <p:nvSpPr>
          <p:cNvPr id="4" name="Footer Placeholder 3">
            <a:extLst>
              <a:ext uri="{FF2B5EF4-FFF2-40B4-BE49-F238E27FC236}">
                <a16:creationId xmlns:a16="http://schemas.microsoft.com/office/drawing/2014/main" id="{04AE64C6-F0E2-C27E-122A-E42B05F72E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FF7789-9154-EDFA-E822-189E2B0AEED6}"/>
              </a:ext>
            </a:extLst>
          </p:cNvPr>
          <p:cNvSpPr>
            <a:spLocks noGrp="1"/>
          </p:cNvSpPr>
          <p:nvPr>
            <p:ph type="sldNum" sz="quarter" idx="12"/>
          </p:nvPr>
        </p:nvSpPr>
        <p:spPr/>
        <p:txBody>
          <a:bodyPr/>
          <a:lstStyle/>
          <a:p>
            <a:fld id="{C9A20E7C-2D54-4CE1-AD28-B40A2DA43142}" type="slidenum">
              <a:rPr lang="en-US" smtClean="0"/>
              <a:t>‹#›</a:t>
            </a:fld>
            <a:endParaRPr lang="en-US"/>
          </a:p>
        </p:txBody>
      </p:sp>
    </p:spTree>
    <p:extLst>
      <p:ext uri="{BB962C8B-B14F-4D97-AF65-F5344CB8AC3E}">
        <p14:creationId xmlns:p14="http://schemas.microsoft.com/office/powerpoint/2010/main" val="2133960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E0891F-7A67-928E-5BEE-EAA34AB9C875}"/>
              </a:ext>
            </a:extLst>
          </p:cNvPr>
          <p:cNvSpPr>
            <a:spLocks noGrp="1"/>
          </p:cNvSpPr>
          <p:nvPr>
            <p:ph type="dt" sz="half" idx="10"/>
          </p:nvPr>
        </p:nvSpPr>
        <p:spPr/>
        <p:txBody>
          <a:bodyPr/>
          <a:lstStyle/>
          <a:p>
            <a:fld id="{1D8A988C-597C-477E-877A-DF661842A647}" type="datetimeFigureOut">
              <a:rPr lang="en-US" smtClean="0"/>
              <a:t>11/29/2022</a:t>
            </a:fld>
            <a:endParaRPr lang="en-US"/>
          </a:p>
        </p:txBody>
      </p:sp>
      <p:sp>
        <p:nvSpPr>
          <p:cNvPr id="3" name="Footer Placeholder 2">
            <a:extLst>
              <a:ext uri="{FF2B5EF4-FFF2-40B4-BE49-F238E27FC236}">
                <a16:creationId xmlns:a16="http://schemas.microsoft.com/office/drawing/2014/main" id="{386AF893-7D33-F2D1-79E4-A1D2FE1A2C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3F7580-93D8-A7A1-0AFA-E9D8B2CAE2E1}"/>
              </a:ext>
            </a:extLst>
          </p:cNvPr>
          <p:cNvSpPr>
            <a:spLocks noGrp="1"/>
          </p:cNvSpPr>
          <p:nvPr>
            <p:ph type="sldNum" sz="quarter" idx="12"/>
          </p:nvPr>
        </p:nvSpPr>
        <p:spPr/>
        <p:txBody>
          <a:bodyPr/>
          <a:lstStyle/>
          <a:p>
            <a:fld id="{C9A20E7C-2D54-4CE1-AD28-B40A2DA43142}" type="slidenum">
              <a:rPr lang="en-US" smtClean="0"/>
              <a:t>‹#›</a:t>
            </a:fld>
            <a:endParaRPr lang="en-US"/>
          </a:p>
        </p:txBody>
      </p:sp>
    </p:spTree>
    <p:extLst>
      <p:ext uri="{BB962C8B-B14F-4D97-AF65-F5344CB8AC3E}">
        <p14:creationId xmlns:p14="http://schemas.microsoft.com/office/powerpoint/2010/main" val="1691566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989DA-9B5E-CD01-640B-126EA6B7C1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8A9E25-7F42-C26B-2D58-7F7127FC8E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8889A4-6389-D90B-3EC8-5C5476CC59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99508F-81C9-129A-C5BA-C46E9BED4E64}"/>
              </a:ext>
            </a:extLst>
          </p:cNvPr>
          <p:cNvSpPr>
            <a:spLocks noGrp="1"/>
          </p:cNvSpPr>
          <p:nvPr>
            <p:ph type="dt" sz="half" idx="10"/>
          </p:nvPr>
        </p:nvSpPr>
        <p:spPr/>
        <p:txBody>
          <a:bodyPr/>
          <a:lstStyle/>
          <a:p>
            <a:fld id="{1D8A988C-597C-477E-877A-DF661842A647}" type="datetimeFigureOut">
              <a:rPr lang="en-US" smtClean="0"/>
              <a:t>11/29/2022</a:t>
            </a:fld>
            <a:endParaRPr lang="en-US"/>
          </a:p>
        </p:txBody>
      </p:sp>
      <p:sp>
        <p:nvSpPr>
          <p:cNvPr id="6" name="Footer Placeholder 5">
            <a:extLst>
              <a:ext uri="{FF2B5EF4-FFF2-40B4-BE49-F238E27FC236}">
                <a16:creationId xmlns:a16="http://schemas.microsoft.com/office/drawing/2014/main" id="{DFB26C64-13AF-B28E-A0D0-001CA1C9F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17AB0D-E8B5-EA0A-F0DE-0F52FBA41160}"/>
              </a:ext>
            </a:extLst>
          </p:cNvPr>
          <p:cNvSpPr>
            <a:spLocks noGrp="1"/>
          </p:cNvSpPr>
          <p:nvPr>
            <p:ph type="sldNum" sz="quarter" idx="12"/>
          </p:nvPr>
        </p:nvSpPr>
        <p:spPr/>
        <p:txBody>
          <a:bodyPr/>
          <a:lstStyle/>
          <a:p>
            <a:fld id="{C9A20E7C-2D54-4CE1-AD28-B40A2DA43142}" type="slidenum">
              <a:rPr lang="en-US" smtClean="0"/>
              <a:t>‹#›</a:t>
            </a:fld>
            <a:endParaRPr lang="en-US"/>
          </a:p>
        </p:txBody>
      </p:sp>
    </p:spTree>
    <p:extLst>
      <p:ext uri="{BB962C8B-B14F-4D97-AF65-F5344CB8AC3E}">
        <p14:creationId xmlns:p14="http://schemas.microsoft.com/office/powerpoint/2010/main" val="1691581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2FBFD-2E89-E6A5-3B7F-12FD21A65F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503451-A1F6-81CE-F8C3-73F79E596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F59DF7-BCFD-B48D-9728-8357DB803F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8CB017-8EC7-CA53-DA1D-875E0DCF0ABD}"/>
              </a:ext>
            </a:extLst>
          </p:cNvPr>
          <p:cNvSpPr>
            <a:spLocks noGrp="1"/>
          </p:cNvSpPr>
          <p:nvPr>
            <p:ph type="dt" sz="half" idx="10"/>
          </p:nvPr>
        </p:nvSpPr>
        <p:spPr/>
        <p:txBody>
          <a:bodyPr/>
          <a:lstStyle/>
          <a:p>
            <a:fld id="{1D8A988C-597C-477E-877A-DF661842A647}" type="datetimeFigureOut">
              <a:rPr lang="en-US" smtClean="0"/>
              <a:t>11/29/2022</a:t>
            </a:fld>
            <a:endParaRPr lang="en-US"/>
          </a:p>
        </p:txBody>
      </p:sp>
      <p:sp>
        <p:nvSpPr>
          <p:cNvPr id="6" name="Footer Placeholder 5">
            <a:extLst>
              <a:ext uri="{FF2B5EF4-FFF2-40B4-BE49-F238E27FC236}">
                <a16:creationId xmlns:a16="http://schemas.microsoft.com/office/drawing/2014/main" id="{F5B221A9-B784-112E-FEB1-A84A587CEE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EF9A05-097B-4475-8043-0FBA4C00E235}"/>
              </a:ext>
            </a:extLst>
          </p:cNvPr>
          <p:cNvSpPr>
            <a:spLocks noGrp="1"/>
          </p:cNvSpPr>
          <p:nvPr>
            <p:ph type="sldNum" sz="quarter" idx="12"/>
          </p:nvPr>
        </p:nvSpPr>
        <p:spPr/>
        <p:txBody>
          <a:bodyPr/>
          <a:lstStyle/>
          <a:p>
            <a:fld id="{C9A20E7C-2D54-4CE1-AD28-B40A2DA43142}" type="slidenum">
              <a:rPr lang="en-US" smtClean="0"/>
              <a:t>‹#›</a:t>
            </a:fld>
            <a:endParaRPr lang="en-US"/>
          </a:p>
        </p:txBody>
      </p:sp>
    </p:spTree>
    <p:extLst>
      <p:ext uri="{BB962C8B-B14F-4D97-AF65-F5344CB8AC3E}">
        <p14:creationId xmlns:p14="http://schemas.microsoft.com/office/powerpoint/2010/main" val="142229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03C48D-8F6F-91F5-8D70-317D2A7058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585326-0E1F-A98D-AF04-B813123F25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425408-38B1-5B75-C059-C3F8D0618E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A988C-597C-477E-877A-DF661842A647}" type="datetimeFigureOut">
              <a:rPr lang="en-US" smtClean="0"/>
              <a:t>11/29/2022</a:t>
            </a:fld>
            <a:endParaRPr lang="en-US"/>
          </a:p>
        </p:txBody>
      </p:sp>
      <p:sp>
        <p:nvSpPr>
          <p:cNvPr id="5" name="Footer Placeholder 4">
            <a:extLst>
              <a:ext uri="{FF2B5EF4-FFF2-40B4-BE49-F238E27FC236}">
                <a16:creationId xmlns:a16="http://schemas.microsoft.com/office/drawing/2014/main" id="{CEE24A2C-6186-A0BF-EAB0-F917AE5D9A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0A500C-0EE3-5F21-E6B5-47F1C3873F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A20E7C-2D54-4CE1-AD28-B40A2DA43142}" type="slidenum">
              <a:rPr lang="en-US" smtClean="0"/>
              <a:t>‹#›</a:t>
            </a:fld>
            <a:endParaRPr lang="en-US"/>
          </a:p>
        </p:txBody>
      </p:sp>
    </p:spTree>
    <p:extLst>
      <p:ext uri="{BB962C8B-B14F-4D97-AF65-F5344CB8AC3E}">
        <p14:creationId xmlns:p14="http://schemas.microsoft.com/office/powerpoint/2010/main" val="2873239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scribbr.com/statistics/anova-in-r/#anova-graph" TargetMode="External"/><Relationship Id="rId2" Type="http://schemas.openxmlformats.org/officeDocument/2006/relationships/hyperlink" Target="https://www.scribbr.com/statistics/one-way-anova/" TargetMode="External"/><Relationship Id="rId1" Type="http://schemas.openxmlformats.org/officeDocument/2006/relationships/slideLayout" Target="../slideLayouts/slideLayout2.xml"/><Relationship Id="rId4" Type="http://schemas.openxmlformats.org/officeDocument/2006/relationships/hyperlink" Target="https://www.r-bloggers.com/2018/09/tukeys-test-for-post-hoc-analysi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53CEF-3FF4-500D-BBFB-E07EBB48382F}"/>
              </a:ext>
            </a:extLst>
          </p:cNvPr>
          <p:cNvSpPr>
            <a:spLocks noGrp="1"/>
          </p:cNvSpPr>
          <p:nvPr>
            <p:ph type="ctrTitle"/>
          </p:nvPr>
        </p:nvSpPr>
        <p:spPr/>
        <p:txBody>
          <a:bodyPr>
            <a:normAutofit/>
          </a:bodyPr>
          <a:lstStyle/>
          <a:p>
            <a:r>
              <a:rPr lang="en-US" dirty="0"/>
              <a:t>PAP Treatment Effectiveness for Apnea and Hypopnea</a:t>
            </a:r>
          </a:p>
        </p:txBody>
      </p:sp>
      <p:sp>
        <p:nvSpPr>
          <p:cNvPr id="3" name="Subtitle 2">
            <a:extLst>
              <a:ext uri="{FF2B5EF4-FFF2-40B4-BE49-F238E27FC236}">
                <a16:creationId xmlns:a16="http://schemas.microsoft.com/office/drawing/2014/main" id="{C05133D3-CEF0-E9F3-B435-207EF59A2164}"/>
              </a:ext>
            </a:extLst>
          </p:cNvPr>
          <p:cNvSpPr>
            <a:spLocks noGrp="1"/>
          </p:cNvSpPr>
          <p:nvPr>
            <p:ph type="subTitle" idx="1"/>
          </p:nvPr>
        </p:nvSpPr>
        <p:spPr/>
        <p:txBody>
          <a:bodyPr/>
          <a:lstStyle/>
          <a:p>
            <a:r>
              <a:rPr lang="en-US" dirty="0">
                <a:solidFill>
                  <a:schemeClr val="bg1">
                    <a:lumMod val="65000"/>
                  </a:schemeClr>
                </a:solidFill>
              </a:rPr>
              <a:t>DATA 211 Project. November 30, 2022. Jason Evans  </a:t>
            </a:r>
          </a:p>
        </p:txBody>
      </p:sp>
    </p:spTree>
    <p:extLst>
      <p:ext uri="{BB962C8B-B14F-4D97-AF65-F5344CB8AC3E}">
        <p14:creationId xmlns:p14="http://schemas.microsoft.com/office/powerpoint/2010/main" val="812123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4146E-DFA7-A062-BFF8-64B95F03FF19}"/>
              </a:ext>
            </a:extLst>
          </p:cNvPr>
          <p:cNvSpPr>
            <a:spLocks noGrp="1"/>
          </p:cNvSpPr>
          <p:nvPr>
            <p:ph type="title"/>
          </p:nvPr>
        </p:nvSpPr>
        <p:spPr/>
        <p:txBody>
          <a:bodyPr/>
          <a:lstStyle/>
          <a:p>
            <a:r>
              <a:rPr lang="en-US" b="1" dirty="0"/>
              <a:t>TUKEY POST-HOC TEST, CONTINUED:</a:t>
            </a:r>
          </a:p>
        </p:txBody>
      </p:sp>
      <p:sp>
        <p:nvSpPr>
          <p:cNvPr id="10" name="TextBox 9">
            <a:extLst>
              <a:ext uri="{FF2B5EF4-FFF2-40B4-BE49-F238E27FC236}">
                <a16:creationId xmlns:a16="http://schemas.microsoft.com/office/drawing/2014/main" id="{CEA7DAA7-D294-584A-2E3C-90F30EA53D15}"/>
              </a:ext>
            </a:extLst>
          </p:cNvPr>
          <p:cNvSpPr txBox="1"/>
          <p:nvPr/>
        </p:nvSpPr>
        <p:spPr>
          <a:xfrm>
            <a:off x="922955" y="1774407"/>
            <a:ext cx="3191068" cy="2492990"/>
          </a:xfrm>
          <a:prstGeom prst="rect">
            <a:avLst/>
          </a:prstGeom>
          <a:noFill/>
        </p:spPr>
        <p:txBody>
          <a:bodyPr wrap="square" rtlCol="0">
            <a:spAutoFit/>
          </a:bodyPr>
          <a:lstStyle/>
          <a:p>
            <a:pPr marL="0" indent="0">
              <a:buNone/>
            </a:pPr>
            <a:r>
              <a:rPr lang="en-US" sz="2600" dirty="0"/>
              <a:t>Pairwise B - A</a:t>
            </a:r>
          </a:p>
          <a:p>
            <a:pPr marL="0" indent="0">
              <a:buNone/>
            </a:pPr>
            <a:endParaRPr lang="en-US" sz="2600" dirty="0"/>
          </a:p>
          <a:p>
            <a:pPr marL="0" indent="0">
              <a:buNone/>
            </a:pPr>
            <a:r>
              <a:rPr lang="en-US" sz="2600" dirty="0"/>
              <a:t>H</a:t>
            </a:r>
            <a:r>
              <a:rPr lang="en-US" sz="2600" baseline="-25000" dirty="0"/>
              <a:t>o</a:t>
            </a:r>
            <a:r>
              <a:rPr lang="en-US" sz="2600" dirty="0"/>
              <a:t>: µ</a:t>
            </a:r>
            <a:r>
              <a:rPr lang="en-US" sz="2600" baseline="-25000" dirty="0"/>
              <a:t>B </a:t>
            </a:r>
            <a:r>
              <a:rPr lang="en-US" sz="2600" dirty="0"/>
              <a:t>=</a:t>
            </a:r>
            <a:r>
              <a:rPr lang="en-US" sz="2600" baseline="-25000" dirty="0"/>
              <a:t> </a:t>
            </a:r>
            <a:r>
              <a:rPr lang="en-US" sz="2600" dirty="0"/>
              <a:t>µ</a:t>
            </a:r>
            <a:r>
              <a:rPr lang="en-US" sz="2600" baseline="-25000" dirty="0"/>
              <a:t>A </a:t>
            </a:r>
          </a:p>
          <a:p>
            <a:pPr marL="0" indent="0">
              <a:buNone/>
            </a:pPr>
            <a:r>
              <a:rPr lang="en-US" sz="2600" dirty="0"/>
              <a:t>H</a:t>
            </a:r>
            <a:r>
              <a:rPr lang="en-US" sz="2600" baseline="-25000" dirty="0"/>
              <a:t>a</a:t>
            </a:r>
            <a:r>
              <a:rPr lang="en-US" sz="2600" dirty="0"/>
              <a:t>: µ</a:t>
            </a:r>
            <a:r>
              <a:rPr lang="en-US" sz="2600" baseline="-25000" dirty="0"/>
              <a:t>B </a:t>
            </a:r>
            <a:r>
              <a:rPr lang="en-US" sz="2600" dirty="0"/>
              <a:t>≠</a:t>
            </a:r>
            <a:r>
              <a:rPr lang="en-US" sz="2600" baseline="-25000" dirty="0"/>
              <a:t> </a:t>
            </a:r>
            <a:r>
              <a:rPr lang="en-US" sz="2600" dirty="0"/>
              <a:t>µ</a:t>
            </a:r>
            <a:r>
              <a:rPr lang="en-US" sz="2600" baseline="-25000" dirty="0"/>
              <a:t>a</a:t>
            </a:r>
          </a:p>
          <a:p>
            <a:pPr marL="0" indent="0">
              <a:buNone/>
            </a:pPr>
            <a:endParaRPr lang="en-US" sz="2600" baseline="-25000" dirty="0"/>
          </a:p>
          <a:p>
            <a:pPr marL="0" indent="0">
              <a:buNone/>
            </a:pPr>
            <a:r>
              <a:rPr lang="en-US" sz="2600" baseline="-25000" dirty="0"/>
              <a:t>p-value = 0</a:t>
            </a:r>
          </a:p>
          <a:p>
            <a:pPr marL="0" indent="0">
              <a:buNone/>
            </a:pPr>
            <a:r>
              <a:rPr lang="en-US" sz="2600" baseline="-25000" dirty="0"/>
              <a:t>  </a:t>
            </a:r>
          </a:p>
        </p:txBody>
      </p:sp>
      <p:sp>
        <p:nvSpPr>
          <p:cNvPr id="11" name="TextBox 10">
            <a:extLst>
              <a:ext uri="{FF2B5EF4-FFF2-40B4-BE49-F238E27FC236}">
                <a16:creationId xmlns:a16="http://schemas.microsoft.com/office/drawing/2014/main" id="{9286A827-CABE-ABA8-62C4-B0D01D8C92C2}"/>
              </a:ext>
            </a:extLst>
          </p:cNvPr>
          <p:cNvSpPr txBox="1"/>
          <p:nvPr/>
        </p:nvSpPr>
        <p:spPr>
          <a:xfrm>
            <a:off x="4424264" y="1774407"/>
            <a:ext cx="2937589" cy="2492990"/>
          </a:xfrm>
          <a:prstGeom prst="rect">
            <a:avLst/>
          </a:prstGeom>
          <a:noFill/>
        </p:spPr>
        <p:txBody>
          <a:bodyPr wrap="square" rtlCol="0">
            <a:spAutoFit/>
          </a:bodyPr>
          <a:lstStyle/>
          <a:p>
            <a:pPr marL="0" indent="0">
              <a:buNone/>
            </a:pPr>
            <a:r>
              <a:rPr lang="en-US" sz="2600" dirty="0"/>
              <a:t>Pairwise C - A</a:t>
            </a:r>
          </a:p>
          <a:p>
            <a:pPr marL="0" indent="0">
              <a:buNone/>
            </a:pPr>
            <a:endParaRPr lang="en-US" sz="2600" dirty="0"/>
          </a:p>
          <a:p>
            <a:pPr marL="0" indent="0">
              <a:buNone/>
            </a:pPr>
            <a:r>
              <a:rPr lang="en-US" sz="2600" dirty="0"/>
              <a:t>H</a:t>
            </a:r>
            <a:r>
              <a:rPr lang="en-US" sz="2600" baseline="-25000" dirty="0"/>
              <a:t>o</a:t>
            </a:r>
            <a:r>
              <a:rPr lang="en-US" sz="2600" dirty="0"/>
              <a:t>: µ</a:t>
            </a:r>
            <a:r>
              <a:rPr lang="en-US" sz="2600" baseline="-25000" dirty="0"/>
              <a:t>C </a:t>
            </a:r>
            <a:r>
              <a:rPr lang="en-US" sz="2600" dirty="0"/>
              <a:t>=</a:t>
            </a:r>
            <a:r>
              <a:rPr lang="en-US" sz="2600" baseline="-25000" dirty="0"/>
              <a:t> </a:t>
            </a:r>
            <a:r>
              <a:rPr lang="en-US" sz="2600" dirty="0"/>
              <a:t>µ</a:t>
            </a:r>
            <a:r>
              <a:rPr lang="en-US" sz="2600" baseline="-25000" dirty="0"/>
              <a:t>A </a:t>
            </a:r>
          </a:p>
          <a:p>
            <a:pPr marL="0" indent="0">
              <a:buNone/>
            </a:pPr>
            <a:r>
              <a:rPr lang="en-US" sz="2600" dirty="0"/>
              <a:t>H</a:t>
            </a:r>
            <a:r>
              <a:rPr lang="en-US" sz="2600" baseline="-25000" dirty="0"/>
              <a:t>a</a:t>
            </a:r>
            <a:r>
              <a:rPr lang="en-US" sz="2600" dirty="0"/>
              <a:t>: µ</a:t>
            </a:r>
            <a:r>
              <a:rPr lang="en-US" sz="2600" baseline="-25000" dirty="0"/>
              <a:t>C </a:t>
            </a:r>
            <a:r>
              <a:rPr lang="en-US" sz="2600" dirty="0"/>
              <a:t>≠</a:t>
            </a:r>
            <a:r>
              <a:rPr lang="en-US" sz="2600" baseline="-25000" dirty="0"/>
              <a:t> </a:t>
            </a:r>
            <a:r>
              <a:rPr lang="en-US" sz="2600" dirty="0"/>
              <a:t>µ</a:t>
            </a:r>
            <a:r>
              <a:rPr lang="en-US" sz="2600" baseline="-25000" dirty="0"/>
              <a:t>A</a:t>
            </a:r>
          </a:p>
          <a:p>
            <a:pPr marL="0" indent="0">
              <a:buNone/>
            </a:pPr>
            <a:endParaRPr lang="en-US" sz="2600" baseline="-25000" dirty="0"/>
          </a:p>
          <a:p>
            <a:pPr marL="0" indent="0">
              <a:buNone/>
            </a:pPr>
            <a:r>
              <a:rPr lang="en-US" sz="2600" baseline="-25000" dirty="0"/>
              <a:t>p-value = 0</a:t>
            </a:r>
          </a:p>
          <a:p>
            <a:pPr marL="0" indent="0">
              <a:buNone/>
            </a:pPr>
            <a:r>
              <a:rPr lang="en-US" sz="2600" baseline="-25000" dirty="0"/>
              <a:t> </a:t>
            </a:r>
          </a:p>
        </p:txBody>
      </p:sp>
      <p:sp>
        <p:nvSpPr>
          <p:cNvPr id="12" name="TextBox 11">
            <a:extLst>
              <a:ext uri="{FF2B5EF4-FFF2-40B4-BE49-F238E27FC236}">
                <a16:creationId xmlns:a16="http://schemas.microsoft.com/office/drawing/2014/main" id="{C3F8CD9E-9323-F8C2-68E4-84D2A5053C52}"/>
              </a:ext>
            </a:extLst>
          </p:cNvPr>
          <p:cNvSpPr txBox="1"/>
          <p:nvPr/>
        </p:nvSpPr>
        <p:spPr>
          <a:xfrm>
            <a:off x="8153400" y="1774407"/>
            <a:ext cx="2937589" cy="2492990"/>
          </a:xfrm>
          <a:prstGeom prst="rect">
            <a:avLst/>
          </a:prstGeom>
          <a:noFill/>
        </p:spPr>
        <p:txBody>
          <a:bodyPr wrap="square" rtlCol="0">
            <a:spAutoFit/>
          </a:bodyPr>
          <a:lstStyle/>
          <a:p>
            <a:pPr marL="0" indent="0">
              <a:buNone/>
            </a:pPr>
            <a:r>
              <a:rPr lang="en-US" sz="2600" dirty="0"/>
              <a:t>Pairwise C - B</a:t>
            </a:r>
          </a:p>
          <a:p>
            <a:pPr marL="0" indent="0">
              <a:buNone/>
            </a:pPr>
            <a:endParaRPr lang="en-US" sz="2600" dirty="0"/>
          </a:p>
          <a:p>
            <a:pPr marL="0" indent="0">
              <a:buNone/>
            </a:pPr>
            <a:r>
              <a:rPr lang="en-US" sz="2600" dirty="0"/>
              <a:t>H</a:t>
            </a:r>
            <a:r>
              <a:rPr lang="en-US" sz="2600" baseline="-25000" dirty="0"/>
              <a:t>o</a:t>
            </a:r>
            <a:r>
              <a:rPr lang="en-US" sz="2600" dirty="0"/>
              <a:t>: µ</a:t>
            </a:r>
            <a:r>
              <a:rPr lang="en-US" sz="2600" baseline="-25000" dirty="0"/>
              <a:t>C </a:t>
            </a:r>
            <a:r>
              <a:rPr lang="en-US" sz="2600" dirty="0"/>
              <a:t>=</a:t>
            </a:r>
            <a:r>
              <a:rPr lang="en-US" sz="2600" baseline="-25000" dirty="0"/>
              <a:t> </a:t>
            </a:r>
            <a:r>
              <a:rPr lang="en-US" sz="2600" dirty="0"/>
              <a:t>µ</a:t>
            </a:r>
            <a:r>
              <a:rPr lang="en-US" sz="2600" baseline="-25000" dirty="0"/>
              <a:t>B </a:t>
            </a:r>
          </a:p>
          <a:p>
            <a:pPr marL="0" indent="0">
              <a:buNone/>
            </a:pPr>
            <a:r>
              <a:rPr lang="en-US" sz="2600" dirty="0"/>
              <a:t>H</a:t>
            </a:r>
            <a:r>
              <a:rPr lang="en-US" sz="2600" baseline="-25000" dirty="0"/>
              <a:t>a</a:t>
            </a:r>
            <a:r>
              <a:rPr lang="en-US" sz="2600" dirty="0"/>
              <a:t>: µ</a:t>
            </a:r>
            <a:r>
              <a:rPr lang="en-US" sz="2600" baseline="-25000" dirty="0"/>
              <a:t>C </a:t>
            </a:r>
            <a:r>
              <a:rPr lang="en-US" sz="2600" dirty="0"/>
              <a:t>≠</a:t>
            </a:r>
            <a:r>
              <a:rPr lang="en-US" sz="2600" baseline="-25000" dirty="0"/>
              <a:t> </a:t>
            </a:r>
            <a:r>
              <a:rPr lang="en-US" sz="2600" dirty="0"/>
              <a:t>µ</a:t>
            </a:r>
            <a:r>
              <a:rPr lang="en-US" sz="2600" baseline="-25000" dirty="0"/>
              <a:t>B  </a:t>
            </a:r>
          </a:p>
          <a:p>
            <a:pPr marL="0" indent="0">
              <a:buNone/>
            </a:pPr>
            <a:endParaRPr lang="en-US" sz="2600" baseline="-25000" dirty="0"/>
          </a:p>
          <a:p>
            <a:pPr marL="0" indent="0">
              <a:buNone/>
            </a:pPr>
            <a:r>
              <a:rPr lang="en-US" sz="2600" baseline="-25000" dirty="0"/>
              <a:t>p-value = 0.3052937</a:t>
            </a:r>
          </a:p>
          <a:p>
            <a:pPr marL="0" indent="0">
              <a:buNone/>
            </a:pPr>
            <a:endParaRPr lang="en-US" sz="2600" baseline="-25000" dirty="0"/>
          </a:p>
        </p:txBody>
      </p:sp>
      <p:pic>
        <p:nvPicPr>
          <p:cNvPr id="14" name="Picture 13">
            <a:extLst>
              <a:ext uri="{FF2B5EF4-FFF2-40B4-BE49-F238E27FC236}">
                <a16:creationId xmlns:a16="http://schemas.microsoft.com/office/drawing/2014/main" id="{6B6F544B-C1BA-28EE-1EC0-8F11B5382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351116"/>
            <a:ext cx="10252789" cy="2286319"/>
          </a:xfrm>
          <a:prstGeom prst="rect">
            <a:avLst/>
          </a:prstGeom>
        </p:spPr>
      </p:pic>
    </p:spTree>
    <p:extLst>
      <p:ext uri="{BB962C8B-B14F-4D97-AF65-F5344CB8AC3E}">
        <p14:creationId xmlns:p14="http://schemas.microsoft.com/office/powerpoint/2010/main" val="3513256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9296-AFFE-1E1B-5FA6-5AD305418975}"/>
              </a:ext>
            </a:extLst>
          </p:cNvPr>
          <p:cNvSpPr>
            <a:spLocks noGrp="1"/>
          </p:cNvSpPr>
          <p:nvPr>
            <p:ph type="title"/>
          </p:nvPr>
        </p:nvSpPr>
        <p:spPr/>
        <p:txBody>
          <a:bodyPr/>
          <a:lstStyle/>
          <a:p>
            <a:r>
              <a:rPr lang="en-US" b="1" dirty="0"/>
              <a:t>TUKEY POST-HOC TEST, CONTINUED:</a:t>
            </a:r>
            <a:endParaRPr lang="en-US" dirty="0"/>
          </a:p>
        </p:txBody>
      </p:sp>
      <p:sp>
        <p:nvSpPr>
          <p:cNvPr id="3" name="Content Placeholder 2">
            <a:extLst>
              <a:ext uri="{FF2B5EF4-FFF2-40B4-BE49-F238E27FC236}">
                <a16:creationId xmlns:a16="http://schemas.microsoft.com/office/drawing/2014/main" id="{AF08C18B-73FE-4EED-75F9-4986D4673F94}"/>
              </a:ext>
            </a:extLst>
          </p:cNvPr>
          <p:cNvSpPr>
            <a:spLocks noGrp="1"/>
          </p:cNvSpPr>
          <p:nvPr>
            <p:ph idx="1"/>
          </p:nvPr>
        </p:nvSpPr>
        <p:spPr/>
        <p:txBody>
          <a:bodyPr/>
          <a:lstStyle/>
          <a:p>
            <a:pPr marL="0" indent="0">
              <a:buNone/>
            </a:pPr>
            <a:r>
              <a:rPr lang="en-US" dirty="0"/>
              <a:t>CONCLUSIONS:</a:t>
            </a:r>
          </a:p>
          <a:p>
            <a:pPr marL="0" indent="0">
              <a:buNone/>
            </a:pPr>
            <a:r>
              <a:rPr lang="en-US" sz="2600" dirty="0"/>
              <a:t>There </a:t>
            </a:r>
            <a:r>
              <a:rPr lang="en-US" sz="2600" b="1" i="1" dirty="0"/>
              <a:t>is</a:t>
            </a:r>
            <a:r>
              <a:rPr lang="en-US" sz="2600" dirty="0"/>
              <a:t> a significant difference between the mean AHI scores of Day 31-60 (B) and Days 1-30 (A)</a:t>
            </a:r>
          </a:p>
          <a:p>
            <a:pPr marL="0" indent="0">
              <a:buNone/>
            </a:pPr>
            <a:endParaRPr lang="en-US" dirty="0"/>
          </a:p>
          <a:p>
            <a:pPr marL="0" indent="0">
              <a:buNone/>
            </a:pPr>
            <a:r>
              <a:rPr lang="en-US" sz="2600" dirty="0"/>
              <a:t>There </a:t>
            </a:r>
            <a:r>
              <a:rPr lang="en-US" sz="2600" b="1" i="1" dirty="0"/>
              <a:t>is</a:t>
            </a:r>
            <a:r>
              <a:rPr lang="en-US" sz="2600" dirty="0"/>
              <a:t> a significant difference between the mean AHI scores of Day 61-90 (c) and Days 1-30 (A)</a:t>
            </a:r>
          </a:p>
          <a:p>
            <a:pPr marL="0" indent="0">
              <a:buNone/>
            </a:pPr>
            <a:endParaRPr lang="en-US" dirty="0"/>
          </a:p>
          <a:p>
            <a:pPr marL="0" indent="0">
              <a:buNone/>
            </a:pPr>
            <a:r>
              <a:rPr lang="en-US" sz="2600" dirty="0"/>
              <a:t>There </a:t>
            </a:r>
            <a:r>
              <a:rPr lang="en-US" sz="2600" b="1" i="1" dirty="0"/>
              <a:t>is not </a:t>
            </a:r>
            <a:r>
              <a:rPr lang="en-US" sz="2600" dirty="0"/>
              <a:t>a significant difference between the mean AHI scores of Day 61-90 (C) and Days 31-61 (B)</a:t>
            </a:r>
          </a:p>
          <a:p>
            <a:pPr marL="0" indent="0">
              <a:buNone/>
            </a:pPr>
            <a:endParaRPr lang="en-US" dirty="0"/>
          </a:p>
        </p:txBody>
      </p:sp>
    </p:spTree>
    <p:extLst>
      <p:ext uri="{BB962C8B-B14F-4D97-AF65-F5344CB8AC3E}">
        <p14:creationId xmlns:p14="http://schemas.microsoft.com/office/powerpoint/2010/main" val="4257891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A0DB7-BF11-F01A-F4D9-3E9F5CD389C9}"/>
              </a:ext>
            </a:extLst>
          </p:cNvPr>
          <p:cNvSpPr>
            <a:spLocks noGrp="1"/>
          </p:cNvSpPr>
          <p:nvPr>
            <p:ph type="title"/>
          </p:nvPr>
        </p:nvSpPr>
        <p:spPr/>
        <p:txBody>
          <a:bodyPr/>
          <a:lstStyle/>
          <a:p>
            <a:r>
              <a:rPr lang="en-US" b="1" dirty="0"/>
              <a:t>TUKEY POST-HOC TEST, CONTINUED:</a:t>
            </a:r>
            <a:endParaRPr lang="en-US" dirty="0"/>
          </a:p>
        </p:txBody>
      </p:sp>
      <p:pic>
        <p:nvPicPr>
          <p:cNvPr id="5" name="Content Placeholder 4">
            <a:extLst>
              <a:ext uri="{FF2B5EF4-FFF2-40B4-BE49-F238E27FC236}">
                <a16:creationId xmlns:a16="http://schemas.microsoft.com/office/drawing/2014/main" id="{33F15EA3-F4CF-6A0A-7180-E4EF3B3886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5698" y="1690688"/>
            <a:ext cx="8472196" cy="4377624"/>
          </a:xfrm>
        </p:spPr>
      </p:pic>
    </p:spTree>
    <p:extLst>
      <p:ext uri="{BB962C8B-B14F-4D97-AF65-F5344CB8AC3E}">
        <p14:creationId xmlns:p14="http://schemas.microsoft.com/office/powerpoint/2010/main" val="821406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CF812-27BB-64D8-1811-1DFA5F6A6C19}"/>
              </a:ext>
            </a:extLst>
          </p:cNvPr>
          <p:cNvSpPr>
            <a:spLocks noGrp="1"/>
          </p:cNvSpPr>
          <p:nvPr>
            <p:ph type="title"/>
          </p:nvPr>
        </p:nvSpPr>
        <p:spPr/>
        <p:txBody>
          <a:bodyPr/>
          <a:lstStyle/>
          <a:p>
            <a:r>
              <a:rPr lang="en-US" b="1" dirty="0"/>
              <a:t>TUKEY POST-HOC TEST, CONTINUED:</a:t>
            </a:r>
            <a:endParaRPr lang="en-US" dirty="0"/>
          </a:p>
        </p:txBody>
      </p:sp>
      <p:sp>
        <p:nvSpPr>
          <p:cNvPr id="3" name="Content Placeholder 2">
            <a:extLst>
              <a:ext uri="{FF2B5EF4-FFF2-40B4-BE49-F238E27FC236}">
                <a16:creationId xmlns:a16="http://schemas.microsoft.com/office/drawing/2014/main" id="{41212829-481C-8E25-338F-45C6C8EA42FA}"/>
              </a:ext>
            </a:extLst>
          </p:cNvPr>
          <p:cNvSpPr>
            <a:spLocks noGrp="1"/>
          </p:cNvSpPr>
          <p:nvPr>
            <p:ph idx="1"/>
          </p:nvPr>
        </p:nvSpPr>
        <p:spPr/>
        <p:txBody>
          <a:bodyPr/>
          <a:lstStyle/>
          <a:p>
            <a:pPr marL="0" indent="0">
              <a:buNone/>
            </a:pPr>
            <a:r>
              <a:rPr lang="en-US" dirty="0"/>
              <a:t>In words…</a:t>
            </a:r>
          </a:p>
          <a:p>
            <a:pPr marL="0" indent="0">
              <a:buNone/>
            </a:pPr>
            <a:endParaRPr lang="en-US" dirty="0"/>
          </a:p>
          <a:p>
            <a:pPr marL="0" indent="0">
              <a:buNone/>
            </a:pPr>
            <a:r>
              <a:rPr lang="en-US" sz="2400" dirty="0"/>
              <a:t>The 95% confidence interval is (-5.3, -3.2) which contains only negative numbers so that µ</a:t>
            </a:r>
            <a:r>
              <a:rPr lang="en-US" sz="2400" baseline="-25000" dirty="0"/>
              <a:t>B</a:t>
            </a:r>
            <a:r>
              <a:rPr lang="en-US" sz="2400" dirty="0"/>
              <a:t> &lt; µ</a:t>
            </a:r>
            <a:r>
              <a:rPr lang="en-US" sz="2400" baseline="-25000" dirty="0"/>
              <a:t>A</a:t>
            </a:r>
            <a:r>
              <a:rPr lang="en-US" sz="2400" dirty="0"/>
              <a:t> (difference of the sample means equal to  -3.67).</a:t>
            </a:r>
          </a:p>
          <a:p>
            <a:pPr marL="0" indent="0">
              <a:buNone/>
            </a:pPr>
            <a:endParaRPr lang="en-US" dirty="0"/>
          </a:p>
          <a:p>
            <a:pPr marL="0" indent="0">
              <a:buNone/>
            </a:pPr>
            <a:r>
              <a:rPr lang="en-US" sz="2400" dirty="0"/>
              <a:t>The 95% confidence interval is (-4.7 , -2.7) which contains only negative numbers so that µ</a:t>
            </a:r>
            <a:r>
              <a:rPr lang="en-US" sz="2400" baseline="-25000" dirty="0"/>
              <a:t>C</a:t>
            </a:r>
            <a:r>
              <a:rPr lang="en-US" sz="2400" dirty="0"/>
              <a:t> &lt; µ</a:t>
            </a:r>
            <a:r>
              <a:rPr lang="en-US" sz="2400" baseline="-25000" dirty="0"/>
              <a:t>A</a:t>
            </a:r>
            <a:r>
              <a:rPr lang="en-US" sz="2400" dirty="0"/>
              <a:t> (difference of the sample means equal to  -4.29).</a:t>
            </a:r>
          </a:p>
          <a:p>
            <a:pPr marL="0" indent="0">
              <a:buNone/>
            </a:pPr>
            <a:endParaRPr lang="en-US" sz="2400" dirty="0"/>
          </a:p>
          <a:p>
            <a:pPr marL="0" indent="0">
              <a:buNone/>
            </a:pPr>
            <a:r>
              <a:rPr lang="en-US" sz="2400" dirty="0"/>
              <a:t>The 95% confidence interval is (-1.6  0.4) which contains zero so that µ</a:t>
            </a:r>
            <a:r>
              <a:rPr lang="en-US" sz="2400" baseline="-25000" dirty="0"/>
              <a:t>C = </a:t>
            </a:r>
            <a:r>
              <a:rPr lang="en-US" sz="2400" dirty="0"/>
              <a:t>µ</a:t>
            </a:r>
            <a:r>
              <a:rPr lang="en-US" sz="2400" baseline="-25000" dirty="0"/>
              <a:t>B </a:t>
            </a:r>
            <a:r>
              <a:rPr lang="en-US" sz="2400" dirty="0"/>
              <a:t>(difference of the sample means equal to -0.62).</a:t>
            </a:r>
          </a:p>
        </p:txBody>
      </p:sp>
    </p:spTree>
    <p:extLst>
      <p:ext uri="{BB962C8B-B14F-4D97-AF65-F5344CB8AC3E}">
        <p14:creationId xmlns:p14="http://schemas.microsoft.com/office/powerpoint/2010/main" val="1793539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201D5-469D-BB98-498F-9C5A600D97E9}"/>
              </a:ext>
            </a:extLst>
          </p:cNvPr>
          <p:cNvSpPr>
            <a:spLocks noGrp="1"/>
          </p:cNvSpPr>
          <p:nvPr>
            <p:ph type="title"/>
          </p:nvPr>
        </p:nvSpPr>
        <p:spPr/>
        <p:txBody>
          <a:bodyPr/>
          <a:lstStyle/>
          <a:p>
            <a:r>
              <a:rPr lang="en-US" b="1" dirty="0"/>
              <a:t>CONCLUSIONS IN CONTEXT:</a:t>
            </a:r>
          </a:p>
        </p:txBody>
      </p:sp>
      <p:sp>
        <p:nvSpPr>
          <p:cNvPr id="3" name="Content Placeholder 2">
            <a:extLst>
              <a:ext uri="{FF2B5EF4-FFF2-40B4-BE49-F238E27FC236}">
                <a16:creationId xmlns:a16="http://schemas.microsoft.com/office/drawing/2014/main" id="{0C600ED6-F2C2-90FC-5611-27637B0CBC7D}"/>
              </a:ext>
            </a:extLst>
          </p:cNvPr>
          <p:cNvSpPr>
            <a:spLocks noGrp="1"/>
          </p:cNvSpPr>
          <p:nvPr>
            <p:ph idx="1"/>
          </p:nvPr>
        </p:nvSpPr>
        <p:spPr/>
        <p:txBody>
          <a:bodyPr/>
          <a:lstStyle/>
          <a:p>
            <a:pPr marL="0" indent="0">
              <a:buNone/>
            </a:pPr>
            <a:r>
              <a:rPr lang="en-US" dirty="0"/>
              <a:t>The one-sample t-test allows us to reasonably conclude that the PAP treatment is effective in treating severe sleep apnea and hypopnea. </a:t>
            </a:r>
          </a:p>
          <a:p>
            <a:pPr marL="0" indent="0">
              <a:buNone/>
            </a:pPr>
            <a:endParaRPr lang="en-US" dirty="0"/>
          </a:p>
          <a:p>
            <a:pPr marL="0" indent="0">
              <a:buNone/>
            </a:pPr>
            <a:r>
              <a:rPr lang="en-US" dirty="0"/>
              <a:t>The one-way ANOVA and Tukey test allows us to reasonably conclude that one should expect positive results after one month of continued treatment as directed. </a:t>
            </a:r>
          </a:p>
          <a:p>
            <a:pPr marL="0" indent="0">
              <a:buNone/>
            </a:pPr>
            <a:endParaRPr lang="en-US" dirty="0"/>
          </a:p>
          <a:p>
            <a:pPr marL="0" indent="0">
              <a:buNone/>
            </a:pPr>
            <a:endParaRPr lang="en-US" dirty="0"/>
          </a:p>
          <a:p>
            <a:pPr marL="0" indent="0">
              <a:buNone/>
            </a:pPr>
            <a:r>
              <a:rPr lang="en-US" sz="1400" dirty="0"/>
              <a:t>                                                                                               (Tiger sleeping!)  </a:t>
            </a:r>
          </a:p>
        </p:txBody>
      </p:sp>
      <p:pic>
        <p:nvPicPr>
          <p:cNvPr id="5" name="Picture 4">
            <a:extLst>
              <a:ext uri="{FF2B5EF4-FFF2-40B4-BE49-F238E27FC236}">
                <a16:creationId xmlns:a16="http://schemas.microsoft.com/office/drawing/2014/main" id="{A26A2EFA-C09E-F5B6-E302-369F407A0F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4133461"/>
            <a:ext cx="4046376" cy="2509935"/>
          </a:xfrm>
          <a:prstGeom prst="rect">
            <a:avLst/>
          </a:prstGeom>
        </p:spPr>
      </p:pic>
    </p:spTree>
    <p:extLst>
      <p:ext uri="{BB962C8B-B14F-4D97-AF65-F5344CB8AC3E}">
        <p14:creationId xmlns:p14="http://schemas.microsoft.com/office/powerpoint/2010/main" val="2623829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E6F56-454C-F1A4-0832-DF3655FFCD24}"/>
              </a:ext>
            </a:extLst>
          </p:cNvPr>
          <p:cNvSpPr>
            <a:spLocks noGrp="1"/>
          </p:cNvSpPr>
          <p:nvPr>
            <p:ph type="title"/>
          </p:nvPr>
        </p:nvSpPr>
        <p:spPr/>
        <p:txBody>
          <a:bodyPr/>
          <a:lstStyle/>
          <a:p>
            <a:r>
              <a:rPr lang="en-US" b="1" dirty="0"/>
              <a:t>SOURCES:</a:t>
            </a:r>
          </a:p>
        </p:txBody>
      </p:sp>
      <p:sp>
        <p:nvSpPr>
          <p:cNvPr id="3" name="Content Placeholder 2">
            <a:extLst>
              <a:ext uri="{FF2B5EF4-FFF2-40B4-BE49-F238E27FC236}">
                <a16:creationId xmlns:a16="http://schemas.microsoft.com/office/drawing/2014/main" id="{9815E09A-A5A0-5527-0719-328E011A376D}"/>
              </a:ext>
            </a:extLst>
          </p:cNvPr>
          <p:cNvSpPr>
            <a:spLocks noGrp="1"/>
          </p:cNvSpPr>
          <p:nvPr>
            <p:ph idx="1"/>
          </p:nvPr>
        </p:nvSpPr>
        <p:spPr/>
        <p:txBody>
          <a:bodyPr>
            <a:normAutofit/>
          </a:bodyPr>
          <a:lstStyle/>
          <a:p>
            <a:pPr marL="0" marR="0" indent="0">
              <a:lnSpc>
                <a:spcPct val="107000"/>
              </a:lnSpc>
              <a:spcBef>
                <a:spcPts val="0"/>
              </a:spcBef>
              <a:spcAft>
                <a:spcPts val="800"/>
              </a:spcAft>
              <a:buNone/>
            </a:pPr>
            <a:r>
              <a:rPr lang="en-US" sz="1800" dirty="0" err="1">
                <a:effectLst/>
                <a:latin typeface="Calibri" panose="020F0502020204030204" pitchFamily="34" charset="0"/>
                <a:ea typeface="Calibri" panose="020F0502020204030204" pitchFamily="34" charset="0"/>
                <a:cs typeface="Calibri" panose="020F0502020204030204" pitchFamily="34" charset="0"/>
              </a:rPr>
              <a:t>Bevens</a:t>
            </a:r>
            <a:r>
              <a:rPr lang="en-US" sz="1800" dirty="0">
                <a:effectLst/>
                <a:latin typeface="Calibri" panose="020F0502020204030204" pitchFamily="34" charset="0"/>
                <a:ea typeface="Calibri" panose="020F0502020204030204" pitchFamily="34" charset="0"/>
                <a:cs typeface="Calibri" panose="020F0502020204030204" pitchFamily="34" charset="0"/>
              </a:rPr>
              <a:t>, R. (2022, November 17). </a:t>
            </a:r>
            <a:r>
              <a:rPr lang="en-US" sz="1800" i="1" dirty="0">
                <a:effectLst/>
                <a:latin typeface="Calibri" panose="020F0502020204030204" pitchFamily="34" charset="0"/>
                <a:ea typeface="Calibri" panose="020F0502020204030204" pitchFamily="34" charset="0"/>
                <a:cs typeface="Calibri" panose="020F0502020204030204" pitchFamily="34" charset="0"/>
              </a:rPr>
              <a:t>One-Way ANOVA: When and How to Use It</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Scribbr</a:t>
            </a: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2"/>
              </a:rPr>
              <a:t>https://www.scribbr.com/statistics/one-way-anova/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err="1">
                <a:effectLst/>
                <a:latin typeface="Calibri" panose="020F0502020204030204" pitchFamily="34" charset="0"/>
                <a:ea typeface="Calibri" panose="020F0502020204030204" pitchFamily="34" charset="0"/>
                <a:cs typeface="Calibri" panose="020F0502020204030204" pitchFamily="34" charset="0"/>
              </a:rPr>
              <a:t>Bevens</a:t>
            </a:r>
            <a:r>
              <a:rPr lang="en-US" sz="1800" dirty="0">
                <a:effectLst/>
                <a:latin typeface="Calibri" panose="020F0502020204030204" pitchFamily="34" charset="0"/>
                <a:ea typeface="Calibri" panose="020F0502020204030204" pitchFamily="34" charset="0"/>
                <a:cs typeface="Calibri" panose="020F0502020204030204" pitchFamily="34" charset="0"/>
              </a:rPr>
              <a:t>, R. (2022, March 6). </a:t>
            </a:r>
            <a:r>
              <a:rPr lang="en-US" sz="1800" i="1" dirty="0">
                <a:effectLst/>
                <a:latin typeface="Calibri" panose="020F0502020204030204" pitchFamily="34" charset="0"/>
                <a:ea typeface="Calibri" panose="020F0502020204030204" pitchFamily="34" charset="0"/>
                <a:cs typeface="Calibri" panose="020F0502020204030204" pitchFamily="34" charset="0"/>
              </a:rPr>
              <a:t>ANOVA in R: A Complete Step-By-Step Guide with Examples</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Scribbr</a:t>
            </a:r>
            <a:r>
              <a:rPr lang="en-US" sz="1800" dirty="0">
                <a:effectLst/>
                <a:latin typeface="Calibri" panose="020F0502020204030204" pitchFamily="34" charset="0"/>
                <a:ea typeface="Calibri" panose="020F0502020204030204" pitchFamily="34" charset="0"/>
                <a:cs typeface="Calibri" panose="020F0502020204030204" pitchFamily="34"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3"/>
              </a:rPr>
              <a:t>https://www.scribbr.com/statistics/anova-in-r/#anova-graph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200000"/>
              </a:lnSpc>
              <a:spcBef>
                <a:spcPts val="0"/>
              </a:spcBef>
              <a:spcAft>
                <a:spcPts val="0"/>
              </a:spcAft>
              <a:buNone/>
            </a:pPr>
            <a:r>
              <a:rPr lang="en-US" sz="1800" dirty="0">
                <a:effectLst/>
                <a:latin typeface="Calibri" panose="020F0502020204030204" pitchFamily="34" charset="0"/>
                <a:ea typeface="Times New Roman" panose="02020603050405020304" pitchFamily="18" charset="0"/>
              </a:rPr>
              <a:t>Fountain, L. (2022, November 8). </a:t>
            </a:r>
            <a:r>
              <a:rPr lang="en-US" sz="1800" i="1" dirty="0">
                <a:effectLst/>
                <a:latin typeface="Calibri" panose="020F0502020204030204" pitchFamily="34" charset="0"/>
                <a:ea typeface="Times New Roman" panose="02020603050405020304" pitchFamily="18" charset="0"/>
              </a:rPr>
              <a:t>CPAP Pressure Settings</a:t>
            </a:r>
            <a:r>
              <a:rPr lang="en-US" sz="1800" dirty="0">
                <a:effectLst/>
                <a:latin typeface="Calibri" panose="020F0502020204030204" pitchFamily="34" charset="0"/>
                <a:ea typeface="Times New Roman" panose="02020603050405020304" pitchFamily="18" charset="0"/>
              </a:rPr>
              <a:t>. Sleep Foundation.</a:t>
            </a:r>
          </a:p>
          <a:p>
            <a:pPr marL="0" marR="0" indent="0">
              <a:lnSpc>
                <a:spcPct val="200000"/>
              </a:lnSpc>
              <a:spcBef>
                <a:spcPts val="0"/>
              </a:spcBef>
              <a:spcAft>
                <a:spcPts val="0"/>
              </a:spcAft>
              <a:buNone/>
            </a:pPr>
            <a:r>
              <a:rPr lang="en-US" sz="1800" dirty="0">
                <a:effectLst/>
                <a:latin typeface="Calibri" panose="020F0502020204030204" pitchFamily="34" charset="0"/>
                <a:ea typeface="Times New Roman" panose="02020603050405020304" pitchFamily="18" charset="0"/>
              </a:rPr>
              <a:t>https://www.sleepfoundation.org/cpap/cpap-pressure-settings</a:t>
            </a:r>
            <a:endParaRPr lang="en-US" sz="1800" dirty="0">
              <a:effectLst/>
              <a:latin typeface="Times New Roman" panose="02020603050405020304" pitchFamily="18" charset="0"/>
              <a:ea typeface="Times New Roman" panose="02020603050405020304" pitchFamily="18" charset="0"/>
            </a:endParaRPr>
          </a:p>
          <a:p>
            <a:pPr marL="0" marR="0" indent="0">
              <a:lnSpc>
                <a:spcPct val="200000"/>
              </a:lnSpc>
              <a:spcBef>
                <a:spcPts val="0"/>
              </a:spcBef>
              <a:spcAft>
                <a:spcPts val="0"/>
              </a:spcAft>
              <a:buNone/>
            </a:pPr>
            <a:r>
              <a:rPr lang="en-US" sz="1800" dirty="0">
                <a:effectLst/>
                <a:latin typeface="Calibri" panose="020F0502020204030204" pitchFamily="34" charset="0"/>
                <a:ea typeface="Times New Roman" panose="02020603050405020304" pitchFamily="18" charset="0"/>
              </a:rPr>
              <a:t>Respironics, P. (n.d.). </a:t>
            </a:r>
            <a:r>
              <a:rPr lang="en-US" sz="1800" i="1" dirty="0">
                <a:effectLst/>
                <a:latin typeface="Calibri" panose="020F0502020204030204" pitchFamily="34" charset="0"/>
                <a:ea typeface="Times New Roman" panose="02020603050405020304" pitchFamily="18" charset="0"/>
              </a:rPr>
              <a:t>FAQ - Philips Respironics </a:t>
            </a:r>
            <a:r>
              <a:rPr lang="en-US" sz="1800" i="1" dirty="0" err="1">
                <a:effectLst/>
                <a:latin typeface="Calibri" panose="020F0502020204030204" pitchFamily="34" charset="0"/>
                <a:ea typeface="Times New Roman" panose="02020603050405020304" pitchFamily="18" charset="0"/>
              </a:rPr>
              <a:t>DreamMapper</a:t>
            </a:r>
            <a:r>
              <a:rPr lang="en-US" sz="1800" dirty="0">
                <a:effectLst/>
                <a:latin typeface="Calibri" panose="020F0502020204030204" pitchFamily="34" charset="0"/>
                <a:ea typeface="Times New Roman" panose="02020603050405020304" pitchFamily="18" charset="0"/>
              </a:rPr>
              <a:t>. https://www.mydreammapper.com/Help/Faq</a:t>
            </a:r>
            <a:endParaRPr lang="en-US" sz="1800" dirty="0">
              <a:effectLst/>
              <a:latin typeface="Times New Roman" panose="02020603050405020304" pitchFamily="18" charset="0"/>
              <a:ea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Schlegel, A. (2018, September 7). </a:t>
            </a:r>
            <a:r>
              <a:rPr lang="en-US" sz="1800" i="1" dirty="0">
                <a:effectLst/>
                <a:latin typeface="Calibri" panose="020F0502020204030204" pitchFamily="34" charset="0"/>
                <a:ea typeface="Calibri" panose="020F0502020204030204" pitchFamily="34" charset="0"/>
                <a:cs typeface="Calibri" panose="020F0502020204030204" pitchFamily="34" charset="0"/>
              </a:rPr>
              <a:t>Tukey’s Test for Post-Hoc Analysis</a:t>
            </a:r>
            <a:r>
              <a:rPr lang="en-US" sz="1800" dirty="0">
                <a:effectLst/>
                <a:latin typeface="Calibri" panose="020F0502020204030204" pitchFamily="34" charset="0"/>
                <a:ea typeface="Calibri" panose="020F0502020204030204" pitchFamily="34" charset="0"/>
                <a:cs typeface="Calibri" panose="020F0502020204030204" pitchFamily="34" charset="0"/>
              </a:rPr>
              <a:t>. R-Bloggers.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4"/>
              </a:rPr>
              <a:t>https://www.r-bloggers.com/2018/09/tukeys-test-for-post-hoc-analysis/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dirty="0"/>
          </a:p>
        </p:txBody>
      </p:sp>
    </p:spTree>
    <p:extLst>
      <p:ext uri="{BB962C8B-B14F-4D97-AF65-F5344CB8AC3E}">
        <p14:creationId xmlns:p14="http://schemas.microsoft.com/office/powerpoint/2010/main" val="3687055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8F49B-E275-7AFE-F3FF-C90EB77BC872}"/>
              </a:ext>
            </a:extLst>
          </p:cNvPr>
          <p:cNvSpPr>
            <a:spLocks noGrp="1"/>
          </p:cNvSpPr>
          <p:nvPr>
            <p:ph type="title"/>
          </p:nvPr>
        </p:nvSpPr>
        <p:spPr/>
        <p:txBody>
          <a:bodyPr/>
          <a:lstStyle/>
          <a:p>
            <a:r>
              <a:rPr lang="en-US" b="1" dirty="0">
                <a:solidFill>
                  <a:schemeClr val="tx1">
                    <a:lumMod val="95000"/>
                    <a:lumOff val="5000"/>
                  </a:schemeClr>
                </a:solidFill>
              </a:rPr>
              <a:t>DEFINITIONS:</a:t>
            </a:r>
          </a:p>
        </p:txBody>
      </p:sp>
      <p:sp>
        <p:nvSpPr>
          <p:cNvPr id="3" name="Content Placeholder 2">
            <a:extLst>
              <a:ext uri="{FF2B5EF4-FFF2-40B4-BE49-F238E27FC236}">
                <a16:creationId xmlns:a16="http://schemas.microsoft.com/office/drawing/2014/main" id="{C0FCAD14-5141-A667-E7EA-FAE12042E7FD}"/>
              </a:ext>
            </a:extLst>
          </p:cNvPr>
          <p:cNvSpPr>
            <a:spLocks noGrp="1"/>
          </p:cNvSpPr>
          <p:nvPr>
            <p:ph idx="1"/>
          </p:nvPr>
        </p:nvSpPr>
        <p:spPr/>
        <p:txBody>
          <a:bodyPr/>
          <a:lstStyle/>
          <a:p>
            <a:r>
              <a:rPr lang="en-US" b="1" dirty="0"/>
              <a:t>PAP</a:t>
            </a:r>
            <a:r>
              <a:rPr lang="en-US" dirty="0"/>
              <a:t>: positive airway pressure. </a:t>
            </a:r>
          </a:p>
          <a:p>
            <a:r>
              <a:rPr lang="en-US" b="1" dirty="0"/>
              <a:t>Apnea</a:t>
            </a:r>
            <a:r>
              <a:rPr lang="en-US" dirty="0"/>
              <a:t>: a pause in breathing lasting 10 or more seconds</a:t>
            </a:r>
          </a:p>
          <a:p>
            <a:r>
              <a:rPr lang="en-US" b="1" dirty="0"/>
              <a:t>Hypopnea</a:t>
            </a:r>
            <a:r>
              <a:rPr lang="en-US" dirty="0"/>
              <a:t>: an episode of overly shallow breathing or abnormally low respiration rate.</a:t>
            </a:r>
          </a:p>
          <a:p>
            <a:r>
              <a:rPr lang="en-US" b="1" dirty="0"/>
              <a:t>Apnea-Hypopnea Index (AHI)</a:t>
            </a:r>
            <a:r>
              <a:rPr lang="en-US" dirty="0"/>
              <a:t>: an index used to indicate the severity of sleep apnea. AHI is represented by the number of both apnea and hypopnea events per hour of sleep. With AHI, a lower number is better; any number under 5.0 is ideal.</a:t>
            </a:r>
            <a:endParaRPr lang="en-US" b="1" dirty="0"/>
          </a:p>
          <a:p>
            <a:pPr marL="0" indent="0">
              <a:buNone/>
            </a:pPr>
            <a:endParaRPr lang="en-US" dirty="0"/>
          </a:p>
        </p:txBody>
      </p:sp>
    </p:spTree>
    <p:extLst>
      <p:ext uri="{BB962C8B-B14F-4D97-AF65-F5344CB8AC3E}">
        <p14:creationId xmlns:p14="http://schemas.microsoft.com/office/powerpoint/2010/main" val="3211125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D0093-7315-06C0-1699-1C7AF623879C}"/>
              </a:ext>
            </a:extLst>
          </p:cNvPr>
          <p:cNvSpPr>
            <a:spLocks noGrp="1"/>
          </p:cNvSpPr>
          <p:nvPr>
            <p:ph type="title"/>
          </p:nvPr>
        </p:nvSpPr>
        <p:spPr/>
        <p:txBody>
          <a:bodyPr/>
          <a:lstStyle/>
          <a:p>
            <a:r>
              <a:rPr lang="en-US" b="1" dirty="0"/>
              <a:t>QUESTION</a:t>
            </a:r>
            <a:r>
              <a:rPr lang="en-US" dirty="0"/>
              <a:t>:</a:t>
            </a:r>
          </a:p>
        </p:txBody>
      </p:sp>
      <p:sp>
        <p:nvSpPr>
          <p:cNvPr id="3" name="Content Placeholder 2">
            <a:extLst>
              <a:ext uri="{FF2B5EF4-FFF2-40B4-BE49-F238E27FC236}">
                <a16:creationId xmlns:a16="http://schemas.microsoft.com/office/drawing/2014/main" id="{4E97710A-2FF6-3BF0-80EE-B500ACCD74F5}"/>
              </a:ext>
            </a:extLst>
          </p:cNvPr>
          <p:cNvSpPr>
            <a:spLocks noGrp="1"/>
          </p:cNvSpPr>
          <p:nvPr>
            <p:ph idx="1"/>
          </p:nvPr>
        </p:nvSpPr>
        <p:spPr/>
        <p:txBody>
          <a:bodyPr/>
          <a:lstStyle/>
          <a:p>
            <a:pPr marL="0" indent="0">
              <a:buNone/>
            </a:pPr>
            <a:r>
              <a:rPr lang="en-US" dirty="0"/>
              <a:t>Well, two questions. Is the prescribed PAP treatment effective and how long after the start of treatment could one see positive effects?</a:t>
            </a:r>
          </a:p>
          <a:p>
            <a:pPr marL="0" indent="0">
              <a:buNone/>
            </a:pPr>
            <a:endParaRPr lang="en-US" dirty="0"/>
          </a:p>
        </p:txBody>
      </p:sp>
      <p:pic>
        <p:nvPicPr>
          <p:cNvPr id="5" name="Picture 4">
            <a:extLst>
              <a:ext uri="{FF2B5EF4-FFF2-40B4-BE49-F238E27FC236}">
                <a16:creationId xmlns:a16="http://schemas.microsoft.com/office/drawing/2014/main" id="{BEBE7DCA-DF2C-D8CA-FFE3-C858852217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6650" y="2855167"/>
            <a:ext cx="4918699" cy="3834881"/>
          </a:xfrm>
          <a:prstGeom prst="rect">
            <a:avLst/>
          </a:prstGeom>
        </p:spPr>
      </p:pic>
    </p:spTree>
    <p:extLst>
      <p:ext uri="{BB962C8B-B14F-4D97-AF65-F5344CB8AC3E}">
        <p14:creationId xmlns:p14="http://schemas.microsoft.com/office/powerpoint/2010/main" val="2364065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3E024-B69C-EB21-F5D2-638758899ED0}"/>
              </a:ext>
            </a:extLst>
          </p:cNvPr>
          <p:cNvSpPr>
            <a:spLocks noGrp="1"/>
          </p:cNvSpPr>
          <p:nvPr>
            <p:ph type="title"/>
          </p:nvPr>
        </p:nvSpPr>
        <p:spPr/>
        <p:txBody>
          <a:bodyPr/>
          <a:lstStyle/>
          <a:p>
            <a:r>
              <a:rPr lang="en-US" b="1" dirty="0"/>
              <a:t>DATA COLLECTION</a:t>
            </a:r>
            <a:r>
              <a:rPr lang="en-US" dirty="0"/>
              <a:t>:</a:t>
            </a:r>
          </a:p>
        </p:txBody>
      </p:sp>
      <p:sp>
        <p:nvSpPr>
          <p:cNvPr id="11" name="Content Placeholder 10">
            <a:extLst>
              <a:ext uri="{FF2B5EF4-FFF2-40B4-BE49-F238E27FC236}">
                <a16:creationId xmlns:a16="http://schemas.microsoft.com/office/drawing/2014/main" id="{22332445-7362-C18D-17E7-96A97A8F8C62}"/>
              </a:ext>
            </a:extLst>
          </p:cNvPr>
          <p:cNvSpPr>
            <a:spLocks noGrp="1"/>
          </p:cNvSpPr>
          <p:nvPr>
            <p:ph idx="1"/>
          </p:nvPr>
        </p:nvSpPr>
        <p:spPr/>
        <p:txBody>
          <a:bodyPr>
            <a:normAutofit/>
          </a:bodyPr>
          <a:lstStyle/>
          <a:p>
            <a:pPr marL="0" indent="0">
              <a:buNone/>
            </a:pPr>
            <a:r>
              <a:rPr lang="en-US" dirty="0"/>
              <a:t>Each time the PAP machine is activated it records key treatment data points including the following: AHI score, total clear airway apneas, total obstructive apneas, total hypopneas, sleep time, mask disconnects, and average pressure measured in </a:t>
            </a:r>
            <a:r>
              <a:rPr lang="en-US" i="1" dirty="0"/>
              <a:t>cmH</a:t>
            </a:r>
            <a:r>
              <a:rPr lang="en-US" i="1" baseline="-25000" dirty="0"/>
              <a:t>2</a:t>
            </a:r>
            <a:r>
              <a:rPr lang="en-US" i="1" dirty="0"/>
              <a:t>O, </a:t>
            </a:r>
            <a:r>
              <a:rPr lang="en-US" dirty="0"/>
              <a:t>and date. </a:t>
            </a:r>
          </a:p>
          <a:p>
            <a:pPr marL="0" indent="0">
              <a:buNone/>
            </a:pPr>
            <a:r>
              <a:rPr lang="en-US" dirty="0"/>
              <a:t>For our purposes, we will be looking at the Apnea-Hypopnea Index (AHI) score.</a:t>
            </a:r>
          </a:p>
          <a:p>
            <a:pPr marL="0" indent="0">
              <a:buNone/>
            </a:pPr>
            <a:endParaRPr lang="en-US" dirty="0"/>
          </a:p>
        </p:txBody>
      </p:sp>
      <p:pic>
        <p:nvPicPr>
          <p:cNvPr id="13" name="Picture 12">
            <a:extLst>
              <a:ext uri="{FF2B5EF4-FFF2-40B4-BE49-F238E27FC236}">
                <a16:creationId xmlns:a16="http://schemas.microsoft.com/office/drawing/2014/main" id="{04A926E4-596D-9661-B112-3356E5CA23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9285" y="4568643"/>
            <a:ext cx="8173591" cy="2143424"/>
          </a:xfrm>
          <a:prstGeom prst="rect">
            <a:avLst/>
          </a:prstGeom>
        </p:spPr>
      </p:pic>
    </p:spTree>
    <p:extLst>
      <p:ext uri="{BB962C8B-B14F-4D97-AF65-F5344CB8AC3E}">
        <p14:creationId xmlns:p14="http://schemas.microsoft.com/office/powerpoint/2010/main" val="1488259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55CCC-89BF-441E-1673-F6D70FE1B35A}"/>
              </a:ext>
            </a:extLst>
          </p:cNvPr>
          <p:cNvSpPr>
            <a:spLocks noGrp="1"/>
          </p:cNvSpPr>
          <p:nvPr>
            <p:ph type="title"/>
          </p:nvPr>
        </p:nvSpPr>
        <p:spPr/>
        <p:txBody>
          <a:bodyPr/>
          <a:lstStyle/>
          <a:p>
            <a:r>
              <a:rPr lang="en-US" b="1" dirty="0"/>
              <a:t>STATISTICAL TESTS</a:t>
            </a:r>
            <a:r>
              <a:rPr lang="en-US" dirty="0"/>
              <a:t>:</a:t>
            </a:r>
          </a:p>
        </p:txBody>
      </p:sp>
      <p:sp>
        <p:nvSpPr>
          <p:cNvPr id="3" name="Content Placeholder 2">
            <a:extLst>
              <a:ext uri="{FF2B5EF4-FFF2-40B4-BE49-F238E27FC236}">
                <a16:creationId xmlns:a16="http://schemas.microsoft.com/office/drawing/2014/main" id="{3C55C235-CC81-D4D9-860C-C72BDADFA5EF}"/>
              </a:ext>
            </a:extLst>
          </p:cNvPr>
          <p:cNvSpPr>
            <a:spLocks noGrp="1"/>
          </p:cNvSpPr>
          <p:nvPr>
            <p:ph idx="1"/>
          </p:nvPr>
        </p:nvSpPr>
        <p:spPr/>
        <p:txBody>
          <a:bodyPr/>
          <a:lstStyle/>
          <a:p>
            <a:pPr marL="0" indent="0">
              <a:buNone/>
            </a:pPr>
            <a:r>
              <a:rPr lang="en-US" dirty="0"/>
              <a:t>We will be looking at the mean AHI score over the first 90 days in order to test overall treatment effectiveness by performing a </a:t>
            </a:r>
            <a:r>
              <a:rPr lang="en-US" b="1" dirty="0"/>
              <a:t>One-Sample T-Test</a:t>
            </a:r>
            <a:r>
              <a:rPr lang="en-US" dirty="0"/>
              <a:t>.  </a:t>
            </a:r>
          </a:p>
          <a:p>
            <a:pPr marL="0" indent="0">
              <a:buNone/>
            </a:pPr>
            <a:endParaRPr lang="en-US" dirty="0"/>
          </a:p>
          <a:p>
            <a:pPr marL="0" indent="0">
              <a:buNone/>
            </a:pPr>
            <a:r>
              <a:rPr lang="en-US" dirty="0"/>
              <a:t>Then we will be looking at mean AHI score for the for each of the first three months in order to test whether there was treatment progress over these first three months using a </a:t>
            </a:r>
            <a:r>
              <a:rPr lang="en-US" b="1" dirty="0"/>
              <a:t>One-Way ANOVA </a:t>
            </a:r>
            <a:r>
              <a:rPr lang="en-US" dirty="0"/>
              <a:t>(analysis of variance) and a </a:t>
            </a:r>
            <a:r>
              <a:rPr lang="en-US" b="1" dirty="0"/>
              <a:t>Tukey Test</a:t>
            </a:r>
            <a:r>
              <a:rPr lang="en-US" dirty="0"/>
              <a:t>.</a:t>
            </a:r>
          </a:p>
          <a:p>
            <a:pPr marL="0" indent="0">
              <a:buNone/>
            </a:pPr>
            <a:endParaRPr lang="en-US" dirty="0"/>
          </a:p>
          <a:p>
            <a:pPr marL="0" indent="0" algn="ctr">
              <a:buNone/>
            </a:pPr>
            <a:r>
              <a:rPr lang="en-US" sz="1800" dirty="0"/>
              <a:t>(For more information regarding One-Way ANOVA and Tukey Test, STAT 301 is excellent.)</a:t>
            </a:r>
          </a:p>
        </p:txBody>
      </p:sp>
    </p:spTree>
    <p:extLst>
      <p:ext uri="{BB962C8B-B14F-4D97-AF65-F5344CB8AC3E}">
        <p14:creationId xmlns:p14="http://schemas.microsoft.com/office/powerpoint/2010/main" val="4279851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B70D8-3E74-E6AC-0C08-AEABD4B03610}"/>
              </a:ext>
            </a:extLst>
          </p:cNvPr>
          <p:cNvSpPr>
            <a:spLocks noGrp="1"/>
          </p:cNvSpPr>
          <p:nvPr>
            <p:ph type="title"/>
          </p:nvPr>
        </p:nvSpPr>
        <p:spPr/>
        <p:txBody>
          <a:bodyPr/>
          <a:lstStyle/>
          <a:p>
            <a:r>
              <a:rPr lang="en-US" b="1" dirty="0"/>
              <a:t>ONE SAMPLE T-TEST:</a:t>
            </a:r>
          </a:p>
        </p:txBody>
      </p:sp>
      <p:sp>
        <p:nvSpPr>
          <p:cNvPr id="3" name="Content Placeholder 2">
            <a:extLst>
              <a:ext uri="{FF2B5EF4-FFF2-40B4-BE49-F238E27FC236}">
                <a16:creationId xmlns:a16="http://schemas.microsoft.com/office/drawing/2014/main" id="{BDB0824B-9E2B-C741-E21E-9FA336CC0032}"/>
              </a:ext>
            </a:extLst>
          </p:cNvPr>
          <p:cNvSpPr>
            <a:spLocks noGrp="1"/>
          </p:cNvSpPr>
          <p:nvPr>
            <p:ph idx="1"/>
          </p:nvPr>
        </p:nvSpPr>
        <p:spPr/>
        <p:txBody>
          <a:bodyPr/>
          <a:lstStyle/>
          <a:p>
            <a:pPr marL="0" indent="0">
              <a:buNone/>
            </a:pPr>
            <a:r>
              <a:rPr lang="en-US" sz="2400" dirty="0"/>
              <a:t>We will test the claim that the mean AHI score is less than the ideal AHI score of 5 using a significance level of 0.05. Let µ be the mean AHI score over the first 90 days.</a:t>
            </a:r>
          </a:p>
          <a:p>
            <a:pPr marL="0" indent="0">
              <a:buNone/>
            </a:pPr>
            <a:endParaRPr lang="en-US" dirty="0"/>
          </a:p>
          <a:p>
            <a:pPr marL="0" indent="0">
              <a:buNone/>
            </a:pPr>
            <a:r>
              <a:rPr lang="en-US" dirty="0"/>
              <a:t>H</a:t>
            </a:r>
            <a:r>
              <a:rPr lang="en-US" baseline="-25000" dirty="0"/>
              <a:t>o</a:t>
            </a:r>
            <a:r>
              <a:rPr lang="en-US" dirty="0"/>
              <a:t>: µ = 5</a:t>
            </a:r>
          </a:p>
          <a:p>
            <a:pPr marL="0" indent="0">
              <a:buNone/>
            </a:pPr>
            <a:r>
              <a:rPr lang="en-US" dirty="0"/>
              <a:t>H</a:t>
            </a:r>
            <a:r>
              <a:rPr lang="en-US" baseline="-25000" dirty="0"/>
              <a:t>a</a:t>
            </a:r>
            <a:r>
              <a:rPr lang="en-US" dirty="0"/>
              <a:t>: µ &lt; 5</a:t>
            </a:r>
          </a:p>
          <a:p>
            <a:pPr marL="0" indent="0">
              <a:buNone/>
            </a:pPr>
            <a:endParaRPr lang="en-US" baseline="-25000" dirty="0"/>
          </a:p>
          <a:p>
            <a:pPr marL="0" indent="0">
              <a:buNone/>
            </a:pPr>
            <a:endParaRPr lang="en-US" baseline="-25000" dirty="0"/>
          </a:p>
          <a:p>
            <a:pPr marL="0" indent="0">
              <a:buNone/>
            </a:pPr>
            <a:r>
              <a:rPr lang="en-US" baseline="-25000" dirty="0"/>
              <a:t>The p-value is effectively zero so that p &lt; </a:t>
            </a:r>
            <a:r>
              <a:rPr lang="el-GR" baseline="-25000" dirty="0"/>
              <a:t>α</a:t>
            </a:r>
            <a:r>
              <a:rPr lang="en-US" baseline="-25000" dirty="0"/>
              <a:t>.  We reject the null hypothesis. </a:t>
            </a:r>
          </a:p>
          <a:p>
            <a:pPr marL="0" indent="0">
              <a:buNone/>
            </a:pPr>
            <a:r>
              <a:rPr lang="en-US" sz="2750" baseline="-25000" dirty="0"/>
              <a:t>There is sufficient evidence to support the claim that the mean AHI score is less than the ideal AHI score of 5.</a:t>
            </a:r>
          </a:p>
          <a:p>
            <a:pPr marL="0" indent="0">
              <a:buNone/>
            </a:pPr>
            <a:r>
              <a:rPr lang="en-US" sz="2750" baseline="-25000" dirty="0"/>
              <a:t>The PAP treatment does seem to be effective in treating sleep apnea and hypopnea. </a:t>
            </a:r>
          </a:p>
        </p:txBody>
      </p:sp>
      <p:pic>
        <p:nvPicPr>
          <p:cNvPr id="5" name="Picture 4">
            <a:extLst>
              <a:ext uri="{FF2B5EF4-FFF2-40B4-BE49-F238E27FC236}">
                <a16:creationId xmlns:a16="http://schemas.microsoft.com/office/drawing/2014/main" id="{B3ABD15E-6F9B-F66E-C65E-3DE9FC9D69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863" y="2824014"/>
            <a:ext cx="6792273" cy="1887945"/>
          </a:xfrm>
          <a:prstGeom prst="rect">
            <a:avLst/>
          </a:prstGeom>
        </p:spPr>
      </p:pic>
    </p:spTree>
    <p:extLst>
      <p:ext uri="{BB962C8B-B14F-4D97-AF65-F5344CB8AC3E}">
        <p14:creationId xmlns:p14="http://schemas.microsoft.com/office/powerpoint/2010/main" val="3869773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6ED68-283E-20E5-A0DF-BF3B7C3EB07A}"/>
              </a:ext>
            </a:extLst>
          </p:cNvPr>
          <p:cNvSpPr>
            <a:spLocks noGrp="1"/>
          </p:cNvSpPr>
          <p:nvPr>
            <p:ph type="title"/>
          </p:nvPr>
        </p:nvSpPr>
        <p:spPr/>
        <p:txBody>
          <a:bodyPr/>
          <a:lstStyle/>
          <a:p>
            <a:r>
              <a:rPr lang="en-US" b="1" dirty="0"/>
              <a:t>ONE-WAY ANOVA:</a:t>
            </a:r>
          </a:p>
        </p:txBody>
      </p:sp>
      <p:sp>
        <p:nvSpPr>
          <p:cNvPr id="3" name="Content Placeholder 2">
            <a:extLst>
              <a:ext uri="{FF2B5EF4-FFF2-40B4-BE49-F238E27FC236}">
                <a16:creationId xmlns:a16="http://schemas.microsoft.com/office/drawing/2014/main" id="{D72825EA-79DA-9606-1846-59005D31A18A}"/>
              </a:ext>
            </a:extLst>
          </p:cNvPr>
          <p:cNvSpPr>
            <a:spLocks noGrp="1"/>
          </p:cNvSpPr>
          <p:nvPr>
            <p:ph idx="1"/>
          </p:nvPr>
        </p:nvSpPr>
        <p:spPr/>
        <p:txBody>
          <a:bodyPr>
            <a:normAutofit fontScale="85000" lnSpcReduction="10000"/>
          </a:bodyPr>
          <a:lstStyle/>
          <a:p>
            <a:pPr marL="0" indent="0">
              <a:buNone/>
            </a:pPr>
            <a:r>
              <a:rPr lang="en-US" dirty="0"/>
              <a:t>Our second question is how long after the start of treatment should we expect positive results. Using a significance level of 0.05, we test the claim that there is a difference in mean AHI scores in at least two of the first three months.</a:t>
            </a:r>
          </a:p>
          <a:p>
            <a:pPr marL="0" indent="0">
              <a:buNone/>
            </a:pPr>
            <a:endParaRPr lang="en-US" dirty="0"/>
          </a:p>
          <a:p>
            <a:pPr marL="0" indent="0">
              <a:buNone/>
            </a:pPr>
            <a:r>
              <a:rPr lang="en-US" dirty="0"/>
              <a:t>Let A be Days 1-30.</a:t>
            </a:r>
          </a:p>
          <a:p>
            <a:pPr marL="0" indent="0">
              <a:buNone/>
            </a:pPr>
            <a:r>
              <a:rPr lang="en-US" dirty="0"/>
              <a:t>Let B be Days 31-60.</a:t>
            </a:r>
          </a:p>
          <a:p>
            <a:pPr marL="0" indent="0">
              <a:buNone/>
            </a:pPr>
            <a:r>
              <a:rPr lang="en-US" dirty="0"/>
              <a:t>Let C be Days 61-90.</a:t>
            </a:r>
          </a:p>
          <a:p>
            <a:pPr marL="0" indent="0">
              <a:buNone/>
            </a:pPr>
            <a:endParaRPr lang="en-US" dirty="0"/>
          </a:p>
          <a:p>
            <a:pPr marL="0" indent="0">
              <a:buNone/>
            </a:pPr>
            <a:r>
              <a:rPr lang="en-US" dirty="0"/>
              <a:t>Let µ</a:t>
            </a:r>
            <a:r>
              <a:rPr lang="en-US" baseline="-25000" dirty="0"/>
              <a:t>A</a:t>
            </a:r>
            <a:r>
              <a:rPr lang="en-US" dirty="0"/>
              <a:t> be the mean AHI score for A.</a:t>
            </a:r>
          </a:p>
          <a:p>
            <a:pPr marL="0" indent="0">
              <a:buNone/>
            </a:pPr>
            <a:r>
              <a:rPr lang="en-US" dirty="0"/>
              <a:t>Let µ</a:t>
            </a:r>
            <a:r>
              <a:rPr lang="en-US" baseline="-25000" dirty="0"/>
              <a:t>B</a:t>
            </a:r>
            <a:r>
              <a:rPr lang="en-US" dirty="0"/>
              <a:t> be the mean AHI score for B.</a:t>
            </a:r>
          </a:p>
          <a:p>
            <a:pPr marL="0" indent="0">
              <a:buNone/>
            </a:pPr>
            <a:r>
              <a:rPr lang="en-US" dirty="0"/>
              <a:t>Let µ</a:t>
            </a:r>
            <a:r>
              <a:rPr lang="en-US" baseline="-25000" dirty="0"/>
              <a:t>C</a:t>
            </a:r>
            <a:r>
              <a:rPr lang="en-US" dirty="0"/>
              <a:t> be the mean AHI score for C.</a:t>
            </a:r>
          </a:p>
        </p:txBody>
      </p:sp>
    </p:spTree>
    <p:extLst>
      <p:ext uri="{BB962C8B-B14F-4D97-AF65-F5344CB8AC3E}">
        <p14:creationId xmlns:p14="http://schemas.microsoft.com/office/powerpoint/2010/main" val="2513924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71222-26D4-705E-937C-0C18C31CBD2B}"/>
              </a:ext>
            </a:extLst>
          </p:cNvPr>
          <p:cNvSpPr>
            <a:spLocks noGrp="1"/>
          </p:cNvSpPr>
          <p:nvPr>
            <p:ph type="title"/>
          </p:nvPr>
        </p:nvSpPr>
        <p:spPr/>
        <p:txBody>
          <a:bodyPr/>
          <a:lstStyle/>
          <a:p>
            <a:r>
              <a:rPr lang="en-US" b="1" dirty="0"/>
              <a:t>ONE-WAY ANOVA, CONTINUED:</a:t>
            </a:r>
          </a:p>
        </p:txBody>
      </p:sp>
      <p:sp>
        <p:nvSpPr>
          <p:cNvPr id="3" name="Content Placeholder 2">
            <a:extLst>
              <a:ext uri="{FF2B5EF4-FFF2-40B4-BE49-F238E27FC236}">
                <a16:creationId xmlns:a16="http://schemas.microsoft.com/office/drawing/2014/main" id="{15904842-4E45-05E6-3D0C-11CC0652ADF7}"/>
              </a:ext>
            </a:extLst>
          </p:cNvPr>
          <p:cNvSpPr>
            <a:spLocks noGrp="1"/>
          </p:cNvSpPr>
          <p:nvPr>
            <p:ph idx="1"/>
          </p:nvPr>
        </p:nvSpPr>
        <p:spPr/>
        <p:txBody>
          <a:bodyPr/>
          <a:lstStyle/>
          <a:p>
            <a:pPr marL="0" indent="0">
              <a:buNone/>
            </a:pPr>
            <a:r>
              <a:rPr lang="en-US" dirty="0"/>
              <a:t>H</a:t>
            </a:r>
            <a:r>
              <a:rPr lang="en-US" baseline="-25000" dirty="0"/>
              <a:t>o</a:t>
            </a:r>
            <a:r>
              <a:rPr lang="en-US" dirty="0"/>
              <a:t>: µ</a:t>
            </a:r>
            <a:r>
              <a:rPr lang="en-US" baseline="-25000" dirty="0"/>
              <a:t>A </a:t>
            </a:r>
            <a:r>
              <a:rPr lang="en-US" dirty="0"/>
              <a:t>=</a:t>
            </a:r>
            <a:r>
              <a:rPr lang="en-US" baseline="-25000" dirty="0"/>
              <a:t> </a:t>
            </a:r>
            <a:r>
              <a:rPr lang="en-US" dirty="0"/>
              <a:t>µ</a:t>
            </a:r>
            <a:r>
              <a:rPr lang="en-US" baseline="-25000" dirty="0"/>
              <a:t>B </a:t>
            </a:r>
            <a:r>
              <a:rPr lang="en-US" dirty="0"/>
              <a:t>=</a:t>
            </a:r>
            <a:r>
              <a:rPr lang="en-US" baseline="-25000" dirty="0"/>
              <a:t> </a:t>
            </a:r>
            <a:r>
              <a:rPr lang="en-US" dirty="0"/>
              <a:t>µ</a:t>
            </a:r>
            <a:r>
              <a:rPr lang="en-US" baseline="-25000" dirty="0"/>
              <a:t>c </a:t>
            </a:r>
          </a:p>
          <a:p>
            <a:pPr marL="0" indent="0">
              <a:buNone/>
            </a:pPr>
            <a:r>
              <a:rPr lang="en-US" dirty="0"/>
              <a:t>H</a:t>
            </a:r>
            <a:r>
              <a:rPr lang="en-US" baseline="-25000" dirty="0"/>
              <a:t>a</a:t>
            </a:r>
            <a:r>
              <a:rPr lang="en-US" dirty="0"/>
              <a:t>: µ</a:t>
            </a:r>
            <a:r>
              <a:rPr lang="en-US" baseline="-25000" dirty="0"/>
              <a:t>A </a:t>
            </a:r>
            <a:r>
              <a:rPr lang="en-US" dirty="0"/>
              <a:t>≠</a:t>
            </a:r>
            <a:r>
              <a:rPr lang="en-US" baseline="-25000" dirty="0"/>
              <a:t> </a:t>
            </a:r>
            <a:r>
              <a:rPr lang="en-US" dirty="0"/>
              <a:t>µ</a:t>
            </a:r>
            <a:r>
              <a:rPr lang="en-US" baseline="-25000" dirty="0"/>
              <a:t>B </a:t>
            </a:r>
            <a:r>
              <a:rPr lang="en-US" dirty="0"/>
              <a:t>≠</a:t>
            </a:r>
            <a:r>
              <a:rPr lang="en-US" baseline="-25000" dirty="0"/>
              <a:t> </a:t>
            </a:r>
            <a:r>
              <a:rPr lang="en-US" dirty="0"/>
              <a:t>µ</a:t>
            </a:r>
            <a:r>
              <a:rPr lang="en-US" baseline="-25000" dirty="0"/>
              <a:t>c </a:t>
            </a:r>
          </a:p>
          <a:p>
            <a:pPr marL="0" indent="0">
              <a:buNone/>
            </a:pPr>
            <a:endParaRPr lang="en-US" baseline="-25000" dirty="0"/>
          </a:p>
          <a:p>
            <a:pPr marL="0" indent="0">
              <a:buNone/>
            </a:pPr>
            <a:endParaRPr lang="en-US" baseline="-25000" dirty="0"/>
          </a:p>
          <a:p>
            <a:pPr marL="0" indent="0">
              <a:buNone/>
            </a:pPr>
            <a:r>
              <a:rPr lang="en-US" dirty="0"/>
              <a:t>The p-value is effectively zero so that p &lt; α. We reject the null hypothesis. There is sufficient evidence to support the claim that the mean AHI scores in at least two months are different. </a:t>
            </a:r>
          </a:p>
          <a:p>
            <a:pPr marL="0" indent="0">
              <a:buNone/>
            </a:pPr>
            <a:endParaRPr lang="en-US" dirty="0"/>
          </a:p>
          <a:p>
            <a:pPr marL="0" indent="0">
              <a:buNone/>
            </a:pPr>
            <a:r>
              <a:rPr lang="en-US" dirty="0"/>
              <a:t>…but which months are different?</a:t>
            </a:r>
          </a:p>
        </p:txBody>
      </p:sp>
      <p:pic>
        <p:nvPicPr>
          <p:cNvPr id="5" name="Picture 4">
            <a:extLst>
              <a:ext uri="{FF2B5EF4-FFF2-40B4-BE49-F238E27FC236}">
                <a16:creationId xmlns:a16="http://schemas.microsoft.com/office/drawing/2014/main" id="{14125EA0-8EE4-394E-6E8D-A0B4CBBD36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9676" y="1825625"/>
            <a:ext cx="6516009" cy="1171739"/>
          </a:xfrm>
          <a:prstGeom prst="rect">
            <a:avLst/>
          </a:prstGeom>
        </p:spPr>
      </p:pic>
    </p:spTree>
    <p:extLst>
      <p:ext uri="{BB962C8B-B14F-4D97-AF65-F5344CB8AC3E}">
        <p14:creationId xmlns:p14="http://schemas.microsoft.com/office/powerpoint/2010/main" val="1205133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C4E01-24C5-DA1A-B53C-E4DC861525B6}"/>
              </a:ext>
            </a:extLst>
          </p:cNvPr>
          <p:cNvSpPr>
            <a:spLocks noGrp="1"/>
          </p:cNvSpPr>
          <p:nvPr>
            <p:ph type="title"/>
          </p:nvPr>
        </p:nvSpPr>
        <p:spPr/>
        <p:txBody>
          <a:bodyPr/>
          <a:lstStyle/>
          <a:p>
            <a:r>
              <a:rPr lang="en-US" b="1" dirty="0"/>
              <a:t>TUKEY POST-HOC TEST:</a:t>
            </a:r>
          </a:p>
        </p:txBody>
      </p:sp>
      <p:sp>
        <p:nvSpPr>
          <p:cNvPr id="3" name="Content Placeholder 2">
            <a:extLst>
              <a:ext uri="{FF2B5EF4-FFF2-40B4-BE49-F238E27FC236}">
                <a16:creationId xmlns:a16="http://schemas.microsoft.com/office/drawing/2014/main" id="{BA3E273C-3ACD-705A-BC6F-279CA5EC8E1A}"/>
              </a:ext>
            </a:extLst>
          </p:cNvPr>
          <p:cNvSpPr>
            <a:spLocks noGrp="1"/>
          </p:cNvSpPr>
          <p:nvPr>
            <p:ph idx="1"/>
          </p:nvPr>
        </p:nvSpPr>
        <p:spPr/>
        <p:txBody>
          <a:bodyPr/>
          <a:lstStyle/>
          <a:p>
            <a:pPr marL="0" indent="0">
              <a:buNone/>
            </a:pPr>
            <a:r>
              <a:rPr lang="en-US" dirty="0"/>
              <a:t>The Tukey test runs pairwise comparisons among each of the three groups A, B, and C and uses a conservative error estimate to find the groups which are statistically different from one another.</a:t>
            </a:r>
          </a:p>
          <a:p>
            <a:pPr marL="0" indent="0">
              <a:buNone/>
            </a:pPr>
            <a:endParaRPr lang="en-US" dirty="0"/>
          </a:p>
          <a:p>
            <a:pPr marL="0" indent="0">
              <a:buNone/>
            </a:pPr>
            <a:r>
              <a:rPr lang="en-US" dirty="0"/>
              <a:t>In other words, we will be testing the claim in each pairing whether there is a significance difference between the mean AHI score among the first three months.</a:t>
            </a:r>
          </a:p>
          <a:p>
            <a:pPr marL="0" indent="0">
              <a:buNone/>
            </a:pPr>
            <a:endParaRPr lang="en-US" dirty="0"/>
          </a:p>
          <a:p>
            <a:pPr marL="0" indent="0">
              <a:buNone/>
            </a:pPr>
            <a:r>
              <a:rPr lang="en-US" dirty="0"/>
              <a:t>Thus, we have three hypothesis tests… </a:t>
            </a:r>
          </a:p>
        </p:txBody>
      </p:sp>
      <p:pic>
        <p:nvPicPr>
          <p:cNvPr id="7" name="Picture 6">
            <a:extLst>
              <a:ext uri="{FF2B5EF4-FFF2-40B4-BE49-F238E27FC236}">
                <a16:creationId xmlns:a16="http://schemas.microsoft.com/office/drawing/2014/main" id="{0524E14E-C3B9-F868-E3B3-B6CAE59F4B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9501" y="4627983"/>
            <a:ext cx="3134380" cy="2014828"/>
          </a:xfrm>
          <a:prstGeom prst="rect">
            <a:avLst/>
          </a:prstGeom>
        </p:spPr>
      </p:pic>
    </p:spTree>
    <p:extLst>
      <p:ext uri="{BB962C8B-B14F-4D97-AF65-F5344CB8AC3E}">
        <p14:creationId xmlns:p14="http://schemas.microsoft.com/office/powerpoint/2010/main" val="2799750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1095</Words>
  <Application>Microsoft Office PowerPoint</Application>
  <PresentationFormat>Widescreen</PresentationFormat>
  <Paragraphs>106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PAP Treatment Effectiveness for Apnea and Hypopnea</vt:lpstr>
      <vt:lpstr>DEFINITIONS:</vt:lpstr>
      <vt:lpstr>QUESTION:</vt:lpstr>
      <vt:lpstr>DATA COLLECTION:</vt:lpstr>
      <vt:lpstr>STATISTICAL TESTS:</vt:lpstr>
      <vt:lpstr>ONE SAMPLE T-TEST:</vt:lpstr>
      <vt:lpstr>ONE-WAY ANOVA:</vt:lpstr>
      <vt:lpstr>ONE-WAY ANOVA, CONTINUED:</vt:lpstr>
      <vt:lpstr>TUKEY POST-HOC TEST:</vt:lpstr>
      <vt:lpstr>TUKEY POST-HOC TEST, CONTINUED:</vt:lpstr>
      <vt:lpstr>TUKEY POST-HOC TEST, CONTINUED:</vt:lpstr>
      <vt:lpstr>TUKEY POST-HOC TEST, CONTINUED:</vt:lpstr>
      <vt:lpstr>TUKEY POST-HOC TEST, CONTINUED:</vt:lpstr>
      <vt:lpstr>CONCLUSIONS IN CONTEXT:</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jah evans</dc:creator>
  <cp:lastModifiedBy>jah evans</cp:lastModifiedBy>
  <cp:revision>35</cp:revision>
  <dcterms:created xsi:type="dcterms:W3CDTF">2022-11-21T21:02:32Z</dcterms:created>
  <dcterms:modified xsi:type="dcterms:W3CDTF">2022-11-29T22:52:44Z</dcterms:modified>
</cp:coreProperties>
</file>