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2"/>
  </p:notesMasterIdLst>
  <p:handoutMasterIdLst>
    <p:handoutMasterId r:id="rId23"/>
  </p:handoutMasterIdLst>
  <p:sldIdLst>
    <p:sldId id="262" r:id="rId2"/>
    <p:sldId id="319" r:id="rId3"/>
    <p:sldId id="279" r:id="rId4"/>
    <p:sldId id="295" r:id="rId5"/>
    <p:sldId id="298" r:id="rId6"/>
    <p:sldId id="320" r:id="rId7"/>
    <p:sldId id="313" r:id="rId8"/>
    <p:sldId id="314" r:id="rId9"/>
    <p:sldId id="315" r:id="rId10"/>
    <p:sldId id="318" r:id="rId11"/>
    <p:sldId id="321" r:id="rId12"/>
    <p:sldId id="277" r:id="rId13"/>
    <p:sldId id="288" r:id="rId14"/>
    <p:sldId id="322" r:id="rId15"/>
    <p:sldId id="323" r:id="rId16"/>
    <p:sldId id="324" r:id="rId17"/>
    <p:sldId id="326" r:id="rId18"/>
    <p:sldId id="328" r:id="rId19"/>
    <p:sldId id="327" r:id="rId20"/>
    <p:sldId id="261" r:id="rId21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AEEF"/>
    <a:srgbClr val="005BAA"/>
    <a:srgbClr val="C0C0C0"/>
    <a:srgbClr val="0089CF"/>
    <a:srgbClr val="008FD4"/>
    <a:srgbClr val="5ACBF5"/>
    <a:srgbClr val="8CC63E"/>
    <a:srgbClr val="0070B1"/>
    <a:srgbClr val="00AB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2" autoAdjust="0"/>
    <p:restoredTop sz="94660"/>
  </p:normalViewPr>
  <p:slideViewPr>
    <p:cSldViewPr snapToObjects="1">
      <p:cViewPr>
        <p:scale>
          <a:sx n="100" d="100"/>
          <a:sy n="100" d="100"/>
        </p:scale>
        <p:origin x="-444" y="354"/>
      </p:cViewPr>
      <p:guideLst>
        <p:guide orient="horz" pos="70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lrMapOvr bg1="lt1" tx1="dk1" bg2="lt2" tx2="dk2" accent1="accent1" accent2="accent2" accent3="accent3" accent4="accent4" accent5="accent5" accent6="accent6" hlink="hlink" folHlink="folHlink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Commits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2015Q3</c:v>
                </c:pt>
                <c:pt idx="1">
                  <c:v>2015Q4</c:v>
                </c:pt>
                <c:pt idx="2">
                  <c:v>2016Q1</c:v>
                </c:pt>
                <c:pt idx="3">
                  <c:v>2016Q2</c:v>
                </c:pt>
                <c:pt idx="4">
                  <c:v>2016Q3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103</c:v>
                </c:pt>
                <c:pt idx="2">
                  <c:v>279</c:v>
                </c:pt>
                <c:pt idx="3">
                  <c:v>606</c:v>
                </c:pt>
                <c:pt idx="4">
                  <c:v>964</c:v>
                </c:pt>
              </c:numCache>
            </c:numRef>
          </c:val>
        </c:ser>
        <c:dLbls/>
        <c:marker val="1"/>
        <c:axId val="117255168"/>
        <c:axId val="117277440"/>
      </c:lineChart>
      <c:catAx>
        <c:axId val="117255168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117277440"/>
        <c:crosses val="autoZero"/>
        <c:auto val="1"/>
        <c:lblAlgn val="ctr"/>
        <c:lblOffset val="100"/>
      </c:catAx>
      <c:valAx>
        <c:axId val="117277440"/>
        <c:scaling>
          <c:orientation val="minMax"/>
        </c:scaling>
        <c:axPos val="l"/>
        <c:majorGridlines/>
        <c:numFmt formatCode="General" sourceLinked="1"/>
        <c:tickLblPos val="nextTo"/>
        <c:crossAx val="11725516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txPr>
        <a:bodyPr/>
        <a:lstStyle/>
        <a:p>
          <a:pPr>
            <a:defRPr b="0" baseline="0">
              <a:latin typeface="Arial Unicode MS" pitchFamily="34" charset="-122"/>
              <a:ea typeface="Ebrima" pitchFamily="2" charset="0"/>
              <a:cs typeface="Ebrima" pitchFamily="2" charset="0"/>
            </a:defRPr>
          </a:pPr>
          <a:endParaRPr lang="zh-CN"/>
        </a:p>
      </c:txPr>
    </c:legend>
    <c:plotVisOnly val="1"/>
    <c:dispBlanksAs val="gap"/>
  </c:chart>
  <c:txPr>
    <a:bodyPr/>
    <a:lstStyle/>
    <a:p>
      <a:pPr>
        <a:defRPr sz="1800"/>
      </a:pPr>
      <a:endParaRPr lang="zh-CN"/>
    </a:p>
  </c:txPr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5B8F7E0-5FC4-4DC8-B484-0D40AE0D0008}" type="datetimeFigureOut">
              <a:rPr lang="zh-CN" altLang="en-US"/>
              <a:pPr>
                <a:defRPr/>
              </a:pPr>
              <a:t>2016/9/28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997C73-7457-410B-B141-D7A7C9BEFA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0799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59475-8442-468E-B676-19B2AADDAFD4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BDB1E-9A78-4B2E-BC94-7CD83150DB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157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B1E-9A78-4B2E-BC94-7CD83150DB2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620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DB1E-9A78-4B2E-BC94-7CD83150DB2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906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：32-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48350" y="593883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14888" y="555942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37013" y="4851400"/>
            <a:ext cx="185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1" name="组 5"/>
          <p:cNvGrpSpPr>
            <a:grpSpLocks/>
          </p:cNvGrpSpPr>
          <p:nvPr/>
        </p:nvGrpSpPr>
        <p:grpSpPr bwMode="auto">
          <a:xfrm>
            <a:off x="9364663" y="5135563"/>
            <a:ext cx="1392237" cy="1317625"/>
            <a:chOff x="9286278" y="1725515"/>
            <a:chExt cx="1392554" cy="989008"/>
          </a:xfrm>
        </p:grpSpPr>
        <p:grpSp>
          <p:nvGrpSpPr>
            <p:cNvPr id="12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8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9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13" name="组 9"/>
            <p:cNvGrpSpPr>
              <a:grpSpLocks/>
            </p:cNvGrpSpPr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7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5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153400" y="1354138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>
              <a:cs typeface="Arial" pitchFamily="34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4864100" y="4503738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>
              <a:cs typeface="Arial" pitchFamily="34" charset="0"/>
            </a:endParaRPr>
          </a:p>
        </p:txBody>
      </p:sp>
      <p:pic>
        <p:nvPicPr>
          <p:cNvPr id="22" name="Picture 20" descr="ZTE_ppt_design02-0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7875" y="414338"/>
            <a:ext cx="171132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36142" y="1147422"/>
            <a:ext cx="6400800" cy="750347"/>
          </a:xfrm>
        </p:spPr>
        <p:txBody>
          <a:bodyPr>
            <a:normAutofit/>
          </a:bodyPr>
          <a:lstStyle>
            <a:lvl1pPr marL="0" indent="0" algn="l">
              <a:buNone/>
              <a:defRPr kumimoji="1" lang="zh-CN" altLang="en-US" sz="2000" b="0" i="0" kern="1200" dirty="0">
                <a:solidFill>
                  <a:srgbClr val="8CC63E"/>
                </a:solidFill>
                <a:latin typeface="+mn-lt"/>
                <a:ea typeface="微软雅黑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336554" y="2820985"/>
            <a:ext cx="4478338" cy="134242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微软雅黑"/>
                <a:ea typeface="Heiti SC Light"/>
                <a:cs typeface="微软雅黑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336142" y="543308"/>
            <a:ext cx="6400800" cy="592317"/>
          </a:xfrm>
        </p:spPr>
        <p:txBody>
          <a:bodyPr>
            <a:noAutofit/>
          </a:bodyPr>
          <a:lstStyle>
            <a:lvl1pPr algn="l">
              <a:defRPr kumimoji="1" lang="zh-CN" altLang="en-US" sz="2400" b="1" i="0" kern="1200" dirty="0">
                <a:solidFill>
                  <a:schemeClr val="bg1"/>
                </a:solidFill>
                <a:latin typeface="+mn-lt"/>
                <a:ea typeface="微软雅黑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>
            <a:grpSpLocks/>
          </p:cNvGrpSpPr>
          <p:nvPr/>
        </p:nvGrpSpPr>
        <p:grpSpPr bwMode="auto">
          <a:xfrm>
            <a:off x="9364663" y="5135563"/>
            <a:ext cx="1392237" cy="1317625"/>
            <a:chOff x="9286278" y="1725515"/>
            <a:chExt cx="1392554" cy="989008"/>
          </a:xfrm>
        </p:grpSpPr>
        <p:grpSp>
          <p:nvGrpSpPr>
            <p:cNvPr id="6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2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3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>
              <a:grpSpLocks/>
            </p:cNvGrpSpPr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0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1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613648" y="679442"/>
            <a:ext cx="6608016" cy="802415"/>
          </a:xfrm>
        </p:spPr>
        <p:txBody>
          <a:bodyPr rtlCol="0">
            <a:normAutofit/>
          </a:bodyPr>
          <a:lstStyle>
            <a:lvl1pPr>
              <a:defRPr lang="en-US" altLang="zh-CN" sz="2400" dirty="0" smtClean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1613647" y="1605345"/>
            <a:ext cx="6608016" cy="3868813"/>
          </a:xfrm>
          <a:prstGeom prst="rect">
            <a:avLst/>
          </a:prstGeom>
          <a:extLst>
            <a:ext uri="{FAA26D3D-D897-4be2-8F04-BA451C77F1D7}"/>
          </a:extLst>
        </p:spPr>
        <p:txBody>
          <a:bodyPr rtlCol="0">
            <a:normAutofit/>
          </a:bodyPr>
          <a:lstStyle>
            <a:lvl1pPr>
              <a:lnSpc>
                <a:spcPct val="130000"/>
              </a:lnSpc>
              <a:def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2pPr>
            <a:lvl3pPr>
              <a:lnSpc>
                <a:spcPct val="130000"/>
              </a:lnSpc>
              <a:defRPr kumimoji="1" lang="zh-CN" altLang="en-US" sz="16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3pPr>
            <a:lvl4pPr>
              <a:lnSpc>
                <a:spcPct val="130000"/>
              </a:lnSpc>
              <a:defRPr kumimoji="1" lang="zh-CN" altLang="en-US" sz="1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4pPr>
            <a:lvl5pPr>
              <a:lnSpc>
                <a:spcPct val="130000"/>
              </a:lnSpc>
              <a:defRPr kumimoji="1" lang="zh-CN" alt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>
            <a:grpSpLocks/>
          </p:cNvGrpSpPr>
          <p:nvPr/>
        </p:nvGrpSpPr>
        <p:grpSpPr bwMode="auto">
          <a:xfrm>
            <a:off x="9364663" y="5135563"/>
            <a:ext cx="1392237" cy="1317625"/>
            <a:chOff x="9286278" y="1725515"/>
            <a:chExt cx="1392554" cy="989008"/>
          </a:xfrm>
        </p:grpSpPr>
        <p:grpSp>
          <p:nvGrpSpPr>
            <p:cNvPr id="6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3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5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>
              <a:grpSpLocks/>
            </p:cNvGrpSpPr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1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2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0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pic>
        <p:nvPicPr>
          <p:cNvPr id="17" name="Picture 16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0650"/>
            <a:ext cx="9144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71963" y="6605588"/>
            <a:ext cx="21907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A02FB1B5-AA34-4FE5-A0F9-7B5C39AAC176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8513762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8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9364663" y="5135563"/>
            <a:ext cx="1392237" cy="1317625"/>
            <a:chOff x="9286278" y="1725515"/>
            <a:chExt cx="1392554" cy="989008"/>
          </a:xfrm>
        </p:grpSpPr>
        <p:grpSp>
          <p:nvGrpSpPr>
            <p:cNvPr id="7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>
              <a:grpSpLocks/>
            </p:cNvGrpSpPr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0650"/>
            <a:ext cx="9144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6605588"/>
            <a:ext cx="21907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EE0FE24A-8607-4E27-8E23-8E6845412385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4102548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8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idx="10"/>
          </p:nvPr>
        </p:nvSpPr>
        <p:spPr>
          <a:xfrm>
            <a:off x="4747351" y="1514284"/>
            <a:ext cx="4102548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9364663" y="5135563"/>
            <a:ext cx="1392237" cy="1317625"/>
            <a:chOff x="9286278" y="1725515"/>
            <a:chExt cx="1392554" cy="989008"/>
          </a:xfrm>
        </p:grpSpPr>
        <p:grpSp>
          <p:nvGrpSpPr>
            <p:cNvPr id="7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>
              <a:grpSpLocks/>
            </p:cNvGrpSpPr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0650"/>
            <a:ext cx="9144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6605588"/>
            <a:ext cx="21907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D3BF6E97-DDC3-4452-AAC6-6DE1DABCBE0C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5335067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8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idx="10"/>
          </p:nvPr>
        </p:nvSpPr>
        <p:spPr>
          <a:xfrm>
            <a:off x="5979870" y="1514284"/>
            <a:ext cx="2870027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6858" y="1991491"/>
            <a:ext cx="6144216" cy="1487063"/>
          </a:xfrm>
        </p:spPr>
        <p:txBody>
          <a:bodyPr rtlCol="0">
            <a:noAutofit/>
          </a:bodyPr>
          <a:lstStyle>
            <a:lvl1pPr>
              <a:defRPr lang="en-US" sz="4000" baseline="0" dirty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33375" y="455613"/>
            <a:ext cx="851693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58775" y="1600200"/>
            <a:ext cx="84915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lang="zh-CN" altLang="en-US" sz="2400" kern="1200" dirty="0">
          <a:solidFill>
            <a:schemeClr val="tx1"/>
          </a:solidFill>
          <a:latin typeface="+mn-lt"/>
          <a:ea typeface="微软雅黑"/>
          <a:cs typeface="+mn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微软雅黑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微软雅黑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微软雅黑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11.p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ubtitle 1"/>
          <p:cNvSpPr>
            <a:spLocks noGrp="1"/>
          </p:cNvSpPr>
          <p:nvPr>
            <p:ph type="subTitle" idx="1"/>
          </p:nvPr>
        </p:nvSpPr>
        <p:spPr>
          <a:xfrm>
            <a:off x="727075" y="2447924"/>
            <a:ext cx="6400800" cy="1561367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拥抱开源，拒绝平庸</a:t>
            </a:r>
            <a:endParaRPr lang="en-US" altLang="zh-CN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en-US" altLang="zh-CN" sz="1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r"/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Clove 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团队成长记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6" name="Title 3"/>
          <p:cNvSpPr>
            <a:spLocks noGrp="1"/>
          </p:cNvSpPr>
          <p:nvPr>
            <p:ph type="ctrTitle"/>
          </p:nvPr>
        </p:nvSpPr>
        <p:spPr>
          <a:xfrm>
            <a:off x="336550" y="542925"/>
            <a:ext cx="6400800" cy="592138"/>
          </a:xfrm>
        </p:spPr>
        <p:txBody>
          <a:bodyPr/>
          <a:lstStyle/>
          <a:p>
            <a:r>
              <a:rPr lang="en-US" altLang="zh-CN" sz="32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Ceph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：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the future of storage </a:t>
            </a:r>
            <a:endParaRPr lang="en-US" sz="32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965200"/>
          </a:xfrm>
        </p:spPr>
        <p:txBody>
          <a:bodyPr/>
          <a:lstStyle/>
          <a:p>
            <a:r>
              <a:rPr lang="en-US" dirty="0" smtClean="0"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00AEEF"/>
                </a:solidFill>
                <a:ea typeface="微软雅黑" pitchFamily="34" charset="-122"/>
              </a:rPr>
              <a:t>W</a:t>
            </a:r>
            <a:r>
              <a:rPr lang="en-US" dirty="0" smtClean="0">
                <a:solidFill>
                  <a:srgbClr val="00AEEF"/>
                </a:solidFill>
                <a:ea typeface="微软雅黑" pitchFamily="34" charset="-122"/>
              </a:rPr>
              <a:t>e are now </a:t>
            </a:r>
            <a:r>
              <a:rPr lang="en-US" b="1" dirty="0" smtClean="0">
                <a:solidFill>
                  <a:srgbClr val="FF0000"/>
                </a:solidFill>
                <a:ea typeface="微软雅黑" pitchFamily="34" charset="-122"/>
              </a:rPr>
              <a:t>No.2</a:t>
            </a:r>
            <a:r>
              <a:rPr lang="en-US" dirty="0" smtClean="0">
                <a:ea typeface="微软雅黑" pitchFamily="34" charset="-122"/>
              </a:rPr>
              <a:t> </a:t>
            </a:r>
            <a:r>
              <a:rPr lang="en-US" dirty="0" smtClean="0">
                <a:solidFill>
                  <a:srgbClr val="00AEEF"/>
                </a:solidFill>
                <a:ea typeface="微软雅黑" pitchFamily="34" charset="-122"/>
              </a:rPr>
              <a:t>organization contributor for </a:t>
            </a:r>
            <a:r>
              <a:rPr lang="en-US" dirty="0" err="1" smtClean="0">
                <a:solidFill>
                  <a:srgbClr val="00AEEF"/>
                </a:solidFill>
                <a:ea typeface="微软雅黑" pitchFamily="34" charset="-122"/>
              </a:rPr>
              <a:t>Ceph</a:t>
            </a:r>
            <a:r>
              <a:rPr lang="en-US" dirty="0" smtClean="0">
                <a:solidFill>
                  <a:srgbClr val="00AEEF"/>
                </a:solidFill>
                <a:ea typeface="微软雅黑" pitchFamily="34" charset="-122"/>
              </a:rPr>
              <a:t>:</a:t>
            </a:r>
            <a:endParaRPr lang="en-US" sz="2000" dirty="0" smtClean="0">
              <a:solidFill>
                <a:srgbClr val="00AEE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520" y="1775646"/>
            <a:ext cx="4102100" cy="320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Grp="1" noChangeAspect="1" noChangeArrowheads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661595" y="1775983"/>
            <a:ext cx="4103688" cy="3207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901952" y="5085184"/>
            <a:ext cx="1121664" cy="4145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00AEEF"/>
                </a:solidFill>
              </a:rPr>
              <a:t>Jewel</a:t>
            </a:r>
            <a:endParaRPr kumimoji="1" lang="zh-CN" altLang="en-US" sz="2000" dirty="0" smtClean="0">
              <a:solidFill>
                <a:srgbClr val="00AEE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5085184"/>
            <a:ext cx="1121664" cy="4145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00AEEF"/>
                </a:solidFill>
              </a:rPr>
              <a:t>Kraken</a:t>
            </a:r>
            <a:endParaRPr kumimoji="1" lang="zh-CN" altLang="en-US" sz="2000" dirty="0" smtClean="0">
              <a:solidFill>
                <a:srgbClr val="00AE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9072" y="2962656"/>
            <a:ext cx="5145024" cy="75590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kumimoji="1" lang="zh-CN" altLang="en-US" sz="3200" b="1" dirty="0" smtClean="0">
                <a:solidFill>
                  <a:srgbClr val="00AE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无我有我，无你有你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965200"/>
          </a:xfrm>
        </p:spPr>
        <p:txBody>
          <a:bodyPr/>
          <a:lstStyle/>
          <a:p>
            <a:r>
              <a:rPr b="1" dirty="0" smtClean="0">
                <a:latin typeface="华文楷体" pitchFamily="2" charset="-122"/>
                <a:ea typeface="华文楷体" pitchFamily="2" charset="-122"/>
              </a:rPr>
              <a:t>与大师同行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dirty="0" smtClean="0">
                <a:solidFill>
                  <a:srgbClr val="005B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让改变发生</a:t>
            </a:r>
            <a:endParaRPr lang="en-US" dirty="0" smtClean="0">
              <a:solidFill>
                <a:srgbClr val="005B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36550" y="1124744"/>
            <a:ext cx="4102100" cy="4645548"/>
          </a:xfrm>
          <a:prstGeom prst="roundRect">
            <a:avLst>
              <a:gd name="adj" fmla="val 744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087707"/>
            <a:ext cx="4500000" cy="2550395"/>
          </a:xfrm>
          <a:prstGeom prst="roundRect">
            <a:avLst>
              <a:gd name="adj" fmla="val 4289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643042" y="5893611"/>
            <a:ext cx="1643074" cy="35719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00AEEF"/>
                </a:solidFill>
              </a:rPr>
              <a:t>Before</a:t>
            </a:r>
            <a:endParaRPr kumimoji="1" lang="zh-CN" altLang="en-US" sz="2000" dirty="0" smtClean="0">
              <a:solidFill>
                <a:srgbClr val="00AEE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3636" y="5893611"/>
            <a:ext cx="1643074" cy="35719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00AEEF"/>
                </a:solidFill>
              </a:rPr>
              <a:t>After</a:t>
            </a:r>
            <a:endParaRPr kumimoji="1" lang="zh-CN" altLang="en-US" sz="2000" dirty="0" smtClean="0">
              <a:solidFill>
                <a:srgbClr val="00AEEF"/>
              </a:solidFill>
            </a:endParaRP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0"/>
          </p:nvPr>
        </p:nvPicPr>
        <p:blipFill>
          <a:blip r:embed="rId5"/>
          <a:srcRect l="1736" t="5730"/>
          <a:stretch>
            <a:fillRect/>
          </a:stretch>
        </p:blipFill>
        <p:spPr bwMode="auto">
          <a:xfrm>
            <a:off x="5004048" y="3449827"/>
            <a:ext cx="3996000" cy="2283429"/>
          </a:xfrm>
          <a:prstGeom prst="roundRect">
            <a:avLst>
              <a:gd name="adj" fmla="val 1412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>
                <a:latin typeface="华文楷体" pitchFamily="2" charset="-122"/>
                <a:ea typeface="华文楷体" pitchFamily="2" charset="-122"/>
              </a:rPr>
              <a:t>兴趣与热情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—— </a:t>
            </a:r>
            <a:r>
              <a:rPr b="1" dirty="0" smtClean="0">
                <a:solidFill>
                  <a:srgbClr val="005B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华文楷体" pitchFamily="2" charset="-122"/>
              </a:rPr>
              <a:t>最好的导师</a:t>
            </a:r>
            <a:endParaRPr lang="zh-CN" altLang="en-US" b="1" dirty="0">
              <a:solidFill>
                <a:srgbClr val="005B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  <a:cs typeface="Arial Unicode MS" pitchFamily="34" charset="-122"/>
            </a:endParaRPr>
          </a:p>
        </p:txBody>
      </p:sp>
      <p:pic>
        <p:nvPicPr>
          <p:cNvPr id="16" name="内容占位符 15" descr="Re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376" y="1000108"/>
            <a:ext cx="6840000" cy="2569340"/>
          </a:xfrm>
          <a:prstGeom prst="roundRect">
            <a:avLst>
              <a:gd name="adj" fmla="val 230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图片 16" descr="Lu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76" y="3786190"/>
            <a:ext cx="6840000" cy="2582308"/>
          </a:xfrm>
          <a:prstGeom prst="roundRect">
            <a:avLst>
              <a:gd name="adj" fmla="val 3847"/>
            </a:avLst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>
                <a:latin typeface="华文楷体" pitchFamily="2" charset="-122"/>
                <a:ea typeface="华文楷体" pitchFamily="2" charset="-122"/>
              </a:rPr>
              <a:t>目标与信念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—— </a:t>
            </a:r>
            <a:r>
              <a:rPr b="1" dirty="0" smtClean="0">
                <a:solidFill>
                  <a:srgbClr val="005B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华文楷体" pitchFamily="2" charset="-122"/>
              </a:rPr>
              <a:t>坚持的动力</a:t>
            </a:r>
            <a:endParaRPr lang="zh-CN" altLang="en-US" b="1" dirty="0">
              <a:solidFill>
                <a:srgbClr val="005B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  <a:cs typeface="Arial Unicode MS" pitchFamily="34" charset="-122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05905" y="1755029"/>
            <a:ext cx="7095600" cy="2036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971600" y="1385697"/>
            <a:ext cx="3747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 action="ppaction://hlinkfile"/>
              </a:rPr>
              <a:t>http://tracker.ceph.com/issues/13990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1325" y="4000504"/>
            <a:ext cx="4320000" cy="147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675" y="4000504"/>
            <a:ext cx="4320000" cy="147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>
                <a:latin typeface="华文楷体" pitchFamily="2" charset="-122"/>
                <a:ea typeface="华文楷体" pitchFamily="2" charset="-122"/>
              </a:rPr>
              <a:t>光荣与梦想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—— </a:t>
            </a:r>
            <a:r>
              <a:rPr b="1" dirty="0" smtClean="0">
                <a:solidFill>
                  <a:srgbClr val="005B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华文楷体" pitchFamily="2" charset="-122"/>
              </a:rPr>
              <a:t>奔跑永向前</a:t>
            </a:r>
            <a:endParaRPr lang="zh-CN" altLang="en-US" b="1" dirty="0">
              <a:solidFill>
                <a:srgbClr val="005B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  <a:cs typeface="Arial Unicode MS" pitchFamily="34" charset="-122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6816" y="980728"/>
            <a:ext cx="5693230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9072" y="2962656"/>
            <a:ext cx="5145024" cy="75590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kumimoji="1" lang="zh-CN" altLang="en-US" sz="3200" b="1" dirty="0" smtClean="0">
                <a:solidFill>
                  <a:srgbClr val="00AE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拥抱开源，拒绝平庸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704016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AEEF"/>
                </a:solidFill>
                <a:latin typeface="Cambria Math" pitchFamily="18" charset="0"/>
                <a:ea typeface="华文楷体" pitchFamily="2" charset="-122"/>
              </a:rPr>
              <a:t>方便他人</a:t>
            </a:r>
            <a:r>
              <a:rPr altLang="en-US" b="1" dirty="0" smtClean="0">
                <a:solidFill>
                  <a:srgbClr val="00AEEF"/>
                </a:solidFill>
                <a:latin typeface="Cambria Math" pitchFamily="18" charset="0"/>
                <a:ea typeface="华文楷体" pitchFamily="2" charset="-122"/>
              </a:rPr>
              <a:t>，</a:t>
            </a:r>
            <a:r>
              <a:rPr lang="zh-CN" altLang="en-US" b="1" dirty="0" smtClean="0">
                <a:solidFill>
                  <a:srgbClr val="00AEEF"/>
                </a:solidFill>
                <a:latin typeface="Cambria Math" pitchFamily="18" charset="0"/>
                <a:ea typeface="华文楷体" pitchFamily="2" charset="-122"/>
              </a:rPr>
              <a:t>解放自己</a:t>
            </a:r>
            <a:endParaRPr lang="zh-CN" altLang="en-US" b="1" dirty="0">
              <a:solidFill>
                <a:srgbClr val="00AEEF"/>
              </a:solidFill>
              <a:latin typeface="Cambria Math" pitchFamily="18" charset="0"/>
              <a:ea typeface="华文楷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6137" y="1124744"/>
            <a:ext cx="8513762" cy="5184575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总的目标：提倡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一次将事情作对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，争取快速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合入 </a:t>
            </a:r>
            <a:endParaRPr lang="en-US" altLang="zh-CN" dirty="0" smtClean="0">
              <a:ea typeface="华文楷体" pitchFamily="2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开始提交第一个</a:t>
            </a:r>
            <a:r>
              <a:rPr lang="zh-CN" altLang="en-US" dirty="0">
                <a:ea typeface="华文楷体" pitchFamily="2" charset="-122"/>
              </a:rPr>
              <a:t> </a:t>
            </a:r>
            <a:r>
              <a:rPr lang="en-US" altLang="zh-CN" dirty="0">
                <a:ea typeface="华文楷体" pitchFamily="2" charset="-122"/>
              </a:rPr>
              <a:t>commit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前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，熟悉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社区运作方式，所从事项目编码规范，提交 </a:t>
            </a:r>
            <a:r>
              <a:rPr lang="en-US" altLang="zh-CN" dirty="0">
                <a:ea typeface="华文楷体" pitchFamily="2" charset="-122"/>
              </a:rPr>
              <a:t>commit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 要求，核心团队组成及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分工（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工欲善其事，必先利其器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每个</a:t>
            </a:r>
            <a:r>
              <a:rPr lang="zh-CN" altLang="en-US" dirty="0">
                <a:ea typeface="华文楷体" pitchFamily="2" charset="-122"/>
              </a:rPr>
              <a:t> </a:t>
            </a:r>
            <a:r>
              <a:rPr lang="en-US" altLang="zh-CN" dirty="0">
                <a:ea typeface="华文楷体" pitchFamily="2" charset="-122"/>
              </a:rPr>
              <a:t>commit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尽量包含一个相对完整且独立的修改，如果现有测试用例无法覆盖，需要在 </a:t>
            </a:r>
            <a:r>
              <a:rPr lang="en-US" altLang="zh-CN" dirty="0">
                <a:ea typeface="华文楷体" pitchFamily="2" charset="-122"/>
              </a:rPr>
              <a:t>commit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 中一并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提供（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方便进行 </a:t>
            </a:r>
            <a:r>
              <a:rPr lang="en-US" altLang="zh-CN" dirty="0" err="1" smtClean="0">
                <a:solidFill>
                  <a:srgbClr val="FF0000"/>
                </a:solidFill>
                <a:ea typeface="华文楷体" pitchFamily="2" charset="-122"/>
              </a:rPr>
              <a:t>backport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代码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修改行数以不超过 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华文楷体" pitchFamily="2" charset="-122"/>
              </a:rPr>
              <a:t>100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行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为宜（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提升 </a:t>
            </a:r>
            <a:r>
              <a:rPr lang="en-US" altLang="zh-CN" dirty="0" smtClean="0">
                <a:solidFill>
                  <a:srgbClr val="FF0000"/>
                </a:solidFill>
                <a:ea typeface="华文楷体" pitchFamily="2" charset="-122"/>
              </a:rPr>
              <a:t>reviewers 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的专注度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每个 </a:t>
            </a:r>
            <a:r>
              <a:rPr lang="en-US" altLang="zh-CN" dirty="0">
                <a:ea typeface="华文楷体" pitchFamily="2" charset="-122"/>
              </a:rPr>
              <a:t>commit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 尽量提供必要而详尽的描述信息，例如与故障相关的版本、环境及复现步骤，与需求的相关的讨论记录、</a:t>
            </a:r>
            <a:r>
              <a:rPr lang="en-US" altLang="zh-CN" dirty="0">
                <a:ea typeface="华文楷体" pitchFamily="2" charset="-122"/>
              </a:rPr>
              <a:t>wiki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链接等等（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降低</a:t>
            </a:r>
            <a:r>
              <a:rPr lang="zh-CN" altLang="en-US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华文楷体" pitchFamily="2" charset="-122"/>
              </a:rPr>
              <a:t>review 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难度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）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正式提交</a:t>
            </a:r>
            <a:r>
              <a:rPr lang="zh-CN" altLang="en-US" dirty="0">
                <a:ea typeface="华文楷体" pitchFamily="2" charset="-122"/>
              </a:rPr>
              <a:t> </a:t>
            </a:r>
            <a:r>
              <a:rPr lang="en-US" altLang="zh-CN" dirty="0">
                <a:ea typeface="华文楷体" pitchFamily="2" charset="-122"/>
              </a:rPr>
              <a:t>commit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前，先进行必要的验证和自查，减少编译、准入测试失败等低级失误，有条件可自行搭建 </a:t>
            </a:r>
            <a:r>
              <a:rPr lang="en-US" altLang="zh-CN" dirty="0">
                <a:ea typeface="华文楷体" pitchFamily="2" charset="-122"/>
              </a:rPr>
              <a:t>CI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环境，并提供通过测试的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链接（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提升可信度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主动沟通，而不是被动等待；响应及时，详尽回答 </a:t>
            </a:r>
            <a:r>
              <a:rPr lang="en-US" altLang="zh-CN" dirty="0" smtClean="0">
                <a:ea typeface="华文楷体" pitchFamily="2" charset="-122"/>
              </a:rPr>
              <a:t>reviewers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包括新手） 各类质疑，并在第一时间进行补充和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完善（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共同成长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704016"/>
          </a:xfrm>
        </p:spPr>
        <p:txBody>
          <a:bodyPr/>
          <a:lstStyle/>
          <a:p>
            <a:r>
              <a:rPr altLang="en-US" b="1" dirty="0" smtClean="0">
                <a:solidFill>
                  <a:srgbClr val="00AEEF"/>
                </a:solidFill>
                <a:latin typeface="Cambria Math" pitchFamily="18" charset="0"/>
                <a:ea typeface="华文楷体" pitchFamily="2" charset="-122"/>
              </a:rPr>
              <a:t>没有度量，没有成长</a:t>
            </a:r>
            <a:endParaRPr lang="zh-CN" altLang="en-US" b="1" dirty="0">
              <a:solidFill>
                <a:srgbClr val="00AEEF"/>
              </a:solidFill>
              <a:latin typeface="Cambria Math" pitchFamily="18" charset="0"/>
              <a:ea typeface="华文楷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6137" y="1124744"/>
            <a:ext cx="8513762" cy="5184575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总的目标：</a:t>
            </a:r>
            <a:r>
              <a:rPr dirty="0" err="1" smtClean="0">
                <a:latin typeface="华文楷体" pitchFamily="2" charset="-122"/>
                <a:ea typeface="华文楷体" pitchFamily="2" charset="-122"/>
              </a:rPr>
              <a:t>取得社区</a:t>
            </a:r>
            <a:r>
              <a:rPr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ea typeface="华文楷体" pitchFamily="2" charset="-122"/>
              </a:rPr>
              <a:t>core/TL/PO </a:t>
            </a:r>
            <a:r>
              <a:rPr dirty="0" err="1">
                <a:latin typeface="华文楷体" pitchFamily="2" charset="-122"/>
                <a:ea typeface="华文楷体" pitchFamily="2" charset="-122"/>
              </a:rPr>
              <a:t>信任，提升自身在社区的影响力，</a:t>
            </a:r>
            <a:r>
              <a:rPr dirty="0" err="1" smtClean="0">
                <a:latin typeface="华文楷体" pitchFamily="2" charset="-122"/>
                <a:ea typeface="华文楷体" pitchFamily="2" charset="-122"/>
              </a:rPr>
              <a:t>争取成为下一个</a:t>
            </a:r>
            <a:r>
              <a:rPr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ea typeface="华文楷体" pitchFamily="2" charset="-122"/>
              </a:rPr>
              <a:t>core/TL/PO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dirty="0" err="1" smtClean="0">
                <a:latin typeface="华文楷体" pitchFamily="2" charset="-122"/>
                <a:ea typeface="华文楷体" pitchFamily="2" charset="-122"/>
              </a:rPr>
              <a:t>选定一个核心模块作为切入点</a:t>
            </a:r>
            <a:r>
              <a:rPr dirty="0" err="1">
                <a:latin typeface="华文楷体" pitchFamily="2" charset="-122"/>
                <a:ea typeface="华文楷体" pitchFamily="2" charset="-122"/>
              </a:rPr>
              <a:t>，熟悉相应</a:t>
            </a:r>
            <a:r>
              <a:rPr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ea typeface="华文楷体" pitchFamily="2" charset="-122"/>
              </a:rPr>
              <a:t>core/TL/PO </a:t>
            </a:r>
            <a:r>
              <a:rPr dirty="0">
                <a:latin typeface="华文楷体" pitchFamily="2" charset="-122"/>
                <a:ea typeface="华文楷体" pitchFamily="2" charset="-122"/>
              </a:rPr>
              <a:t>工作时间和 </a:t>
            </a:r>
            <a:r>
              <a:rPr lang="en-US" altLang="zh-CN" dirty="0">
                <a:ea typeface="华文楷体" pitchFamily="2" charset="-122"/>
              </a:rPr>
              <a:t>review </a:t>
            </a:r>
            <a:r>
              <a:rPr dirty="0" err="1" smtClean="0">
                <a:latin typeface="华文楷体" pitchFamily="2" charset="-122"/>
                <a:ea typeface="华文楷体" pitchFamily="2" charset="-122"/>
              </a:rPr>
              <a:t>习惯（</a:t>
            </a:r>
            <a:r>
              <a:rPr b="1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熟悉和了解社区权威</a:t>
            </a:r>
            <a:r>
              <a:rPr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dirty="0" err="1" smtClean="0">
                <a:latin typeface="华文楷体" pitchFamily="2" charset="-122"/>
                <a:ea typeface="华文楷体" pitchFamily="2" charset="-122"/>
              </a:rPr>
              <a:t>以开发中新功能作为突破口</a:t>
            </a:r>
            <a:r>
              <a:rPr dirty="0" err="1">
                <a:latin typeface="华文楷体" pitchFamily="2" charset="-122"/>
                <a:ea typeface="华文楷体" pitchFamily="2" charset="-122"/>
              </a:rPr>
              <a:t>（机会较多</a:t>
            </a:r>
            <a:r>
              <a:rPr dirty="0">
                <a:latin typeface="华文楷体" pitchFamily="2" charset="-122"/>
                <a:ea typeface="华文楷体" pitchFamily="2" charset="-122"/>
              </a:rPr>
              <a:t>），</a:t>
            </a:r>
            <a:r>
              <a:rPr dirty="0" err="1">
                <a:latin typeface="华文楷体" pitchFamily="2" charset="-122"/>
                <a:ea typeface="华文楷体" pitchFamily="2" charset="-122"/>
              </a:rPr>
              <a:t>积极和相应</a:t>
            </a:r>
            <a:r>
              <a:rPr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ea typeface="华文楷体" pitchFamily="2" charset="-122"/>
              </a:rPr>
              <a:t>core/</a:t>
            </a:r>
            <a:r>
              <a:rPr lang="en-US" altLang="zh-CN" dirty="0" err="1" smtClean="0">
                <a:ea typeface="华文楷体" pitchFamily="2" charset="-122"/>
              </a:rPr>
              <a:t>TL</a:t>
            </a:r>
            <a:r>
              <a:rPr dirty="0" err="1" smtClean="0">
                <a:latin typeface="华文楷体" pitchFamily="2" charset="-122"/>
                <a:ea typeface="华文楷体" pitchFamily="2" charset="-122"/>
              </a:rPr>
              <a:t>进行互动</a:t>
            </a:r>
            <a:r>
              <a:rPr dirty="0" err="1">
                <a:latin typeface="华文楷体" pitchFamily="2" charset="-122"/>
                <a:ea typeface="华文楷体" pitchFamily="2" charset="-122"/>
              </a:rPr>
              <a:t>，初期包括但不限于真诚的赞美、求助等</a:t>
            </a:r>
            <a:r>
              <a:rPr dirty="0" err="1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b="1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混个脸熟</a:t>
            </a:r>
            <a:r>
              <a:rPr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dirty="0" err="1" smtClean="0">
                <a:latin typeface="华文楷体" pitchFamily="2" charset="-122"/>
                <a:ea typeface="华文楷体" pitchFamily="2" charset="-122"/>
              </a:rPr>
              <a:t>开始时以</a:t>
            </a:r>
            <a:r>
              <a:rPr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err="1">
                <a:ea typeface="华文楷体" pitchFamily="2" charset="-122"/>
              </a:rPr>
              <a:t>bugfix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dirty="0" err="1">
                <a:latin typeface="华文楷体" pitchFamily="2" charset="-122"/>
                <a:ea typeface="华文楷体" pitchFamily="2" charset="-122"/>
              </a:rPr>
              <a:t>为宜，逐步过渡到推送特性、</a:t>
            </a:r>
            <a:r>
              <a:rPr lang="en-US" altLang="zh-CN" dirty="0" err="1">
                <a:ea typeface="华文楷体" pitchFamily="2" charset="-122"/>
              </a:rPr>
              <a:t>BP</a:t>
            </a:r>
            <a:r>
              <a:rPr dirty="0" err="1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b="1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建立信任关系</a:t>
            </a:r>
            <a:r>
              <a:rPr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dirty="0" err="1" smtClean="0">
                <a:latin typeface="华文楷体" pitchFamily="2" charset="-122"/>
                <a:ea typeface="华文楷体" pitchFamily="2" charset="-122"/>
              </a:rPr>
              <a:t>保持和社区互动</a:t>
            </a:r>
            <a:r>
              <a:rPr dirty="0" err="1">
                <a:latin typeface="华文楷体" pitchFamily="2" charset="-122"/>
                <a:ea typeface="华文楷体" pitchFamily="2" charset="-122"/>
              </a:rPr>
              <a:t>，积极耐心帮助新手成长、帮助其他成员</a:t>
            </a:r>
            <a:r>
              <a:rPr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err="1">
                <a:ea typeface="华文楷体" pitchFamily="2" charset="-122"/>
              </a:rPr>
              <a:t>review</a:t>
            </a:r>
            <a:r>
              <a:rPr dirty="0" err="1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b="1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树立威信</a:t>
            </a:r>
            <a:r>
              <a:rPr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dirty="0" err="1" smtClean="0">
                <a:latin typeface="华文楷体" pitchFamily="2" charset="-122"/>
                <a:ea typeface="华文楷体" pitchFamily="2" charset="-122"/>
              </a:rPr>
              <a:t>开发和推送新需求之前</a:t>
            </a:r>
            <a:r>
              <a:rPr dirty="0" err="1">
                <a:latin typeface="华文楷体" pitchFamily="2" charset="-122"/>
                <a:ea typeface="华文楷体" pitchFamily="2" charset="-122"/>
              </a:rPr>
              <a:t>，务必先和</a:t>
            </a:r>
            <a:r>
              <a:rPr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>
                <a:ea typeface="华文楷体" pitchFamily="2" charset="-122"/>
              </a:rPr>
              <a:t>TL/PO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dirty="0" err="1">
                <a:latin typeface="华文楷体" pitchFamily="2" charset="-122"/>
                <a:ea typeface="华文楷体" pitchFamily="2" charset="-122"/>
              </a:rPr>
              <a:t>讨论清楚确认无误后再开始进行，否则很难成功</a:t>
            </a:r>
            <a:r>
              <a:rPr dirty="0" err="1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b="1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凡事预则立</a:t>
            </a:r>
            <a:r>
              <a:rPr b="1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，不预则废</a:t>
            </a:r>
            <a:r>
              <a:rPr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保持前进势头，不断向更高目标迈进   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committer- &gt; reviewers -&gt; core -&gt; TL -&gt; PO</a:t>
            </a:r>
            <a:r>
              <a:rPr lang="zh-CN" altLang="en-US" dirty="0" smtClean="0">
                <a:solidFill>
                  <a:schemeClr val="tx1"/>
                </a:solidFill>
                <a:ea typeface="华文楷体" pitchFamily="2" charset="-122"/>
              </a:rPr>
              <a:t>（</a:t>
            </a:r>
            <a:r>
              <a:rPr lang="zh-CN" altLang="en-US" b="1" dirty="0" smtClean="0">
                <a:solidFill>
                  <a:srgbClr val="FF0000"/>
                </a:solidFill>
                <a:ea typeface="华文楷体" pitchFamily="2" charset="-122"/>
              </a:rPr>
              <a:t>保持奔跑</a:t>
            </a:r>
            <a:r>
              <a:rPr lang="zh-CN" altLang="en-US" dirty="0" smtClean="0">
                <a:solidFill>
                  <a:schemeClr val="tx1"/>
                </a:solidFill>
                <a:ea typeface="华文楷体" pitchFamily="2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b="1" dirty="0" smtClean="0">
                <a:solidFill>
                  <a:srgbClr val="00AEEF"/>
                </a:solidFill>
                <a:latin typeface="Cambria Math" pitchFamily="18" charset="0"/>
                <a:ea typeface="华文楷体" pitchFamily="2" charset="-122"/>
              </a:rPr>
              <a:t>进无止境</a:t>
            </a:r>
            <a:endParaRPr lang="zh-CN" altLang="en-US" b="1" dirty="0">
              <a:solidFill>
                <a:srgbClr val="00AEEF"/>
              </a:solidFill>
              <a:latin typeface="Cambria Math" pitchFamily="18" charset="0"/>
              <a:ea typeface="华文楷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6137" y="1916832"/>
            <a:ext cx="8513762" cy="2952328"/>
          </a:xfrm>
        </p:spPr>
        <p:txBody>
          <a:bodyPr/>
          <a:lstStyle/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US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dirty="0" err="1" smtClean="0">
                <a:latin typeface="华文楷体" pitchFamily="2" charset="-122"/>
                <a:ea typeface="华文楷体" pitchFamily="2" charset="-122"/>
              </a:rPr>
              <a:t>社区崇尚互动</a:t>
            </a:r>
            <a:r>
              <a:rPr dirty="0" err="1">
                <a:latin typeface="华文楷体" pitchFamily="2" charset="-122"/>
                <a:ea typeface="华文楷体" pitchFamily="2" charset="-122"/>
              </a:rPr>
              <a:t>、群策群力和相互信任，</a:t>
            </a:r>
            <a:r>
              <a:rPr dirty="0" err="1" smtClean="0">
                <a:latin typeface="华文楷体" pitchFamily="2" charset="-122"/>
                <a:ea typeface="华文楷体" pitchFamily="2" charset="-122"/>
              </a:rPr>
              <a:t>为一个共同目标努力</a:t>
            </a:r>
            <a:endParaRPr lang="en-US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dirty="0" err="1" smtClean="0">
                <a:latin typeface="华文楷体" pitchFamily="2" charset="-122"/>
                <a:ea typeface="华文楷体" pitchFamily="2" charset="-122"/>
              </a:rPr>
              <a:t>社区崇尚自动化</a:t>
            </a:r>
            <a:r>
              <a:rPr dirty="0" err="1">
                <a:latin typeface="华文楷体" pitchFamily="2" charset="-122"/>
                <a:ea typeface="华文楷体" pitchFamily="2" charset="-122"/>
              </a:rPr>
              <a:t>，</a:t>
            </a:r>
            <a:r>
              <a:rPr dirty="0" err="1" smtClean="0">
                <a:latin typeface="华文楷体" pitchFamily="2" charset="-122"/>
                <a:ea typeface="华文楷体" pitchFamily="2" charset="-122"/>
              </a:rPr>
              <a:t>以聚焦核心工作</a:t>
            </a:r>
            <a:endParaRPr lang="en-US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dirty="0" err="1" smtClean="0">
                <a:latin typeface="华文楷体" pitchFamily="2" charset="-122"/>
                <a:ea typeface="华文楷体" pitchFamily="2" charset="-122"/>
              </a:rPr>
              <a:t>社区崇尚公开和共享</a:t>
            </a:r>
            <a:r>
              <a:rPr dirty="0" err="1">
                <a:latin typeface="华文楷体" pitchFamily="2" charset="-122"/>
                <a:ea typeface="华文楷体" pitchFamily="2" charset="-122"/>
              </a:rPr>
              <a:t>，</a:t>
            </a:r>
            <a:r>
              <a:rPr dirty="0" err="1" smtClean="0">
                <a:latin typeface="华文楷体" pitchFamily="2" charset="-122"/>
                <a:ea typeface="华文楷体" pitchFamily="2" charset="-122"/>
              </a:rPr>
              <a:t>以减少重复劳动</a:t>
            </a:r>
            <a:endParaRPr lang="en-US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US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dirty="0" err="1" smtClean="0">
                <a:latin typeface="华文楷体" pitchFamily="2" charset="-122"/>
                <a:ea typeface="华文楷体" pitchFamily="2" charset="-122"/>
              </a:rPr>
              <a:t>贡献多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-&gt;</a:t>
            </a:r>
            <a:r>
              <a:rPr dirty="0">
                <a:latin typeface="华文楷体" pitchFamily="2" charset="-122"/>
                <a:ea typeface="华文楷体" pitchFamily="2" charset="-122"/>
              </a:rPr>
              <a:t>威望高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-&gt;</a:t>
            </a:r>
            <a:r>
              <a:rPr dirty="0">
                <a:latin typeface="华文楷体" pitchFamily="2" charset="-122"/>
                <a:ea typeface="华文楷体" pitchFamily="2" charset="-122"/>
              </a:rPr>
              <a:t>更多的决策权力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-&gt;</a:t>
            </a:r>
            <a:r>
              <a:rPr dirty="0">
                <a:latin typeface="华文楷体" pitchFamily="2" charset="-122"/>
                <a:ea typeface="华文楷体" pitchFamily="2" charset="-122"/>
              </a:rPr>
              <a:t>更多的贡献，如此循环往复，形成良性循环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9072" y="2962656"/>
            <a:ext cx="5145024" cy="75590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kumimoji="1" lang="zh-CN" altLang="en-US" sz="3200" b="1" dirty="0" smtClean="0">
                <a:solidFill>
                  <a:srgbClr val="00AE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惟楚有才，于斯为盛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1196975" y="2506663"/>
            <a:ext cx="6143625" cy="1485900"/>
          </a:xfrm>
        </p:spPr>
        <p:txBody>
          <a:bodyPr/>
          <a:lstStyle/>
          <a:p>
            <a:r>
              <a:rPr altLang="zh-CN" smtClean="0">
                <a:latin typeface="微软雅黑" pitchFamily="34" charset="-122"/>
                <a:ea typeface="微软雅黑" pitchFamily="34" charset="-122"/>
              </a:rPr>
              <a:t>Thank you</a:t>
            </a:r>
            <a:endParaRPr sz="28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137" y="2105025"/>
            <a:ext cx="8513762" cy="3076575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我们从哪里来？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err="1" smtClean="0">
                <a:ea typeface="华文楷体" pitchFamily="2" charset="-122"/>
              </a:rPr>
              <a:t>Ceph</a:t>
            </a:r>
            <a:r>
              <a:rPr lang="en-US" altLang="zh-CN" dirty="0" smtClean="0"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诞生于</a:t>
            </a:r>
            <a:r>
              <a:rPr lang="zh-CN" altLang="en-US" dirty="0" smtClean="0">
                <a:latin typeface="Consolas" pitchFamily="49" charset="0"/>
                <a:ea typeface="华文楷体" pitchFamily="2" charset="-122"/>
              </a:rPr>
              <a:t> </a:t>
            </a:r>
            <a:r>
              <a:rPr lang="en-US" altLang="zh-CN" u="sng" dirty="0" smtClean="0">
                <a:solidFill>
                  <a:srgbClr val="C00000"/>
                </a:solidFill>
                <a:latin typeface="Consolas" pitchFamily="49" charset="0"/>
                <a:ea typeface="华文楷体" pitchFamily="2" charset="-122"/>
              </a:rPr>
              <a:t>2007</a:t>
            </a:r>
            <a:r>
              <a:rPr lang="en-US" altLang="zh-CN" dirty="0" smtClean="0">
                <a:latin typeface="Consolas" pitchFamily="49" charset="0"/>
                <a:ea typeface="华文楷体" pitchFamily="2" charset="-122"/>
              </a:rPr>
              <a:t>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是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集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对象存储、块存储和文件存储于一身，具有高可扩展性、高可靠性和高性能的软件定义存储终极解决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方案；也是 </a:t>
            </a:r>
            <a:r>
              <a:rPr lang="en-US" altLang="zh-CN" dirty="0" err="1" smtClean="0">
                <a:ea typeface="华文楷体" pitchFamily="2" charset="-122"/>
              </a:rPr>
              <a:t>OpenStack</a:t>
            </a:r>
            <a:r>
              <a:rPr lang="en-US" altLang="zh-CN" dirty="0" smtClean="0">
                <a:ea typeface="华文楷体" pitchFamily="2" charset="-122"/>
              </a:rPr>
              <a:t> </a:t>
            </a:r>
            <a:r>
              <a:rPr dirty="0">
                <a:latin typeface="华文楷体" pitchFamily="2" charset="-122"/>
                <a:ea typeface="华文楷体" pitchFamily="2" charset="-122"/>
              </a:rPr>
              <a:t>当前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默认存储后端。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0">
              <a:buFont typeface="Wingdings" pitchFamily="2" charset="2"/>
              <a:buChar char="Ø"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我们是谁？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dirty="0">
                <a:ea typeface="华文楷体" pitchFamily="2" charset="-122"/>
              </a:rPr>
              <a:t> </a:t>
            </a:r>
            <a:r>
              <a:rPr lang="en-US" altLang="zh-CN" dirty="0" smtClean="0">
                <a:ea typeface="华文楷体" pitchFamily="2" charset="-122"/>
              </a:rPr>
              <a:t>Clove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团队成立于 </a:t>
            </a:r>
            <a:r>
              <a:rPr lang="en-US" altLang="zh-CN" u="sng" dirty="0" smtClean="0">
                <a:solidFill>
                  <a:srgbClr val="C00000"/>
                </a:solidFill>
                <a:latin typeface="Consolas" pitchFamily="49" charset="0"/>
                <a:ea typeface="华文楷体" pitchFamily="2" charset="-122"/>
              </a:rPr>
              <a:t>2014</a:t>
            </a:r>
            <a:r>
              <a:rPr lang="en-US" altLang="zh-CN" dirty="0" smtClean="0">
                <a:latin typeface="Consolas" pitchFamily="49" charset="0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年 </a:t>
            </a:r>
            <a:r>
              <a:rPr lang="en-US" altLang="zh-CN" u="sng" dirty="0" smtClean="0">
                <a:solidFill>
                  <a:srgbClr val="C00000"/>
                </a:solidFill>
                <a:latin typeface="Consolas" pitchFamily="49" charset="0"/>
                <a:ea typeface="华文楷体" pitchFamily="2" charset="-122"/>
              </a:rPr>
              <a:t>12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月，隶属于虚拟化研发中心长沙开发部，目前共有团队成员</a:t>
            </a:r>
            <a:r>
              <a:rPr lang="zh-CN" altLang="en-US" u="sng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u="sng" dirty="0" smtClean="0">
                <a:solidFill>
                  <a:srgbClr val="C00000"/>
                </a:solidFill>
                <a:latin typeface="Consolas" pitchFamily="49" charset="0"/>
                <a:ea typeface="华文楷体" pitchFamily="2" charset="-122"/>
              </a:rPr>
              <a:t>21</a:t>
            </a:r>
            <a:r>
              <a:rPr lang="en-US" altLang="zh-CN" u="sng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人，主要提供基于  </a:t>
            </a:r>
            <a:r>
              <a:rPr lang="en-US" altLang="zh-CN" dirty="0" err="1" smtClean="0">
                <a:ea typeface="华文楷体" pitchFamily="2" charset="-122"/>
              </a:rPr>
              <a:t>Ceph</a:t>
            </a:r>
            <a:r>
              <a:rPr lang="en-US" altLang="zh-CN" dirty="0" smtClean="0">
                <a:latin typeface="Consolas" pitchFamily="49" charset="0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的云存储解决方案和服务。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0">
              <a:buFont typeface="Wingdings" pitchFamily="2" charset="2"/>
              <a:buChar char="Ø"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我们到哪里去？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开源和开放是当今信息化世界的主旋律。</a:t>
            </a:r>
            <a:r>
              <a:rPr lang="en-US" altLang="zh-CN" dirty="0" err="1" smtClean="0">
                <a:ea typeface="华文楷体" pitchFamily="2" charset="-122"/>
              </a:rPr>
              <a:t>Ceph</a:t>
            </a:r>
            <a:r>
              <a:rPr lang="en-US" altLang="zh-CN" dirty="0" smtClean="0"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是当前开源社区的明星项目，是存储系统的未来。</a:t>
            </a:r>
            <a:r>
              <a:rPr lang="en-US" altLang="zh-CN" dirty="0" smtClean="0">
                <a:ea typeface="华文楷体" pitchFamily="2" charset="-122"/>
              </a:rPr>
              <a:t>Clove</a:t>
            </a:r>
            <a:r>
              <a:rPr lang="en-US" altLang="zh-CN" dirty="0" smtClean="0">
                <a:latin typeface="Consolas" pitchFamily="49" charset="0"/>
                <a:ea typeface="华文楷体" pitchFamily="2" charset="-122"/>
              </a:rPr>
              <a:t> </a:t>
            </a:r>
            <a:r>
              <a:rPr lang="zh-CN" altLang="en-US" dirty="0" smtClean="0">
                <a:latin typeface="Consolas" pitchFamily="49" charset="0"/>
                <a:ea typeface="华文楷体" pitchFamily="2" charset="-122"/>
              </a:rPr>
              <a:t>团队将开源社区当成自己的家，与社区同呼吸共命运，</a:t>
            </a:r>
            <a:r>
              <a:rPr lang="en-US" altLang="zh-CN" dirty="0" err="1" smtClean="0">
                <a:ea typeface="华文楷体" pitchFamily="2" charset="-122"/>
              </a:rPr>
              <a:t>Ceph</a:t>
            </a:r>
            <a:r>
              <a:rPr lang="en-US" altLang="zh-CN" dirty="0" smtClean="0">
                <a:latin typeface="Consolas" pitchFamily="49" charset="0"/>
                <a:ea typeface="华文楷体" pitchFamily="2" charset="-122"/>
              </a:rPr>
              <a:t> </a:t>
            </a:r>
            <a:r>
              <a:rPr lang="zh-CN" altLang="en-US" dirty="0" smtClean="0">
                <a:latin typeface="Consolas" pitchFamily="49" charset="0"/>
                <a:ea typeface="华文楷体" pitchFamily="2" charset="-122"/>
              </a:rPr>
              <a:t>的将来就是 </a:t>
            </a:r>
            <a:r>
              <a:rPr lang="en-US" altLang="zh-CN" dirty="0" smtClean="0">
                <a:ea typeface="华文楷体" pitchFamily="2" charset="-122"/>
              </a:rPr>
              <a:t>Clove</a:t>
            </a:r>
            <a:r>
              <a:rPr lang="en-US" altLang="zh-CN" dirty="0" smtClean="0">
                <a:latin typeface="Consolas" pitchFamily="49" charset="0"/>
                <a:ea typeface="华文楷体" pitchFamily="2" charset="-122"/>
              </a:rPr>
              <a:t> </a:t>
            </a:r>
            <a:r>
              <a:rPr lang="zh-CN" altLang="en-US" dirty="0" smtClean="0">
                <a:latin typeface="Consolas" pitchFamily="49" charset="0"/>
                <a:ea typeface="华文楷体" pitchFamily="2" charset="-122"/>
              </a:rPr>
              <a:t>的将来。</a:t>
            </a:r>
            <a:endParaRPr lang="zh-CN" altLang="zh-CN" dirty="0">
              <a:latin typeface="Consolas" pitchFamily="49" charset="0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AEEF"/>
                </a:solidFill>
                <a:latin typeface="华文楷体" pitchFamily="2" charset="-122"/>
                <a:ea typeface="华文楷体" pitchFamily="2" charset="-122"/>
              </a:rPr>
              <a:t>我们的世界</a:t>
            </a:r>
            <a:r>
              <a:rPr lang="en-US" altLang="zh-CN" b="1" dirty="0" smtClean="0">
                <a:solidFill>
                  <a:srgbClr val="00AEEF"/>
                </a:solidFill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en-US" altLang="zh-CN" dirty="0" smtClean="0">
                <a:solidFill>
                  <a:srgbClr val="00AEEF"/>
                </a:solidFill>
                <a:ea typeface="Cambria Math" pitchFamily="18" charset="0"/>
              </a:rPr>
              <a:t>Wherever you are, Clove takes you home</a:t>
            </a:r>
            <a:endParaRPr lang="zh-CN" altLang="en-US" dirty="0">
              <a:solidFill>
                <a:srgbClr val="00AEEF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137" y="2348496"/>
            <a:ext cx="8513762" cy="2161009"/>
          </a:xfrm>
        </p:spPr>
        <p:txBody>
          <a:bodyPr/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开放民主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让每个人一展所长，将平凡事做到极致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持续改进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低于预期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楷体_GB2312" pitchFamily="49" charset="-122"/>
                <a:ea typeface="楷体_GB2312" pitchFamily="49" charset="-122"/>
              </a:rPr>
              <a:t>-&gt;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符合预期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楷体_GB2312" pitchFamily="49" charset="-122"/>
                <a:ea typeface="楷体_GB2312" pitchFamily="49" charset="-122"/>
              </a:rPr>
              <a:t>-&gt;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超出预期。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共同进步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与开源社区共成长，走出 </a:t>
            </a:r>
            <a:r>
              <a:rPr lang="en-US" altLang="zh-CN" dirty="0" smtClean="0">
                <a:ea typeface="华文楷体" pitchFamily="2" charset="-122"/>
              </a:rPr>
              <a:t>ZTE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，走向世界。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AEEF"/>
                </a:solidFill>
                <a:latin typeface="华文楷体" pitchFamily="2" charset="-122"/>
                <a:ea typeface="华文楷体" pitchFamily="2" charset="-122"/>
              </a:rPr>
              <a:t>我们的理念</a:t>
            </a:r>
            <a:r>
              <a:rPr lang="en-US" altLang="zh-CN" b="1" dirty="0" smtClean="0">
                <a:solidFill>
                  <a:srgbClr val="00AEEF"/>
                </a:solidFill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en-US" altLang="zh-CN" dirty="0" smtClean="0">
                <a:solidFill>
                  <a:srgbClr val="00AEEF"/>
                </a:solidFill>
                <a:ea typeface="Cambria Math" pitchFamily="18" charset="0"/>
              </a:rPr>
              <a:t>Stay foolish,  stay hungry</a:t>
            </a:r>
            <a:endParaRPr lang="zh-CN" altLang="en-US" dirty="0">
              <a:solidFill>
                <a:srgbClr val="00AEEF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AEEF"/>
                </a:solidFill>
                <a:latin typeface="华文楷体" pitchFamily="2" charset="-122"/>
                <a:ea typeface="华文楷体" pitchFamily="2" charset="-122"/>
              </a:rPr>
              <a:t>我们的目标</a:t>
            </a:r>
            <a:r>
              <a:rPr lang="en-US" altLang="zh-CN" b="1" dirty="0" smtClean="0">
                <a:solidFill>
                  <a:srgbClr val="00AEEF"/>
                </a:solidFill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dirty="0" smtClean="0">
                <a:solidFill>
                  <a:srgbClr val="00AEEF"/>
                </a:solidFill>
                <a:latin typeface="Cambria Math" pitchFamily="18" charset="0"/>
                <a:ea typeface="华文楷体" pitchFamily="2" charset="-122"/>
              </a:rPr>
              <a:t>从 </a:t>
            </a:r>
            <a:r>
              <a:rPr lang="en-US" altLang="zh-CN" dirty="0" smtClean="0">
                <a:solidFill>
                  <a:srgbClr val="00AEEF"/>
                </a:solidFill>
                <a:latin typeface="Consolas" pitchFamily="49" charset="0"/>
                <a:ea typeface="华文楷体" pitchFamily="2" charset="-122"/>
              </a:rPr>
              <a:t>0</a:t>
            </a:r>
            <a:r>
              <a:rPr lang="zh-CN" altLang="en-US" dirty="0" smtClean="0">
                <a:solidFill>
                  <a:srgbClr val="00AEEF"/>
                </a:solidFill>
                <a:latin typeface="Cambria Math" pitchFamily="18" charset="0"/>
                <a:ea typeface="华文楷体" pitchFamily="2" charset="-122"/>
              </a:rPr>
              <a:t>到无穷大</a:t>
            </a:r>
            <a:endParaRPr lang="zh-CN" altLang="en-US" dirty="0">
              <a:solidFill>
                <a:srgbClr val="00AEEF"/>
              </a:solidFill>
              <a:latin typeface="Cambria Math" pitchFamily="18" charset="0"/>
              <a:ea typeface="华文楷体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0"/>
          </p:nvPr>
        </p:nvSpPr>
        <p:spPr>
          <a:xfrm>
            <a:off x="562708" y="1899138"/>
            <a:ext cx="8052731" cy="2954216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短期目标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推出基于 </a:t>
            </a:r>
            <a:r>
              <a:rPr lang="en-US" altLang="zh-CN" dirty="0" smtClean="0">
                <a:ea typeface="华文楷体" pitchFamily="2" charset="-122"/>
              </a:rPr>
              <a:t>Jewel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版本的商业版及其配套自动化部署、扩容及监控工具，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版本管理、测试和发布 </a:t>
            </a:r>
            <a:r>
              <a:rPr lang="en-US" altLang="zh-CN" u="sng" dirty="0">
                <a:solidFill>
                  <a:srgbClr val="C00000"/>
                </a:solidFill>
                <a:latin typeface="Consolas" pitchFamily="49" charset="0"/>
                <a:ea typeface="华文楷体" pitchFamily="2" charset="-122"/>
              </a:rPr>
              <a:t>100</a:t>
            </a:r>
            <a:r>
              <a:rPr lang="en-US" altLang="zh-CN" u="sng" dirty="0" smtClean="0">
                <a:solidFill>
                  <a:srgbClr val="C00000"/>
                </a:solidFill>
                <a:latin typeface="Consolas" pitchFamily="49" charset="0"/>
                <a:ea typeface="华文楷体" pitchFamily="2" charset="-122"/>
              </a:rPr>
              <a:t>%</a:t>
            </a:r>
            <a:r>
              <a:rPr lang="en-US" altLang="zh-CN" dirty="0" smtClean="0">
                <a:solidFill>
                  <a:srgbClr val="C00000"/>
                </a:solidFill>
                <a:latin typeface="Consolas" pitchFamily="49" charset="0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自动化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，与社区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同步。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0">
              <a:buFont typeface="Wingdings" pitchFamily="2" charset="2"/>
              <a:buChar char="Ø"/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中期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目标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提供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与 </a:t>
            </a:r>
            <a:r>
              <a:rPr lang="en-US" altLang="zh-CN" dirty="0" smtClean="0">
                <a:ea typeface="华文楷体" pitchFamily="2" charset="-122"/>
              </a:rPr>
              <a:t>TECS</a:t>
            </a:r>
            <a:r>
              <a:rPr lang="en-US" altLang="zh-CN" dirty="0" smtClean="0">
                <a:latin typeface="Consolas" pitchFamily="49" charset="0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配套商用局点支撑服务；完成</a:t>
            </a:r>
            <a:r>
              <a:rPr lang="zh-CN" altLang="en-US" dirty="0" smtClean="0">
                <a:ea typeface="华文楷体" pitchFamily="2" charset="-122"/>
              </a:rPr>
              <a:t> </a:t>
            </a:r>
            <a:r>
              <a:rPr lang="en-US" altLang="zh-CN" dirty="0" err="1" smtClean="0">
                <a:ea typeface="华文楷体" pitchFamily="2" charset="-122"/>
              </a:rPr>
              <a:t>Ceph</a:t>
            </a:r>
            <a:r>
              <a:rPr lang="en-US" altLang="zh-CN" dirty="0" smtClean="0"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相关软件合作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服务合同；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推出基于</a:t>
            </a:r>
            <a:r>
              <a:rPr lang="zh-CN" altLang="en-US" dirty="0">
                <a:ea typeface="华文楷体" pitchFamily="2" charset="-122"/>
              </a:rPr>
              <a:t> </a:t>
            </a:r>
            <a:r>
              <a:rPr lang="en-US" altLang="zh-CN" dirty="0" err="1">
                <a:ea typeface="华文楷体" pitchFamily="2" charset="-122"/>
              </a:rPr>
              <a:t>Ceph</a:t>
            </a:r>
            <a:r>
              <a:rPr lang="en-US" altLang="zh-CN" dirty="0">
                <a:ea typeface="华文楷体" pitchFamily="2" charset="-122"/>
              </a:rPr>
              <a:t>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的 </a:t>
            </a:r>
            <a:r>
              <a:rPr lang="en-US" altLang="zh-CN" dirty="0">
                <a:ea typeface="华文楷体" pitchFamily="2" charset="-122"/>
              </a:rPr>
              <a:t>ZXUSP </a:t>
            </a:r>
            <a:r>
              <a:rPr lang="en-US" altLang="zh-CN" dirty="0" smtClean="0">
                <a:ea typeface="华文楷体" pitchFamily="2" charset="-122"/>
              </a:rPr>
              <a:t>KS10000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软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硬一体产品。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0">
              <a:buFont typeface="Wingdings" pitchFamily="2" charset="2"/>
              <a:buChar char="Ø"/>
            </a:pP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长期目标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积极参与  </a:t>
            </a:r>
            <a:r>
              <a:rPr lang="en-US" altLang="zh-CN" dirty="0" err="1" smtClean="0">
                <a:ea typeface="华文楷体" pitchFamily="2" charset="-122"/>
              </a:rPr>
              <a:t>Ceph</a:t>
            </a:r>
            <a:r>
              <a:rPr lang="en-US" altLang="zh-CN" dirty="0" smtClean="0">
                <a:latin typeface="Consolas" pitchFamily="49" charset="0"/>
                <a:ea typeface="华文楷体" pitchFamily="2" charset="-122"/>
              </a:rPr>
              <a:t>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开源社区和生态圈建设，与社区共成长。通过故障发现、故障解决、需求提交、需求承接等方式逐步在社区积累声誉，使得 </a:t>
            </a:r>
            <a:r>
              <a:rPr lang="en-US" altLang="zh-CN" dirty="0" smtClean="0">
                <a:ea typeface="华文楷体" pitchFamily="2" charset="-122"/>
              </a:rPr>
              <a:t>Clove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团队成为社区内明星级的分布式存储解决方案团队。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9072" y="2962656"/>
            <a:ext cx="5145024" cy="75590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kumimoji="1" lang="zh-CN" altLang="en-US" sz="3200" b="1" dirty="0" smtClean="0">
                <a:solidFill>
                  <a:srgbClr val="00AE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星星之火，可以燎原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798512"/>
          </a:xfrm>
        </p:spPr>
        <p:txBody>
          <a:bodyPr/>
          <a:lstStyle/>
          <a:p>
            <a:r>
              <a:rPr lang="en-US" dirty="0" smtClean="0">
                <a:ea typeface="微软雅黑" pitchFamily="34" charset="-122"/>
              </a:rPr>
              <a:t>We are newcomers to </a:t>
            </a:r>
            <a:r>
              <a:rPr lang="en-US" dirty="0" err="1" smtClean="0">
                <a:ea typeface="微软雅黑" pitchFamily="34" charset="-122"/>
              </a:rPr>
              <a:t>Ceph</a:t>
            </a:r>
            <a:r>
              <a:rPr lang="en-US" dirty="0" smtClean="0">
                <a:ea typeface="微软雅黑" pitchFamily="34" charset="-122"/>
              </a:rPr>
              <a:t>(join in  </a:t>
            </a:r>
            <a:r>
              <a:rPr lang="en-US" dirty="0" err="1" smtClean="0">
                <a:ea typeface="微软雅黑" pitchFamily="34" charset="-122"/>
              </a:rPr>
              <a:t>Ceph</a:t>
            </a:r>
            <a:r>
              <a:rPr lang="en-US" dirty="0" smtClean="0">
                <a:ea typeface="微软雅黑" pitchFamily="34" charset="-122"/>
              </a:rPr>
              <a:t> on Jul 20 2015 ), but we’re motivated and learning quickly</a:t>
            </a:r>
          </a:p>
        </p:txBody>
      </p:sp>
      <p:graphicFrame>
        <p:nvGraphicFramePr>
          <p:cNvPr id="8" name="内容占位符 4"/>
          <p:cNvGraphicFramePr>
            <a:graphicFrameLocks noGrp="1"/>
          </p:cNvGraphicFramePr>
          <p:nvPr>
            <p:ph idx="1"/>
          </p:nvPr>
        </p:nvGraphicFramePr>
        <p:xfrm>
          <a:off x="336550" y="1514475"/>
          <a:ext cx="8513763" cy="484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88950" y="3861048"/>
            <a:ext cx="8513763" cy="542802"/>
          </a:xfrm>
        </p:spPr>
        <p:txBody>
          <a:bodyPr/>
          <a:lstStyle/>
          <a:p>
            <a:r>
              <a:rPr lang="en-US" dirty="0" smtClean="0">
                <a:solidFill>
                  <a:srgbClr val="00AEEF"/>
                </a:solidFill>
                <a:ea typeface="微软雅黑" pitchFamily="34" charset="-122"/>
              </a:rPr>
              <a:t>And</a:t>
            </a:r>
            <a:r>
              <a:rPr lang="en-US" dirty="0" smtClean="0">
                <a:ea typeface="微软雅黑" pitchFamily="34" charset="-12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ea typeface="微软雅黑" pitchFamily="34" charset="-122"/>
              </a:rPr>
              <a:t>1</a:t>
            </a:r>
            <a:r>
              <a:rPr lang="en-US" dirty="0" smtClean="0">
                <a:ea typeface="微软雅黑" pitchFamily="34" charset="-122"/>
              </a:rPr>
              <a:t> </a:t>
            </a:r>
            <a:r>
              <a:rPr lang="en-US" dirty="0" err="1" smtClean="0">
                <a:solidFill>
                  <a:srgbClr val="00AEEF"/>
                </a:solidFill>
                <a:ea typeface="微软雅黑" pitchFamily="34" charset="-122"/>
              </a:rPr>
              <a:t>Ceph</a:t>
            </a:r>
            <a:r>
              <a:rPr lang="en-US" dirty="0" smtClean="0">
                <a:solidFill>
                  <a:srgbClr val="00AEEF"/>
                </a:solidFill>
                <a:ea typeface="微软雅黑" pitchFamily="34" charset="-122"/>
              </a:rPr>
              <a:t> member :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88950" y="1484784"/>
            <a:ext cx="5138901" cy="2160000"/>
          </a:xfrm>
          <a:prstGeom prst="roundRect">
            <a:avLst>
              <a:gd name="adj" fmla="val 2558"/>
            </a:avLst>
          </a:prstGeom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0" name="Title 2"/>
          <p:cNvSpPr txBox="1">
            <a:spLocks/>
          </p:cNvSpPr>
          <p:nvPr/>
        </p:nvSpPr>
        <p:spPr bwMode="auto">
          <a:xfrm>
            <a:off x="488950" y="861120"/>
            <a:ext cx="8513763" cy="62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EEF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We have </a:t>
            </a:r>
            <a:r>
              <a:rPr kumimoji="1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9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EEF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active committers :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50" y="4620114"/>
            <a:ext cx="7305675" cy="1028700"/>
          </a:xfrm>
          <a:prstGeom prst="roundRect">
            <a:avLst>
              <a:gd name="adj" fmla="val 3969"/>
            </a:avLst>
          </a:prstGeom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1146398"/>
          </a:xfrm>
        </p:spPr>
        <p:txBody>
          <a:bodyPr/>
          <a:lstStyle/>
          <a:p>
            <a:r>
              <a:rPr lang="en-US" dirty="0" smtClean="0">
                <a:solidFill>
                  <a:srgbClr val="00AEEF"/>
                </a:solidFill>
                <a:ea typeface="微软雅黑" pitchFamily="34" charset="-122"/>
              </a:rPr>
              <a:t>We’ve benefited hundreds of thousands of </a:t>
            </a:r>
            <a:r>
              <a:rPr lang="en-US" dirty="0" err="1" smtClean="0">
                <a:solidFill>
                  <a:srgbClr val="00AEEF"/>
                </a:solidFill>
                <a:ea typeface="微软雅黑" pitchFamily="34" charset="-122"/>
              </a:rPr>
              <a:t>Ceph</a:t>
            </a:r>
            <a:r>
              <a:rPr lang="en-US" dirty="0" smtClean="0">
                <a:solidFill>
                  <a:srgbClr val="00AEEF"/>
                </a:solidFill>
                <a:ea typeface="微软雅黑" pitchFamily="34" charset="-122"/>
              </a:rPr>
              <a:t> users </a:t>
            </a:r>
            <a:br>
              <a:rPr lang="en-US" dirty="0" smtClean="0">
                <a:solidFill>
                  <a:srgbClr val="00AEEF"/>
                </a:solidFill>
                <a:ea typeface="微软雅黑" pitchFamily="34" charset="-122"/>
              </a:rPr>
            </a:br>
            <a:r>
              <a:rPr lang="en-US" dirty="0" smtClean="0">
                <a:solidFill>
                  <a:srgbClr val="00AEEF"/>
                </a:solidFill>
                <a:ea typeface="微软雅黑" pitchFamily="34" charset="-122"/>
              </a:rPr>
              <a:t>by providing  </a:t>
            </a:r>
            <a:r>
              <a:rPr lang="en-US" b="1" dirty="0" smtClean="0">
                <a:solidFill>
                  <a:srgbClr val="FF0000"/>
                </a:solidFill>
                <a:ea typeface="微软雅黑" pitchFamily="34" charset="-122"/>
              </a:rPr>
              <a:t>96</a:t>
            </a:r>
            <a:r>
              <a:rPr lang="en-US" b="1" dirty="0" smtClean="0">
                <a:solidFill>
                  <a:srgbClr val="FF0000"/>
                </a:solidFill>
                <a:ea typeface="微软雅黑" pitchFamily="34" charset="-122"/>
              </a:rPr>
              <a:t>0</a:t>
            </a:r>
            <a:r>
              <a:rPr lang="en-US" b="1" baseline="30000" dirty="0" smtClean="0">
                <a:solidFill>
                  <a:srgbClr val="FF0000"/>
                </a:solidFill>
                <a:ea typeface="微软雅黑" pitchFamily="34" charset="-122"/>
              </a:rPr>
              <a:t>+</a:t>
            </a:r>
            <a:r>
              <a:rPr lang="en-US" b="1" dirty="0" smtClean="0">
                <a:solidFill>
                  <a:srgbClr val="FF0000"/>
                </a:solidFill>
                <a:ea typeface="微软雅黑" pitchFamily="34" charset="-122"/>
              </a:rPr>
              <a:t> </a:t>
            </a:r>
            <a:r>
              <a:rPr lang="en-US" dirty="0" smtClean="0">
                <a:solidFill>
                  <a:srgbClr val="00AEEF"/>
                </a:solidFill>
                <a:ea typeface="微软雅黑" pitchFamily="34" charset="-122"/>
              </a:rPr>
              <a:t>commits including bug-fix, feature, performance enhancement etc.</a:t>
            </a:r>
            <a:endParaRPr lang="en-US" sz="1600" dirty="0" smtClean="0">
              <a:solidFill>
                <a:srgbClr val="00AEEF"/>
              </a:solidFill>
              <a:ea typeface="微软雅黑" pitchFamily="34" charset="-122"/>
            </a:endParaRPr>
          </a:p>
        </p:txBody>
      </p:sp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32521" y="1772816"/>
            <a:ext cx="8100000" cy="484329"/>
          </a:xfrm>
          <a:prstGeom prst="roundRect">
            <a:avLst>
              <a:gd name="adj" fmla="val 9660"/>
            </a:avLst>
          </a:prstGeom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32521" y="2508970"/>
            <a:ext cx="8100000" cy="626289"/>
          </a:xfrm>
          <a:prstGeom prst="roundRect">
            <a:avLst>
              <a:gd name="adj" fmla="val 9660"/>
            </a:avLst>
          </a:prstGeom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36550" y="3387084"/>
            <a:ext cx="8100000" cy="482836"/>
          </a:xfrm>
          <a:prstGeom prst="roundRect">
            <a:avLst>
              <a:gd name="adj" fmla="val 9660"/>
            </a:avLst>
          </a:prstGeom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32521" y="4121745"/>
            <a:ext cx="8100000" cy="466666"/>
          </a:xfrm>
          <a:prstGeom prst="roundRect">
            <a:avLst>
              <a:gd name="adj" fmla="val 9660"/>
            </a:avLst>
          </a:prstGeom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36550" y="4840236"/>
            <a:ext cx="8100000" cy="467629"/>
          </a:xfrm>
          <a:prstGeom prst="roundRect">
            <a:avLst>
              <a:gd name="adj" fmla="val 9660"/>
            </a:avLst>
          </a:prstGeom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32102" y="5559691"/>
            <a:ext cx="8100000" cy="482837"/>
          </a:xfrm>
          <a:prstGeom prst="roundRect">
            <a:avLst>
              <a:gd name="adj" fmla="val 9660"/>
            </a:avLst>
          </a:prstGeom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noAutofit/>
      </a:bodyPr>
      <a:lstStyle>
        <a:defPPr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CCE8C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办公室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3230</TotalTime>
  <Words>798</Words>
  <Application>Microsoft Office PowerPoint</Application>
  <PresentationFormat>全屏显示(4:3)</PresentationFormat>
  <Paragraphs>59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blank</vt:lpstr>
      <vt:lpstr>Ceph：the future of storage </vt:lpstr>
      <vt:lpstr>幻灯片 2</vt:lpstr>
      <vt:lpstr>我们的世界——Wherever you are, Clove takes you home</vt:lpstr>
      <vt:lpstr>我们的理念——Stay foolish,  stay hungry</vt:lpstr>
      <vt:lpstr>我们的目标——从 0到无穷大</vt:lpstr>
      <vt:lpstr>幻灯片 6</vt:lpstr>
      <vt:lpstr>We are newcomers to Ceph(join in  Ceph on Jul 20 2015 ), but we’re motivated and learning quickly</vt:lpstr>
      <vt:lpstr>And 1 Ceph member :</vt:lpstr>
      <vt:lpstr>We’ve benefited hundreds of thousands of Ceph users  by providing  960+ commits including bug-fix, feature, performance enhancement etc.</vt:lpstr>
      <vt:lpstr> We are now No.2 organization contributor for Ceph:</vt:lpstr>
      <vt:lpstr>幻灯片 11</vt:lpstr>
      <vt:lpstr>与大师同行——让改变发生</vt:lpstr>
      <vt:lpstr>兴趣与热情—— 最好的导师</vt:lpstr>
      <vt:lpstr>目标与信念—— 坚持的动力</vt:lpstr>
      <vt:lpstr>光荣与梦想—— 奔跑永向前</vt:lpstr>
      <vt:lpstr>幻灯片 16</vt:lpstr>
      <vt:lpstr>方便他人，解放自己</vt:lpstr>
      <vt:lpstr>没有度量，没有成长</vt:lpstr>
      <vt:lpstr>进无止境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谢型果10072465</cp:lastModifiedBy>
  <cp:revision>355</cp:revision>
  <dcterms:created xsi:type="dcterms:W3CDTF">2015-02-13T10:00:03Z</dcterms:created>
  <dcterms:modified xsi:type="dcterms:W3CDTF">2016-09-28T09:39:45Z</dcterms:modified>
</cp:coreProperties>
</file>