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6" r:id="rId1"/>
  </p:sldMasterIdLst>
  <p:notesMasterIdLst>
    <p:notesMasterId r:id="rId20"/>
  </p:notesMasterIdLst>
  <p:sldIdLst>
    <p:sldId id="256" r:id="rId2"/>
    <p:sldId id="264" r:id="rId3"/>
    <p:sldId id="316" r:id="rId4"/>
    <p:sldId id="311" r:id="rId5"/>
    <p:sldId id="317" r:id="rId6"/>
    <p:sldId id="312" r:id="rId7"/>
    <p:sldId id="314" r:id="rId8"/>
    <p:sldId id="315" r:id="rId9"/>
    <p:sldId id="308" r:id="rId10"/>
    <p:sldId id="263" r:id="rId11"/>
    <p:sldId id="266" r:id="rId12"/>
    <p:sldId id="267" r:id="rId13"/>
    <p:sldId id="310" r:id="rId14"/>
    <p:sldId id="307" r:id="rId15"/>
    <p:sldId id="309" r:id="rId16"/>
    <p:sldId id="306" r:id="rId17"/>
    <p:sldId id="301" r:id="rId18"/>
    <p:sldId id="260" r:id="rId19"/>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56565"/>
    <a:srgbClr val="626571"/>
    <a:srgbClr val="5C6774"/>
    <a:srgbClr val="535B65"/>
    <a:srgbClr val="5E5E5E"/>
    <a:srgbClr val="737373"/>
    <a:srgbClr val="565656"/>
    <a:srgbClr val="005BAA"/>
    <a:srgbClr val="8C8C8C"/>
    <a:srgbClr val="00518B"/>
  </p:clrMru>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76" autoAdjust="0"/>
    <p:restoredTop sz="84203" autoAdjust="0"/>
  </p:normalViewPr>
  <p:slideViewPr>
    <p:cSldViewPr snapToGrid="0" snapToObjects="1">
      <p:cViewPr>
        <p:scale>
          <a:sx n="84" d="100"/>
          <a:sy n="84" d="100"/>
        </p:scale>
        <p:origin x="-1398" y="6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B33C12-25F1-4E50-B693-096EFE2B1A39}" type="datetimeFigureOut">
              <a:rPr lang="zh-CN" altLang="en-US" smtClean="0"/>
              <a:pPr/>
              <a:t>2014/12/9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A7B849-1247-4874-9C57-06E98E5352D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smtClean="0">
                <a:solidFill>
                  <a:schemeClr val="tx1"/>
                </a:solidFill>
                <a:latin typeface="+mn-lt"/>
                <a:ea typeface="+mn-ea"/>
                <a:cs typeface="+mn-cs"/>
              </a:rPr>
              <a:t>Tempest</a:t>
            </a:r>
            <a:r>
              <a:rPr lang="zh-CN" altLang="en-US" sz="1200" b="0" i="0" kern="1200" dirty="0" smtClean="0">
                <a:solidFill>
                  <a:schemeClr val="tx1"/>
                </a:solidFill>
                <a:latin typeface="+mn-lt"/>
                <a:ea typeface="+mn-ea"/>
                <a:cs typeface="+mn-cs"/>
              </a:rPr>
              <a:t>是一个</a:t>
            </a:r>
            <a:r>
              <a:rPr lang="en-US" altLang="zh-CN" sz="1200" b="0" i="0" kern="1200" dirty="0" err="1" smtClean="0">
                <a:solidFill>
                  <a:schemeClr val="tx1"/>
                </a:solidFill>
                <a:latin typeface="+mn-lt"/>
                <a:ea typeface="+mn-ea"/>
                <a:cs typeface="+mn-cs"/>
              </a:rPr>
              <a:t>OpenStack</a:t>
            </a:r>
            <a:r>
              <a:rPr lang="zh-CN" altLang="en-US" sz="1200" b="0" i="0" kern="1200" dirty="0" smtClean="0">
                <a:solidFill>
                  <a:schemeClr val="tx1"/>
                </a:solidFill>
                <a:latin typeface="+mn-lt"/>
                <a:ea typeface="+mn-ea"/>
                <a:cs typeface="+mn-cs"/>
              </a:rPr>
              <a:t>的测试集，主要是用来对</a:t>
            </a:r>
            <a:r>
              <a:rPr lang="en-US" altLang="zh-CN" sz="1200" b="0" i="0" kern="1200" dirty="0" err="1" smtClean="0">
                <a:solidFill>
                  <a:schemeClr val="tx1"/>
                </a:solidFill>
                <a:latin typeface="+mn-lt"/>
                <a:ea typeface="+mn-ea"/>
                <a:cs typeface="+mn-cs"/>
              </a:rPr>
              <a:t>OpenStack</a:t>
            </a:r>
            <a:r>
              <a:rPr lang="zh-CN" altLang="en-US" sz="1200" b="0" i="0" kern="1200" dirty="0" smtClean="0">
                <a:solidFill>
                  <a:schemeClr val="tx1"/>
                </a:solidFill>
                <a:latin typeface="+mn-lt"/>
                <a:ea typeface="+mn-ea"/>
                <a:cs typeface="+mn-cs"/>
              </a:rPr>
              <a:t>的</a:t>
            </a:r>
            <a:r>
              <a:rPr lang="en-US" altLang="zh-CN" sz="1200" b="0" i="0" kern="1200" dirty="0" smtClean="0">
                <a:solidFill>
                  <a:schemeClr val="tx1"/>
                </a:solidFill>
                <a:latin typeface="+mn-lt"/>
                <a:ea typeface="+mn-ea"/>
                <a:cs typeface="+mn-cs"/>
              </a:rPr>
              <a:t>API</a:t>
            </a:r>
            <a:r>
              <a:rPr lang="zh-CN" altLang="en-US" sz="1200" b="0" i="0" kern="1200" dirty="0" smtClean="0">
                <a:solidFill>
                  <a:schemeClr val="tx1"/>
                </a:solidFill>
                <a:latin typeface="+mn-lt"/>
                <a:ea typeface="+mn-ea"/>
                <a:cs typeface="+mn-cs"/>
              </a:rPr>
              <a:t>做</a:t>
            </a:r>
            <a:r>
              <a:rPr lang="en-US" altLang="zh-CN" sz="1200" b="0" i="0" kern="1200" dirty="0" smtClean="0">
                <a:solidFill>
                  <a:schemeClr val="tx1"/>
                </a:solidFill>
                <a:latin typeface="+mn-lt"/>
                <a:ea typeface="+mn-ea"/>
                <a:cs typeface="+mn-cs"/>
              </a:rPr>
              <a:t>smoke test</a:t>
            </a:r>
            <a:r>
              <a:rPr lang="zh-CN" altLang="en-US" sz="1200" b="0" i="0" kern="1200" dirty="0" smtClean="0">
                <a:solidFill>
                  <a:schemeClr val="tx1"/>
                </a:solidFill>
                <a:latin typeface="+mn-lt"/>
                <a:ea typeface="+mn-ea"/>
                <a:cs typeface="+mn-cs"/>
              </a:rPr>
              <a:t>以及压力测试，也包含了对</a:t>
            </a:r>
            <a:r>
              <a:rPr lang="en-US" altLang="zh-CN" sz="1200" b="0" i="0" kern="1200" dirty="0" smtClean="0">
                <a:solidFill>
                  <a:schemeClr val="tx1"/>
                </a:solidFill>
                <a:latin typeface="+mn-lt"/>
                <a:ea typeface="+mn-ea"/>
                <a:cs typeface="+mn-cs"/>
              </a:rPr>
              <a:t>CLI client</a:t>
            </a:r>
            <a:r>
              <a:rPr lang="zh-CN" altLang="en-US" sz="1200" b="0" i="0" kern="1200" dirty="0" smtClean="0">
                <a:solidFill>
                  <a:schemeClr val="tx1"/>
                </a:solidFill>
                <a:latin typeface="+mn-lt"/>
                <a:ea typeface="+mn-ea"/>
                <a:cs typeface="+mn-cs"/>
              </a:rPr>
              <a:t>的测试和场景测试。</a:t>
            </a:r>
          </a:p>
          <a:p>
            <a:r>
              <a:rPr lang="en-US" altLang="zh-CN" sz="1200" b="0" i="0" kern="1200" dirty="0" smtClean="0">
                <a:solidFill>
                  <a:schemeClr val="tx1"/>
                </a:solidFill>
                <a:latin typeface="+mn-lt"/>
                <a:ea typeface="+mn-ea"/>
                <a:cs typeface="+mn-cs"/>
              </a:rPr>
              <a:t>Tempest</a:t>
            </a:r>
            <a:r>
              <a:rPr lang="zh-CN" altLang="en-US" sz="1200" b="0" i="0" kern="1200" dirty="0" smtClean="0">
                <a:solidFill>
                  <a:schemeClr val="tx1"/>
                </a:solidFill>
                <a:latin typeface="+mn-lt"/>
                <a:ea typeface="+mn-ea"/>
                <a:cs typeface="+mn-cs"/>
              </a:rPr>
              <a:t>使用</a:t>
            </a:r>
            <a:r>
              <a:rPr lang="en-US" altLang="zh-CN" sz="1200" b="0" i="0" kern="1200" dirty="0" smtClean="0">
                <a:solidFill>
                  <a:schemeClr val="tx1"/>
                </a:solidFill>
                <a:latin typeface="+mn-lt"/>
                <a:ea typeface="+mn-ea"/>
                <a:cs typeface="+mn-cs"/>
              </a:rPr>
              <a:t>nose</a:t>
            </a:r>
            <a:r>
              <a:rPr lang="zh-CN" altLang="en-US" sz="1200" b="0" i="0" kern="1200" dirty="0" smtClean="0">
                <a:solidFill>
                  <a:schemeClr val="tx1"/>
                </a:solidFill>
                <a:latin typeface="+mn-lt"/>
                <a:ea typeface="+mn-ea"/>
                <a:cs typeface="+mn-cs"/>
              </a:rPr>
              <a:t>来驱动，其测试的主要风格是按照</a:t>
            </a:r>
            <a:r>
              <a:rPr lang="en-US" altLang="zh-CN" sz="1200" b="0" i="0" kern="1200" dirty="0" err="1" smtClean="0">
                <a:solidFill>
                  <a:schemeClr val="tx1"/>
                </a:solidFill>
                <a:latin typeface="+mn-lt"/>
                <a:ea typeface="+mn-ea"/>
                <a:cs typeface="+mn-cs"/>
              </a:rPr>
              <a:t>pyunit</a:t>
            </a:r>
            <a:r>
              <a:rPr lang="zh-CN" altLang="en-US" sz="1200" b="0" i="0" kern="1200" dirty="0" smtClean="0">
                <a:solidFill>
                  <a:schemeClr val="tx1"/>
                </a:solidFill>
                <a:latin typeface="+mn-lt"/>
                <a:ea typeface="+mn-ea"/>
                <a:cs typeface="+mn-cs"/>
              </a:rPr>
              <a:t>来写的，同时使用了</a:t>
            </a:r>
            <a:r>
              <a:rPr lang="en-US" altLang="zh-CN" sz="1200" b="0" i="0" kern="1200" dirty="0" err="1" smtClean="0">
                <a:solidFill>
                  <a:schemeClr val="tx1"/>
                </a:solidFill>
                <a:latin typeface="+mn-lt"/>
                <a:ea typeface="+mn-ea"/>
                <a:cs typeface="+mn-cs"/>
              </a:rPr>
              <a:t>testtools</a:t>
            </a:r>
            <a:r>
              <a:rPr lang="zh-CN" altLang="en-US" sz="1200" b="0" i="0" kern="1200" dirty="0" smtClean="0">
                <a:solidFill>
                  <a:schemeClr val="tx1"/>
                </a:solidFill>
                <a:latin typeface="+mn-lt"/>
                <a:ea typeface="+mn-ea"/>
                <a:cs typeface="+mn-cs"/>
              </a:rPr>
              <a:t>和</a:t>
            </a:r>
            <a:r>
              <a:rPr lang="en-US" altLang="zh-CN" sz="1200" b="0" i="0" kern="1200" dirty="0" err="1" smtClean="0">
                <a:solidFill>
                  <a:schemeClr val="tx1"/>
                </a:solidFill>
                <a:latin typeface="+mn-lt"/>
                <a:ea typeface="+mn-ea"/>
                <a:cs typeface="+mn-cs"/>
              </a:rPr>
              <a:t>testresources</a:t>
            </a:r>
            <a:r>
              <a:rPr lang="zh-CN" altLang="en-US" sz="1200" b="0" i="0" kern="1200" dirty="0" smtClean="0">
                <a:solidFill>
                  <a:schemeClr val="tx1"/>
                </a:solidFill>
                <a:latin typeface="+mn-lt"/>
                <a:ea typeface="+mn-ea"/>
                <a:cs typeface="+mn-cs"/>
              </a:rPr>
              <a:t>等几个测试工具库。</a:t>
            </a:r>
          </a:p>
          <a:p>
            <a:endParaRPr lang="zh-CN" altLang="en-US" dirty="0"/>
          </a:p>
        </p:txBody>
      </p:sp>
      <p:sp>
        <p:nvSpPr>
          <p:cNvPr id="4" name="灯片编号占位符 3"/>
          <p:cNvSpPr>
            <a:spLocks noGrp="1"/>
          </p:cNvSpPr>
          <p:nvPr>
            <p:ph type="sldNum" sz="quarter" idx="10"/>
          </p:nvPr>
        </p:nvSpPr>
        <p:spPr/>
        <p:txBody>
          <a:bodyPr/>
          <a:lstStyle/>
          <a:p>
            <a:fld id="{84A7B849-1247-4874-9C57-06E98E5352DF}" type="slidenum">
              <a:rPr lang="zh-CN" altLang="en-US" smtClean="0"/>
              <a:pPr/>
              <a:t>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mn-lt"/>
                <a:ea typeface="+mn-ea"/>
                <a:cs typeface="+mn-cs"/>
              </a:rPr>
              <a:t>其中</a:t>
            </a:r>
            <a:r>
              <a:rPr lang="en-US" altLang="zh-CN" sz="1200" b="0" i="0" kern="1200" dirty="0" smtClean="0">
                <a:solidFill>
                  <a:schemeClr val="tx1"/>
                </a:solidFill>
                <a:latin typeface="+mn-lt"/>
                <a:ea typeface="+mn-ea"/>
                <a:cs typeface="+mn-cs"/>
              </a:rPr>
              <a:t>tempest</a:t>
            </a:r>
            <a:r>
              <a:rPr lang="zh-CN" altLang="en-US" sz="1200" b="0" i="0" kern="1200" dirty="0" smtClean="0">
                <a:solidFill>
                  <a:schemeClr val="tx1"/>
                </a:solidFill>
                <a:latin typeface="+mn-lt"/>
                <a:ea typeface="+mn-ea"/>
                <a:cs typeface="+mn-cs"/>
              </a:rPr>
              <a:t>是一个顶层目录，下面各个目录包含的文件主要是上面说的功能。</a:t>
            </a:r>
          </a:p>
          <a:p>
            <a:r>
              <a:rPr lang="en-US" altLang="zh-CN" sz="1200" b="0" i="0" kern="1200" dirty="0" smtClean="0">
                <a:solidFill>
                  <a:schemeClr val="tx1"/>
                </a:solidFill>
                <a:latin typeface="+mn-lt"/>
                <a:ea typeface="+mn-ea"/>
                <a:cs typeface="+mn-cs"/>
              </a:rPr>
              <a:t>tempest.api</a:t>
            </a:r>
            <a:r>
              <a:rPr lang="zh-CN" altLang="en-US" sz="1200" b="0" i="0" kern="1200" dirty="0" smtClean="0">
                <a:solidFill>
                  <a:schemeClr val="tx1"/>
                </a:solidFill>
                <a:latin typeface="+mn-lt"/>
                <a:ea typeface="+mn-ea"/>
                <a:cs typeface="+mn-cs"/>
              </a:rPr>
              <a:t>、</a:t>
            </a:r>
            <a:r>
              <a:rPr lang="en-US" altLang="zh-CN" sz="1200" b="0" i="0" kern="1200" dirty="0" err="1" smtClean="0">
                <a:solidFill>
                  <a:schemeClr val="tx1"/>
                </a:solidFill>
                <a:latin typeface="+mn-lt"/>
                <a:ea typeface="+mn-ea"/>
                <a:cs typeface="+mn-cs"/>
              </a:rPr>
              <a:t>tempest.scenario</a:t>
            </a:r>
            <a:r>
              <a:rPr lang="zh-CN" altLang="en-US" sz="1200" b="0" i="0" kern="1200" dirty="0" smtClean="0">
                <a:solidFill>
                  <a:schemeClr val="tx1"/>
                </a:solidFill>
                <a:latin typeface="+mn-lt"/>
                <a:ea typeface="+mn-ea"/>
                <a:cs typeface="+mn-cs"/>
              </a:rPr>
              <a:t>、</a:t>
            </a:r>
            <a:r>
              <a:rPr lang="en-US" altLang="zh-CN" sz="1200" b="0" i="0" kern="1200" dirty="0" err="1" smtClean="0">
                <a:solidFill>
                  <a:schemeClr val="tx1"/>
                </a:solidFill>
                <a:latin typeface="+mn-lt"/>
                <a:ea typeface="+mn-ea"/>
                <a:cs typeface="+mn-cs"/>
              </a:rPr>
              <a:t>tempest.thirdparty</a:t>
            </a:r>
            <a:r>
              <a:rPr lang="zh-CN" altLang="en-US" sz="1200" b="0" i="0" kern="1200" dirty="0" smtClean="0">
                <a:solidFill>
                  <a:schemeClr val="tx1"/>
                </a:solidFill>
                <a:latin typeface="+mn-lt"/>
                <a:ea typeface="+mn-ea"/>
                <a:cs typeface="+mn-cs"/>
              </a:rPr>
              <a:t>和</a:t>
            </a:r>
            <a:r>
              <a:rPr lang="en-US" altLang="zh-CN" sz="1200" b="0" i="0" kern="1200" dirty="0" err="1" smtClean="0">
                <a:solidFill>
                  <a:schemeClr val="tx1"/>
                </a:solidFill>
                <a:latin typeface="+mn-lt"/>
                <a:ea typeface="+mn-ea"/>
                <a:cs typeface="+mn-cs"/>
              </a:rPr>
              <a:t>tempest.tests</a:t>
            </a:r>
            <a:r>
              <a:rPr lang="zh-CN" altLang="en-US" sz="1200" b="0" i="0" kern="1200" dirty="0" smtClean="0">
                <a:solidFill>
                  <a:schemeClr val="tx1"/>
                </a:solidFill>
                <a:latin typeface="+mn-lt"/>
                <a:ea typeface="+mn-ea"/>
                <a:cs typeface="+mn-cs"/>
              </a:rPr>
              <a:t>里面的测试类都是基于</a:t>
            </a:r>
            <a:r>
              <a:rPr lang="en-US" altLang="zh-CN" sz="1200" b="0" i="0" kern="1200" dirty="0" err="1" smtClean="0">
                <a:solidFill>
                  <a:schemeClr val="tx1"/>
                </a:solidFill>
                <a:latin typeface="+mn-lt"/>
                <a:ea typeface="+mn-ea"/>
                <a:cs typeface="+mn-cs"/>
              </a:rPr>
              <a:t>tempest.test.BaseTestCase</a:t>
            </a:r>
            <a:r>
              <a:rPr lang="zh-CN" altLang="en-US" sz="1200" b="0" i="0" kern="1200" dirty="0" smtClean="0">
                <a:solidFill>
                  <a:schemeClr val="tx1"/>
                </a:solidFill>
                <a:latin typeface="+mn-lt"/>
                <a:ea typeface="+mn-ea"/>
                <a:cs typeface="+mn-cs"/>
              </a:rPr>
              <a:t>。 </a:t>
            </a:r>
            <a:r>
              <a:rPr lang="en-US" altLang="zh-CN" sz="1200" b="0" i="0" kern="1200" dirty="0" err="1" smtClean="0">
                <a:solidFill>
                  <a:schemeClr val="tx1"/>
                </a:solidFill>
                <a:latin typeface="+mn-lt"/>
                <a:ea typeface="+mn-ea"/>
                <a:cs typeface="+mn-cs"/>
              </a:rPr>
              <a:t>BaseTestCase</a:t>
            </a:r>
            <a:r>
              <a:rPr lang="zh-CN" altLang="en-US" sz="1200" b="0" i="0" kern="1200" dirty="0" smtClean="0">
                <a:solidFill>
                  <a:schemeClr val="tx1"/>
                </a:solidFill>
                <a:latin typeface="+mn-lt"/>
                <a:ea typeface="+mn-ea"/>
                <a:cs typeface="+mn-cs"/>
              </a:rPr>
              <a:t>声明了</a:t>
            </a:r>
            <a:r>
              <a:rPr lang="en-US" altLang="zh-CN" sz="1200" b="0" i="0" kern="1200" dirty="0" err="1" smtClean="0">
                <a:solidFill>
                  <a:schemeClr val="tx1"/>
                </a:solidFill>
                <a:latin typeface="+mn-lt"/>
                <a:ea typeface="+mn-ea"/>
                <a:cs typeface="+mn-cs"/>
              </a:rPr>
              <a:t>config</a:t>
            </a:r>
            <a:r>
              <a:rPr lang="zh-CN" altLang="en-US" sz="1200" b="0" i="0" kern="1200" dirty="0" smtClean="0">
                <a:solidFill>
                  <a:schemeClr val="tx1"/>
                </a:solidFill>
                <a:latin typeface="+mn-lt"/>
                <a:ea typeface="+mn-ea"/>
                <a:cs typeface="+mn-cs"/>
              </a:rPr>
              <a:t>属性，也就是读取配置文件类，还声明了</a:t>
            </a:r>
            <a:r>
              <a:rPr lang="en-US" altLang="zh-CN" sz="1200" b="0" i="0" kern="1200" dirty="0" err="1" smtClean="0">
                <a:solidFill>
                  <a:schemeClr val="tx1"/>
                </a:solidFill>
                <a:latin typeface="+mn-lt"/>
                <a:ea typeface="+mn-ea"/>
                <a:cs typeface="+mn-cs"/>
              </a:rPr>
              <a:t>setUpClass</a:t>
            </a:r>
            <a:r>
              <a:rPr lang="zh-CN" altLang="en-US" sz="1200" b="0" i="0" kern="1200" dirty="0" smtClean="0">
                <a:solidFill>
                  <a:schemeClr val="tx1"/>
                </a:solidFill>
                <a:latin typeface="+mn-lt"/>
                <a:ea typeface="+mn-ea"/>
                <a:cs typeface="+mn-cs"/>
              </a:rPr>
              <a:t>方法，在类初始化的时候调用。 </a:t>
            </a:r>
            <a:r>
              <a:rPr lang="en-US" altLang="zh-CN" sz="1200" b="0" i="0" kern="1200" dirty="0" err="1" smtClean="0">
                <a:solidFill>
                  <a:schemeClr val="tx1"/>
                </a:solidFill>
                <a:latin typeface="+mn-lt"/>
                <a:ea typeface="+mn-ea"/>
                <a:cs typeface="+mn-cs"/>
              </a:rPr>
              <a:t>BaseTestCase</a:t>
            </a:r>
            <a:r>
              <a:rPr lang="zh-CN" altLang="en-US" sz="1200" b="0" i="0" kern="1200" dirty="0" smtClean="0">
                <a:solidFill>
                  <a:schemeClr val="tx1"/>
                </a:solidFill>
                <a:latin typeface="+mn-lt"/>
                <a:ea typeface="+mn-ea"/>
                <a:cs typeface="+mn-cs"/>
              </a:rPr>
              <a:t>的子类</a:t>
            </a:r>
            <a:r>
              <a:rPr lang="en-US" altLang="zh-CN" sz="1200" b="0" i="0" kern="1200" dirty="0" err="1" smtClean="0">
                <a:solidFill>
                  <a:schemeClr val="tx1"/>
                </a:solidFill>
                <a:latin typeface="+mn-lt"/>
                <a:ea typeface="+mn-ea"/>
                <a:cs typeface="+mn-cs"/>
              </a:rPr>
              <a:t>tempest.test.TestCase</a:t>
            </a:r>
            <a:r>
              <a:rPr lang="zh-CN" altLang="en-US" sz="1200" b="0" i="0" kern="1200" dirty="0" smtClean="0">
                <a:solidFill>
                  <a:schemeClr val="tx1"/>
                </a:solidFill>
                <a:latin typeface="+mn-lt"/>
                <a:ea typeface="+mn-ea"/>
                <a:cs typeface="+mn-cs"/>
              </a:rPr>
              <a:t>就声明了很多工具函数，供它的子类调用。包括</a:t>
            </a:r>
            <a:r>
              <a:rPr lang="en-US" altLang="zh-CN" sz="1200" b="0" i="0" kern="1200" dirty="0" err="1" smtClean="0">
                <a:solidFill>
                  <a:schemeClr val="tx1"/>
                </a:solidFill>
                <a:latin typeface="+mn-lt"/>
                <a:ea typeface="+mn-ea"/>
                <a:cs typeface="+mn-cs"/>
              </a:rPr>
              <a:t>setUpClass</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初始化</a:t>
            </a:r>
            <a:r>
              <a:rPr lang="en-US" altLang="zh-CN" sz="1200" b="0" i="0" kern="1200" dirty="0" err="1" smtClean="0">
                <a:solidFill>
                  <a:schemeClr val="tx1"/>
                </a:solidFill>
                <a:latin typeface="+mn-lt"/>
                <a:ea typeface="+mn-ea"/>
                <a:cs typeface="+mn-cs"/>
              </a:rPr>
              <a:t>OpenStack</a:t>
            </a:r>
            <a:r>
              <a:rPr lang="zh-CN" altLang="en-US" sz="1200" b="0" i="0" kern="1200" dirty="0" smtClean="0">
                <a:solidFill>
                  <a:schemeClr val="tx1"/>
                </a:solidFill>
                <a:latin typeface="+mn-lt"/>
                <a:ea typeface="+mn-ea"/>
                <a:cs typeface="+mn-cs"/>
              </a:rPr>
              <a:t>的各个服务的</a:t>
            </a:r>
            <a:r>
              <a:rPr lang="en-US" altLang="zh-CN" sz="1200" b="0" i="0" kern="1200" dirty="0" smtClean="0">
                <a:solidFill>
                  <a:schemeClr val="tx1"/>
                </a:solidFill>
                <a:latin typeface="+mn-lt"/>
                <a:ea typeface="+mn-ea"/>
                <a:cs typeface="+mn-cs"/>
              </a:rPr>
              <a:t>Client</a:t>
            </a:r>
            <a:r>
              <a:rPr lang="zh-CN" altLang="en-US" sz="1200" b="0" i="0" kern="1200" dirty="0" smtClean="0">
                <a:solidFill>
                  <a:schemeClr val="tx1"/>
                </a:solidFill>
                <a:latin typeface="+mn-lt"/>
                <a:ea typeface="+mn-ea"/>
                <a:cs typeface="+mn-cs"/>
              </a:rPr>
              <a:t>并设置成类的属性</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，资源管理函数</a:t>
            </a:r>
            <a:r>
              <a:rPr lang="en-US" altLang="zh-CN" sz="1200" b="0" i="0" kern="1200" dirty="0" smtClean="0">
                <a:solidFill>
                  <a:schemeClr val="tx1"/>
                </a:solidFill>
                <a:latin typeface="+mn-lt"/>
                <a:ea typeface="+mn-ea"/>
                <a:cs typeface="+mn-cs"/>
              </a:rPr>
              <a:t>(get/set/</a:t>
            </a:r>
            <a:r>
              <a:rPr lang="en-US" altLang="zh-CN" sz="1200" b="0" i="0" kern="1200" dirty="0" err="1" smtClean="0">
                <a:solidFill>
                  <a:schemeClr val="tx1"/>
                </a:solidFill>
                <a:latin typeface="+mn-lt"/>
                <a:ea typeface="+mn-ea"/>
                <a:cs typeface="+mn-cs"/>
              </a:rPr>
              <a:t>remove_resource</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和</a:t>
            </a:r>
            <a:r>
              <a:rPr lang="en-US" altLang="zh-CN" sz="1200" b="0" i="0" kern="1200" dirty="0" err="1" smtClean="0">
                <a:solidFill>
                  <a:schemeClr val="tx1"/>
                </a:solidFill>
                <a:latin typeface="+mn-lt"/>
                <a:ea typeface="+mn-ea"/>
                <a:cs typeface="+mn-cs"/>
              </a:rPr>
              <a:t>status_timeout</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等待资源到达某个期望的状态</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84A7B849-1247-4874-9C57-06E98E5352DF}" type="slidenum">
              <a:rPr lang="zh-CN" altLang="en-US" smtClean="0"/>
              <a:pPr/>
              <a:t>10</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每一个测试，都有两个实现，一个是测试</a:t>
            </a:r>
            <a:r>
              <a:rPr lang="en-US" altLang="zh-CN" sz="1200" dirty="0" smtClean="0"/>
              <a:t>JSON</a:t>
            </a:r>
            <a:r>
              <a:rPr lang="zh-CN" altLang="en-US" sz="1200" dirty="0" smtClean="0"/>
              <a:t>格式，一个是测试</a:t>
            </a:r>
            <a:r>
              <a:rPr lang="en-US" altLang="zh-CN" sz="1200" dirty="0" smtClean="0"/>
              <a:t>XML</a:t>
            </a:r>
            <a:r>
              <a:rPr lang="zh-CN" altLang="en-US" sz="1200" dirty="0" smtClean="0"/>
              <a:t>格式的。这个是通过类的</a:t>
            </a:r>
            <a:r>
              <a:rPr lang="en-US" altLang="zh-CN" sz="1200" dirty="0" smtClean="0"/>
              <a:t>_interface</a:t>
            </a:r>
            <a:r>
              <a:rPr lang="zh-CN" altLang="en-US" sz="1200" dirty="0" smtClean="0"/>
              <a:t>属性类设置。而在基类</a:t>
            </a:r>
            <a:r>
              <a:rPr lang="en-US" altLang="zh-CN" sz="1200" dirty="0" err="1" smtClean="0"/>
              <a:t>BaseComputeTest</a:t>
            </a:r>
            <a:r>
              <a:rPr lang="zh-CN" altLang="en-US" sz="1200" dirty="0" smtClean="0"/>
              <a:t>里面，会利用这个属性构造不同的</a:t>
            </a:r>
            <a:r>
              <a:rPr lang="en-US" altLang="zh-CN" sz="1200" dirty="0" smtClean="0"/>
              <a:t>API</a:t>
            </a:r>
            <a:r>
              <a:rPr lang="zh-CN" altLang="en-US" sz="1200" dirty="0" smtClean="0"/>
              <a:t>实现。不过目前</a:t>
            </a:r>
            <a:r>
              <a:rPr lang="en-US" altLang="zh-CN" sz="1200" dirty="0" smtClean="0"/>
              <a:t>XML</a:t>
            </a:r>
            <a:r>
              <a:rPr lang="zh-CN" altLang="en-US" sz="1200" dirty="0" smtClean="0"/>
              <a:t>格式的测试基本上都是空的实现，所以主要的测试都是在</a:t>
            </a:r>
            <a:r>
              <a:rPr lang="en-US" altLang="zh-CN" sz="1200" dirty="0" smtClean="0"/>
              <a:t>JSON</a:t>
            </a:r>
            <a:r>
              <a:rPr lang="zh-CN" altLang="en-US" sz="1200" dirty="0" smtClean="0"/>
              <a:t>格式上。</a:t>
            </a:r>
            <a:endParaRPr lang="en-US" altLang="zh-CN"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smtClean="0">
                <a:solidFill>
                  <a:schemeClr val="tx1"/>
                </a:solidFill>
                <a:latin typeface="+mn-lt"/>
                <a:ea typeface="+mn-ea"/>
                <a:cs typeface="+mn-cs"/>
              </a:rPr>
              <a:t>租户（</a:t>
            </a:r>
            <a:r>
              <a:rPr lang="en-US" altLang="zh-CN" sz="1200" b="1" i="0" kern="1200" dirty="0" smtClean="0">
                <a:solidFill>
                  <a:schemeClr val="tx1"/>
                </a:solidFill>
                <a:latin typeface="+mn-lt"/>
                <a:ea typeface="+mn-ea"/>
                <a:cs typeface="+mn-cs"/>
              </a:rPr>
              <a:t>Tenant</a:t>
            </a:r>
            <a:r>
              <a:rPr lang="zh-CN" altLang="en-US" sz="1200" b="1"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：使用相关服务的一个组织（一个租户可以代表一个客户、账号、公司、组织或项目），必须指定一个相应的租户（</a:t>
            </a:r>
            <a:r>
              <a:rPr lang="en-US" altLang="zh-CN" sz="1200" b="0" i="0" kern="1200" dirty="0" smtClean="0">
                <a:solidFill>
                  <a:schemeClr val="tx1"/>
                </a:solidFill>
                <a:latin typeface="+mn-lt"/>
                <a:ea typeface="+mn-ea"/>
                <a:cs typeface="+mn-cs"/>
              </a:rPr>
              <a:t>Tenant</a:t>
            </a:r>
            <a:r>
              <a:rPr lang="zh-CN" altLang="en-US" sz="1200" b="0" i="0" kern="1200" dirty="0" smtClean="0">
                <a:solidFill>
                  <a:schemeClr val="tx1"/>
                </a:solidFill>
                <a:latin typeface="+mn-lt"/>
                <a:ea typeface="+mn-ea"/>
                <a:cs typeface="+mn-cs"/>
              </a:rPr>
              <a:t>）才可以申请</a:t>
            </a:r>
            <a:r>
              <a:rPr lang="en-US" altLang="zh-CN" sz="1200" b="0" i="0" kern="1200" dirty="0" err="1" smtClean="0">
                <a:solidFill>
                  <a:schemeClr val="tx1"/>
                </a:solidFill>
                <a:latin typeface="+mn-lt"/>
                <a:ea typeface="+mn-ea"/>
                <a:cs typeface="+mn-cs"/>
              </a:rPr>
              <a:t>OpenStack</a:t>
            </a:r>
            <a:r>
              <a:rPr lang="zh-CN" altLang="en-US" sz="1200" b="0" i="0" kern="1200" dirty="0" smtClean="0">
                <a:solidFill>
                  <a:schemeClr val="tx1"/>
                </a:solidFill>
                <a:latin typeface="+mn-lt"/>
                <a:ea typeface="+mn-ea"/>
                <a:cs typeface="+mn-cs"/>
              </a:rPr>
              <a:t>服务。</a:t>
            </a:r>
            <a:endParaRPr lang="en-US" altLang="zh-CN"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smtClean="0">
                <a:solidFill>
                  <a:schemeClr val="tx1"/>
                </a:solidFill>
                <a:latin typeface="+mn-lt"/>
                <a:ea typeface="+mn-ea"/>
                <a:cs typeface="+mn-cs"/>
              </a:rPr>
              <a:t>用户（</a:t>
            </a:r>
            <a:r>
              <a:rPr lang="en-US" altLang="zh-CN" sz="1200" b="1" i="0" kern="1200" dirty="0" smtClean="0">
                <a:solidFill>
                  <a:schemeClr val="tx1"/>
                </a:solidFill>
                <a:latin typeface="+mn-lt"/>
                <a:ea typeface="+mn-ea"/>
                <a:cs typeface="+mn-cs"/>
              </a:rPr>
              <a:t>User</a:t>
            </a:r>
            <a:r>
              <a:rPr lang="zh-CN" altLang="en-US" sz="1200" b="1"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表示拥有用户名、密码、邮箱等账号信息的个人，用户能够申请并获得访问资源的授权。用户拥有证书，可以与一个或多个租户关联。经过身份验证后，会为每个关联的租户提供一个特定的令牌。一个用户可以在不同的租户中被分配不同的角色</a:t>
            </a:r>
            <a:endParaRPr lang="en-US" altLang="zh-CN"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latin typeface="+mn-lt"/>
                <a:ea typeface="+mn-ea"/>
                <a:cs typeface="+mn-cs"/>
              </a:rPr>
              <a:t>一个令牌可以是</a:t>
            </a:r>
            <a:r>
              <a:rPr lang="en-US" altLang="zh-CN" sz="1200" b="0" i="0" kern="1200" dirty="0" smtClean="0">
                <a:solidFill>
                  <a:schemeClr val="tx1"/>
                </a:solidFill>
                <a:latin typeface="+mn-lt"/>
                <a:ea typeface="+mn-ea"/>
                <a:cs typeface="+mn-cs"/>
              </a:rPr>
              <a:t>scoped</a:t>
            </a:r>
            <a:r>
              <a:rPr lang="zh-CN" altLang="en-US" sz="1200" b="0" i="0" kern="1200" dirty="0" smtClean="0">
                <a:solidFill>
                  <a:schemeClr val="tx1"/>
                </a:solidFill>
                <a:latin typeface="+mn-lt"/>
                <a:ea typeface="+mn-ea"/>
                <a:cs typeface="+mn-cs"/>
              </a:rPr>
              <a:t>或</a:t>
            </a:r>
            <a:r>
              <a:rPr lang="en-US" altLang="zh-CN" sz="1200" b="0" i="0" kern="1200" dirty="0" err="1" smtClean="0">
                <a:solidFill>
                  <a:schemeClr val="tx1"/>
                </a:solidFill>
                <a:latin typeface="+mn-lt"/>
                <a:ea typeface="+mn-ea"/>
                <a:cs typeface="+mn-cs"/>
              </a:rPr>
              <a:t>unscoped</a:t>
            </a:r>
            <a:r>
              <a:rPr lang="zh-CN" altLang="en-US" sz="1200" b="0" i="0" kern="1200" dirty="0" smtClean="0">
                <a:solidFill>
                  <a:schemeClr val="tx1"/>
                </a:solidFill>
                <a:latin typeface="+mn-lt"/>
                <a:ea typeface="+mn-ea"/>
                <a:cs typeface="+mn-cs"/>
              </a:rPr>
              <a:t>。一个</a:t>
            </a:r>
            <a:r>
              <a:rPr lang="en-US" altLang="zh-CN" sz="1200" b="0" i="0" kern="1200" dirty="0" smtClean="0">
                <a:solidFill>
                  <a:schemeClr val="tx1"/>
                </a:solidFill>
                <a:latin typeface="+mn-lt"/>
                <a:ea typeface="+mn-ea"/>
                <a:cs typeface="+mn-cs"/>
              </a:rPr>
              <a:t>scoped</a:t>
            </a:r>
            <a:r>
              <a:rPr lang="zh-CN" altLang="en-US" sz="1200" b="0" i="0" kern="1200" dirty="0" smtClean="0">
                <a:solidFill>
                  <a:schemeClr val="tx1"/>
                </a:solidFill>
                <a:latin typeface="+mn-lt"/>
                <a:ea typeface="+mn-ea"/>
                <a:cs typeface="+mn-cs"/>
              </a:rPr>
              <a:t>令牌代表为某个租户验证过的用户，而</a:t>
            </a:r>
            <a:r>
              <a:rPr lang="en-US" altLang="zh-CN" sz="1200" b="0" i="0" kern="1200" dirty="0" err="1" smtClean="0">
                <a:solidFill>
                  <a:schemeClr val="tx1"/>
                </a:solidFill>
                <a:latin typeface="+mn-lt"/>
                <a:ea typeface="+mn-ea"/>
                <a:cs typeface="+mn-cs"/>
              </a:rPr>
              <a:t>unscoped</a:t>
            </a:r>
            <a:r>
              <a:rPr lang="zh-CN" altLang="en-US" sz="1200" b="0" i="0" kern="1200" dirty="0" smtClean="0">
                <a:solidFill>
                  <a:schemeClr val="tx1"/>
                </a:solidFill>
                <a:latin typeface="+mn-lt"/>
                <a:ea typeface="+mn-ea"/>
                <a:cs typeface="+mn-cs"/>
              </a:rPr>
              <a:t>令牌则仅代表一个用户。令牌的有效期是有限的，可以随时被撤回。</a:t>
            </a:r>
            <a:endParaRPr lang="en-US" altLang="zh-CN"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smtClean="0">
                <a:solidFill>
                  <a:schemeClr val="tx1"/>
                </a:solidFill>
                <a:latin typeface="+mn-lt"/>
                <a:ea typeface="+mn-ea"/>
                <a:cs typeface="+mn-cs"/>
              </a:rPr>
              <a:t>角色（</a:t>
            </a:r>
            <a:r>
              <a:rPr lang="en-US" altLang="zh-CN" sz="1200" b="1" i="0" kern="1200" dirty="0" smtClean="0">
                <a:solidFill>
                  <a:schemeClr val="tx1"/>
                </a:solidFill>
                <a:latin typeface="+mn-lt"/>
                <a:ea typeface="+mn-ea"/>
                <a:cs typeface="+mn-cs"/>
              </a:rPr>
              <a:t>Role</a:t>
            </a:r>
            <a:r>
              <a:rPr lang="zh-CN" altLang="en-US" sz="1200" b="1"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代表特定的租户中的用户操作权限，一个角色是应用于某个租户的使用权限集合，以允许某个指定用户访问或使用特定操作。角色是使用权限的逻辑分组，它使得通用的权限可以简单地分组并绑定到与某个指定租户相关的用户。</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zh-CN" sz="1200" dirty="0" smtClean="0"/>
          </a:p>
        </p:txBody>
      </p:sp>
      <p:sp>
        <p:nvSpPr>
          <p:cNvPr id="4" name="灯片编号占位符 3"/>
          <p:cNvSpPr>
            <a:spLocks noGrp="1"/>
          </p:cNvSpPr>
          <p:nvPr>
            <p:ph type="sldNum" sz="quarter" idx="10"/>
          </p:nvPr>
        </p:nvSpPr>
        <p:spPr/>
        <p:txBody>
          <a:bodyPr/>
          <a:lstStyle/>
          <a:p>
            <a:fld id="{84A7B849-1247-4874-9C57-06E98E5352DF}" type="slidenum">
              <a:rPr lang="zh-CN" altLang="en-US" smtClean="0"/>
              <a:pPr/>
              <a:t>12</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mn-ea"/>
                <a:ea typeface="+mn-ea"/>
              </a:rPr>
              <a:t>而上面用的</a:t>
            </a:r>
            <a:r>
              <a:rPr lang="en-US" altLang="zh-CN" sz="1200" dirty="0" smtClean="0">
                <a:latin typeface="+mn-ea"/>
                <a:ea typeface="+mn-ea"/>
              </a:rPr>
              <a:t>Client</a:t>
            </a:r>
            <a:r>
              <a:rPr lang="zh-CN" altLang="en-US" sz="1200" dirty="0" smtClean="0">
                <a:latin typeface="+mn-ea"/>
                <a:ea typeface="+mn-ea"/>
              </a:rPr>
              <a:t>是</a:t>
            </a:r>
            <a:r>
              <a:rPr lang="en-US" altLang="zh-CN" sz="1200" dirty="0" smtClean="0">
                <a:latin typeface="+mn-ea"/>
                <a:ea typeface="+mn-ea"/>
              </a:rPr>
              <a:t>tempest</a:t>
            </a:r>
            <a:r>
              <a:rPr lang="zh-CN" altLang="en-US" sz="1200" dirty="0" smtClean="0">
                <a:latin typeface="+mn-ea"/>
                <a:ea typeface="+mn-ea"/>
              </a:rPr>
              <a:t>自己实现的</a:t>
            </a:r>
            <a:r>
              <a:rPr lang="en-US" altLang="zh-CN" sz="1200" dirty="0" err="1" smtClean="0">
                <a:latin typeface="+mn-ea"/>
                <a:ea typeface="+mn-ea"/>
              </a:rPr>
              <a:t>RESTful</a:t>
            </a:r>
            <a:r>
              <a:rPr lang="en-US" altLang="zh-CN" sz="1200" dirty="0" smtClean="0">
                <a:latin typeface="+mn-ea"/>
                <a:ea typeface="+mn-ea"/>
              </a:rPr>
              <a:t> API client</a:t>
            </a:r>
            <a:r>
              <a:rPr lang="zh-CN" altLang="en-US" sz="1200" dirty="0" smtClean="0">
                <a:latin typeface="+mn-ea"/>
                <a:ea typeface="+mn-ea"/>
              </a:rPr>
              <a:t>，他们实现在</a:t>
            </a:r>
            <a:r>
              <a:rPr lang="en-US" altLang="zh-CN" sz="1200" dirty="0" err="1" smtClean="0">
                <a:latin typeface="+mn-ea"/>
                <a:ea typeface="+mn-ea"/>
              </a:rPr>
              <a:t>tempest.services</a:t>
            </a:r>
            <a:r>
              <a:rPr lang="zh-CN" altLang="en-US" sz="1200" dirty="0" smtClean="0">
                <a:latin typeface="+mn-ea"/>
                <a:ea typeface="+mn-ea"/>
              </a:rPr>
              <a:t>里面，是利用</a:t>
            </a:r>
            <a:r>
              <a:rPr lang="en-US" altLang="zh-CN" sz="1200" dirty="0" smtClean="0">
                <a:latin typeface="+mn-ea"/>
                <a:ea typeface="+mn-ea"/>
              </a:rPr>
              <a:t>httplib2</a:t>
            </a:r>
            <a:r>
              <a:rPr lang="zh-CN" altLang="en-US" sz="1200" dirty="0" smtClean="0">
                <a:latin typeface="+mn-ea"/>
                <a:ea typeface="+mn-ea"/>
              </a:rPr>
              <a:t>来实现的简单</a:t>
            </a:r>
            <a:r>
              <a:rPr lang="en-US" altLang="zh-CN" sz="1200" dirty="0" err="1" smtClean="0">
                <a:latin typeface="+mn-ea"/>
                <a:ea typeface="+mn-ea"/>
              </a:rPr>
              <a:t>RESTful</a:t>
            </a:r>
            <a:r>
              <a:rPr lang="en-US" altLang="zh-CN" sz="1200" dirty="0" smtClean="0">
                <a:latin typeface="+mn-ea"/>
                <a:ea typeface="+mn-ea"/>
              </a:rPr>
              <a:t> client</a:t>
            </a:r>
            <a:r>
              <a:rPr lang="zh-CN" altLang="en-US" sz="1200" dirty="0" smtClean="0">
                <a:latin typeface="+mn-ea"/>
                <a:ea typeface="+mn-ea"/>
              </a:rPr>
              <a:t>。</a:t>
            </a:r>
          </a:p>
          <a:p>
            <a:endParaRPr lang="zh-CN" altLang="en-US" dirty="0"/>
          </a:p>
        </p:txBody>
      </p:sp>
      <p:sp>
        <p:nvSpPr>
          <p:cNvPr id="4" name="灯片编号占位符 3"/>
          <p:cNvSpPr>
            <a:spLocks noGrp="1"/>
          </p:cNvSpPr>
          <p:nvPr>
            <p:ph type="sldNum" sz="quarter" idx="10"/>
          </p:nvPr>
        </p:nvSpPr>
        <p:spPr/>
        <p:txBody>
          <a:bodyPr/>
          <a:lstStyle/>
          <a:p>
            <a:fld id="{84A7B849-1247-4874-9C57-06E98E5352DF}" type="slidenum">
              <a:rPr lang="zh-CN" altLang="en-US" smtClean="0"/>
              <a:pPr/>
              <a:t>15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smtClean="0">
                <a:solidFill>
                  <a:schemeClr val="tx1"/>
                </a:solidFill>
                <a:latin typeface="+mn-lt"/>
                <a:ea typeface="+mn-ea"/>
                <a:cs typeface="+mn-cs"/>
              </a:rPr>
              <a:t> FlavorV2TestJSON</a:t>
            </a:r>
            <a:r>
              <a:rPr lang="zh-CN" altLang="en-US" sz="1200" b="0" i="0" kern="1200" dirty="0" smtClean="0">
                <a:solidFill>
                  <a:schemeClr val="tx1"/>
                </a:solidFill>
                <a:latin typeface="+mn-lt"/>
                <a:ea typeface="+mn-ea"/>
                <a:cs typeface="+mn-cs"/>
              </a:rPr>
              <a:t>继承自</a:t>
            </a:r>
            <a:r>
              <a:rPr lang="en-US" altLang="zh-CN" sz="1200" b="0" i="0" kern="1200" dirty="0" err="1" smtClean="0">
                <a:solidFill>
                  <a:schemeClr val="tx1"/>
                </a:solidFill>
                <a:latin typeface="+mn-lt"/>
                <a:ea typeface="+mn-ea"/>
                <a:cs typeface="+mn-cs"/>
              </a:rPr>
              <a:t>BaseComputeTest</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Clients</a:t>
            </a:r>
            <a:r>
              <a:rPr lang="zh-CN" altLang="en-US" sz="1200" b="0" i="0" kern="1200" dirty="0" smtClean="0">
                <a:solidFill>
                  <a:schemeClr val="tx1"/>
                </a:solidFill>
                <a:latin typeface="+mn-lt"/>
                <a:ea typeface="+mn-ea"/>
                <a:cs typeface="+mn-cs"/>
              </a:rPr>
              <a:t>是负责管理包括</a:t>
            </a:r>
            <a:r>
              <a:rPr lang="en-US" altLang="zh-CN" sz="1200" b="0" i="0" kern="1200" dirty="0" err="1" smtClean="0">
                <a:solidFill>
                  <a:schemeClr val="tx1"/>
                </a:solidFill>
                <a:latin typeface="+mn-lt"/>
                <a:ea typeface="+mn-ea"/>
                <a:cs typeface="+mn-cs"/>
              </a:rPr>
              <a:t>FlavorsClient</a:t>
            </a:r>
            <a:r>
              <a:rPr lang="zh-CN" altLang="en-US" sz="1200" b="0" i="0" kern="1200" dirty="0" smtClean="0">
                <a:solidFill>
                  <a:schemeClr val="tx1"/>
                </a:solidFill>
                <a:latin typeface="+mn-lt"/>
                <a:ea typeface="+mn-ea"/>
                <a:cs typeface="+mn-cs"/>
              </a:rPr>
              <a:t>在内的所有的</a:t>
            </a:r>
            <a:r>
              <a:rPr lang="en-US" altLang="zh-CN" sz="1200" b="0" i="0" kern="1200" dirty="0" err="1" smtClean="0">
                <a:solidFill>
                  <a:schemeClr val="tx1"/>
                </a:solidFill>
                <a:latin typeface="+mn-lt"/>
                <a:ea typeface="+mn-ea"/>
                <a:cs typeface="+mn-cs"/>
              </a:rPr>
              <a:t>openstack</a:t>
            </a:r>
            <a:r>
              <a:rPr lang="en-US" altLang="zh-CN" sz="1200" b="0" i="0" kern="1200" dirty="0" smtClean="0">
                <a:solidFill>
                  <a:schemeClr val="tx1"/>
                </a:solidFill>
                <a:latin typeface="+mn-lt"/>
                <a:ea typeface="+mn-ea"/>
                <a:cs typeface="+mn-cs"/>
              </a:rPr>
              <a:t> clients</a:t>
            </a:r>
            <a:r>
              <a:rPr lang="zh-CN" altLang="en-US" sz="1200" b="0" i="0" kern="1200" dirty="0" smtClean="0">
                <a:solidFill>
                  <a:schemeClr val="tx1"/>
                </a:solidFill>
                <a:latin typeface="+mn-lt"/>
                <a:ea typeface="+mn-ea"/>
                <a:cs typeface="+mn-cs"/>
              </a:rPr>
              <a:t>的，同时调用</a:t>
            </a:r>
            <a:r>
              <a:rPr lang="en-US" altLang="zh-CN" sz="1200" b="0" i="0" kern="1200" dirty="0" err="1" smtClean="0">
                <a:solidFill>
                  <a:schemeClr val="tx1"/>
                </a:solidFill>
                <a:latin typeface="+mn-lt"/>
                <a:ea typeface="+mn-ea"/>
                <a:cs typeface="+mn-cs"/>
              </a:rPr>
              <a:t>TempestConfig</a:t>
            </a:r>
            <a:r>
              <a:rPr lang="zh-CN" altLang="en-US" sz="1200" b="0" i="0" kern="1200" dirty="0" smtClean="0">
                <a:solidFill>
                  <a:schemeClr val="tx1"/>
                </a:solidFill>
                <a:latin typeface="+mn-lt"/>
                <a:ea typeface="+mn-ea"/>
                <a:cs typeface="+mn-cs"/>
              </a:rPr>
              <a:t>来读取配置文件。</a:t>
            </a:r>
            <a:r>
              <a:rPr lang="en-US" altLang="zh-CN" sz="1200" b="0" i="0" u="none" strike="noStrike" kern="1200" dirty="0" err="1" smtClean="0">
                <a:solidFill>
                  <a:schemeClr val="tx1"/>
                </a:solidFill>
                <a:latin typeface="+mn-lt"/>
                <a:ea typeface="+mn-ea"/>
                <a:cs typeface="+mn-cs"/>
              </a:rPr>
              <a:t>FlavorsClient</a:t>
            </a:r>
            <a:r>
              <a:rPr lang="zh-CN" altLang="en-US" sz="1200" b="0" i="0" kern="1200" dirty="0" smtClean="0">
                <a:solidFill>
                  <a:schemeClr val="tx1"/>
                </a:solidFill>
                <a:latin typeface="+mn-lt"/>
                <a:ea typeface="+mn-ea"/>
                <a:cs typeface="+mn-cs"/>
              </a:rPr>
              <a:t>继承自</a:t>
            </a:r>
            <a:r>
              <a:rPr lang="en-US" altLang="zh-CN" sz="1200" b="0" i="0" kern="1200" dirty="0" err="1" smtClean="0">
                <a:solidFill>
                  <a:schemeClr val="tx1"/>
                </a:solidFill>
                <a:latin typeface="+mn-lt"/>
                <a:ea typeface="+mn-ea"/>
                <a:cs typeface="+mn-cs"/>
              </a:rPr>
              <a:t>RestClient</a:t>
            </a:r>
            <a:r>
              <a:rPr lang="zh-CN" altLang="en-US" sz="1200" b="0" i="0" kern="1200" dirty="0" smtClean="0">
                <a:solidFill>
                  <a:schemeClr val="tx1"/>
                </a:solidFill>
                <a:latin typeface="+mn-lt"/>
                <a:ea typeface="+mn-ea"/>
                <a:cs typeface="+mn-cs"/>
              </a:rPr>
              <a:t>，封装了访问</a:t>
            </a:r>
            <a:r>
              <a:rPr lang="en-US" altLang="zh-CN" sz="1200" b="0" i="0" kern="1200" dirty="0" err="1" smtClean="0">
                <a:solidFill>
                  <a:schemeClr val="tx1"/>
                </a:solidFill>
                <a:latin typeface="+mn-lt"/>
                <a:ea typeface="+mn-ea"/>
                <a:cs typeface="+mn-cs"/>
              </a:rPr>
              <a:t>openstack</a:t>
            </a:r>
            <a:r>
              <a:rPr lang="en-US" altLang="zh-CN" sz="1200" b="0" i="0" kern="1200" dirty="0" smtClean="0">
                <a:solidFill>
                  <a:schemeClr val="tx1"/>
                </a:solidFill>
                <a:latin typeface="+mn-lt"/>
                <a:ea typeface="+mn-ea"/>
                <a:cs typeface="+mn-cs"/>
              </a:rPr>
              <a:t> </a:t>
            </a:r>
            <a:r>
              <a:rPr lang="en-US" altLang="zh-CN" sz="1200" b="0" i="0" kern="1200" dirty="0" err="1" smtClean="0">
                <a:solidFill>
                  <a:schemeClr val="tx1"/>
                </a:solidFill>
                <a:latin typeface="+mn-lt"/>
                <a:ea typeface="+mn-ea"/>
                <a:cs typeface="+mn-cs"/>
              </a:rPr>
              <a:t>api</a:t>
            </a:r>
            <a:r>
              <a:rPr lang="zh-CN" altLang="en-US" sz="1200" b="0" i="0" kern="1200" dirty="0" smtClean="0">
                <a:solidFill>
                  <a:schemeClr val="tx1"/>
                </a:solidFill>
                <a:latin typeface="+mn-lt"/>
                <a:ea typeface="+mn-ea"/>
                <a:cs typeface="+mn-cs"/>
              </a:rPr>
              <a:t>的接口。</a:t>
            </a:r>
            <a:r>
              <a:rPr lang="en-US" altLang="zh-CN" sz="1200" b="0" i="0" kern="1200" dirty="0" err="1" smtClean="0">
                <a:solidFill>
                  <a:schemeClr val="tx1"/>
                </a:solidFill>
                <a:latin typeface="+mn-lt"/>
                <a:ea typeface="+mn-ea"/>
                <a:cs typeface="+mn-cs"/>
              </a:rPr>
              <a:t>FlavorsTestJSON</a:t>
            </a:r>
            <a:r>
              <a:rPr lang="zh-CN" altLang="en-US" sz="1200" b="0" i="0" kern="1200" dirty="0" smtClean="0">
                <a:solidFill>
                  <a:schemeClr val="tx1"/>
                </a:solidFill>
                <a:latin typeface="+mn-lt"/>
                <a:ea typeface="+mn-ea"/>
                <a:cs typeface="+mn-cs"/>
              </a:rPr>
              <a:t>通过</a:t>
            </a:r>
            <a:r>
              <a:rPr lang="en-US" altLang="zh-CN" sz="1200" b="0" i="0" kern="1200" dirty="0" err="1" smtClean="0">
                <a:solidFill>
                  <a:schemeClr val="tx1"/>
                </a:solidFill>
                <a:latin typeface="+mn-lt"/>
                <a:ea typeface="+mn-ea"/>
                <a:cs typeface="+mn-cs"/>
              </a:rPr>
              <a:t>FlavorsClient</a:t>
            </a:r>
            <a:r>
              <a:rPr lang="zh-CN" altLang="en-US" sz="1200" b="0" i="0" kern="1200" dirty="0" smtClean="0">
                <a:solidFill>
                  <a:schemeClr val="tx1"/>
                </a:solidFill>
                <a:latin typeface="+mn-lt"/>
                <a:ea typeface="+mn-ea"/>
                <a:cs typeface="+mn-cs"/>
              </a:rPr>
              <a:t>来实现对</a:t>
            </a:r>
            <a:r>
              <a:rPr lang="en-US" altLang="zh-CN" sz="1200" b="0" i="0" kern="1200" dirty="0" err="1" smtClean="0">
                <a:solidFill>
                  <a:schemeClr val="tx1"/>
                </a:solidFill>
                <a:latin typeface="+mn-lt"/>
                <a:ea typeface="+mn-ea"/>
                <a:cs typeface="+mn-cs"/>
              </a:rPr>
              <a:t>openstack</a:t>
            </a:r>
            <a:r>
              <a:rPr lang="en-US" altLang="zh-CN" sz="1200" b="0" i="0" kern="1200" dirty="0" smtClean="0">
                <a:solidFill>
                  <a:schemeClr val="tx1"/>
                </a:solidFill>
                <a:latin typeface="+mn-lt"/>
                <a:ea typeface="+mn-ea"/>
                <a:cs typeface="+mn-cs"/>
              </a:rPr>
              <a:t> </a:t>
            </a:r>
            <a:r>
              <a:rPr lang="en-US" altLang="zh-CN" sz="1200" b="0" i="0" kern="1200" dirty="0" err="1" smtClean="0">
                <a:solidFill>
                  <a:schemeClr val="tx1"/>
                </a:solidFill>
                <a:latin typeface="+mn-lt"/>
                <a:ea typeface="+mn-ea"/>
                <a:cs typeface="+mn-cs"/>
              </a:rPr>
              <a:t>api</a:t>
            </a:r>
            <a:r>
              <a:rPr lang="zh-CN" altLang="en-US" sz="1200" b="0" i="0" kern="1200" dirty="0" smtClean="0">
                <a:solidFill>
                  <a:schemeClr val="tx1"/>
                </a:solidFill>
                <a:latin typeface="+mn-lt"/>
                <a:ea typeface="+mn-ea"/>
                <a:cs typeface="+mn-cs"/>
              </a:rPr>
              <a:t>的访问。</a:t>
            </a:r>
            <a:endParaRPr lang="zh-CN" altLang="en-US" dirty="0"/>
          </a:p>
        </p:txBody>
      </p:sp>
      <p:sp>
        <p:nvSpPr>
          <p:cNvPr id="4" name="灯片编号占位符 3"/>
          <p:cNvSpPr>
            <a:spLocks noGrp="1"/>
          </p:cNvSpPr>
          <p:nvPr>
            <p:ph type="sldNum" sz="quarter" idx="10"/>
          </p:nvPr>
        </p:nvSpPr>
        <p:spPr/>
        <p:txBody>
          <a:bodyPr/>
          <a:lstStyle/>
          <a:p>
            <a:fld id="{84A7B849-1247-4874-9C57-06E98E5352DF}" type="slidenum">
              <a:rPr lang="zh-CN" altLang="en-US" smtClean="0"/>
              <a:pPr/>
              <a:t>16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1200" dirty="0" smtClean="0">
                <a:latin typeface="+mn-ea"/>
                <a:ea typeface="+mn-ea"/>
              </a:rPr>
              <a:t>每个场景测试类都继承于</a:t>
            </a:r>
            <a:r>
              <a:rPr kumimoji="1" lang="en-US" altLang="zh-CN" sz="1200" dirty="0" err="1" smtClean="0">
                <a:latin typeface="+mn-ea"/>
                <a:ea typeface="+mn-ea"/>
              </a:rPr>
              <a:t>tempest.scenario.manager.OfficialClientTest</a:t>
            </a:r>
            <a:r>
              <a:rPr kumimoji="1" lang="zh-CN" altLang="en-US" sz="1200" dirty="0" smtClean="0">
                <a:latin typeface="+mn-ea"/>
                <a:ea typeface="+mn-ea"/>
              </a:rPr>
              <a:t>，而</a:t>
            </a:r>
            <a:r>
              <a:rPr kumimoji="1" lang="en-US" altLang="zh-CN" sz="1200" dirty="0" err="1" smtClean="0">
                <a:latin typeface="+mn-ea"/>
                <a:ea typeface="+mn-ea"/>
              </a:rPr>
              <a:t>OfficialClientTest</a:t>
            </a:r>
            <a:r>
              <a:rPr kumimoji="1" lang="zh-CN" altLang="en-US" sz="1200" dirty="0" smtClean="0">
                <a:latin typeface="+mn-ea"/>
                <a:ea typeface="+mn-ea"/>
              </a:rPr>
              <a:t>本身又继承于</a:t>
            </a:r>
            <a:r>
              <a:rPr kumimoji="1" lang="en-US" altLang="zh-CN" sz="1200" dirty="0" err="1" smtClean="0">
                <a:latin typeface="+mn-ea"/>
                <a:ea typeface="+mn-ea"/>
              </a:rPr>
              <a:t>tempest.test.TestCase</a:t>
            </a:r>
            <a:r>
              <a:rPr kumimoji="1" lang="zh-CN" altLang="en-US" sz="1200" dirty="0" smtClean="0">
                <a:latin typeface="+mn-ea"/>
                <a:ea typeface="+mn-ea"/>
              </a:rPr>
              <a:t>。</a:t>
            </a:r>
            <a:r>
              <a:rPr kumimoji="1" lang="en-US" altLang="zh-CN" sz="1200" dirty="0" err="1" smtClean="0">
                <a:latin typeface="+mn-ea"/>
                <a:ea typeface="+mn-ea"/>
              </a:rPr>
              <a:t>OfficialClientTest</a:t>
            </a:r>
            <a:r>
              <a:rPr kumimoji="1" lang="zh-CN" altLang="en-US" sz="1200" dirty="0" smtClean="0">
                <a:latin typeface="+mn-ea"/>
                <a:ea typeface="+mn-ea"/>
              </a:rPr>
              <a:t>的特殊之处在于他的所有</a:t>
            </a:r>
            <a:r>
              <a:rPr kumimoji="1" lang="en-US" altLang="zh-CN" sz="1200" dirty="0" smtClean="0">
                <a:latin typeface="+mn-ea"/>
                <a:ea typeface="+mn-ea"/>
              </a:rPr>
              <a:t>API Client</a:t>
            </a:r>
            <a:r>
              <a:rPr kumimoji="1" lang="zh-CN" altLang="en-US" sz="1200" dirty="0" smtClean="0">
                <a:latin typeface="+mn-ea"/>
                <a:ea typeface="+mn-ea"/>
              </a:rPr>
              <a:t>都是官方的</a:t>
            </a:r>
            <a:r>
              <a:rPr kumimoji="1" lang="en-US" altLang="zh-CN" sz="1200" dirty="0" smtClean="0">
                <a:latin typeface="+mn-ea"/>
                <a:ea typeface="+mn-ea"/>
              </a:rPr>
              <a:t>client</a:t>
            </a:r>
            <a:r>
              <a:rPr kumimoji="1" lang="zh-CN" altLang="en-US" sz="1200" dirty="0" smtClean="0">
                <a:latin typeface="+mn-ea"/>
                <a:ea typeface="+mn-ea"/>
              </a:rPr>
              <a:t>而不是</a:t>
            </a:r>
            <a:r>
              <a:rPr kumimoji="1" lang="en-US" altLang="zh-CN" sz="1200" dirty="0" smtClean="0">
                <a:latin typeface="+mn-ea"/>
                <a:ea typeface="+mn-ea"/>
              </a:rPr>
              <a:t>tempest</a:t>
            </a:r>
            <a:r>
              <a:rPr kumimoji="1" lang="zh-CN" altLang="en-US" sz="1200" dirty="0" smtClean="0">
                <a:latin typeface="+mn-ea"/>
                <a:ea typeface="+mn-ea"/>
              </a:rPr>
              <a:t>自己实现的</a:t>
            </a:r>
            <a:r>
              <a:rPr kumimoji="1" lang="en-US" altLang="zh-CN" sz="1200" dirty="0" smtClean="0">
                <a:latin typeface="+mn-ea"/>
                <a:ea typeface="+mn-ea"/>
              </a:rPr>
              <a:t>client</a:t>
            </a:r>
            <a:r>
              <a:rPr kumimoji="1" lang="zh-CN" altLang="en-US" sz="1200" dirty="0" smtClean="0">
                <a:latin typeface="+mn-ea"/>
                <a:ea typeface="+mn-ea"/>
              </a:rPr>
              <a:t>。而且它声明了</a:t>
            </a:r>
            <a:r>
              <a:rPr kumimoji="1" lang="en-US" altLang="zh-CN" sz="1200" dirty="0" err="1" smtClean="0">
                <a:latin typeface="+mn-ea"/>
                <a:ea typeface="+mn-ea"/>
              </a:rPr>
              <a:t>tearDownClass</a:t>
            </a:r>
            <a:r>
              <a:rPr kumimoji="1" lang="zh-CN" altLang="en-US" sz="1200" dirty="0" smtClean="0">
                <a:latin typeface="+mn-ea"/>
                <a:ea typeface="+mn-ea"/>
              </a:rPr>
              <a:t>，在类销毁的时候会将所有已经申请的资源都删除掉，以达到每个测试集都是独立的效果。 而每个测试集都会在申请资源之后利用</a:t>
            </a:r>
            <a:r>
              <a:rPr kumimoji="1" lang="en-US" altLang="zh-CN" sz="1200" dirty="0" err="1" smtClean="0">
                <a:latin typeface="+mn-ea"/>
                <a:ea typeface="+mn-ea"/>
              </a:rPr>
              <a:t>TestCase</a:t>
            </a:r>
            <a:r>
              <a:rPr kumimoji="1" lang="zh-CN" altLang="en-US" sz="1200" dirty="0" smtClean="0">
                <a:latin typeface="+mn-ea"/>
                <a:ea typeface="+mn-ea"/>
              </a:rPr>
              <a:t>的接口向类里面注册资源，这样</a:t>
            </a:r>
            <a:r>
              <a:rPr kumimoji="1" lang="en-US" altLang="zh-CN" sz="1200" dirty="0" err="1" smtClean="0">
                <a:latin typeface="+mn-ea"/>
                <a:ea typeface="+mn-ea"/>
              </a:rPr>
              <a:t>OfficialClientTest</a:t>
            </a:r>
            <a:r>
              <a:rPr kumimoji="1" lang="zh-CN" altLang="en-US" sz="1200" dirty="0" smtClean="0">
                <a:latin typeface="+mn-ea"/>
                <a:ea typeface="+mn-ea"/>
              </a:rPr>
              <a:t>就可以自动的将注册过的资源释放了。</a:t>
            </a:r>
          </a:p>
          <a:p>
            <a:endParaRPr lang="zh-CN" altLang="en-US" dirty="0"/>
          </a:p>
        </p:txBody>
      </p:sp>
      <p:sp>
        <p:nvSpPr>
          <p:cNvPr id="4" name="灯片编号占位符 3"/>
          <p:cNvSpPr>
            <a:spLocks noGrp="1"/>
          </p:cNvSpPr>
          <p:nvPr>
            <p:ph type="sldNum" sz="quarter" idx="10"/>
          </p:nvPr>
        </p:nvSpPr>
        <p:spPr/>
        <p:txBody>
          <a:bodyPr/>
          <a:lstStyle/>
          <a:p>
            <a:fld id="{84A7B849-1247-4874-9C57-06E98E5352DF}" type="slidenum">
              <a:rPr lang="zh-CN" altLang="en-US" smtClean="0"/>
              <a:pPr/>
              <a:t>17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rotWithShape="1">
          <a:blip r:embed="rId2"/>
          <a:stretch>
            <a:fillRect/>
          </a:stretch>
        </a:blipFill>
        <a:effectLst/>
      </p:bgPr>
    </p:bg>
    <p:spTree>
      <p:nvGrpSpPr>
        <p:cNvPr id="1" name=""/>
        <p:cNvGrpSpPr/>
        <p:nvPr/>
      </p:nvGrpSpPr>
      <p:grpSpPr>
        <a:xfrm>
          <a:off x="0" y="0"/>
          <a:ext cx="0" cy="0"/>
          <a:chOff x="0" y="0"/>
          <a:chExt cx="0" cy="0"/>
        </a:xfrm>
      </p:grpSpPr>
      <p:sp>
        <p:nvSpPr>
          <p:cNvPr id="8" name="标题 1"/>
          <p:cNvSpPr>
            <a:spLocks noGrp="1"/>
          </p:cNvSpPr>
          <p:nvPr>
            <p:ph type="ctrTitle"/>
          </p:nvPr>
        </p:nvSpPr>
        <p:spPr>
          <a:xfrm>
            <a:off x="685800" y="1434586"/>
            <a:ext cx="7772400" cy="1470025"/>
          </a:xfrm>
        </p:spPr>
        <p:txBody>
          <a:bodyPr>
            <a:normAutofit/>
          </a:bodyPr>
          <a:lstStyle>
            <a:lvl1pPr algn="ctr">
              <a:defRPr sz="3600" b="1" i="0">
                <a:solidFill>
                  <a:srgbClr val="005BAA"/>
                </a:solidFill>
                <a:latin typeface="Arial"/>
                <a:ea typeface="微软雅黑"/>
                <a:cs typeface="Arial"/>
              </a:defRPr>
            </a:lvl1pPr>
          </a:lstStyle>
          <a:p>
            <a:r>
              <a:rPr kumimoji="1" lang="zh-CN" altLang="en-US" dirty="0" smtClean="0"/>
              <a:t>单击此处编辑母版标题样式</a:t>
            </a:r>
            <a:endParaRPr kumimoji="1" lang="zh-CN" altLang="en-US" dirty="0"/>
          </a:p>
        </p:txBody>
      </p:sp>
      <p:sp>
        <p:nvSpPr>
          <p:cNvPr id="9" name="副标题 2"/>
          <p:cNvSpPr>
            <a:spLocks noGrp="1"/>
          </p:cNvSpPr>
          <p:nvPr>
            <p:ph type="subTitle" idx="1"/>
          </p:nvPr>
        </p:nvSpPr>
        <p:spPr>
          <a:xfrm>
            <a:off x="1371600" y="2699344"/>
            <a:ext cx="6400800" cy="1752600"/>
          </a:xfrm>
        </p:spPr>
        <p:txBody>
          <a:bodyPr>
            <a:normAutofit/>
          </a:bodyPr>
          <a:lstStyle>
            <a:lvl1pPr marL="0" indent="0" algn="ctr">
              <a:buNone/>
              <a:defRPr sz="2400">
                <a:solidFill>
                  <a:srgbClr val="8C8C8C"/>
                </a:solidFill>
                <a:ea typeface="微软雅黑"/>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dirty="0" smtClean="0"/>
              <a:t>单击此处编辑母版副标题样式</a:t>
            </a:r>
            <a:endParaRPr kumimoji="1" lang="zh-CN" altLang="en-US" dirty="0"/>
          </a:p>
        </p:txBody>
      </p:sp>
      <p:sp>
        <p:nvSpPr>
          <p:cNvPr id="5" name="Rectangle 8"/>
          <p:cNvSpPr>
            <a:spLocks noChangeArrowheads="1"/>
          </p:cNvSpPr>
          <p:nvPr userDrawn="1"/>
        </p:nvSpPr>
        <p:spPr bwMode="auto">
          <a:xfrm>
            <a:off x="9144000" y="3542269"/>
            <a:ext cx="1209627" cy="12541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108000" tIns="0" rIns="93442" bIns="46725" anchor="t" anchorCtr="0">
            <a:noAutofit/>
          </a:bodyPr>
          <a:lstStyle/>
          <a:p>
            <a:pPr algn="l" defTabSz="935038">
              <a:lnSpc>
                <a:spcPct val="120000"/>
              </a:lnSpc>
            </a:pPr>
            <a:r>
              <a:rPr lang="zh-CN" altLang="en-US" sz="700" b="0" i="0" noProof="1" smtClean="0">
                <a:solidFill>
                  <a:schemeClr val="bg1"/>
                </a:solidFill>
                <a:latin typeface="微软雅黑"/>
                <a:ea typeface="微软雅黑"/>
                <a:cs typeface="Microsoft YaHei Bold"/>
              </a:rPr>
              <a:t>标题</a:t>
            </a:r>
            <a:r>
              <a:rPr lang="en-US" altLang="zh-CN" sz="700" b="0" i="0" noProof="1" smtClean="0">
                <a:solidFill>
                  <a:schemeClr val="bg1"/>
                </a:solidFill>
                <a:latin typeface="微软雅黑"/>
                <a:ea typeface="微软雅黑"/>
                <a:cs typeface="Microsoft YaHei Bold"/>
              </a:rPr>
              <a:t>:</a:t>
            </a:r>
            <a:endParaRPr altLang="ja-JP" sz="700" b="0" i="0" noProof="1">
              <a:solidFill>
                <a:schemeClr val="bg1"/>
              </a:solidFill>
              <a:latin typeface="微软雅黑"/>
              <a:ea typeface="微软雅黑"/>
              <a:cs typeface="Microsoft YaHei Bold"/>
            </a:endParaRPr>
          </a:p>
          <a:p>
            <a:pPr algn="l" defTabSz="935038">
              <a:lnSpc>
                <a:spcPct val="120000"/>
              </a:lnSpc>
            </a:pPr>
            <a:r>
              <a:rPr lang="zh-CN" altLang="en-US" sz="700" b="0" i="0" noProof="1" smtClean="0">
                <a:solidFill>
                  <a:schemeClr val="bg1"/>
                </a:solidFill>
                <a:latin typeface="微软雅黑"/>
                <a:ea typeface="微软雅黑"/>
                <a:cs typeface="Microsoft YaHei Bold"/>
              </a:rPr>
              <a:t>字体</a:t>
            </a:r>
            <a:r>
              <a:rPr lang="en-US" altLang="zh-CN" sz="700" b="0" i="0" noProof="1" smtClean="0">
                <a:solidFill>
                  <a:schemeClr val="bg1"/>
                </a:solidFill>
                <a:latin typeface="微软雅黑"/>
                <a:ea typeface="微软雅黑"/>
                <a:cs typeface="Microsoft YaHei Bold"/>
              </a:rPr>
              <a:t>: </a:t>
            </a:r>
            <a:r>
              <a:rPr lang="zh-CN" altLang="en-US" sz="700" b="0" i="0" noProof="1" smtClean="0">
                <a:solidFill>
                  <a:schemeClr val="bg1"/>
                </a:solidFill>
                <a:latin typeface="微软雅黑"/>
                <a:ea typeface="微软雅黑"/>
                <a:cs typeface="Microsoft YaHei Bold"/>
              </a:rPr>
              <a:t>微软雅黑粗体</a:t>
            </a:r>
            <a:endParaRPr altLang="ja-JP" sz="700" b="0" i="0" noProof="1" smtClean="0">
              <a:solidFill>
                <a:schemeClr val="bg1"/>
              </a:solidFill>
              <a:latin typeface="微软雅黑"/>
              <a:ea typeface="微软雅黑"/>
              <a:cs typeface="Microsoft YaHei Bold"/>
            </a:endParaRPr>
          </a:p>
          <a:p>
            <a:pPr algn="l" defTabSz="935038">
              <a:lnSpc>
                <a:spcPct val="120000"/>
              </a:lnSpc>
            </a:pPr>
            <a:r>
              <a:rPr lang="zh-CN" altLang="en-US" sz="700" b="0" i="0" noProof="1" smtClean="0">
                <a:solidFill>
                  <a:schemeClr val="bg1"/>
                </a:solidFill>
                <a:latin typeface="微软雅黑"/>
                <a:ea typeface="微软雅黑"/>
                <a:cs typeface="Microsoft YaHei Bold"/>
              </a:rPr>
              <a:t>字号</a:t>
            </a:r>
            <a:r>
              <a:rPr lang="en-US" sz="700" b="0" i="0" noProof="1" smtClean="0">
                <a:solidFill>
                  <a:schemeClr val="bg1"/>
                </a:solidFill>
                <a:latin typeface="微软雅黑"/>
                <a:ea typeface="微软雅黑"/>
                <a:cs typeface="Microsoft YaHei Bold"/>
              </a:rPr>
              <a:t>: </a:t>
            </a:r>
            <a:r>
              <a:rPr altLang="ja-JP" sz="700" b="0" i="0" noProof="1" smtClean="0">
                <a:solidFill>
                  <a:schemeClr val="bg1"/>
                </a:solidFill>
                <a:latin typeface="微软雅黑"/>
                <a:ea typeface="微软雅黑"/>
                <a:cs typeface="Microsoft YaHei Bold"/>
              </a:rPr>
              <a:t>32-3</a:t>
            </a:r>
            <a:r>
              <a:rPr lang="en-US" altLang="ja-JP" sz="700" b="0" i="0" noProof="1" smtClean="0">
                <a:solidFill>
                  <a:schemeClr val="bg1"/>
                </a:solidFill>
                <a:latin typeface="微软雅黑"/>
                <a:ea typeface="微软雅黑"/>
                <a:cs typeface="Microsoft YaHei Bold"/>
              </a:rPr>
              <a:t>6</a:t>
            </a:r>
            <a:r>
              <a:rPr altLang="ja-JP" sz="700" b="0" i="0" noProof="1" smtClean="0">
                <a:solidFill>
                  <a:schemeClr val="bg1"/>
                </a:solidFill>
                <a:latin typeface="微软雅黑"/>
                <a:ea typeface="微软雅黑"/>
                <a:cs typeface="Microsoft YaHei Bold"/>
              </a:rPr>
              <a:t>pt</a:t>
            </a:r>
          </a:p>
          <a:p>
            <a:pPr algn="l" defTabSz="935038">
              <a:lnSpc>
                <a:spcPct val="120000"/>
              </a:lnSpc>
            </a:pPr>
            <a:r>
              <a:rPr lang="zh-CN" altLang="en-US" sz="700" b="0" i="0" noProof="1" smtClean="0">
                <a:solidFill>
                  <a:schemeClr val="bg1"/>
                </a:solidFill>
                <a:latin typeface="微软雅黑"/>
                <a:ea typeface="微软雅黑"/>
                <a:cs typeface="Microsoft YaHei Bold"/>
              </a:rPr>
              <a:t>颜色</a:t>
            </a:r>
            <a:r>
              <a:rPr lang="en-US" altLang="zh-CN" sz="700" b="0" i="0" noProof="1" smtClean="0">
                <a:solidFill>
                  <a:schemeClr val="bg1"/>
                </a:solidFill>
                <a:latin typeface="微软雅黑"/>
                <a:ea typeface="微软雅黑"/>
                <a:cs typeface="Microsoft YaHei Bold"/>
              </a:rPr>
              <a:t>:</a:t>
            </a:r>
            <a:r>
              <a:rPr lang="en-US" altLang="zh-CN" sz="700" b="0" i="0" baseline="0" noProof="1" smtClean="0">
                <a:solidFill>
                  <a:schemeClr val="bg1"/>
                </a:solidFill>
                <a:latin typeface="微软雅黑"/>
                <a:ea typeface="微软雅黑"/>
                <a:cs typeface="Microsoft YaHei Bold"/>
              </a:rPr>
              <a:t> </a:t>
            </a:r>
            <a:r>
              <a:rPr lang="zh-CN" altLang="en-US" sz="700" b="0" i="0" noProof="1" smtClean="0">
                <a:solidFill>
                  <a:schemeClr val="bg1"/>
                </a:solidFill>
                <a:latin typeface="微软雅黑"/>
                <a:ea typeface="微软雅黑"/>
                <a:cs typeface="Microsoft YaHei Bold"/>
              </a:rPr>
              <a:t>主题蓝色</a:t>
            </a:r>
            <a:endParaRPr altLang="ja-JP" sz="700" b="0" i="0" noProof="1">
              <a:solidFill>
                <a:schemeClr val="bg1"/>
              </a:solidFill>
              <a:latin typeface="微软雅黑"/>
              <a:ea typeface="微软雅黑"/>
              <a:cs typeface="Microsoft YaHei Bold"/>
            </a:endParaRPr>
          </a:p>
          <a:p>
            <a:pPr algn="l" defTabSz="935038">
              <a:lnSpc>
                <a:spcPct val="120000"/>
              </a:lnSpc>
            </a:pPr>
            <a:endParaRPr lang="en-US" altLang="zh-CN" sz="700" b="0" i="0" noProof="1" smtClean="0">
              <a:solidFill>
                <a:schemeClr val="bg1"/>
              </a:solidFill>
              <a:latin typeface="微软雅黑"/>
              <a:ea typeface="微软雅黑"/>
              <a:cs typeface="Microsoft YaHei Bold"/>
            </a:endParaRPr>
          </a:p>
          <a:p>
            <a:pPr algn="l" defTabSz="935038">
              <a:lnSpc>
                <a:spcPct val="120000"/>
              </a:lnSpc>
            </a:pPr>
            <a:r>
              <a:rPr lang="zh-CN" altLang="en-US" sz="700" b="0" i="0" noProof="1" smtClean="0">
                <a:solidFill>
                  <a:schemeClr val="bg1"/>
                </a:solidFill>
                <a:latin typeface="微软雅黑"/>
                <a:ea typeface="微软雅黑"/>
                <a:cs typeface="Microsoft YaHei Bold"/>
              </a:rPr>
              <a:t>副标题</a:t>
            </a:r>
            <a:r>
              <a:rPr lang="en-US" altLang="zh-CN" sz="700" b="0" i="0" noProof="1" smtClean="0">
                <a:solidFill>
                  <a:schemeClr val="bg1"/>
                </a:solidFill>
                <a:latin typeface="微软雅黑"/>
                <a:ea typeface="微软雅黑"/>
                <a:cs typeface="Microsoft YaHei Bold"/>
              </a:rPr>
              <a:t>:</a:t>
            </a:r>
            <a:endParaRPr altLang="ja-JP" sz="700" b="0" i="0" noProof="1">
              <a:solidFill>
                <a:schemeClr val="bg1"/>
              </a:solidFill>
              <a:latin typeface="微软雅黑"/>
              <a:ea typeface="微软雅黑"/>
              <a:cs typeface="Microsoft YaHei Bold"/>
            </a:endParaRPr>
          </a:p>
          <a:p>
            <a:pPr algn="l" defTabSz="935038">
              <a:lnSpc>
                <a:spcPct val="120000"/>
              </a:lnSpc>
            </a:pPr>
            <a:r>
              <a:rPr lang="zh-CN" altLang="en-US" sz="700" b="0" i="0" noProof="1" smtClean="0">
                <a:solidFill>
                  <a:schemeClr val="bg1"/>
                </a:solidFill>
                <a:latin typeface="微软雅黑"/>
                <a:ea typeface="微软雅黑"/>
                <a:cs typeface="Microsoft YaHei Bold"/>
              </a:rPr>
              <a:t>字体</a:t>
            </a:r>
            <a:r>
              <a:rPr lang="en-US" sz="700" b="0" i="0" noProof="1" smtClean="0">
                <a:solidFill>
                  <a:schemeClr val="bg1"/>
                </a:solidFill>
                <a:latin typeface="微软雅黑"/>
                <a:ea typeface="微软雅黑"/>
                <a:cs typeface="Microsoft YaHei Bold"/>
              </a:rPr>
              <a:t>: </a:t>
            </a:r>
            <a:r>
              <a:rPr lang="zh-CN" altLang="en-US" sz="700" b="0" i="0" noProof="1" smtClean="0">
                <a:solidFill>
                  <a:schemeClr val="bg1"/>
                </a:solidFill>
                <a:latin typeface="微软雅黑"/>
                <a:ea typeface="微软雅黑"/>
                <a:cs typeface="Microsoft YaHei Bold"/>
              </a:rPr>
              <a:t>微软雅黑</a:t>
            </a:r>
            <a:endParaRPr lang="en-US" altLang="zh-CN" sz="700" b="0" i="0" noProof="1" smtClean="0">
              <a:solidFill>
                <a:schemeClr val="bg1"/>
              </a:solidFill>
              <a:latin typeface="微软雅黑"/>
              <a:ea typeface="微软雅黑"/>
              <a:cs typeface="Microsoft YaHei Bold"/>
            </a:endParaRPr>
          </a:p>
          <a:p>
            <a:pPr algn="l" defTabSz="935038">
              <a:lnSpc>
                <a:spcPct val="120000"/>
              </a:lnSpc>
            </a:pPr>
            <a:r>
              <a:rPr lang="zh-CN" altLang="en-US" sz="700" b="0" i="0" noProof="1" smtClean="0">
                <a:solidFill>
                  <a:schemeClr val="bg1"/>
                </a:solidFill>
                <a:latin typeface="微软雅黑"/>
                <a:ea typeface="微软雅黑"/>
                <a:cs typeface="Microsoft YaHei Bold"/>
              </a:rPr>
              <a:t>字号</a:t>
            </a:r>
            <a:r>
              <a:rPr lang="en-US" sz="700" b="0" i="0" noProof="1" smtClean="0">
                <a:solidFill>
                  <a:schemeClr val="bg1"/>
                </a:solidFill>
                <a:latin typeface="微软雅黑"/>
                <a:ea typeface="微软雅黑"/>
                <a:cs typeface="Microsoft YaHei Bold"/>
              </a:rPr>
              <a:t>: </a:t>
            </a:r>
            <a:r>
              <a:rPr altLang="ja-JP" sz="700" b="0" i="0" noProof="1" smtClean="0">
                <a:solidFill>
                  <a:schemeClr val="bg1"/>
                </a:solidFill>
                <a:latin typeface="微软雅黑"/>
                <a:ea typeface="微软雅黑"/>
                <a:cs typeface="Microsoft YaHei Bold"/>
              </a:rPr>
              <a:t>2</a:t>
            </a:r>
            <a:r>
              <a:rPr lang="en-US" altLang="ja-JP" sz="700" b="0" i="0" noProof="1" smtClean="0">
                <a:solidFill>
                  <a:schemeClr val="bg1"/>
                </a:solidFill>
                <a:latin typeface="微软雅黑"/>
                <a:ea typeface="微软雅黑"/>
                <a:cs typeface="Microsoft YaHei Bold"/>
              </a:rPr>
              <a:t>4</a:t>
            </a:r>
            <a:r>
              <a:rPr altLang="ja-JP" sz="700" b="0" i="0" noProof="1" smtClean="0">
                <a:solidFill>
                  <a:schemeClr val="bg1"/>
                </a:solidFill>
                <a:latin typeface="微软雅黑"/>
                <a:ea typeface="微软雅黑"/>
                <a:cs typeface="Microsoft YaHei Bold"/>
              </a:rPr>
              <a:t>pt</a:t>
            </a:r>
            <a:endParaRPr altLang="ja-JP" sz="700" b="0" i="0" noProof="1">
              <a:solidFill>
                <a:schemeClr val="bg1"/>
              </a:solidFill>
              <a:latin typeface="微软雅黑"/>
              <a:ea typeface="微软雅黑"/>
              <a:cs typeface="Microsoft YaHei Bold"/>
            </a:endParaRPr>
          </a:p>
          <a:p>
            <a:pPr algn="l" defTabSz="935038">
              <a:lnSpc>
                <a:spcPct val="120000"/>
              </a:lnSpc>
            </a:pPr>
            <a:r>
              <a:rPr lang="zh-CN" altLang="en-US" sz="700" b="0" i="0" noProof="1" smtClean="0">
                <a:solidFill>
                  <a:schemeClr val="bg1"/>
                </a:solidFill>
                <a:latin typeface="微软雅黑"/>
                <a:ea typeface="微软雅黑"/>
                <a:cs typeface="Microsoft YaHei Bold"/>
              </a:rPr>
              <a:t>颜色</a:t>
            </a:r>
            <a:r>
              <a:rPr lang="en-US" altLang="zh-CN" sz="700" b="0" i="0" noProof="1" smtClean="0">
                <a:solidFill>
                  <a:schemeClr val="bg1"/>
                </a:solidFill>
                <a:latin typeface="微软雅黑"/>
                <a:ea typeface="微软雅黑"/>
                <a:cs typeface="Microsoft YaHei Bold"/>
              </a:rPr>
              <a:t>: </a:t>
            </a:r>
            <a:r>
              <a:rPr lang="zh-CN" altLang="en-US" sz="700" b="0" i="0" noProof="1" smtClean="0">
                <a:solidFill>
                  <a:schemeClr val="bg1"/>
                </a:solidFill>
                <a:latin typeface="微软雅黑"/>
                <a:ea typeface="微软雅黑"/>
                <a:cs typeface="Microsoft YaHei Bold"/>
              </a:rPr>
              <a:t>主题灰色</a:t>
            </a:r>
            <a:endParaRPr altLang="ja-JP" sz="700" b="0" i="0" noProof="1">
              <a:solidFill>
                <a:schemeClr val="bg1"/>
              </a:solidFill>
              <a:latin typeface="微软雅黑"/>
              <a:ea typeface="微软雅黑"/>
              <a:cs typeface="Microsoft YaHei Bold"/>
            </a:endParaRPr>
          </a:p>
        </p:txBody>
      </p:sp>
      <p:pic>
        <p:nvPicPr>
          <p:cNvPr id="2" name="图片 1"/>
          <p:cNvPicPr>
            <a:picLocks noChangeAspect="1"/>
          </p:cNvPicPr>
          <p:nvPr userDrawn="1"/>
        </p:nvPicPr>
        <p:blipFill>
          <a:blip r:embed="rId3"/>
          <a:stretch>
            <a:fillRect/>
          </a:stretch>
        </p:blipFill>
        <p:spPr>
          <a:xfrm>
            <a:off x="7505700" y="358140"/>
            <a:ext cx="1242764" cy="418482"/>
          </a:xfrm>
          <a:prstGeom prst="rect">
            <a:avLst/>
          </a:prstGeom>
        </p:spPr>
      </p:pic>
    </p:spTree>
    <p:extLst>
      <p:ext uri="{BB962C8B-B14F-4D97-AF65-F5344CB8AC3E}">
        <p14:creationId xmlns="" xmlns:p14="http://schemas.microsoft.com/office/powerpoint/2010/main" val="2617491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514173" y="550734"/>
            <a:ext cx="1782952" cy="1143000"/>
          </a:xfrm>
        </p:spPr>
        <p:txBody>
          <a:bodyPr/>
          <a:lstStyle/>
          <a:p>
            <a:r>
              <a:rPr kumimoji="1" lang="zh-CN" altLang="en-US" dirty="0" smtClean="0"/>
              <a:t>目录</a:t>
            </a:r>
            <a:endParaRPr kumimoji="1" lang="zh-CN" altLang="en-US" dirty="0"/>
          </a:p>
        </p:txBody>
      </p:sp>
      <p:sp>
        <p:nvSpPr>
          <p:cNvPr id="4" name="文本占位符 3"/>
          <p:cNvSpPr>
            <a:spLocks noGrp="1"/>
          </p:cNvSpPr>
          <p:nvPr>
            <p:ph type="body" sz="quarter" idx="10" hasCustomPrompt="1"/>
          </p:nvPr>
        </p:nvSpPr>
        <p:spPr>
          <a:xfrm>
            <a:off x="1514173" y="1870075"/>
            <a:ext cx="7138808" cy="4370388"/>
          </a:xfrm>
        </p:spPr>
        <p:txBody>
          <a:bodyPr>
            <a:normAutofit/>
          </a:bodyPr>
          <a:lstStyle>
            <a:lvl1pPr marL="0" indent="0">
              <a:buNone/>
              <a:defRPr sz="2400">
                <a:latin typeface=""/>
              </a:defRPr>
            </a:lvl1pPr>
          </a:lstStyle>
          <a:p>
            <a:pPr lvl="0"/>
            <a:r>
              <a:rPr kumimoji="1" lang="en-US" altLang="zh-CN" dirty="0" smtClean="0"/>
              <a:t>1.</a:t>
            </a:r>
          </a:p>
          <a:p>
            <a:pPr lvl="0"/>
            <a:r>
              <a:rPr kumimoji="1" lang="en-US" altLang="zh-CN" dirty="0" smtClean="0"/>
              <a:t>2.</a:t>
            </a:r>
          </a:p>
          <a:p>
            <a:pPr lvl="0"/>
            <a:r>
              <a:rPr kumimoji="1" lang="en-US" altLang="zh-CN" dirty="0" smtClean="0"/>
              <a:t>3.</a:t>
            </a:r>
            <a:endParaRPr kumimoji="1" lang="zh-CN" altLang="en-US" dirty="0"/>
          </a:p>
        </p:txBody>
      </p:sp>
    </p:spTree>
    <p:extLst>
      <p:ext uri="{BB962C8B-B14F-4D97-AF65-F5344CB8AC3E}">
        <p14:creationId xmlns="" xmlns:p14="http://schemas.microsoft.com/office/powerpoint/2010/main" val="2182375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rotWithShape="1">
          <a:blip r:embed="rId2"/>
          <a:stretch>
            <a:fillRect/>
          </a:stretch>
        </a:blipFill>
        <a:effectLst/>
      </p:bgPr>
    </p:bg>
    <p:spTree>
      <p:nvGrpSpPr>
        <p:cNvPr id="1" name=""/>
        <p:cNvGrpSpPr/>
        <p:nvPr/>
      </p:nvGrpSpPr>
      <p:grpSpPr>
        <a:xfrm>
          <a:off x="0" y="0"/>
          <a:ext cx="0" cy="0"/>
          <a:chOff x="0" y="0"/>
          <a:chExt cx="0" cy="0"/>
        </a:xfrm>
      </p:grpSpPr>
      <p:sp>
        <p:nvSpPr>
          <p:cNvPr id="9" name="文本占位符 2"/>
          <p:cNvSpPr>
            <a:spLocks noGrp="1"/>
          </p:cNvSpPr>
          <p:nvPr>
            <p:ph idx="1"/>
          </p:nvPr>
        </p:nvSpPr>
        <p:spPr>
          <a:xfrm>
            <a:off x="457200" y="1600201"/>
            <a:ext cx="8229600" cy="4525963"/>
          </a:xfrm>
          <a:prstGeom prst="rect">
            <a:avLst/>
          </a:prstGeom>
        </p:spPr>
        <p:txBody>
          <a:bodyPr vert="horz" lIns="91440" tIns="45720" rIns="91440" bIns="45720" rtlCol="0">
            <a:normAutofit/>
          </a:bodyPr>
          <a:lstStyle>
            <a:lvl1pPr>
              <a:defRPr sz="2800"/>
            </a:lvl1pPr>
            <a:lvl2pPr>
              <a:defRPr sz="2400"/>
            </a:lvl2pPr>
            <a:lvl3pPr>
              <a:defRPr sz="2000"/>
            </a:lvl3pPr>
            <a:lvl4pPr>
              <a:defRPr sz="1600"/>
            </a:lvl4pPr>
            <a:lvl5pPr>
              <a:defRPr sz="1200"/>
            </a:lvl5pPr>
          </a:lstStyle>
          <a:p>
            <a:pPr lvl="0"/>
            <a:r>
              <a:rPr kumimoji="1" lang="zh-CN" altLang="en-US" dirty="0" smtClean="0"/>
              <a:t>单击此处编辑母版文本样式</a:t>
            </a:r>
          </a:p>
          <a:p>
            <a:pPr lvl="1"/>
            <a:r>
              <a:rPr kumimoji="1" lang="zh-CN" altLang="en-US" dirty="0" smtClean="0"/>
              <a:t>二级</a:t>
            </a:r>
          </a:p>
          <a:p>
            <a:pPr lvl="2"/>
            <a:r>
              <a:rPr kumimoji="1" lang="zh-CN" altLang="en-US" dirty="0" smtClean="0"/>
              <a:t>三级</a:t>
            </a:r>
          </a:p>
          <a:p>
            <a:pPr lvl="3"/>
            <a:r>
              <a:rPr kumimoji="1" lang="zh-CN" altLang="en-US" dirty="0" smtClean="0"/>
              <a:t>四级</a:t>
            </a:r>
          </a:p>
          <a:p>
            <a:pPr lvl="4"/>
            <a:r>
              <a:rPr kumimoji="1" lang="zh-CN" altLang="en-US" dirty="0" smtClean="0"/>
              <a:t>五级</a:t>
            </a:r>
            <a:endParaRPr kumimoji="1" lang="zh-CN" altLang="en-US" dirty="0"/>
          </a:p>
        </p:txBody>
      </p:sp>
      <p:sp>
        <p:nvSpPr>
          <p:cNvPr id="14" name="标题 13"/>
          <p:cNvSpPr>
            <a:spLocks noGrp="1"/>
          </p:cNvSpPr>
          <p:nvPr>
            <p:ph type="title"/>
          </p:nvPr>
        </p:nvSpPr>
        <p:spPr/>
        <p:txBody>
          <a:bodyPr/>
          <a:lstStyle>
            <a:lvl1pPr>
              <a:defRPr b="0" i="0">
                <a:solidFill>
                  <a:srgbClr val="005BAA"/>
                </a:solidFill>
              </a:defRPr>
            </a:lvl1pPr>
          </a:lstStyle>
          <a:p>
            <a:r>
              <a:rPr kumimoji="1" lang="zh-CN" altLang="en-US" dirty="0" smtClean="0"/>
              <a:t>单击此处编辑母版标题样式</a:t>
            </a:r>
            <a:endParaRPr kumimoji="1" lang="zh-CN" altLang="en-US" dirty="0"/>
          </a:p>
        </p:txBody>
      </p:sp>
      <p:sp>
        <p:nvSpPr>
          <p:cNvPr id="6" name="矩形 5"/>
          <p:cNvSpPr/>
          <p:nvPr userDrawn="1"/>
        </p:nvSpPr>
        <p:spPr>
          <a:xfrm>
            <a:off x="8401610" y="129998"/>
            <a:ext cx="621102" cy="200055"/>
          </a:xfrm>
          <a:prstGeom prst="rect">
            <a:avLst/>
          </a:prstGeom>
        </p:spPr>
        <p:txBody>
          <a:bodyPr wrap="none">
            <a:spAutoFit/>
          </a:bodyPr>
          <a:lstStyle/>
          <a:p>
            <a:pPr algn="r"/>
            <a:r>
              <a:rPr lang="en-US" altLang="zh-CN" sz="700" dirty="0" smtClean="0">
                <a:solidFill>
                  <a:srgbClr val="656565"/>
                </a:solidFill>
                <a:latin typeface="Arial"/>
                <a:ea typeface="微软雅黑"/>
                <a:cs typeface="Arial"/>
              </a:rPr>
              <a:t>&gt; </a:t>
            </a:r>
            <a:r>
              <a:rPr lang="zh-CN" altLang="en-US" sz="700" dirty="0" smtClean="0">
                <a:solidFill>
                  <a:srgbClr val="656565"/>
                </a:solidFill>
                <a:latin typeface="Arial"/>
                <a:ea typeface="微软雅黑"/>
                <a:cs typeface="Arial"/>
              </a:rPr>
              <a:t>内部公开</a:t>
            </a:r>
            <a:endParaRPr lang="zh-CN" altLang="en-US" sz="700" dirty="0">
              <a:solidFill>
                <a:srgbClr val="656565"/>
              </a:solidFill>
              <a:latin typeface="Arial"/>
              <a:ea typeface="微软雅黑"/>
              <a:cs typeface="Arial"/>
            </a:endParaRPr>
          </a:p>
        </p:txBody>
      </p:sp>
      <p:sp>
        <p:nvSpPr>
          <p:cNvPr id="2" name="文本框 1"/>
          <p:cNvSpPr txBox="1"/>
          <p:nvPr userDrawn="1"/>
        </p:nvSpPr>
        <p:spPr>
          <a:xfrm>
            <a:off x="-1334749" y="3615271"/>
            <a:ext cx="184666" cy="369332"/>
          </a:xfrm>
          <a:prstGeom prst="rect">
            <a:avLst/>
          </a:prstGeom>
          <a:noFill/>
        </p:spPr>
        <p:txBody>
          <a:bodyPr wrap="none" rtlCol="0">
            <a:spAutoFit/>
          </a:bodyPr>
          <a:lstStyle/>
          <a:p>
            <a:endParaRPr kumimoji="1" lang="zh-CN" altLang="en-US" dirty="0"/>
          </a:p>
        </p:txBody>
      </p:sp>
      <p:grpSp>
        <p:nvGrpSpPr>
          <p:cNvPr id="26" name="组合 25"/>
          <p:cNvGrpSpPr/>
          <p:nvPr userDrawn="1"/>
        </p:nvGrpSpPr>
        <p:grpSpPr>
          <a:xfrm>
            <a:off x="9152238" y="3839666"/>
            <a:ext cx="1360488" cy="2693462"/>
            <a:chOff x="9152238" y="3839666"/>
            <a:chExt cx="1360488" cy="2693462"/>
          </a:xfrm>
        </p:grpSpPr>
        <p:grpSp>
          <p:nvGrpSpPr>
            <p:cNvPr id="20" name="组 19"/>
            <p:cNvGrpSpPr/>
            <p:nvPr userDrawn="1"/>
          </p:nvGrpSpPr>
          <p:grpSpPr>
            <a:xfrm>
              <a:off x="9272194" y="5231379"/>
              <a:ext cx="935158" cy="1301749"/>
              <a:chOff x="9286278" y="1725515"/>
              <a:chExt cx="935158" cy="1301749"/>
            </a:xfrm>
          </p:grpSpPr>
          <p:grpSp>
            <p:nvGrpSpPr>
              <p:cNvPr id="21" name="组 20"/>
              <p:cNvGrpSpPr/>
              <p:nvPr userDrawn="1"/>
            </p:nvGrpSpPr>
            <p:grpSpPr>
              <a:xfrm>
                <a:off x="9286278" y="1725515"/>
                <a:ext cx="795145" cy="254390"/>
                <a:chOff x="9286278" y="1725515"/>
                <a:chExt cx="795145" cy="254390"/>
              </a:xfrm>
            </p:grpSpPr>
            <p:sp>
              <p:nvSpPr>
                <p:cNvPr id="43" name="矩形 42"/>
                <p:cNvSpPr/>
                <p:nvPr userDrawn="1"/>
              </p:nvSpPr>
              <p:spPr>
                <a:xfrm>
                  <a:off x="9286278" y="1725515"/>
                  <a:ext cx="254390" cy="254390"/>
                </a:xfrm>
                <a:prstGeom prst="rect">
                  <a:avLst/>
                </a:prstGeom>
                <a:solidFill>
                  <a:srgbClr val="005BA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4" name="文本框 43"/>
                <p:cNvSpPr txBox="1"/>
                <p:nvPr userDrawn="1"/>
              </p:nvSpPr>
              <p:spPr>
                <a:xfrm>
                  <a:off x="9503622" y="1756625"/>
                  <a:ext cx="577801" cy="200055"/>
                </a:xfrm>
                <a:prstGeom prst="rect">
                  <a:avLst/>
                </a:prstGeom>
                <a:noFill/>
              </p:spPr>
              <p:txBody>
                <a:bodyPr wrap="square" rtlCol="0">
                  <a:spAutoFit/>
                </a:bodyPr>
                <a:lstStyle/>
                <a:p>
                  <a:pPr algn="l"/>
                  <a:r>
                    <a:rPr kumimoji="1" lang="en-US" altLang="zh-CN" sz="700" i="1" dirty="0" smtClean="0">
                      <a:solidFill>
                        <a:schemeClr val="bg1"/>
                      </a:solidFill>
                      <a:latin typeface="Times"/>
                      <a:cs typeface="Times"/>
                    </a:rPr>
                    <a:t>G91, B170</a:t>
                  </a:r>
                  <a:endParaRPr kumimoji="1" lang="zh-CN" altLang="en-US" sz="700" i="1" dirty="0">
                    <a:solidFill>
                      <a:schemeClr val="bg1"/>
                    </a:solidFill>
                    <a:latin typeface="Times"/>
                    <a:cs typeface="Times"/>
                  </a:endParaRPr>
                </a:p>
              </p:txBody>
            </p:sp>
          </p:grpSp>
          <p:grpSp>
            <p:nvGrpSpPr>
              <p:cNvPr id="22" name="组 21"/>
              <p:cNvGrpSpPr/>
              <p:nvPr userDrawn="1"/>
            </p:nvGrpSpPr>
            <p:grpSpPr>
              <a:xfrm>
                <a:off x="9286278" y="2062596"/>
                <a:ext cx="935158" cy="254390"/>
                <a:chOff x="9286278" y="2062596"/>
                <a:chExt cx="935158" cy="254390"/>
              </a:xfrm>
            </p:grpSpPr>
            <p:sp>
              <p:nvSpPr>
                <p:cNvPr id="41" name="矩形 40"/>
                <p:cNvSpPr/>
                <p:nvPr userDrawn="1"/>
              </p:nvSpPr>
              <p:spPr>
                <a:xfrm>
                  <a:off x="9286278" y="2062596"/>
                  <a:ext cx="254390" cy="254390"/>
                </a:xfrm>
                <a:prstGeom prst="rect">
                  <a:avLst/>
                </a:prstGeom>
                <a:solidFill>
                  <a:srgbClr val="0089C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2" name="文本框 41"/>
                <p:cNvSpPr txBox="1"/>
                <p:nvPr userDrawn="1"/>
              </p:nvSpPr>
              <p:spPr>
                <a:xfrm>
                  <a:off x="9503622" y="2093706"/>
                  <a:ext cx="717814" cy="200055"/>
                </a:xfrm>
                <a:prstGeom prst="rect">
                  <a:avLst/>
                </a:prstGeom>
                <a:noFill/>
              </p:spPr>
              <p:txBody>
                <a:bodyPr wrap="square" rtlCol="0">
                  <a:spAutoFit/>
                </a:bodyPr>
                <a:lstStyle/>
                <a:p>
                  <a:pPr algn="l"/>
                  <a:r>
                    <a:rPr kumimoji="1" lang="en-US" altLang="zh-CN" sz="700" i="1" dirty="0" smtClean="0">
                      <a:solidFill>
                        <a:schemeClr val="bg1"/>
                      </a:solidFill>
                      <a:latin typeface="Times"/>
                      <a:cs typeface="Times"/>
                    </a:rPr>
                    <a:t>G137, B207</a:t>
                  </a:r>
                  <a:endParaRPr kumimoji="1" lang="zh-CN" altLang="en-US" sz="700" i="1" dirty="0">
                    <a:solidFill>
                      <a:schemeClr val="bg1"/>
                    </a:solidFill>
                    <a:latin typeface="Times"/>
                    <a:cs typeface="Times"/>
                  </a:endParaRPr>
                </a:p>
              </p:txBody>
            </p:sp>
          </p:grpSp>
          <p:grpSp>
            <p:nvGrpSpPr>
              <p:cNvPr id="23" name="组 22"/>
              <p:cNvGrpSpPr/>
              <p:nvPr userDrawn="1"/>
            </p:nvGrpSpPr>
            <p:grpSpPr>
              <a:xfrm>
                <a:off x="9286278" y="2411716"/>
                <a:ext cx="935158" cy="254390"/>
                <a:chOff x="9286278" y="2411716"/>
                <a:chExt cx="935158" cy="254390"/>
              </a:xfrm>
            </p:grpSpPr>
            <p:sp>
              <p:nvSpPr>
                <p:cNvPr id="39" name="矩形 38"/>
                <p:cNvSpPr/>
                <p:nvPr userDrawn="1"/>
              </p:nvSpPr>
              <p:spPr>
                <a:xfrm>
                  <a:off x="9286278" y="2411716"/>
                  <a:ext cx="254390" cy="254390"/>
                </a:xfrm>
                <a:prstGeom prst="rect">
                  <a:avLst/>
                </a:prstGeom>
                <a:solidFill>
                  <a:srgbClr val="00AEE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0" name="文本框 39"/>
                <p:cNvSpPr txBox="1"/>
                <p:nvPr userDrawn="1"/>
              </p:nvSpPr>
              <p:spPr>
                <a:xfrm>
                  <a:off x="9503622" y="2442826"/>
                  <a:ext cx="717814" cy="200055"/>
                </a:xfrm>
                <a:prstGeom prst="rect">
                  <a:avLst/>
                </a:prstGeom>
                <a:noFill/>
              </p:spPr>
              <p:txBody>
                <a:bodyPr wrap="square" rtlCol="0">
                  <a:spAutoFit/>
                </a:bodyPr>
                <a:lstStyle/>
                <a:p>
                  <a:pPr algn="l"/>
                  <a:r>
                    <a:rPr kumimoji="1" lang="en-US" altLang="zh-CN" sz="700" i="1" dirty="0" smtClean="0">
                      <a:solidFill>
                        <a:schemeClr val="bg1"/>
                      </a:solidFill>
                      <a:latin typeface="Times"/>
                      <a:cs typeface="Times"/>
                    </a:rPr>
                    <a:t>G174, B239</a:t>
                  </a:r>
                  <a:endParaRPr kumimoji="1" lang="zh-CN" altLang="en-US" sz="700" i="1" dirty="0">
                    <a:solidFill>
                      <a:schemeClr val="bg1"/>
                    </a:solidFill>
                    <a:latin typeface="Times"/>
                    <a:cs typeface="Times"/>
                  </a:endParaRPr>
                </a:p>
              </p:txBody>
            </p:sp>
          </p:grpSp>
          <p:sp>
            <p:nvSpPr>
              <p:cNvPr id="24" name="矩形 23"/>
              <p:cNvSpPr/>
              <p:nvPr userDrawn="1"/>
            </p:nvSpPr>
            <p:spPr>
              <a:xfrm>
                <a:off x="9286278" y="2772874"/>
                <a:ext cx="254390" cy="254390"/>
              </a:xfrm>
              <a:prstGeom prst="rect">
                <a:avLst/>
              </a:prstGeom>
              <a:solidFill>
                <a:srgbClr val="00ABB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8" name="文本框 37"/>
              <p:cNvSpPr txBox="1"/>
              <p:nvPr userDrawn="1"/>
            </p:nvSpPr>
            <p:spPr>
              <a:xfrm>
                <a:off x="9503622" y="2803984"/>
                <a:ext cx="717814" cy="200055"/>
              </a:xfrm>
              <a:prstGeom prst="rect">
                <a:avLst/>
              </a:prstGeom>
              <a:noFill/>
            </p:spPr>
            <p:txBody>
              <a:bodyPr wrap="square" rtlCol="0">
                <a:spAutoFit/>
              </a:bodyPr>
              <a:lstStyle/>
              <a:p>
                <a:pPr algn="l"/>
                <a:r>
                  <a:rPr kumimoji="1" lang="en-US" altLang="zh-CN" sz="700" i="1" dirty="0" smtClean="0">
                    <a:solidFill>
                      <a:schemeClr val="bg1"/>
                    </a:solidFill>
                    <a:latin typeface="Times"/>
                    <a:cs typeface="Times"/>
                  </a:rPr>
                  <a:t>G171, B189</a:t>
                </a:r>
                <a:endParaRPr kumimoji="1" lang="zh-CN" altLang="en-US" sz="700" i="1" dirty="0">
                  <a:solidFill>
                    <a:schemeClr val="bg1"/>
                  </a:solidFill>
                  <a:latin typeface="Times"/>
                  <a:cs typeface="Times"/>
                </a:endParaRPr>
              </a:p>
            </p:txBody>
          </p:sp>
        </p:grpSp>
        <p:sp>
          <p:nvSpPr>
            <p:cNvPr id="45" name="Rectangle 8"/>
            <p:cNvSpPr>
              <a:spLocks noChangeArrowheads="1"/>
            </p:cNvSpPr>
            <p:nvPr userDrawn="1"/>
          </p:nvSpPr>
          <p:spPr bwMode="auto">
            <a:xfrm>
              <a:off x="9152238" y="3839666"/>
              <a:ext cx="1360488" cy="12541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08000" tIns="0" rIns="93442" bIns="46725" anchor="t" anchorCtr="0">
              <a:noAutofit/>
            </a:bodyPr>
            <a:lstStyle/>
            <a:p>
              <a:pPr algn="l" defTabSz="935038">
                <a:lnSpc>
                  <a:spcPct val="120000"/>
                </a:lnSpc>
              </a:pPr>
              <a:r>
                <a:rPr lang="zh-CN" altLang="en-US" sz="700" b="0" i="0" baseline="0" noProof="1" smtClean="0">
                  <a:solidFill>
                    <a:schemeClr val="bg1"/>
                  </a:solidFill>
                  <a:latin typeface="微软雅黑"/>
                  <a:ea typeface="微软雅黑"/>
                  <a:cs typeface="Microsoft YaHei Bold"/>
                </a:rPr>
                <a:t>标题</a:t>
              </a:r>
              <a:r>
                <a:rPr lang="en-US" altLang="zh-CN" sz="700" b="0" i="0" baseline="0" noProof="1" smtClean="0">
                  <a:solidFill>
                    <a:schemeClr val="bg1"/>
                  </a:solidFill>
                  <a:latin typeface="微软雅黑"/>
                  <a:ea typeface="微软雅黑"/>
                  <a:cs typeface="Microsoft YaHei Bold"/>
                </a:rPr>
                <a:t>:</a:t>
              </a:r>
              <a:endParaRPr altLang="ja-JP" sz="700" b="0" i="0" baseline="0" noProof="1">
                <a:solidFill>
                  <a:schemeClr val="bg1"/>
                </a:solidFill>
                <a:latin typeface="微软雅黑"/>
                <a:ea typeface="微软雅黑"/>
                <a:cs typeface="Microsoft YaHei Bold"/>
              </a:endParaRPr>
            </a:p>
            <a:p>
              <a:pPr algn="l" defTabSz="935038">
                <a:lnSpc>
                  <a:spcPct val="120000"/>
                </a:lnSpc>
              </a:pPr>
              <a:r>
                <a:rPr lang="zh-CN" altLang="en-US" sz="700" b="0" i="0" baseline="0" noProof="1" smtClean="0">
                  <a:solidFill>
                    <a:schemeClr val="bg1"/>
                  </a:solidFill>
                  <a:latin typeface="微软雅黑"/>
                  <a:ea typeface="微软雅黑"/>
                  <a:cs typeface="Microsoft YaHei Bold"/>
                </a:rPr>
                <a:t>字体</a:t>
              </a:r>
              <a:r>
                <a:rPr altLang="ja-JP" sz="700" b="0" i="0" baseline="0" noProof="1" smtClean="0">
                  <a:solidFill>
                    <a:schemeClr val="bg1"/>
                  </a:solidFill>
                  <a:latin typeface="微软雅黑"/>
                  <a:ea typeface="微软雅黑"/>
                  <a:cs typeface="Microsoft YaHei Bold"/>
                </a:rPr>
                <a:t>: </a:t>
              </a:r>
              <a:r>
                <a:rPr lang="zh-CN" altLang="en-US" sz="700" b="0" i="0" baseline="0" noProof="1" smtClean="0">
                  <a:solidFill>
                    <a:schemeClr val="bg1"/>
                  </a:solidFill>
                  <a:latin typeface="微软雅黑"/>
                  <a:ea typeface="微软雅黑"/>
                  <a:cs typeface="Microsoft YaHei Bold"/>
                </a:rPr>
                <a:t>微软雅黑</a:t>
              </a:r>
              <a:endParaRPr lang="en-US" altLang="zh-CN" sz="700" b="0" i="0" baseline="0" noProof="1" smtClean="0">
                <a:solidFill>
                  <a:schemeClr val="bg1"/>
                </a:solidFill>
                <a:latin typeface="微软雅黑"/>
                <a:ea typeface="微软雅黑"/>
                <a:cs typeface="Microsoft YaHei Bold"/>
              </a:endParaRPr>
            </a:p>
            <a:p>
              <a:pPr algn="l" defTabSz="935038">
                <a:lnSpc>
                  <a:spcPct val="120000"/>
                </a:lnSpc>
              </a:pPr>
              <a:r>
                <a:rPr lang="zh-CN" altLang="en-US" sz="700" b="0" i="0" baseline="0" noProof="1" smtClean="0">
                  <a:solidFill>
                    <a:schemeClr val="bg1"/>
                  </a:solidFill>
                  <a:latin typeface="微软雅黑"/>
                  <a:ea typeface="微软雅黑"/>
                  <a:cs typeface="Microsoft YaHei Bold"/>
                </a:rPr>
                <a:t>字号</a:t>
              </a:r>
              <a:r>
                <a:rPr lang="en-US" sz="700" b="0" i="0" baseline="0" noProof="1" smtClean="0">
                  <a:solidFill>
                    <a:schemeClr val="bg1"/>
                  </a:solidFill>
                  <a:latin typeface="微软雅黑"/>
                  <a:ea typeface="微软雅黑"/>
                  <a:cs typeface="Microsoft YaHei Bold"/>
                </a:rPr>
                <a:t>: </a:t>
              </a:r>
              <a:r>
                <a:rPr lang="en-US" altLang="ja-JP" sz="700" b="0" i="0" baseline="0" noProof="1" smtClean="0">
                  <a:solidFill>
                    <a:schemeClr val="bg1"/>
                  </a:solidFill>
                  <a:latin typeface="微软雅黑"/>
                  <a:ea typeface="微软雅黑"/>
                  <a:cs typeface="Microsoft YaHei Bold"/>
                </a:rPr>
                <a:t>30-32pt</a:t>
              </a:r>
              <a:endParaRPr altLang="ja-JP" sz="700" b="0" i="0" baseline="0" noProof="1" smtClean="0">
                <a:solidFill>
                  <a:schemeClr val="bg1"/>
                </a:solidFill>
                <a:latin typeface="微软雅黑"/>
                <a:ea typeface="微软雅黑"/>
                <a:cs typeface="Microsoft YaHei Bold"/>
              </a:endParaRPr>
            </a:p>
            <a:p>
              <a:pPr algn="l" defTabSz="935038">
                <a:lnSpc>
                  <a:spcPct val="120000"/>
                </a:lnSpc>
              </a:pPr>
              <a:r>
                <a:rPr lang="zh-CN" altLang="en-US" sz="700" b="0" i="0" baseline="0" noProof="1" smtClean="0">
                  <a:solidFill>
                    <a:schemeClr val="bg1"/>
                  </a:solidFill>
                  <a:latin typeface="微软雅黑"/>
                  <a:ea typeface="微软雅黑"/>
                  <a:cs typeface="Microsoft YaHei Bold"/>
                </a:rPr>
                <a:t>颜色</a:t>
              </a:r>
              <a:r>
                <a:rPr lang="en-US" sz="700" b="0" i="0" baseline="0" noProof="1" smtClean="0">
                  <a:solidFill>
                    <a:schemeClr val="bg1"/>
                  </a:solidFill>
                  <a:latin typeface="微软雅黑"/>
                  <a:ea typeface="微软雅黑"/>
                  <a:cs typeface="Microsoft YaHei Bold"/>
                </a:rPr>
                <a:t>: </a:t>
              </a:r>
              <a:r>
                <a:rPr lang="zh-CN" altLang="en-US" sz="700" b="0" i="0" baseline="0" noProof="1" smtClean="0">
                  <a:solidFill>
                    <a:schemeClr val="bg1"/>
                  </a:solidFill>
                  <a:latin typeface="微软雅黑"/>
                  <a:ea typeface="微软雅黑"/>
                  <a:cs typeface="Microsoft YaHei Bold"/>
                </a:rPr>
                <a:t>主题蓝色</a:t>
              </a:r>
              <a:endParaRPr altLang="ja-JP" sz="700" b="0" i="0" baseline="0" noProof="1">
                <a:solidFill>
                  <a:schemeClr val="bg1"/>
                </a:solidFill>
                <a:latin typeface="微软雅黑"/>
                <a:ea typeface="微软雅黑"/>
                <a:cs typeface="Microsoft YaHei Bold"/>
              </a:endParaRPr>
            </a:p>
            <a:p>
              <a:pPr algn="l" defTabSz="935038">
                <a:lnSpc>
                  <a:spcPct val="120000"/>
                </a:lnSpc>
              </a:pPr>
              <a:endParaRPr lang="en-US" altLang="zh-CN" sz="700" b="0" i="0" baseline="0" noProof="1" smtClean="0">
                <a:solidFill>
                  <a:schemeClr val="bg1"/>
                </a:solidFill>
                <a:latin typeface="微软雅黑"/>
                <a:ea typeface="微软雅黑"/>
                <a:cs typeface="Microsoft YaHei Bold"/>
              </a:endParaRPr>
            </a:p>
            <a:p>
              <a:pPr algn="l" defTabSz="935038">
                <a:lnSpc>
                  <a:spcPct val="120000"/>
                </a:lnSpc>
              </a:pPr>
              <a:r>
                <a:rPr lang="zh-CN" altLang="en-US" sz="700" b="0" i="0" baseline="0" noProof="1" smtClean="0">
                  <a:solidFill>
                    <a:schemeClr val="bg1"/>
                  </a:solidFill>
                  <a:latin typeface="微软雅黑"/>
                  <a:ea typeface="微软雅黑"/>
                  <a:cs typeface="Microsoft YaHei Bold"/>
                </a:rPr>
                <a:t>正文</a:t>
              </a:r>
              <a:r>
                <a:rPr lang="en-US" altLang="zh-CN" sz="700" b="0" i="0" baseline="0" noProof="1" smtClean="0">
                  <a:solidFill>
                    <a:schemeClr val="bg1"/>
                  </a:solidFill>
                  <a:latin typeface="微软雅黑"/>
                  <a:ea typeface="微软雅黑"/>
                  <a:cs typeface="Microsoft YaHei Bold"/>
                </a:rPr>
                <a:t>(1-5</a:t>
              </a:r>
              <a:r>
                <a:rPr lang="zh-CN" altLang="en-US" sz="700" b="0" i="0" baseline="0" noProof="1" smtClean="0">
                  <a:solidFill>
                    <a:schemeClr val="bg1"/>
                  </a:solidFill>
                  <a:latin typeface="微软雅黑"/>
                  <a:ea typeface="微软雅黑"/>
                  <a:cs typeface="Microsoft YaHei Bold"/>
                </a:rPr>
                <a:t>级</a:t>
              </a:r>
              <a:r>
                <a:rPr lang="en-US" altLang="zh-CN" sz="700" b="0" i="0" baseline="0" noProof="1" smtClean="0">
                  <a:solidFill>
                    <a:schemeClr val="bg1"/>
                  </a:solidFill>
                  <a:latin typeface="微软雅黑"/>
                  <a:ea typeface="微软雅黑"/>
                  <a:cs typeface="Microsoft YaHei Bold"/>
                </a:rPr>
                <a:t>)</a:t>
              </a:r>
              <a:r>
                <a:rPr altLang="zh-CN" sz="700" b="0" i="0" baseline="0" noProof="1" smtClean="0">
                  <a:solidFill>
                    <a:schemeClr val="bg1"/>
                  </a:solidFill>
                  <a:latin typeface="微软雅黑"/>
                  <a:ea typeface="微软雅黑"/>
                  <a:cs typeface="Microsoft YaHei Bold"/>
                </a:rPr>
                <a:t>:</a:t>
              </a:r>
              <a:endParaRPr altLang="ja-JP" sz="700" b="0" i="0" baseline="0" noProof="1">
                <a:solidFill>
                  <a:schemeClr val="bg1"/>
                </a:solidFill>
                <a:latin typeface="微软雅黑"/>
                <a:ea typeface="微软雅黑"/>
                <a:cs typeface="Microsoft YaHei Bold"/>
              </a:endParaRPr>
            </a:p>
            <a:p>
              <a:pPr algn="l" defTabSz="935038">
                <a:lnSpc>
                  <a:spcPct val="120000"/>
                </a:lnSpc>
              </a:pPr>
              <a:r>
                <a:rPr lang="zh-CN" altLang="en-US" sz="700" b="0" i="0" baseline="0" noProof="1" smtClean="0">
                  <a:solidFill>
                    <a:schemeClr val="bg1"/>
                  </a:solidFill>
                  <a:latin typeface="微软雅黑"/>
                  <a:ea typeface="微软雅黑"/>
                  <a:cs typeface="Microsoft YaHei Bold"/>
                </a:rPr>
                <a:t>字体</a:t>
              </a:r>
              <a:r>
                <a:rPr lang="en-US" sz="700" b="0" i="0" baseline="0" noProof="1" smtClean="0">
                  <a:solidFill>
                    <a:schemeClr val="bg1"/>
                  </a:solidFill>
                  <a:latin typeface="微软雅黑"/>
                  <a:ea typeface="微软雅黑"/>
                  <a:cs typeface="Microsoft YaHei Bold"/>
                </a:rPr>
                <a:t>: </a:t>
              </a:r>
              <a:r>
                <a:rPr lang="zh-CN" altLang="en-US" sz="700" b="0" i="0" baseline="0" noProof="1" smtClean="0">
                  <a:solidFill>
                    <a:schemeClr val="bg1"/>
                  </a:solidFill>
                  <a:latin typeface="微软雅黑"/>
                  <a:ea typeface="微软雅黑"/>
                  <a:cs typeface="Microsoft YaHei Bold"/>
                </a:rPr>
                <a:t>微软雅黑</a:t>
              </a:r>
              <a:endParaRPr lang="en-US" altLang="zh-CN" sz="700" b="0" i="0" baseline="0" noProof="1" smtClean="0">
                <a:solidFill>
                  <a:schemeClr val="bg1"/>
                </a:solidFill>
                <a:latin typeface="微软雅黑"/>
                <a:ea typeface="微软雅黑"/>
                <a:cs typeface="Microsoft YaHei Bold"/>
              </a:endParaRPr>
            </a:p>
            <a:p>
              <a:pPr algn="l" defTabSz="935038">
                <a:lnSpc>
                  <a:spcPct val="120000"/>
                </a:lnSpc>
              </a:pPr>
              <a:r>
                <a:rPr lang="zh-CN" altLang="en-US" sz="700" b="0" i="0" baseline="0" noProof="1" smtClean="0">
                  <a:solidFill>
                    <a:schemeClr val="bg1"/>
                  </a:solidFill>
                  <a:latin typeface="微软雅黑"/>
                  <a:ea typeface="微软雅黑"/>
                  <a:cs typeface="Microsoft YaHei Bold"/>
                </a:rPr>
                <a:t>字号</a:t>
              </a:r>
              <a:r>
                <a:rPr lang="en-US" sz="700" b="0" i="0" baseline="0" noProof="1" smtClean="0">
                  <a:solidFill>
                    <a:schemeClr val="bg1"/>
                  </a:solidFill>
                  <a:latin typeface="微软雅黑"/>
                  <a:ea typeface="微软雅黑"/>
                  <a:cs typeface="Microsoft YaHei Bold"/>
                </a:rPr>
                <a:t>: </a:t>
              </a:r>
              <a:r>
                <a:rPr lang="en-US" altLang="ja-JP" sz="700" b="0" i="0" baseline="0" noProof="1" smtClean="0">
                  <a:solidFill>
                    <a:schemeClr val="bg1"/>
                  </a:solidFill>
                  <a:latin typeface="微软雅黑"/>
                  <a:ea typeface="微软雅黑"/>
                  <a:cs typeface="Microsoft YaHei Bold"/>
                </a:rPr>
                <a:t>28-12</a:t>
              </a:r>
              <a:r>
                <a:rPr altLang="ja-JP" sz="700" b="0" i="0" baseline="0" noProof="1" smtClean="0">
                  <a:solidFill>
                    <a:schemeClr val="bg1"/>
                  </a:solidFill>
                  <a:latin typeface="微软雅黑"/>
                  <a:ea typeface="微软雅黑"/>
                  <a:cs typeface="Microsoft YaHei Bold"/>
                </a:rPr>
                <a:t>pt</a:t>
              </a:r>
              <a:endParaRPr altLang="ja-JP" sz="700" b="0" i="0" baseline="0" noProof="1">
                <a:solidFill>
                  <a:schemeClr val="bg1"/>
                </a:solidFill>
                <a:latin typeface="微软雅黑"/>
                <a:ea typeface="微软雅黑"/>
                <a:cs typeface="Microsoft YaHei Bold"/>
              </a:endParaRPr>
            </a:p>
            <a:p>
              <a:pPr algn="l" defTabSz="935038">
                <a:lnSpc>
                  <a:spcPct val="120000"/>
                </a:lnSpc>
              </a:pPr>
              <a:r>
                <a:rPr lang="zh-CN" altLang="en-US" sz="700" b="0" i="0" baseline="0" noProof="1" smtClean="0">
                  <a:solidFill>
                    <a:schemeClr val="bg1"/>
                  </a:solidFill>
                  <a:latin typeface="微软雅黑"/>
                  <a:ea typeface="微软雅黑"/>
                  <a:cs typeface="Microsoft YaHei Bold"/>
                </a:rPr>
                <a:t>颜色</a:t>
              </a:r>
              <a:r>
                <a:rPr lang="en-US" sz="700" b="0" i="0" baseline="0" noProof="1" smtClean="0">
                  <a:solidFill>
                    <a:schemeClr val="bg1"/>
                  </a:solidFill>
                  <a:latin typeface="微软雅黑"/>
                  <a:ea typeface="微软雅黑"/>
                  <a:cs typeface="Microsoft YaHei Bold"/>
                </a:rPr>
                <a:t>:  </a:t>
              </a:r>
              <a:r>
                <a:rPr lang="zh-CN" altLang="en-US" sz="700" b="0" i="0" baseline="0" noProof="1" smtClean="0">
                  <a:solidFill>
                    <a:schemeClr val="bg1"/>
                  </a:solidFill>
                  <a:latin typeface="微软雅黑"/>
                  <a:ea typeface="微软雅黑"/>
                  <a:cs typeface="Microsoft YaHei Bold"/>
                </a:rPr>
                <a:t>黑色</a:t>
              </a:r>
              <a:endParaRPr altLang="ja-JP" sz="700" b="0" i="0" baseline="0" noProof="1">
                <a:solidFill>
                  <a:schemeClr val="bg1"/>
                </a:solidFill>
                <a:latin typeface="微软雅黑"/>
                <a:ea typeface="微软雅黑"/>
                <a:cs typeface="Microsoft YaHei Bold"/>
              </a:endParaRPr>
            </a:p>
          </p:txBody>
        </p:sp>
      </p:grpSp>
      <p:pic>
        <p:nvPicPr>
          <p:cNvPr id="25" name="图片 24"/>
          <p:cNvPicPr>
            <a:picLocks noChangeAspect="1"/>
          </p:cNvPicPr>
          <p:nvPr userDrawn="1"/>
        </p:nvPicPr>
        <p:blipFill>
          <a:blip r:embed="rId3"/>
          <a:stretch>
            <a:fillRect/>
          </a:stretch>
        </p:blipFill>
        <p:spPr>
          <a:xfrm>
            <a:off x="134005" y="6610877"/>
            <a:ext cx="504000" cy="169715"/>
          </a:xfrm>
          <a:prstGeom prst="rect">
            <a:avLst/>
          </a:prstGeom>
        </p:spPr>
      </p:pic>
      <p:sp>
        <p:nvSpPr>
          <p:cNvPr id="4" name="文本框 3"/>
          <p:cNvSpPr txBox="1"/>
          <p:nvPr userDrawn="1"/>
        </p:nvSpPr>
        <p:spPr>
          <a:xfrm>
            <a:off x="7570946" y="6602510"/>
            <a:ext cx="1491142" cy="184666"/>
          </a:xfrm>
          <a:prstGeom prst="rect">
            <a:avLst/>
          </a:prstGeom>
          <a:noFill/>
        </p:spPr>
        <p:txBody>
          <a:bodyPr wrap="square" rtlCol="0">
            <a:spAutoFit/>
          </a:bodyPr>
          <a:lstStyle/>
          <a:p>
            <a:pPr algn="ctr"/>
            <a:r>
              <a:rPr lang="en-US" altLang="zh-CN" sz="600" kern="1200" dirty="0" smtClean="0">
                <a:solidFill>
                  <a:schemeClr val="tx1"/>
                </a:solidFill>
                <a:latin typeface="Arial"/>
                <a:ea typeface="+mn-ea"/>
                <a:cs typeface="Arial"/>
              </a:rPr>
              <a:t>© ZTE Corporation. All rights reserved.</a:t>
            </a:r>
            <a:endParaRPr kumimoji="1" lang="zh-CN" altLang="en-US" sz="600" dirty="0">
              <a:latin typeface="Arial"/>
              <a:cs typeface="Arial"/>
            </a:endParaRPr>
          </a:p>
        </p:txBody>
      </p:sp>
    </p:spTree>
    <p:extLst>
      <p:ext uri="{BB962C8B-B14F-4D97-AF65-F5344CB8AC3E}">
        <p14:creationId xmlns="" xmlns:p14="http://schemas.microsoft.com/office/powerpoint/2010/main" val="2392784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文本框 1"/>
          <p:cNvSpPr txBox="1"/>
          <p:nvPr userDrawn="1"/>
        </p:nvSpPr>
        <p:spPr>
          <a:xfrm>
            <a:off x="0" y="6532880"/>
            <a:ext cx="9144000" cy="184666"/>
          </a:xfrm>
          <a:prstGeom prst="rect">
            <a:avLst/>
          </a:prstGeom>
          <a:noFill/>
        </p:spPr>
        <p:txBody>
          <a:bodyPr wrap="square" rtlCol="0">
            <a:spAutoFit/>
          </a:bodyPr>
          <a:lstStyle/>
          <a:p>
            <a:pPr algn="ctr"/>
            <a:r>
              <a:rPr lang="en-US" altLang="zh-CN" sz="600" kern="1200" dirty="0" smtClean="0">
                <a:solidFill>
                  <a:schemeClr val="tx1"/>
                </a:solidFill>
                <a:latin typeface="Arial"/>
                <a:ea typeface="+mn-ea"/>
                <a:cs typeface="Arial"/>
              </a:rPr>
              <a:t>© ZTE Corporation. All rights reserved.</a:t>
            </a:r>
            <a:endParaRPr kumimoji="1" lang="zh-CN" altLang="en-US" sz="600" dirty="0">
              <a:latin typeface="Arial"/>
              <a:cs typeface="Arial"/>
            </a:endParaRPr>
          </a:p>
        </p:txBody>
      </p:sp>
      <p:pic>
        <p:nvPicPr>
          <p:cNvPr id="3" name="图片 2"/>
          <p:cNvPicPr>
            <a:picLocks noChangeAspect="1"/>
          </p:cNvPicPr>
          <p:nvPr userDrawn="1"/>
        </p:nvPicPr>
        <p:blipFill>
          <a:blip r:embed="rId3"/>
          <a:stretch>
            <a:fillRect/>
          </a:stretch>
        </p:blipFill>
        <p:spPr>
          <a:xfrm>
            <a:off x="838200" y="688340"/>
            <a:ext cx="3200400" cy="584200"/>
          </a:xfrm>
          <a:prstGeom prst="rect">
            <a:avLst/>
          </a:prstGeom>
        </p:spPr>
      </p:pic>
      <p:sp>
        <p:nvSpPr>
          <p:cNvPr id="4" name="文本框 3"/>
          <p:cNvSpPr txBox="1"/>
          <p:nvPr userDrawn="1"/>
        </p:nvSpPr>
        <p:spPr>
          <a:xfrm>
            <a:off x="5397131" y="3215512"/>
            <a:ext cx="2450373" cy="800219"/>
          </a:xfrm>
          <a:prstGeom prst="rect">
            <a:avLst/>
          </a:prstGeom>
          <a:noFill/>
        </p:spPr>
        <p:txBody>
          <a:bodyPr wrap="square" rtlCol="0">
            <a:spAutoFit/>
          </a:bodyPr>
          <a:lstStyle/>
          <a:p>
            <a:pPr algn="ctr"/>
            <a:r>
              <a:rPr kumimoji="1" lang="en-US" altLang="zh-CN" sz="4600" b="1" dirty="0" smtClean="0">
                <a:solidFill>
                  <a:srgbClr val="626571"/>
                </a:solidFill>
                <a:latin typeface="Arial"/>
                <a:cs typeface="Arial"/>
              </a:rPr>
              <a:t>Thanks!</a:t>
            </a:r>
            <a:endParaRPr kumimoji="1" lang="zh-CN" altLang="en-US" sz="4600" b="1" dirty="0">
              <a:solidFill>
                <a:srgbClr val="626571"/>
              </a:solidFill>
              <a:latin typeface="Arial"/>
              <a:cs typeface="Arial"/>
            </a:endParaRPr>
          </a:p>
        </p:txBody>
      </p:sp>
    </p:spTree>
    <p:extLst>
      <p:ext uri="{BB962C8B-B14F-4D97-AF65-F5344CB8AC3E}">
        <p14:creationId xmlns="" xmlns:p14="http://schemas.microsoft.com/office/powerpoint/2010/main" val="11455241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标题占位符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kumimoji="1" lang="zh-CN" altLang="en-US" dirty="0" smtClean="0"/>
              <a:t>单击此处编辑母版标题样式</a:t>
            </a:r>
            <a:endParaRPr kumimoji="1" lang="zh-CN" altLang="en-US" dirty="0"/>
          </a:p>
        </p:txBody>
      </p:sp>
      <p:sp>
        <p:nvSpPr>
          <p:cNvPr id="9" name="文本占位符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kumimoji="1" lang="zh-CN" altLang="en-US" dirty="0" smtClean="0"/>
              <a:t>单击此处编辑母版文本样式</a:t>
            </a:r>
          </a:p>
          <a:p>
            <a:pPr lvl="1"/>
            <a:r>
              <a:rPr kumimoji="1" lang="zh-CN" altLang="en-US" dirty="0" smtClean="0"/>
              <a:t>二级</a:t>
            </a:r>
          </a:p>
          <a:p>
            <a:pPr lvl="2"/>
            <a:r>
              <a:rPr kumimoji="1" lang="zh-CN" altLang="en-US" dirty="0" smtClean="0"/>
              <a:t>三级</a:t>
            </a:r>
          </a:p>
          <a:p>
            <a:pPr lvl="3"/>
            <a:r>
              <a:rPr kumimoji="1" lang="zh-CN" altLang="en-US" dirty="0" smtClean="0"/>
              <a:t>四级</a:t>
            </a:r>
          </a:p>
          <a:p>
            <a:pPr lvl="4"/>
            <a:r>
              <a:rPr kumimoji="1" lang="zh-CN" altLang="en-US" dirty="0" smtClean="0"/>
              <a:t>五级</a:t>
            </a:r>
            <a:endParaRPr kumimoji="1" lang="zh-CN" altLang="en-US" dirty="0"/>
          </a:p>
        </p:txBody>
      </p:sp>
      <p:sp>
        <p:nvSpPr>
          <p:cNvPr id="10" name="文本框 9"/>
          <p:cNvSpPr txBox="1"/>
          <p:nvPr userDrawn="1"/>
        </p:nvSpPr>
        <p:spPr>
          <a:xfrm>
            <a:off x="7235600" y="143092"/>
            <a:ext cx="983827" cy="369332"/>
          </a:xfrm>
          <a:prstGeom prst="rect">
            <a:avLst/>
          </a:prstGeom>
          <a:noFill/>
        </p:spPr>
        <p:txBody>
          <a:bodyPr wrap="square" rtlCol="0">
            <a:spAutoFit/>
          </a:bodyPr>
          <a:lstStyle/>
          <a:p>
            <a:endParaRPr kumimoji="1" lang="zh-CN" altLang="en-US" dirty="0"/>
          </a:p>
        </p:txBody>
      </p:sp>
    </p:spTree>
    <p:extLst>
      <p:ext uri="{BB962C8B-B14F-4D97-AF65-F5344CB8AC3E}">
        <p14:creationId xmlns="" xmlns:p14="http://schemas.microsoft.com/office/powerpoint/2010/main" val="1076376746"/>
      </p:ext>
    </p:extLst>
  </p:cSld>
  <p:clrMap bg1="lt1" tx1="dk1" bg2="lt2" tx2="dk2" accent1="accent1" accent2="accent2" accent3="accent3" accent4="accent4" accent5="accent5" accent6="accent6" hlink="hlink" folHlink="folHlink"/>
  <p:sldLayoutIdLst>
    <p:sldLayoutId id="2147483657" r:id="rId1"/>
    <p:sldLayoutId id="2147483667" r:id="rId2"/>
    <p:sldLayoutId id="2147483658" r:id="rId3"/>
    <p:sldLayoutId id="2147483666" r:id="rId4"/>
  </p:sldLayoutIdLst>
  <p:txStyles>
    <p:titleStyle>
      <a:lvl1pPr algn="l" defTabSz="457200" rtl="0" eaLnBrk="1" latinLnBrk="0" hangingPunct="1">
        <a:spcBef>
          <a:spcPct val="0"/>
        </a:spcBef>
        <a:buNone/>
        <a:defRPr sz="3200" b="0" i="0" kern="1200">
          <a:solidFill>
            <a:srgbClr val="005BAA"/>
          </a:solidFill>
          <a:latin typeface="+mj-lt"/>
          <a:ea typeface="微软雅黑"/>
          <a:cs typeface="+mj-cs"/>
        </a:defRPr>
      </a:lvl1pPr>
    </p:titleStyle>
    <p:bodyStyle>
      <a:lvl1pPr marL="342900" indent="-342900" algn="l" defTabSz="457200" rtl="0" eaLnBrk="1" latinLnBrk="0" hangingPunct="1">
        <a:spcBef>
          <a:spcPct val="20000"/>
        </a:spcBef>
        <a:buFont typeface="Arial"/>
        <a:buChar char="•"/>
        <a:defRPr sz="2800" kern="1200">
          <a:solidFill>
            <a:schemeClr val="tx1"/>
          </a:solidFill>
          <a:latin typeface="+mn-lt"/>
          <a:ea typeface="微软雅黑"/>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微软雅黑"/>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微软雅黑"/>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微软雅黑"/>
          <a:cs typeface="+mn-cs"/>
        </a:defRPr>
      </a:lvl4pPr>
      <a:lvl5pPr marL="2057400" indent="-228600" algn="l" defTabSz="457200" rtl="0" eaLnBrk="1" latinLnBrk="0" hangingPunct="1">
        <a:spcBef>
          <a:spcPct val="20000"/>
        </a:spcBef>
        <a:buFont typeface="Arial"/>
        <a:buChar char="»"/>
        <a:defRPr sz="1200" kern="1200">
          <a:solidFill>
            <a:schemeClr val="tx1"/>
          </a:solidFill>
          <a:latin typeface="+mn-lt"/>
          <a:ea typeface="微软雅黑"/>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nose.readthedocs.org/en/latest/usage.html"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hyperlink" Target="https://github.com/openstack/tempest/"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253067"/>
            <a:ext cx="7772400" cy="1470025"/>
          </a:xfrm>
        </p:spPr>
        <p:txBody>
          <a:bodyPr/>
          <a:lstStyle/>
          <a:p>
            <a:r>
              <a:rPr kumimoji="1" lang="en-US" altLang="zh-CN" dirty="0" smtClean="0"/>
              <a:t>Tempest</a:t>
            </a:r>
            <a:r>
              <a:rPr kumimoji="1" lang="zh-CN" altLang="en-US" dirty="0" smtClean="0"/>
              <a:t>概述</a:t>
            </a:r>
            <a:endParaRPr kumimoji="1" lang="zh-CN" altLang="en-US" dirty="0"/>
          </a:p>
        </p:txBody>
      </p:sp>
      <p:sp>
        <p:nvSpPr>
          <p:cNvPr id="3" name="副标题 2"/>
          <p:cNvSpPr>
            <a:spLocks noGrp="1"/>
          </p:cNvSpPr>
          <p:nvPr>
            <p:ph type="subTitle" idx="1"/>
          </p:nvPr>
        </p:nvSpPr>
        <p:spPr>
          <a:xfrm>
            <a:off x="1371600" y="2904610"/>
            <a:ext cx="6400800" cy="1547333"/>
          </a:xfrm>
        </p:spPr>
        <p:txBody>
          <a:bodyPr/>
          <a:lstStyle/>
          <a:p>
            <a:r>
              <a:rPr kumimoji="1" lang="en-US" altLang="zh-CN" dirty="0" smtClean="0"/>
              <a:t>                                     -----</a:t>
            </a:r>
            <a:r>
              <a:rPr kumimoji="1" lang="zh-CN" altLang="en-US" dirty="0" smtClean="0"/>
              <a:t>吴伟</a:t>
            </a:r>
            <a:endParaRPr kumimoji="1" lang="zh-CN" altLang="en-US" dirty="0"/>
          </a:p>
        </p:txBody>
      </p:sp>
    </p:spTree>
    <p:extLst>
      <p:ext uri="{BB962C8B-B14F-4D97-AF65-F5344CB8AC3E}">
        <p14:creationId xmlns="" xmlns:p14="http://schemas.microsoft.com/office/powerpoint/2010/main" val="32252521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625600"/>
            <a:ext cx="8229600" cy="4500564"/>
          </a:xfrm>
        </p:spPr>
        <p:txBody>
          <a:bodyPr>
            <a:normAutofit/>
          </a:bodyPr>
          <a:lstStyle/>
          <a:p>
            <a:pPr>
              <a:buNone/>
            </a:pPr>
            <a:endParaRPr lang="en-US" altLang="zh-CN" dirty="0" smtClean="0"/>
          </a:p>
          <a:p>
            <a:pPr>
              <a:buNone/>
            </a:pPr>
            <a:r>
              <a:rPr lang="en-US" altLang="zh-CN" dirty="0" smtClean="0"/>
              <a:t>├── </a:t>
            </a:r>
            <a:r>
              <a:rPr kumimoji="1" lang="en-US" altLang="zh-CN" dirty="0" smtClean="0"/>
              <a:t>etc/                    </a:t>
            </a:r>
            <a:r>
              <a:rPr kumimoji="1" lang="en-US" altLang="zh-CN" sz="2000" dirty="0" smtClean="0">
                <a:latin typeface="+mn-ea"/>
                <a:ea typeface="+mn-ea"/>
              </a:rPr>
              <a:t>&lt;--tempest</a:t>
            </a:r>
            <a:r>
              <a:rPr kumimoji="1" lang="zh-CN" altLang="en-US" sz="2000" dirty="0" smtClean="0">
                <a:latin typeface="+mn-ea"/>
                <a:ea typeface="+mn-ea"/>
              </a:rPr>
              <a:t>相关配置（</a:t>
            </a:r>
            <a:r>
              <a:rPr kumimoji="1" lang="en-US" altLang="zh-CN" sz="2000" dirty="0" err="1" smtClean="0">
                <a:latin typeface="+mn-ea"/>
                <a:ea typeface="+mn-ea"/>
              </a:rPr>
              <a:t>tempest.conf</a:t>
            </a:r>
            <a:r>
              <a:rPr kumimoji="1" lang="zh-CN" altLang="en-US" sz="2000" dirty="0" smtClean="0">
                <a:latin typeface="+mn-ea"/>
                <a:ea typeface="+mn-ea"/>
              </a:rPr>
              <a:t>）</a:t>
            </a:r>
            <a:endParaRPr kumimoji="1" lang="en-US" altLang="zh-CN" sz="2000" dirty="0" smtClean="0">
              <a:latin typeface="+mn-ea"/>
              <a:ea typeface="+mn-ea"/>
            </a:endParaRPr>
          </a:p>
          <a:p>
            <a:pPr>
              <a:buNone/>
            </a:pPr>
            <a:r>
              <a:rPr lang="en-US" altLang="zh-CN" dirty="0" smtClean="0"/>
              <a:t>├── </a:t>
            </a:r>
            <a:r>
              <a:rPr kumimoji="1" lang="en-US" altLang="zh-CN" dirty="0" smtClean="0"/>
              <a:t>tempest/</a:t>
            </a:r>
            <a:r>
              <a:rPr kumimoji="1" lang="en-US" altLang="zh-CN" sz="2000" dirty="0" smtClean="0"/>
              <a:t>               </a:t>
            </a:r>
            <a:r>
              <a:rPr kumimoji="1" lang="en-US" altLang="zh-CN" sz="2000" dirty="0" smtClean="0">
                <a:latin typeface="+mn-ea"/>
              </a:rPr>
              <a:t>&lt;--</a:t>
            </a:r>
            <a:r>
              <a:rPr kumimoji="1" lang="zh-CN" altLang="en-US" sz="2000" dirty="0" smtClean="0">
                <a:latin typeface="+mn-ea"/>
                <a:ea typeface="+mn-ea"/>
              </a:rPr>
              <a:t>各个组件测试用例</a:t>
            </a:r>
            <a:endParaRPr kumimoji="1" lang="en-US" altLang="zh-CN" sz="2000" dirty="0" smtClean="0">
              <a:latin typeface="+mn-ea"/>
              <a:ea typeface="+mn-ea"/>
            </a:endParaRPr>
          </a:p>
          <a:p>
            <a:pPr>
              <a:buNone/>
            </a:pPr>
            <a:r>
              <a:rPr lang="en-US" altLang="zh-CN" dirty="0" smtClean="0"/>
              <a:t>├── </a:t>
            </a:r>
            <a:r>
              <a:rPr kumimoji="1" lang="en-US" altLang="zh-CN" dirty="0" smtClean="0"/>
              <a:t>Tools</a:t>
            </a:r>
            <a:r>
              <a:rPr kumimoji="1" lang="en-US" altLang="zh-CN" dirty="0" smtClean="0">
                <a:latin typeface="+mn-ea"/>
              </a:rPr>
              <a:t>        </a:t>
            </a:r>
            <a:r>
              <a:rPr kumimoji="1" lang="en-US" altLang="zh-CN" dirty="0" smtClean="0">
                <a:latin typeface="+mn-ea"/>
              </a:rPr>
              <a:t>&lt;--</a:t>
            </a:r>
            <a:r>
              <a:rPr kumimoji="1" lang="zh-CN" altLang="en-US" sz="2000" dirty="0" smtClean="0">
                <a:latin typeface="+mn-ea"/>
                <a:ea typeface="+mn-ea"/>
              </a:rPr>
              <a:t>搭建环境的脚本</a:t>
            </a:r>
            <a:endParaRPr kumimoji="1" lang="en-US" altLang="zh-CN" sz="2000" dirty="0" smtClean="0">
              <a:latin typeface="+mn-ea"/>
              <a:ea typeface="+mn-ea"/>
            </a:endParaRPr>
          </a:p>
          <a:p>
            <a:pPr>
              <a:buNone/>
            </a:pPr>
            <a:r>
              <a:rPr lang="en-US" altLang="zh-CN" dirty="0" smtClean="0"/>
              <a:t>├── </a:t>
            </a:r>
            <a:r>
              <a:rPr kumimoji="1" lang="en-US" altLang="zh-CN" dirty="0" smtClean="0"/>
              <a:t>tox.ini</a:t>
            </a:r>
            <a:r>
              <a:rPr kumimoji="1" lang="en-US" altLang="zh-CN" dirty="0" smtClean="0">
                <a:latin typeface="+mn-ea"/>
              </a:rPr>
              <a:t>       </a:t>
            </a:r>
            <a:r>
              <a:rPr kumimoji="1" lang="en-US" altLang="zh-CN" dirty="0" smtClean="0">
                <a:latin typeface="+mn-ea"/>
              </a:rPr>
              <a:t>&lt;--</a:t>
            </a:r>
            <a:r>
              <a:rPr kumimoji="1" lang="en-US" altLang="zh-CN" sz="2000" dirty="0" err="1" smtClean="0">
                <a:latin typeface="+mn-ea"/>
                <a:ea typeface="+mn-ea"/>
              </a:rPr>
              <a:t>tox</a:t>
            </a:r>
            <a:r>
              <a:rPr kumimoji="1" lang="zh-CN" altLang="en-US" sz="2000" dirty="0" smtClean="0">
                <a:latin typeface="+mn-ea"/>
                <a:ea typeface="+mn-ea"/>
              </a:rPr>
              <a:t>的</a:t>
            </a:r>
            <a:r>
              <a:rPr kumimoji="1" lang="zh-CN" altLang="en-US" sz="2000" dirty="0" smtClean="0">
                <a:latin typeface="+mn-ea"/>
                <a:ea typeface="+mn-ea"/>
              </a:rPr>
              <a:t>配置文件，</a:t>
            </a:r>
            <a:r>
              <a:rPr kumimoji="1" lang="en-US" altLang="zh-CN" sz="2000" dirty="0" err="1" smtClean="0">
                <a:latin typeface="+mn-ea"/>
                <a:ea typeface="+mn-ea"/>
              </a:rPr>
              <a:t>tox</a:t>
            </a:r>
            <a:r>
              <a:rPr kumimoji="1" lang="zh-CN" altLang="en-US" sz="2000" dirty="0" smtClean="0">
                <a:latin typeface="+mn-ea"/>
                <a:ea typeface="+mn-ea"/>
              </a:rPr>
              <a:t>单元测试中的虚拟环境管理工具</a:t>
            </a:r>
            <a:endParaRPr kumimoji="1" lang="zh-CN" altLang="en-US" sz="2000" dirty="0">
              <a:latin typeface="+mn-ea"/>
              <a:ea typeface="+mn-ea"/>
            </a:endParaRPr>
          </a:p>
        </p:txBody>
      </p:sp>
      <p:sp>
        <p:nvSpPr>
          <p:cNvPr id="3" name="标题 2"/>
          <p:cNvSpPr>
            <a:spLocks noGrp="1"/>
          </p:cNvSpPr>
          <p:nvPr>
            <p:ph type="title"/>
          </p:nvPr>
        </p:nvSpPr>
        <p:spPr/>
        <p:txBody>
          <a:bodyPr/>
          <a:lstStyle/>
          <a:p>
            <a:r>
              <a:rPr kumimoji="1" lang="zh-CN" altLang="en-US" dirty="0" smtClean="0"/>
              <a:t>五</a:t>
            </a:r>
            <a:r>
              <a:rPr kumimoji="1" lang="zh-CN" altLang="en-US" dirty="0" smtClean="0"/>
              <a:t>、</a:t>
            </a:r>
            <a:r>
              <a:rPr kumimoji="1" lang="en-US" altLang="zh-CN" dirty="0" smtClean="0"/>
              <a:t>T</a:t>
            </a:r>
            <a:r>
              <a:rPr kumimoji="1" lang="en-US" altLang="zh-CN" dirty="0" smtClean="0"/>
              <a:t>empest</a:t>
            </a:r>
            <a:r>
              <a:rPr kumimoji="1" lang="zh-CN" altLang="en-US" dirty="0" smtClean="0"/>
              <a:t>一级</a:t>
            </a:r>
            <a:r>
              <a:rPr kumimoji="1" lang="zh-CN" altLang="en-US" dirty="0" smtClean="0"/>
              <a:t>目录</a:t>
            </a:r>
            <a:r>
              <a:rPr kumimoji="1" lang="zh-CN" altLang="en-US" dirty="0" smtClean="0"/>
              <a:t>结构</a:t>
            </a:r>
            <a:endParaRPr kumimoji="1" lang="zh-CN" altLang="en-US" dirty="0"/>
          </a:p>
        </p:txBody>
      </p:sp>
    </p:spTree>
    <p:extLst>
      <p:ext uri="{BB962C8B-B14F-4D97-AF65-F5344CB8AC3E}">
        <p14:creationId xmlns="" xmlns:p14="http://schemas.microsoft.com/office/powerpoint/2010/main" val="23790292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541867"/>
            <a:ext cx="8229600" cy="6129867"/>
          </a:xfrm>
        </p:spPr>
        <p:txBody>
          <a:bodyPr>
            <a:normAutofit/>
          </a:bodyPr>
          <a:lstStyle/>
          <a:p>
            <a:pPr>
              <a:buNone/>
            </a:pPr>
            <a:r>
              <a:rPr lang="en-US" altLang="zh-CN" sz="2400" dirty="0" smtClean="0"/>
              <a:t>tempest</a:t>
            </a:r>
          </a:p>
          <a:p>
            <a:pPr>
              <a:buNone/>
            </a:pPr>
            <a:r>
              <a:rPr lang="en-US" altLang="zh-CN" sz="2400" dirty="0" smtClean="0"/>
              <a:t>├── </a:t>
            </a:r>
            <a:r>
              <a:rPr lang="en-US" altLang="zh-CN" sz="2400" dirty="0" err="1" smtClean="0"/>
              <a:t>api</a:t>
            </a:r>
            <a:r>
              <a:rPr lang="en-US" altLang="zh-CN" sz="2400" dirty="0" smtClean="0"/>
              <a:t>                         </a:t>
            </a:r>
            <a:r>
              <a:rPr kumimoji="1" lang="en-US" altLang="zh-CN" sz="1800" dirty="0" smtClean="0">
                <a:latin typeface="+mn-ea"/>
                <a:ea typeface="+mn-ea"/>
              </a:rPr>
              <a:t>&lt;-- </a:t>
            </a:r>
            <a:r>
              <a:rPr kumimoji="1" lang="en-US" altLang="zh-CN" sz="1800" dirty="0" err="1" smtClean="0">
                <a:latin typeface="+mn-ea"/>
                <a:ea typeface="+mn-ea"/>
              </a:rPr>
              <a:t>openstack</a:t>
            </a:r>
            <a:r>
              <a:rPr kumimoji="1" lang="zh-CN" altLang="en-US" sz="1800" dirty="0" smtClean="0">
                <a:latin typeface="+mn-ea"/>
                <a:ea typeface="+mn-ea"/>
              </a:rPr>
              <a:t>组件</a:t>
            </a:r>
            <a:r>
              <a:rPr kumimoji="1" lang="en-US" altLang="zh-CN" sz="1800" dirty="0" smtClean="0">
                <a:latin typeface="+mn-ea"/>
              </a:rPr>
              <a:t>API</a:t>
            </a:r>
            <a:r>
              <a:rPr kumimoji="1" lang="zh-CN" altLang="en-US" sz="1800" dirty="0" smtClean="0">
                <a:latin typeface="+mn-ea"/>
                <a:ea typeface="+mn-ea"/>
              </a:rPr>
              <a:t>接口测试</a:t>
            </a:r>
            <a:r>
              <a:rPr kumimoji="1" lang="zh-CN" altLang="en-US" sz="1800" dirty="0" smtClean="0">
                <a:latin typeface="+mn-ea"/>
                <a:ea typeface="+mn-ea"/>
              </a:rPr>
              <a:t>用例</a:t>
            </a:r>
            <a:endParaRPr lang="en-US" altLang="zh-CN" sz="2400" dirty="0" smtClean="0"/>
          </a:p>
          <a:p>
            <a:pPr>
              <a:buNone/>
            </a:pPr>
            <a:r>
              <a:rPr lang="en-US" altLang="zh-CN" sz="2400" dirty="0" smtClean="0"/>
              <a:t>├── </a:t>
            </a:r>
            <a:r>
              <a:rPr lang="en-US" altLang="zh-CN" sz="2400" dirty="0" err="1" smtClean="0"/>
              <a:t>cli</a:t>
            </a:r>
            <a:r>
              <a:rPr lang="en-US" altLang="zh-CN" sz="2400" dirty="0" smtClean="0"/>
              <a:t> </a:t>
            </a:r>
            <a:r>
              <a:rPr lang="en-US" altLang="zh-CN" sz="3200" dirty="0" smtClean="0"/>
              <a:t>               </a:t>
            </a:r>
            <a:r>
              <a:rPr kumimoji="1" lang="en-US" altLang="zh-CN" sz="1800" dirty="0" smtClean="0">
                <a:latin typeface="+mn-ea"/>
                <a:ea typeface="+mn-ea"/>
              </a:rPr>
              <a:t>   &lt;-- </a:t>
            </a:r>
            <a:r>
              <a:rPr kumimoji="1" lang="en-US" altLang="zh-CN" sz="1800" dirty="0" err="1" smtClean="0">
                <a:latin typeface="+mn-ea"/>
                <a:ea typeface="+mn-ea"/>
              </a:rPr>
              <a:t>openstack</a:t>
            </a:r>
            <a:r>
              <a:rPr kumimoji="1" lang="zh-CN" altLang="en-US" sz="1800" dirty="0" smtClean="0">
                <a:latin typeface="+mn-ea"/>
                <a:ea typeface="+mn-ea"/>
              </a:rPr>
              <a:t>的命令行工具测试集</a:t>
            </a:r>
            <a:endParaRPr kumimoji="1" lang="en-US" altLang="zh-CN" sz="1800" dirty="0" smtClean="0">
              <a:latin typeface="+mn-ea"/>
              <a:ea typeface="+mn-ea"/>
            </a:endParaRPr>
          </a:p>
          <a:p>
            <a:pPr>
              <a:buNone/>
            </a:pPr>
            <a:r>
              <a:rPr lang="en-US" altLang="zh-CN" sz="2400" dirty="0" smtClean="0"/>
              <a:t>├── </a:t>
            </a:r>
            <a:r>
              <a:rPr lang="en-US" altLang="zh-CN" sz="2400" dirty="0" smtClean="0"/>
              <a:t>common               </a:t>
            </a:r>
            <a:r>
              <a:rPr kumimoji="1" lang="en-US" altLang="zh-CN" sz="1800" dirty="0" smtClean="0">
                <a:latin typeface="+mn-ea"/>
                <a:ea typeface="+mn-ea"/>
              </a:rPr>
              <a:t>&lt;--</a:t>
            </a:r>
            <a:r>
              <a:rPr kumimoji="1" lang="zh-CN" altLang="en-US" sz="1800" dirty="0" smtClean="0">
                <a:latin typeface="+mn-ea"/>
                <a:ea typeface="+mn-ea"/>
              </a:rPr>
              <a:t>测试通用类例如</a:t>
            </a:r>
            <a:r>
              <a:rPr kumimoji="1" lang="en-US" altLang="zh-CN" sz="1800" dirty="0" smtClean="0">
                <a:latin typeface="+mn-ea"/>
                <a:ea typeface="+mn-ea"/>
              </a:rPr>
              <a:t>Rest Client</a:t>
            </a:r>
          </a:p>
          <a:p>
            <a:pPr>
              <a:buNone/>
            </a:pPr>
            <a:r>
              <a:rPr lang="en-US" altLang="zh-CN" sz="2400" dirty="0" smtClean="0"/>
              <a:t>├── </a:t>
            </a:r>
            <a:r>
              <a:rPr lang="en-US" altLang="zh-CN" sz="2400" dirty="0" smtClean="0"/>
              <a:t>hacking              </a:t>
            </a:r>
            <a:r>
              <a:rPr lang="en-US" altLang="zh-CN" sz="2400" dirty="0" smtClean="0"/>
              <a:t>    </a:t>
            </a:r>
            <a:r>
              <a:rPr kumimoji="1" lang="en-US" altLang="zh-CN" sz="1800" dirty="0" smtClean="0">
                <a:latin typeface="+mn-ea"/>
                <a:ea typeface="+mn-ea"/>
              </a:rPr>
              <a:t>&lt;--</a:t>
            </a:r>
            <a:r>
              <a:rPr kumimoji="1" lang="zh-CN" altLang="en-US" sz="1800" dirty="0" smtClean="0">
                <a:latin typeface="+mn-ea"/>
                <a:ea typeface="+mn-ea"/>
              </a:rPr>
              <a:t>用于代码风格检测，在</a:t>
            </a:r>
            <a:r>
              <a:rPr kumimoji="1" lang="en-US" altLang="zh-CN" sz="1800" dirty="0" smtClean="0">
                <a:latin typeface="+mn-ea"/>
                <a:ea typeface="+mn-ea"/>
              </a:rPr>
              <a:t>pep8</a:t>
            </a:r>
            <a:r>
              <a:rPr kumimoji="1" lang="zh-CN" altLang="en-US" sz="1800" dirty="0" smtClean="0">
                <a:latin typeface="+mn-ea"/>
                <a:ea typeface="+mn-ea"/>
              </a:rPr>
              <a:t>基础上针对</a:t>
            </a:r>
            <a:r>
              <a:rPr kumimoji="1" lang="en-US" altLang="zh-CN" sz="1800" dirty="0" err="1" smtClean="0">
                <a:latin typeface="+mn-ea"/>
                <a:ea typeface="+mn-ea"/>
              </a:rPr>
              <a:t>openstack</a:t>
            </a:r>
            <a:r>
              <a:rPr kumimoji="1" lang="zh-CN" altLang="en-US" sz="1800" dirty="0" smtClean="0">
                <a:latin typeface="+mn-ea"/>
                <a:ea typeface="+mn-ea"/>
              </a:rPr>
              <a:t>开发者做的补充</a:t>
            </a:r>
            <a:endParaRPr kumimoji="1" lang="en-US" altLang="zh-CN" sz="1800" dirty="0" smtClean="0">
              <a:latin typeface="+mn-ea"/>
              <a:ea typeface="+mn-ea"/>
            </a:endParaRPr>
          </a:p>
          <a:p>
            <a:pPr>
              <a:buNone/>
            </a:pPr>
            <a:r>
              <a:rPr lang="en-US" altLang="zh-CN" sz="2400" dirty="0" smtClean="0"/>
              <a:t>├── scenario                </a:t>
            </a:r>
            <a:r>
              <a:rPr kumimoji="1" lang="en-US" altLang="zh-CN" sz="1800" dirty="0" smtClean="0">
                <a:latin typeface="+mn-ea"/>
                <a:ea typeface="+mn-ea"/>
              </a:rPr>
              <a:t>&lt;-- scenario</a:t>
            </a:r>
            <a:r>
              <a:rPr kumimoji="1" lang="zh-CN" altLang="en-US" sz="1800" dirty="0" smtClean="0">
                <a:latin typeface="+mn-ea"/>
                <a:ea typeface="+mn-ea"/>
              </a:rPr>
              <a:t>主要根据一些复杂场景进行测试</a:t>
            </a:r>
            <a:endParaRPr kumimoji="1" lang="en-US" altLang="zh-CN" sz="1800" dirty="0" smtClean="0">
              <a:latin typeface="+mn-ea"/>
              <a:ea typeface="+mn-ea"/>
            </a:endParaRPr>
          </a:p>
          <a:p>
            <a:pPr>
              <a:buNone/>
            </a:pPr>
            <a:r>
              <a:rPr lang="en-US" altLang="zh-CN" sz="2400" dirty="0" smtClean="0"/>
              <a:t>├── services               </a:t>
            </a:r>
            <a:r>
              <a:rPr kumimoji="1" lang="en-US" altLang="zh-CN" sz="1800" dirty="0" smtClean="0">
                <a:latin typeface="+mn-ea"/>
                <a:ea typeface="+mn-ea"/>
              </a:rPr>
              <a:t> &lt;--</a:t>
            </a:r>
            <a:r>
              <a:rPr kumimoji="1" lang="zh-CN" altLang="en-US" sz="1800" dirty="0" smtClean="0">
                <a:latin typeface="+mn-ea"/>
                <a:ea typeface="+mn-ea"/>
              </a:rPr>
              <a:t>给相应的组件提供模块接口</a:t>
            </a:r>
            <a:endParaRPr kumimoji="1" lang="en-US" altLang="zh-CN" sz="1800" dirty="0" smtClean="0">
              <a:latin typeface="+mn-ea"/>
              <a:ea typeface="+mn-ea"/>
            </a:endParaRPr>
          </a:p>
          <a:p>
            <a:pPr>
              <a:buNone/>
            </a:pPr>
            <a:r>
              <a:rPr lang="en-US" altLang="zh-CN" sz="2400" dirty="0" smtClean="0"/>
              <a:t>├── stress                     </a:t>
            </a:r>
            <a:r>
              <a:rPr kumimoji="1" lang="en-US" altLang="zh-CN" sz="1800" dirty="0" smtClean="0">
                <a:latin typeface="+mn-ea"/>
                <a:ea typeface="+mn-ea"/>
              </a:rPr>
              <a:t>&lt;--</a:t>
            </a:r>
            <a:r>
              <a:rPr kumimoji="1" lang="en-US" altLang="zh-CN" sz="1800" dirty="0" smtClean="0">
                <a:latin typeface="+mn-ea"/>
              </a:rPr>
              <a:t> </a:t>
            </a:r>
            <a:r>
              <a:rPr kumimoji="1" lang="zh-CN" altLang="en-US" sz="1800" dirty="0" smtClean="0">
                <a:latin typeface="+mn-ea"/>
                <a:ea typeface="+mn-ea"/>
              </a:rPr>
              <a:t>压力测试，目前可以结合</a:t>
            </a:r>
            <a:r>
              <a:rPr kumimoji="1" lang="en-US" altLang="zh-CN" sz="1800" dirty="0" smtClean="0">
                <a:latin typeface="+mn-ea"/>
                <a:ea typeface="+mn-ea"/>
              </a:rPr>
              <a:t>rally</a:t>
            </a:r>
            <a:r>
              <a:rPr kumimoji="1" lang="zh-CN" altLang="en-US" sz="1800" dirty="0" smtClean="0">
                <a:latin typeface="+mn-ea"/>
                <a:ea typeface="+mn-ea"/>
              </a:rPr>
              <a:t>进行压力测试</a:t>
            </a:r>
            <a:endParaRPr kumimoji="1" lang="en-US" altLang="zh-CN" sz="1800" dirty="0" smtClean="0">
              <a:latin typeface="+mn-ea"/>
              <a:ea typeface="+mn-ea"/>
            </a:endParaRPr>
          </a:p>
          <a:p>
            <a:pPr>
              <a:buNone/>
            </a:pPr>
            <a:r>
              <a:rPr lang="en-US" altLang="zh-CN" sz="2400" dirty="0" smtClean="0"/>
              <a:t>├── </a:t>
            </a:r>
            <a:r>
              <a:rPr lang="en-US" altLang="zh-CN" sz="2400" dirty="0" err="1" smtClean="0"/>
              <a:t>test_discover</a:t>
            </a:r>
            <a:r>
              <a:rPr lang="en-US" altLang="zh-CN" sz="2400" dirty="0" smtClean="0"/>
              <a:t>      </a:t>
            </a:r>
            <a:r>
              <a:rPr kumimoji="1" lang="en-US" altLang="zh-CN" sz="1800" dirty="0" smtClean="0">
                <a:latin typeface="+mn-ea"/>
                <a:ea typeface="+mn-ea"/>
              </a:rPr>
              <a:t> &lt;--</a:t>
            </a:r>
            <a:r>
              <a:rPr kumimoji="1" lang="zh-CN" altLang="en-US" sz="1800" dirty="0" smtClean="0">
                <a:latin typeface="+mn-ea"/>
                <a:ea typeface="+mn-ea"/>
              </a:rPr>
              <a:t>继承</a:t>
            </a:r>
            <a:r>
              <a:rPr kumimoji="1" lang="en-US" altLang="zh-CN" sz="1800" dirty="0" err="1" smtClean="0">
                <a:latin typeface="+mn-ea"/>
                <a:ea typeface="+mn-ea"/>
              </a:rPr>
              <a:t>unittest</a:t>
            </a:r>
            <a:r>
              <a:rPr kumimoji="1" lang="zh-CN" altLang="en-US" sz="1800" dirty="0" smtClean="0">
                <a:latin typeface="+mn-ea"/>
                <a:ea typeface="+mn-ea"/>
              </a:rPr>
              <a:t>，从</a:t>
            </a:r>
            <a:r>
              <a:rPr kumimoji="1" lang="en-US" altLang="zh-CN" sz="1800" dirty="0" err="1" smtClean="0">
                <a:latin typeface="+mn-ea"/>
                <a:ea typeface="+mn-ea"/>
              </a:rPr>
              <a:t>api</a:t>
            </a:r>
            <a:r>
              <a:rPr kumimoji="1" lang="zh-CN" altLang="en-US" sz="1800" dirty="0" smtClean="0">
                <a:latin typeface="+mn-ea"/>
                <a:ea typeface="+mn-ea"/>
              </a:rPr>
              <a:t>，</a:t>
            </a:r>
            <a:r>
              <a:rPr kumimoji="1" lang="en-US" altLang="zh-CN" sz="1800" dirty="0" err="1" smtClean="0">
                <a:latin typeface="+mn-ea"/>
                <a:ea typeface="+mn-ea"/>
              </a:rPr>
              <a:t>cli</a:t>
            </a:r>
            <a:r>
              <a:rPr kumimoji="1" lang="zh-CN" altLang="en-US" sz="1800" dirty="0" smtClean="0">
                <a:latin typeface="+mn-ea"/>
                <a:ea typeface="+mn-ea"/>
              </a:rPr>
              <a:t>，</a:t>
            </a:r>
            <a:r>
              <a:rPr kumimoji="1" lang="en-US" altLang="zh-CN" sz="1800" dirty="0" smtClean="0">
                <a:latin typeface="+mn-ea"/>
                <a:ea typeface="+mn-ea"/>
              </a:rPr>
              <a:t>scenario</a:t>
            </a:r>
            <a:r>
              <a:rPr kumimoji="1" lang="zh-CN" altLang="en-US" sz="1800" dirty="0" smtClean="0">
                <a:latin typeface="+mn-ea"/>
                <a:ea typeface="+mn-ea"/>
              </a:rPr>
              <a:t>，                        </a:t>
            </a:r>
            <a:r>
              <a:rPr kumimoji="1" lang="en-US" altLang="zh-CN" sz="1800" dirty="0" err="1" smtClean="0">
                <a:latin typeface="+mn-ea"/>
                <a:ea typeface="+mn-ea"/>
              </a:rPr>
              <a:t>thirdparty</a:t>
            </a:r>
            <a:r>
              <a:rPr kumimoji="1" lang="zh-CN" altLang="en-US" sz="1800" dirty="0" smtClean="0">
                <a:latin typeface="+mn-ea"/>
                <a:ea typeface="+mn-ea"/>
              </a:rPr>
              <a:t>依次查找测试用例</a:t>
            </a:r>
            <a:endParaRPr kumimoji="1" lang="en-US" altLang="zh-CN" sz="1800" dirty="0" smtClean="0">
              <a:latin typeface="+mn-ea"/>
              <a:ea typeface="+mn-ea"/>
            </a:endParaRPr>
          </a:p>
          <a:p>
            <a:pPr>
              <a:buNone/>
            </a:pPr>
            <a:r>
              <a:rPr lang="en-US" altLang="zh-CN" sz="2400" dirty="0" smtClean="0"/>
              <a:t>├── tests                       </a:t>
            </a:r>
            <a:r>
              <a:rPr kumimoji="1" lang="en-US" altLang="zh-CN" sz="1800" dirty="0" smtClean="0">
                <a:latin typeface="+mn-ea"/>
                <a:ea typeface="+mn-ea"/>
              </a:rPr>
              <a:t>&lt;--</a:t>
            </a:r>
            <a:r>
              <a:rPr kumimoji="1" lang="zh-CN" altLang="en-US" sz="1800" dirty="0" smtClean="0">
                <a:latin typeface="+mn-ea"/>
                <a:ea typeface="+mn-ea"/>
              </a:rPr>
              <a:t>针对</a:t>
            </a:r>
            <a:r>
              <a:rPr kumimoji="1" lang="en-US" altLang="zh-CN" sz="1800" dirty="0" smtClean="0">
                <a:latin typeface="+mn-ea"/>
                <a:ea typeface="+mn-ea"/>
              </a:rPr>
              <a:t>tempest</a:t>
            </a:r>
            <a:r>
              <a:rPr kumimoji="1" lang="zh-CN" altLang="en-US" sz="1800" dirty="0" smtClean="0">
                <a:latin typeface="+mn-ea"/>
                <a:ea typeface="+mn-ea"/>
              </a:rPr>
              <a:t>本身代码的单元测试</a:t>
            </a:r>
            <a:endParaRPr kumimoji="1" lang="en-US" altLang="zh-CN" sz="1800" dirty="0" smtClean="0">
              <a:latin typeface="+mn-ea"/>
              <a:ea typeface="+mn-ea"/>
            </a:endParaRPr>
          </a:p>
          <a:p>
            <a:pPr>
              <a:buNone/>
            </a:pPr>
            <a:r>
              <a:rPr lang="en-US" altLang="zh-CN" sz="2400" dirty="0" smtClean="0"/>
              <a:t>├── </a:t>
            </a:r>
            <a:r>
              <a:rPr lang="en-US" altLang="zh-CN" sz="2400" dirty="0" err="1" smtClean="0"/>
              <a:t>thirdparty</a:t>
            </a:r>
            <a:r>
              <a:rPr lang="en-US" altLang="zh-CN" sz="2400" dirty="0" smtClean="0"/>
              <a:t>             </a:t>
            </a:r>
            <a:r>
              <a:rPr kumimoji="1" lang="en-US" altLang="zh-CN" sz="1800" dirty="0" smtClean="0">
                <a:latin typeface="+mn-ea"/>
                <a:ea typeface="+mn-ea"/>
              </a:rPr>
              <a:t>&lt;--</a:t>
            </a:r>
            <a:r>
              <a:rPr kumimoji="1" lang="en-US" altLang="zh-CN" sz="1800" dirty="0" smtClean="0">
                <a:latin typeface="+mn-ea"/>
              </a:rPr>
              <a:t> </a:t>
            </a:r>
            <a:r>
              <a:rPr kumimoji="1" lang="zh-CN" altLang="en-US" sz="1800" dirty="0" smtClean="0">
                <a:latin typeface="+mn-ea"/>
                <a:ea typeface="+mn-ea"/>
              </a:rPr>
              <a:t>这部分主要针对于</a:t>
            </a:r>
            <a:r>
              <a:rPr kumimoji="1" lang="en-US" altLang="zh-CN" sz="1800" dirty="0" smtClean="0">
                <a:latin typeface="+mn-ea"/>
                <a:ea typeface="+mn-ea"/>
              </a:rPr>
              <a:t>EC2</a:t>
            </a:r>
            <a:r>
              <a:rPr kumimoji="1" lang="zh-CN" altLang="en-US" sz="1800" dirty="0" smtClean="0">
                <a:latin typeface="+mn-ea"/>
                <a:ea typeface="+mn-ea"/>
              </a:rPr>
              <a:t>的</a:t>
            </a:r>
            <a:r>
              <a:rPr kumimoji="1" lang="en-US" altLang="zh-CN" sz="1800" dirty="0" smtClean="0">
                <a:latin typeface="+mn-ea"/>
                <a:ea typeface="+mn-ea"/>
              </a:rPr>
              <a:t>API</a:t>
            </a:r>
            <a:r>
              <a:rPr kumimoji="1" lang="zh-CN" altLang="en-US" sz="1800" dirty="0" smtClean="0">
                <a:latin typeface="+mn-ea"/>
                <a:ea typeface="+mn-ea"/>
              </a:rPr>
              <a:t>测试用例</a:t>
            </a:r>
            <a:endParaRPr kumimoji="1" lang="zh-CN" altLang="en-US" sz="1800" dirty="0">
              <a:latin typeface="+mn-ea"/>
              <a:ea typeface="+mn-ea"/>
            </a:endParaRPr>
          </a:p>
        </p:txBody>
      </p:sp>
      <p:sp>
        <p:nvSpPr>
          <p:cNvPr id="3" name="标题 2"/>
          <p:cNvSpPr>
            <a:spLocks noGrp="1"/>
          </p:cNvSpPr>
          <p:nvPr>
            <p:ph type="title"/>
          </p:nvPr>
        </p:nvSpPr>
        <p:spPr>
          <a:xfrm>
            <a:off x="457200" y="33780"/>
            <a:ext cx="8229600" cy="654842"/>
          </a:xfrm>
        </p:spPr>
        <p:txBody>
          <a:bodyPr>
            <a:normAutofit/>
          </a:bodyPr>
          <a:lstStyle/>
          <a:p>
            <a:r>
              <a:rPr kumimoji="1" lang="en-US" altLang="zh-CN" dirty="0" smtClean="0"/>
              <a:t>Tempest</a:t>
            </a:r>
            <a:r>
              <a:rPr kumimoji="1" lang="zh-CN" altLang="en-US" dirty="0" smtClean="0"/>
              <a:t>二级目录</a:t>
            </a:r>
            <a:r>
              <a:rPr kumimoji="1" lang="zh-CN" altLang="en-US" dirty="0" smtClean="0"/>
              <a:t>结构</a:t>
            </a:r>
            <a:endParaRPr kumimoji="1" lang="zh-CN" altLang="en-US" dirty="0"/>
          </a:p>
        </p:txBody>
      </p:sp>
    </p:spTree>
    <p:extLst>
      <p:ext uri="{BB962C8B-B14F-4D97-AF65-F5344CB8AC3E}">
        <p14:creationId xmlns="" xmlns:p14="http://schemas.microsoft.com/office/powerpoint/2010/main" val="23790292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846667"/>
            <a:ext cx="8461022" cy="5644444"/>
          </a:xfrm>
        </p:spPr>
        <p:txBody>
          <a:bodyPr>
            <a:normAutofit/>
          </a:bodyPr>
          <a:lstStyle/>
          <a:p>
            <a:pPr>
              <a:buNone/>
            </a:pPr>
            <a:r>
              <a:rPr kumimoji="1" lang="en-US" altLang="zh-CN" dirty="0" smtClean="0"/>
              <a:t>1.tempest.api.identity.admin</a:t>
            </a:r>
            <a:r>
              <a:rPr kumimoji="1" lang="en-US" altLang="zh-CN" dirty="0" smtClean="0"/>
              <a:t>. test_tokens.py</a:t>
            </a:r>
            <a:endParaRPr kumimoji="1" lang="en-US" altLang="zh-CN" dirty="0" smtClean="0"/>
          </a:p>
          <a:p>
            <a:r>
              <a:rPr kumimoji="1" lang="en-US" altLang="zh-CN" sz="1400" b="1" dirty="0" smtClean="0"/>
              <a:t>class </a:t>
            </a:r>
            <a:r>
              <a:rPr kumimoji="1" lang="en-US" altLang="zh-CN" sz="1400" b="1" dirty="0" err="1" smtClean="0"/>
              <a:t>TokensTestJSON</a:t>
            </a:r>
            <a:r>
              <a:rPr kumimoji="1" lang="en-US" altLang="zh-CN" sz="1400" b="1" dirty="0" smtClean="0"/>
              <a:t>(base.BaseIdentityV2AdminTest):</a:t>
            </a:r>
          </a:p>
          <a:p>
            <a:r>
              <a:rPr kumimoji="1" lang="en-US" altLang="zh-CN" sz="1400" b="1" dirty="0" smtClean="0"/>
              <a:t>    _interface = '</a:t>
            </a:r>
            <a:r>
              <a:rPr kumimoji="1" lang="en-US" altLang="zh-CN" sz="1400" b="1" dirty="0" err="1" smtClean="0"/>
              <a:t>json</a:t>
            </a:r>
            <a:r>
              <a:rPr kumimoji="1" lang="en-US" altLang="zh-CN" sz="1400" b="1" dirty="0" smtClean="0"/>
              <a:t>‘</a:t>
            </a:r>
          </a:p>
          <a:p>
            <a:endParaRPr kumimoji="1" lang="en-US" altLang="zh-CN" sz="1400" b="1" dirty="0" smtClean="0"/>
          </a:p>
          <a:p>
            <a:endParaRPr kumimoji="1" lang="en-US" altLang="zh-CN" sz="1400" b="1" dirty="0" smtClean="0"/>
          </a:p>
          <a:p>
            <a:endParaRPr kumimoji="1" lang="en-US" altLang="zh-CN" sz="1400" b="1" dirty="0" smtClean="0"/>
          </a:p>
          <a:p>
            <a:endParaRPr kumimoji="1" lang="en-US" altLang="zh-CN" sz="1400" b="1" dirty="0" smtClean="0"/>
          </a:p>
          <a:p>
            <a:endParaRPr kumimoji="1" lang="en-US" altLang="zh-CN" sz="1400" b="1" dirty="0" smtClean="0"/>
          </a:p>
          <a:p>
            <a:endParaRPr kumimoji="1" lang="en-US" altLang="zh-CN" sz="1400" b="1" dirty="0" smtClean="0"/>
          </a:p>
          <a:p>
            <a:endParaRPr kumimoji="1" lang="en-US" altLang="zh-CN" sz="1400" b="1" dirty="0" smtClean="0"/>
          </a:p>
          <a:p>
            <a:endParaRPr kumimoji="1" lang="en-US" altLang="zh-CN" sz="1400" b="1" dirty="0" smtClean="0"/>
          </a:p>
          <a:p>
            <a:endParaRPr kumimoji="1" lang="en-US" altLang="zh-CN" sz="1400" b="1" dirty="0" smtClean="0"/>
          </a:p>
          <a:p>
            <a:endParaRPr kumimoji="1" lang="en-US" altLang="zh-CN" sz="1400" b="1" dirty="0" smtClean="0"/>
          </a:p>
          <a:p>
            <a:endParaRPr kumimoji="1" lang="en-US" altLang="zh-CN" sz="1400" b="1" dirty="0" smtClean="0"/>
          </a:p>
          <a:p>
            <a:r>
              <a:rPr kumimoji="1" lang="en-US" altLang="zh-CN" sz="1400" b="1" dirty="0" smtClean="0"/>
              <a:t>class </a:t>
            </a:r>
            <a:r>
              <a:rPr kumimoji="1" lang="en-US" altLang="zh-CN" sz="1400" b="1" dirty="0" err="1" smtClean="0"/>
              <a:t>TokensTestXML</a:t>
            </a:r>
            <a:r>
              <a:rPr kumimoji="1" lang="en-US" altLang="zh-CN" sz="1400" b="1" dirty="0" smtClean="0"/>
              <a:t>(</a:t>
            </a:r>
            <a:r>
              <a:rPr kumimoji="1" lang="en-US" altLang="zh-CN" sz="1400" b="1" dirty="0" err="1" smtClean="0"/>
              <a:t>TokensTestJSON</a:t>
            </a:r>
            <a:r>
              <a:rPr kumimoji="1" lang="en-US" altLang="zh-CN" sz="1400" b="1" dirty="0" smtClean="0"/>
              <a:t>):</a:t>
            </a:r>
          </a:p>
          <a:p>
            <a:r>
              <a:rPr kumimoji="1" lang="en-US" altLang="zh-CN" sz="1400" b="1" dirty="0" smtClean="0"/>
              <a:t>    _interface = 'xml'</a:t>
            </a:r>
            <a:endParaRPr kumimoji="1" lang="en-US" altLang="zh-CN" sz="1400" b="1" dirty="0" smtClean="0"/>
          </a:p>
          <a:p>
            <a:endParaRPr kumimoji="1" lang="en-US" altLang="zh-CN" sz="1400" dirty="0" smtClean="0"/>
          </a:p>
          <a:p>
            <a:endParaRPr kumimoji="1" lang="en-US" altLang="zh-CN" sz="1400" dirty="0" smtClean="0"/>
          </a:p>
          <a:p>
            <a:endParaRPr kumimoji="1" lang="en-US" altLang="zh-CN" sz="1400" dirty="0" smtClean="0"/>
          </a:p>
          <a:p>
            <a:endParaRPr lang="en-US" altLang="zh-CN" sz="1800" dirty="0" smtClean="0"/>
          </a:p>
          <a:p>
            <a:pPr>
              <a:buNone/>
            </a:pPr>
            <a:endParaRPr lang="zh-CN" altLang="zh-CN" sz="1800" dirty="0" smtClean="0"/>
          </a:p>
          <a:p>
            <a:endParaRPr kumimoji="1" lang="zh-CN" altLang="en-US" sz="2400" dirty="0"/>
          </a:p>
        </p:txBody>
      </p:sp>
      <p:sp>
        <p:nvSpPr>
          <p:cNvPr id="3" name="标题 2"/>
          <p:cNvSpPr>
            <a:spLocks noGrp="1"/>
          </p:cNvSpPr>
          <p:nvPr>
            <p:ph type="title"/>
          </p:nvPr>
        </p:nvSpPr>
        <p:spPr>
          <a:xfrm>
            <a:off x="457200" y="274638"/>
            <a:ext cx="8229600" cy="572029"/>
          </a:xfrm>
        </p:spPr>
        <p:txBody>
          <a:bodyPr>
            <a:normAutofit fontScale="90000"/>
          </a:bodyPr>
          <a:lstStyle/>
          <a:p>
            <a:r>
              <a:rPr kumimoji="1" lang="zh-CN" altLang="en-US" dirty="0" smtClean="0"/>
              <a:t>六</a:t>
            </a:r>
            <a:r>
              <a:rPr kumimoji="1" lang="zh-CN" altLang="en-US" dirty="0" smtClean="0"/>
              <a:t>、</a:t>
            </a:r>
            <a:r>
              <a:rPr kumimoji="1" lang="en-US" altLang="zh-CN" dirty="0" smtClean="0"/>
              <a:t>T</a:t>
            </a:r>
            <a:r>
              <a:rPr kumimoji="1" lang="en-US" altLang="zh-CN" dirty="0" smtClean="0"/>
              <a:t>empest</a:t>
            </a:r>
            <a:r>
              <a:rPr kumimoji="1" lang="zh-CN" altLang="en-US" dirty="0" smtClean="0"/>
              <a:t>测试用例解析</a:t>
            </a:r>
            <a:endParaRPr kumimoji="1" lang="zh-CN" altLang="en-US" dirty="0"/>
          </a:p>
        </p:txBody>
      </p:sp>
      <p:pic>
        <p:nvPicPr>
          <p:cNvPr id="6" name="Picture 2"/>
          <p:cNvPicPr>
            <a:picLocks noChangeAspect="1" noChangeArrowheads="1"/>
          </p:cNvPicPr>
          <p:nvPr/>
        </p:nvPicPr>
        <p:blipFill>
          <a:blip r:embed="rId3"/>
          <a:srcRect/>
          <a:stretch>
            <a:fillRect/>
          </a:stretch>
        </p:blipFill>
        <p:spPr bwMode="auto">
          <a:xfrm>
            <a:off x="771525" y="2188016"/>
            <a:ext cx="7600950" cy="2085975"/>
          </a:xfrm>
          <a:prstGeom prst="rect">
            <a:avLst/>
          </a:prstGeom>
          <a:noFill/>
          <a:ln w="9525">
            <a:noFill/>
            <a:miter lim="800000"/>
            <a:headEnd/>
            <a:tailEnd/>
          </a:ln>
        </p:spPr>
      </p:pic>
    </p:spTree>
    <p:extLst>
      <p:ext uri="{BB962C8B-B14F-4D97-AF65-F5344CB8AC3E}">
        <p14:creationId xmlns="" xmlns:p14="http://schemas.microsoft.com/office/powerpoint/2010/main" val="23790292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274639"/>
            <a:ext cx="8229600" cy="526872"/>
          </a:xfrm>
        </p:spPr>
        <p:txBody>
          <a:bodyPr>
            <a:normAutofit fontScale="90000"/>
          </a:bodyPr>
          <a:lstStyle/>
          <a:p>
            <a:r>
              <a:rPr lang="zh-CN" altLang="en-US" dirty="0" smtClean="0"/>
              <a:t>流程图</a:t>
            </a:r>
            <a:endParaRPr lang="zh-CN" altLang="en-US" dirty="0"/>
          </a:p>
        </p:txBody>
      </p:sp>
      <p:sp>
        <p:nvSpPr>
          <p:cNvPr id="5" name="矩形 4"/>
          <p:cNvSpPr/>
          <p:nvPr/>
        </p:nvSpPr>
        <p:spPr>
          <a:xfrm>
            <a:off x="4642555" y="1524000"/>
            <a:ext cx="1275644" cy="64346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user</a:t>
            </a:r>
            <a:endParaRPr lang="zh-CN" altLang="en-US" dirty="0"/>
          </a:p>
        </p:txBody>
      </p:sp>
      <p:sp>
        <p:nvSpPr>
          <p:cNvPr id="6" name="矩形 5"/>
          <p:cNvSpPr/>
          <p:nvPr/>
        </p:nvSpPr>
        <p:spPr>
          <a:xfrm>
            <a:off x="7738533" y="1524000"/>
            <a:ext cx="1275644" cy="64346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keystone</a:t>
            </a:r>
            <a:endParaRPr lang="zh-CN" altLang="en-US" dirty="0"/>
          </a:p>
        </p:txBody>
      </p:sp>
      <p:cxnSp>
        <p:nvCxnSpPr>
          <p:cNvPr id="8" name="直接连接符 7"/>
          <p:cNvCxnSpPr>
            <a:stCxn id="5" idx="2"/>
          </p:cNvCxnSpPr>
          <p:nvPr/>
        </p:nvCxnSpPr>
        <p:spPr>
          <a:xfrm flipH="1">
            <a:off x="5229577" y="2167467"/>
            <a:ext cx="50800" cy="31608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直接连接符 11"/>
          <p:cNvCxnSpPr/>
          <p:nvPr/>
        </p:nvCxnSpPr>
        <p:spPr>
          <a:xfrm flipH="1">
            <a:off x="8302977" y="2167467"/>
            <a:ext cx="50800" cy="31608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直接箭头连接符 13"/>
          <p:cNvCxnSpPr/>
          <p:nvPr/>
        </p:nvCxnSpPr>
        <p:spPr>
          <a:xfrm>
            <a:off x="5280377" y="2867378"/>
            <a:ext cx="304800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5" name="圆角矩形 14"/>
          <p:cNvSpPr/>
          <p:nvPr/>
        </p:nvSpPr>
        <p:spPr>
          <a:xfrm>
            <a:off x="5918199" y="2472267"/>
            <a:ext cx="1185334" cy="395111"/>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6403622" y="2472267"/>
            <a:ext cx="1399822" cy="369332"/>
          </a:xfrm>
          <a:prstGeom prst="rect">
            <a:avLst/>
          </a:prstGeom>
          <a:noFill/>
        </p:spPr>
        <p:txBody>
          <a:bodyPr wrap="square" rtlCol="0">
            <a:spAutoFit/>
          </a:bodyPr>
          <a:lstStyle/>
          <a:p>
            <a:r>
              <a:rPr lang="en-US" altLang="zh-CN" dirty="0" smtClean="0"/>
              <a:t>n</a:t>
            </a:r>
            <a:r>
              <a:rPr lang="en-US" altLang="zh-CN" dirty="0" smtClean="0"/>
              <a:t>ame/pass</a:t>
            </a:r>
            <a:endParaRPr lang="zh-CN" altLang="en-US" dirty="0"/>
          </a:p>
        </p:txBody>
      </p:sp>
      <p:sp>
        <p:nvSpPr>
          <p:cNvPr id="18" name="TextBox 17"/>
          <p:cNvSpPr txBox="1"/>
          <p:nvPr/>
        </p:nvSpPr>
        <p:spPr>
          <a:xfrm>
            <a:off x="6211710" y="2878667"/>
            <a:ext cx="1952978" cy="369332"/>
          </a:xfrm>
          <a:prstGeom prst="rect">
            <a:avLst/>
          </a:prstGeom>
          <a:noFill/>
        </p:spPr>
        <p:txBody>
          <a:bodyPr wrap="square" rtlCol="0">
            <a:spAutoFit/>
          </a:bodyPr>
          <a:lstStyle/>
          <a:p>
            <a:r>
              <a:rPr lang="en-US" altLang="zh-CN" dirty="0" err="1" smtClean="0"/>
              <a:t>u</a:t>
            </a:r>
            <a:r>
              <a:rPr lang="en-US" altLang="zh-CN" dirty="0" err="1" smtClean="0"/>
              <a:t>nscoped</a:t>
            </a:r>
            <a:r>
              <a:rPr lang="en-US" altLang="zh-CN" dirty="0" smtClean="0"/>
              <a:t> token</a:t>
            </a:r>
            <a:endParaRPr lang="zh-CN" altLang="en-US" dirty="0"/>
          </a:p>
        </p:txBody>
      </p:sp>
      <p:cxnSp>
        <p:nvCxnSpPr>
          <p:cNvPr id="21" name="直接箭头连接符 20"/>
          <p:cNvCxnSpPr/>
          <p:nvPr/>
        </p:nvCxnSpPr>
        <p:spPr>
          <a:xfrm>
            <a:off x="5229577" y="3939822"/>
            <a:ext cx="3098800" cy="11289"/>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5449710" y="3570490"/>
            <a:ext cx="1952978" cy="369332"/>
          </a:xfrm>
          <a:prstGeom prst="rect">
            <a:avLst/>
          </a:prstGeom>
          <a:noFill/>
        </p:spPr>
        <p:txBody>
          <a:bodyPr wrap="square" rtlCol="0">
            <a:spAutoFit/>
          </a:bodyPr>
          <a:lstStyle/>
          <a:p>
            <a:endParaRPr lang="zh-CN" altLang="en-US" dirty="0"/>
          </a:p>
        </p:txBody>
      </p:sp>
      <p:sp>
        <p:nvSpPr>
          <p:cNvPr id="24" name="TextBox 23"/>
          <p:cNvSpPr txBox="1"/>
          <p:nvPr/>
        </p:nvSpPr>
        <p:spPr>
          <a:xfrm>
            <a:off x="6211710" y="3962400"/>
            <a:ext cx="1591734" cy="369332"/>
          </a:xfrm>
          <a:prstGeom prst="rect">
            <a:avLst/>
          </a:prstGeom>
          <a:noFill/>
        </p:spPr>
        <p:txBody>
          <a:bodyPr wrap="square" rtlCol="0">
            <a:spAutoFit/>
          </a:bodyPr>
          <a:lstStyle/>
          <a:p>
            <a:r>
              <a:rPr lang="en-US" altLang="zh-CN" dirty="0" smtClean="0"/>
              <a:t>s</a:t>
            </a:r>
            <a:r>
              <a:rPr lang="en-US" altLang="zh-CN" dirty="0" smtClean="0"/>
              <a:t>coped token</a:t>
            </a:r>
            <a:endParaRPr lang="zh-CN" altLang="en-US" dirty="0"/>
          </a:p>
        </p:txBody>
      </p:sp>
      <p:sp>
        <p:nvSpPr>
          <p:cNvPr id="25" name="TextBox 24"/>
          <p:cNvSpPr txBox="1"/>
          <p:nvPr/>
        </p:nvSpPr>
        <p:spPr>
          <a:xfrm>
            <a:off x="5788376" y="3570490"/>
            <a:ext cx="2540001" cy="369332"/>
          </a:xfrm>
          <a:prstGeom prst="rect">
            <a:avLst/>
          </a:prstGeom>
          <a:noFill/>
        </p:spPr>
        <p:txBody>
          <a:bodyPr wrap="square" rtlCol="0">
            <a:spAutoFit/>
          </a:bodyPr>
          <a:lstStyle/>
          <a:p>
            <a:r>
              <a:rPr lang="en-US" altLang="zh-CN" dirty="0" err="1" smtClean="0"/>
              <a:t>u</a:t>
            </a:r>
            <a:r>
              <a:rPr lang="en-US" altLang="zh-CN" dirty="0" err="1" smtClean="0"/>
              <a:t>nscoped</a:t>
            </a:r>
            <a:r>
              <a:rPr lang="en-US" altLang="zh-CN" dirty="0" smtClean="0"/>
              <a:t> token/tenant1</a:t>
            </a:r>
            <a:endParaRPr lang="zh-CN" altLang="en-US" dirty="0"/>
          </a:p>
        </p:txBody>
      </p:sp>
      <p:cxnSp>
        <p:nvCxnSpPr>
          <p:cNvPr id="30" name="直接箭头连接符 29"/>
          <p:cNvCxnSpPr/>
          <p:nvPr/>
        </p:nvCxnSpPr>
        <p:spPr>
          <a:xfrm>
            <a:off x="5229577" y="4936445"/>
            <a:ext cx="309880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5449710" y="4567113"/>
            <a:ext cx="1952978" cy="369332"/>
          </a:xfrm>
          <a:prstGeom prst="rect">
            <a:avLst/>
          </a:prstGeom>
          <a:noFill/>
        </p:spPr>
        <p:txBody>
          <a:bodyPr wrap="square" rtlCol="0">
            <a:spAutoFit/>
          </a:bodyPr>
          <a:lstStyle/>
          <a:p>
            <a:endParaRPr lang="zh-CN" altLang="en-US" dirty="0"/>
          </a:p>
        </p:txBody>
      </p:sp>
      <p:sp>
        <p:nvSpPr>
          <p:cNvPr id="32" name="TextBox 31"/>
          <p:cNvSpPr txBox="1"/>
          <p:nvPr/>
        </p:nvSpPr>
        <p:spPr>
          <a:xfrm>
            <a:off x="6211710" y="4959023"/>
            <a:ext cx="1591734" cy="369332"/>
          </a:xfrm>
          <a:prstGeom prst="rect">
            <a:avLst/>
          </a:prstGeom>
          <a:noFill/>
        </p:spPr>
        <p:txBody>
          <a:bodyPr wrap="square" rtlCol="0">
            <a:spAutoFit/>
          </a:bodyPr>
          <a:lstStyle/>
          <a:p>
            <a:r>
              <a:rPr lang="en-US" altLang="zh-CN" dirty="0" smtClean="0"/>
              <a:t>s</a:t>
            </a:r>
            <a:r>
              <a:rPr lang="en-US" altLang="zh-CN" dirty="0" smtClean="0"/>
              <a:t>coped token</a:t>
            </a:r>
            <a:endParaRPr lang="zh-CN" altLang="en-US" dirty="0"/>
          </a:p>
        </p:txBody>
      </p:sp>
      <p:sp>
        <p:nvSpPr>
          <p:cNvPr id="33" name="TextBox 32"/>
          <p:cNvSpPr txBox="1"/>
          <p:nvPr/>
        </p:nvSpPr>
        <p:spPr>
          <a:xfrm>
            <a:off x="5788376" y="4567113"/>
            <a:ext cx="2540001" cy="369332"/>
          </a:xfrm>
          <a:prstGeom prst="rect">
            <a:avLst/>
          </a:prstGeom>
          <a:noFill/>
        </p:spPr>
        <p:txBody>
          <a:bodyPr wrap="square" rtlCol="0">
            <a:spAutoFit/>
          </a:bodyPr>
          <a:lstStyle/>
          <a:p>
            <a:r>
              <a:rPr lang="en-US" altLang="zh-CN" dirty="0" err="1" smtClean="0"/>
              <a:t>u</a:t>
            </a:r>
            <a:r>
              <a:rPr lang="en-US" altLang="zh-CN" dirty="0" err="1" smtClean="0"/>
              <a:t>nscoped</a:t>
            </a:r>
            <a:r>
              <a:rPr lang="en-US" altLang="zh-CN" dirty="0" smtClean="0"/>
              <a:t> token/tenant2</a:t>
            </a:r>
            <a:endParaRPr lang="zh-CN" altLang="en-US" dirty="0"/>
          </a:p>
        </p:txBody>
      </p:sp>
      <p:sp>
        <p:nvSpPr>
          <p:cNvPr id="34" name="内容占位符 1"/>
          <p:cNvSpPr>
            <a:spLocks noGrp="1"/>
          </p:cNvSpPr>
          <p:nvPr>
            <p:ph idx="1"/>
          </p:nvPr>
        </p:nvSpPr>
        <p:spPr>
          <a:xfrm>
            <a:off x="457200" y="869245"/>
            <a:ext cx="8461022" cy="5768622"/>
          </a:xfrm>
        </p:spPr>
        <p:txBody>
          <a:bodyPr>
            <a:normAutofit/>
          </a:bodyPr>
          <a:lstStyle/>
          <a:p>
            <a:r>
              <a:rPr kumimoji="1" lang="en-US" altLang="zh-CN" dirty="0" smtClean="0"/>
              <a:t>1.tempest.api.identity.admin</a:t>
            </a:r>
            <a:r>
              <a:rPr kumimoji="1" lang="en-US" altLang="zh-CN" dirty="0" smtClean="0"/>
              <a:t>. test_tokens.py</a:t>
            </a:r>
            <a:endParaRPr kumimoji="1" lang="en-US" altLang="zh-CN" dirty="0" smtClean="0"/>
          </a:p>
          <a:p>
            <a:endParaRPr kumimoji="1" lang="en-US" altLang="zh-CN" sz="1400" dirty="0" smtClean="0"/>
          </a:p>
          <a:p>
            <a:pPr>
              <a:buNone/>
            </a:pPr>
            <a:r>
              <a:rPr kumimoji="1" lang="en-US" altLang="zh-CN" sz="1400" dirty="0" smtClean="0"/>
              <a:t>1. get </a:t>
            </a:r>
            <a:r>
              <a:rPr kumimoji="1" lang="en-US" altLang="zh-CN" sz="1400" dirty="0" smtClean="0"/>
              <a:t>a token by username and </a:t>
            </a:r>
            <a:r>
              <a:rPr kumimoji="1" lang="en-US" altLang="zh-CN" sz="1400" dirty="0" smtClean="0"/>
              <a:t>password</a:t>
            </a:r>
          </a:p>
          <a:p>
            <a:pPr>
              <a:buNone/>
            </a:pPr>
            <a:r>
              <a:rPr kumimoji="1" lang="en-US" altLang="zh-CN" sz="1400" dirty="0" smtClean="0"/>
              <a:t>2 </a:t>
            </a:r>
            <a:r>
              <a:rPr kumimoji="1" lang="en-US" altLang="zh-CN" sz="1400" dirty="0" err="1" smtClean="0"/>
              <a:t>first:create</a:t>
            </a:r>
            <a:r>
              <a:rPr kumimoji="1" lang="en-US" altLang="zh-CN" sz="1400" dirty="0" smtClean="0"/>
              <a:t> a </a:t>
            </a:r>
            <a:r>
              <a:rPr kumimoji="1" lang="en-US" altLang="zh-CN" sz="1400" dirty="0" smtClean="0"/>
              <a:t>tenant</a:t>
            </a:r>
          </a:p>
          <a:p>
            <a:pPr>
              <a:buNone/>
            </a:pPr>
            <a:r>
              <a:rPr kumimoji="1" lang="en-US" altLang="zh-CN" sz="1400" dirty="0" smtClean="0"/>
              <a:t>3. </a:t>
            </a:r>
            <a:r>
              <a:rPr kumimoji="1" lang="en-US" altLang="zh-CN" sz="1400" dirty="0" err="1" smtClean="0"/>
              <a:t>second:create</a:t>
            </a:r>
            <a:r>
              <a:rPr kumimoji="1" lang="en-US" altLang="zh-CN" sz="1400" dirty="0" smtClean="0"/>
              <a:t> </a:t>
            </a:r>
            <a:r>
              <a:rPr kumimoji="1" lang="en-US" altLang="zh-CN" sz="1400" dirty="0" smtClean="0"/>
              <a:t>a </a:t>
            </a:r>
            <a:r>
              <a:rPr kumimoji="1" lang="en-US" altLang="zh-CN" sz="1400" dirty="0" smtClean="0"/>
              <a:t>user</a:t>
            </a:r>
          </a:p>
          <a:p>
            <a:pPr>
              <a:buNone/>
            </a:pPr>
            <a:r>
              <a:rPr kumimoji="1" lang="en-US" altLang="zh-CN" sz="1400" dirty="0" smtClean="0"/>
              <a:t>4</a:t>
            </a:r>
            <a:r>
              <a:rPr kumimoji="1" lang="en-US" altLang="zh-CN" sz="1400" dirty="0" smtClean="0"/>
              <a:t>. </a:t>
            </a:r>
            <a:r>
              <a:rPr kumimoji="1" lang="en-US" altLang="zh-CN" sz="1400" dirty="0" smtClean="0"/>
              <a:t>then get a token for the </a:t>
            </a:r>
            <a:r>
              <a:rPr kumimoji="1" lang="en-US" altLang="zh-CN" sz="1400" dirty="0" smtClean="0"/>
              <a:t>user</a:t>
            </a:r>
          </a:p>
          <a:p>
            <a:pPr>
              <a:buNone/>
            </a:pPr>
            <a:r>
              <a:rPr kumimoji="1" lang="en-US" altLang="zh-CN" sz="1400" dirty="0" smtClean="0"/>
              <a:t>5</a:t>
            </a:r>
            <a:r>
              <a:rPr kumimoji="1" lang="en-US" altLang="zh-CN" sz="1400" dirty="0" smtClean="0"/>
              <a:t>. </a:t>
            </a:r>
            <a:r>
              <a:rPr kumimoji="1" lang="en-US" altLang="zh-CN" sz="1400" dirty="0" smtClean="0"/>
              <a:t>Perform GET </a:t>
            </a:r>
            <a:r>
              <a:rPr kumimoji="1" lang="en-US" altLang="zh-CN" sz="1400" dirty="0" smtClean="0"/>
              <a:t>Token</a:t>
            </a:r>
          </a:p>
          <a:p>
            <a:pPr>
              <a:buNone/>
            </a:pPr>
            <a:r>
              <a:rPr kumimoji="1" lang="en-US" altLang="zh-CN" sz="1400" dirty="0" smtClean="0"/>
              <a:t>6</a:t>
            </a:r>
            <a:r>
              <a:rPr kumimoji="1" lang="en-US" altLang="zh-CN" sz="1400" dirty="0" smtClean="0"/>
              <a:t>. </a:t>
            </a:r>
            <a:r>
              <a:rPr kumimoji="1" lang="en-US" altLang="zh-CN" sz="1400" dirty="0" smtClean="0"/>
              <a:t>then delete the </a:t>
            </a:r>
            <a:r>
              <a:rPr kumimoji="1" lang="en-US" altLang="zh-CN" sz="1400" dirty="0" smtClean="0"/>
              <a:t>token</a:t>
            </a:r>
            <a:endParaRPr kumimoji="1" lang="en-US" altLang="zh-CN" sz="1400" dirty="0" smtClean="0"/>
          </a:p>
          <a:p>
            <a:endParaRPr kumimoji="1" lang="en-US" altLang="zh-CN" sz="1400" dirty="0" smtClean="0"/>
          </a:p>
          <a:p>
            <a:endParaRPr kumimoji="1" lang="en-US" altLang="zh-CN" sz="1400" dirty="0" smtClean="0"/>
          </a:p>
          <a:p>
            <a:pPr>
              <a:buNone/>
            </a:pPr>
            <a:r>
              <a:rPr kumimoji="1" lang="en-US" altLang="zh-CN" sz="1400" dirty="0" smtClean="0"/>
              <a:t>1.Create </a:t>
            </a:r>
            <a:r>
              <a:rPr kumimoji="1" lang="en-US" altLang="zh-CN" sz="1400" dirty="0" smtClean="0"/>
              <a:t>a user</a:t>
            </a:r>
            <a:r>
              <a:rPr kumimoji="1" lang="en-US" altLang="zh-CN" sz="1400" dirty="0" smtClean="0"/>
              <a:t>.(</a:t>
            </a:r>
            <a:r>
              <a:rPr kumimoji="1" lang="en-US" altLang="zh-CN" sz="1400" dirty="0" smtClean="0"/>
              <a:t>No default tenant so will get </a:t>
            </a:r>
            <a:r>
              <a:rPr kumimoji="1" lang="en-US" altLang="zh-CN" sz="1400" dirty="0" err="1" smtClean="0"/>
              <a:t>unscoped</a:t>
            </a:r>
            <a:r>
              <a:rPr kumimoji="1" lang="en-US" altLang="zh-CN" sz="1400" dirty="0" smtClean="0"/>
              <a:t> token</a:t>
            </a:r>
            <a:r>
              <a:rPr kumimoji="1" lang="en-US" altLang="zh-CN" sz="1400" dirty="0" smtClean="0"/>
              <a:t>)</a:t>
            </a:r>
          </a:p>
          <a:p>
            <a:pPr>
              <a:buNone/>
            </a:pPr>
            <a:r>
              <a:rPr kumimoji="1" lang="en-US" altLang="zh-CN" sz="1400" dirty="0" smtClean="0"/>
              <a:t>2.Create </a:t>
            </a:r>
            <a:r>
              <a:rPr kumimoji="1" lang="en-US" altLang="zh-CN" sz="1400" dirty="0" smtClean="0"/>
              <a:t>a couple </a:t>
            </a:r>
            <a:r>
              <a:rPr kumimoji="1" lang="en-US" altLang="zh-CN" sz="1400" dirty="0" smtClean="0"/>
              <a:t>tenants.</a:t>
            </a:r>
          </a:p>
          <a:p>
            <a:pPr>
              <a:buNone/>
            </a:pPr>
            <a:r>
              <a:rPr kumimoji="1" lang="en-US" altLang="zh-CN" sz="1400" dirty="0" smtClean="0"/>
              <a:t>3.Create </a:t>
            </a:r>
            <a:r>
              <a:rPr kumimoji="1" lang="en-US" altLang="zh-CN" sz="1400" dirty="0" smtClean="0"/>
              <a:t>a </a:t>
            </a:r>
            <a:r>
              <a:rPr kumimoji="1" lang="en-US" altLang="zh-CN" sz="1400" dirty="0" smtClean="0"/>
              <a:t>role</a:t>
            </a:r>
          </a:p>
          <a:p>
            <a:pPr>
              <a:buNone/>
            </a:pPr>
            <a:r>
              <a:rPr kumimoji="1" lang="en-US" altLang="zh-CN" sz="1400" dirty="0" smtClean="0"/>
              <a:t>4.Grant </a:t>
            </a:r>
            <a:r>
              <a:rPr kumimoji="1" lang="en-US" altLang="zh-CN" sz="1400" dirty="0" smtClean="0"/>
              <a:t>the user the role on the tenants</a:t>
            </a:r>
            <a:r>
              <a:rPr kumimoji="1" lang="en-US" altLang="zh-CN" sz="1400" dirty="0" smtClean="0"/>
              <a:t>.</a:t>
            </a:r>
          </a:p>
          <a:p>
            <a:pPr>
              <a:buNone/>
            </a:pPr>
            <a:r>
              <a:rPr kumimoji="1" lang="en-US" altLang="zh-CN" sz="1400" dirty="0" smtClean="0"/>
              <a:t>5.Get </a:t>
            </a:r>
            <a:r>
              <a:rPr kumimoji="1" lang="en-US" altLang="zh-CN" sz="1400" dirty="0" smtClean="0"/>
              <a:t>an </a:t>
            </a:r>
            <a:r>
              <a:rPr kumimoji="1" lang="en-US" altLang="zh-CN" sz="1400" dirty="0" err="1" smtClean="0"/>
              <a:t>unscoped</a:t>
            </a:r>
            <a:r>
              <a:rPr kumimoji="1" lang="en-US" altLang="zh-CN" sz="1400" dirty="0" smtClean="0"/>
              <a:t> token</a:t>
            </a:r>
            <a:r>
              <a:rPr kumimoji="1" lang="en-US" altLang="zh-CN" sz="1400" dirty="0" smtClean="0"/>
              <a:t>.</a:t>
            </a:r>
          </a:p>
          <a:p>
            <a:pPr>
              <a:buNone/>
            </a:pPr>
            <a:r>
              <a:rPr kumimoji="1" lang="en-US" altLang="zh-CN" sz="1400" dirty="0" smtClean="0"/>
              <a:t>6.Use </a:t>
            </a:r>
            <a:r>
              <a:rPr kumimoji="1" lang="en-US" altLang="zh-CN" sz="1400" dirty="0" smtClean="0"/>
              <a:t>the </a:t>
            </a:r>
            <a:r>
              <a:rPr kumimoji="1" lang="en-US" altLang="zh-CN" sz="1400" dirty="0" err="1" smtClean="0"/>
              <a:t>unscoped</a:t>
            </a:r>
            <a:r>
              <a:rPr kumimoji="1" lang="en-US" altLang="zh-CN" sz="1400" dirty="0" smtClean="0"/>
              <a:t> token to get a token scoped to </a:t>
            </a:r>
            <a:r>
              <a:rPr kumimoji="1" lang="en-US" altLang="zh-CN" sz="1400" dirty="0" smtClean="0"/>
              <a:t>tenant1</a:t>
            </a:r>
          </a:p>
          <a:p>
            <a:pPr>
              <a:buNone/>
            </a:pPr>
            <a:r>
              <a:rPr kumimoji="1" lang="en-US" altLang="zh-CN" sz="1400" dirty="0" smtClean="0"/>
              <a:t>7.Revoke </a:t>
            </a:r>
            <a:r>
              <a:rPr kumimoji="1" lang="en-US" altLang="zh-CN" sz="1400" dirty="0" smtClean="0"/>
              <a:t>the scoped </a:t>
            </a:r>
            <a:r>
              <a:rPr kumimoji="1" lang="en-US" altLang="zh-CN" sz="1400" dirty="0" smtClean="0"/>
              <a:t>token</a:t>
            </a:r>
          </a:p>
          <a:p>
            <a:pPr>
              <a:buNone/>
            </a:pPr>
            <a:r>
              <a:rPr kumimoji="1" lang="en-US" altLang="zh-CN" sz="1400" dirty="0" smtClean="0"/>
              <a:t>8.Use </a:t>
            </a:r>
            <a:r>
              <a:rPr kumimoji="1" lang="en-US" altLang="zh-CN" sz="1400" dirty="0" smtClean="0"/>
              <a:t>the </a:t>
            </a:r>
            <a:r>
              <a:rPr kumimoji="1" lang="en-US" altLang="zh-CN" sz="1400" dirty="0" err="1" smtClean="0"/>
              <a:t>unscoped</a:t>
            </a:r>
            <a:r>
              <a:rPr kumimoji="1" lang="en-US" altLang="zh-CN" sz="1400" dirty="0" smtClean="0"/>
              <a:t> token to get a token scoped to </a:t>
            </a:r>
            <a:r>
              <a:rPr kumimoji="1" lang="en-US" altLang="zh-CN" sz="1400" dirty="0" smtClean="0"/>
              <a:t>tenant2</a:t>
            </a:r>
          </a:p>
          <a:p>
            <a:endParaRPr kumimoji="1" lang="en-US" altLang="zh-CN" sz="1400" dirty="0" smtClean="0"/>
          </a:p>
          <a:p>
            <a:endParaRPr kumimoji="1" lang="en-US" altLang="zh-CN" sz="1400" dirty="0" smtClean="0"/>
          </a:p>
          <a:p>
            <a:endParaRPr kumimoji="1" lang="en-US" altLang="zh-CN" sz="1400" dirty="0" smtClean="0"/>
          </a:p>
          <a:p>
            <a:endParaRPr lang="en-US" altLang="zh-CN" sz="1800" dirty="0" smtClean="0"/>
          </a:p>
          <a:p>
            <a:pPr>
              <a:buNone/>
            </a:pPr>
            <a:endParaRPr lang="zh-CN" altLang="zh-CN" sz="1800" dirty="0" smtClean="0"/>
          </a:p>
          <a:p>
            <a:endParaRPr kumimoji="1" lang="zh-CN" altLang="en-US"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274639"/>
            <a:ext cx="8054622" cy="809094"/>
          </a:xfrm>
        </p:spPr>
        <p:txBody>
          <a:bodyPr/>
          <a:lstStyle/>
          <a:p>
            <a:r>
              <a:rPr lang="en-US" altLang="zh-CN" dirty="0" smtClean="0"/>
              <a:t>2.</a:t>
            </a:r>
            <a:r>
              <a:rPr lang="en-US" altLang="zh-CN" dirty="0" smtClean="0"/>
              <a:t> </a:t>
            </a:r>
            <a:r>
              <a:rPr lang="en-US" altLang="zh-CN" dirty="0" err="1" smtClean="0"/>
              <a:t>tempest.api.compute.flavors.test_flavors</a:t>
            </a:r>
            <a:endParaRPr lang="zh-CN" altLang="en-US" dirty="0"/>
          </a:p>
        </p:txBody>
      </p:sp>
      <p:pic>
        <p:nvPicPr>
          <p:cNvPr id="4" name="Picture 2" descr="C:\Users\Administrator\Desktop\捕获.JPG"/>
          <p:cNvPicPr>
            <a:picLocks noGrp="1" noChangeAspect="1" noChangeArrowheads="1"/>
          </p:cNvPicPr>
          <p:nvPr>
            <p:ph idx="1"/>
          </p:nvPr>
        </p:nvPicPr>
        <p:blipFill>
          <a:blip r:embed="rId2"/>
          <a:srcRect/>
          <a:stretch>
            <a:fillRect/>
          </a:stretch>
        </p:blipFill>
        <p:spPr bwMode="auto">
          <a:xfrm>
            <a:off x="1185333" y="1083734"/>
            <a:ext cx="6615289" cy="504243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004711"/>
            <a:ext cx="8461022" cy="5121454"/>
          </a:xfrm>
        </p:spPr>
        <p:txBody>
          <a:bodyPr>
            <a:normAutofit/>
          </a:bodyPr>
          <a:lstStyle/>
          <a:p>
            <a:r>
              <a:rPr lang="zh-CN" altLang="en-US" sz="1800" dirty="0" smtClean="0">
                <a:latin typeface="+mn-ea"/>
                <a:ea typeface="+mn-ea"/>
              </a:rPr>
              <a:t>以</a:t>
            </a:r>
            <a:r>
              <a:rPr lang="en-US" altLang="zh-CN" sz="1800" dirty="0" err="1" smtClean="0">
                <a:latin typeface="+mn-ea"/>
                <a:ea typeface="+mn-ea"/>
              </a:rPr>
              <a:t>tempest.api.compute.flavors.test_flavors</a:t>
            </a:r>
            <a:r>
              <a:rPr lang="zh-CN" altLang="en-US" sz="1800" dirty="0" smtClean="0">
                <a:latin typeface="+mn-ea"/>
                <a:ea typeface="+mn-ea"/>
              </a:rPr>
              <a:t>为例，</a:t>
            </a:r>
            <a:r>
              <a:rPr lang="en-US" altLang="zh-CN" sz="1800" dirty="0" smtClean="0">
                <a:latin typeface="+mn-ea"/>
                <a:ea typeface="+mn-ea"/>
              </a:rPr>
              <a:t>FlavorV2TestJson</a:t>
            </a:r>
            <a:r>
              <a:rPr lang="zh-CN" altLang="en-US" sz="1800" dirty="0" smtClean="0">
                <a:latin typeface="+mn-ea"/>
                <a:ea typeface="+mn-ea"/>
              </a:rPr>
              <a:t>继承了</a:t>
            </a:r>
            <a:r>
              <a:rPr lang="en-US" altLang="zh-CN" sz="1800" dirty="0" err="1" smtClean="0">
                <a:latin typeface="+mn-ea"/>
                <a:ea typeface="+mn-ea"/>
              </a:rPr>
              <a:t>BaseComputeTest</a:t>
            </a:r>
            <a:r>
              <a:rPr lang="zh-CN" altLang="en-US" sz="1800" dirty="0" smtClean="0">
                <a:latin typeface="+mn-ea"/>
                <a:ea typeface="+mn-ea"/>
              </a:rPr>
              <a:t>，所以在类初始化的时候，就会把</a:t>
            </a:r>
            <a:r>
              <a:rPr lang="en-US" altLang="zh-CN" sz="1800" dirty="0" smtClean="0">
                <a:latin typeface="+mn-ea"/>
                <a:ea typeface="+mn-ea"/>
              </a:rPr>
              <a:t>tempest</a:t>
            </a:r>
            <a:r>
              <a:rPr lang="zh-CN" altLang="en-US" sz="1800" dirty="0" smtClean="0">
                <a:latin typeface="+mn-ea"/>
                <a:ea typeface="+mn-ea"/>
              </a:rPr>
              <a:t>自己实现的</a:t>
            </a:r>
            <a:r>
              <a:rPr lang="en-US" altLang="zh-CN" sz="1800" dirty="0" smtClean="0">
                <a:latin typeface="+mn-ea"/>
                <a:ea typeface="+mn-ea"/>
              </a:rPr>
              <a:t>API client</a:t>
            </a:r>
            <a:r>
              <a:rPr lang="zh-CN" altLang="en-US" sz="1800" dirty="0" smtClean="0">
                <a:latin typeface="+mn-ea"/>
                <a:ea typeface="+mn-ea"/>
              </a:rPr>
              <a:t>赋值给类的属性。然后在具体的测试函数里面，</a:t>
            </a:r>
            <a:r>
              <a:rPr lang="en-US" altLang="zh-CN" sz="1800" dirty="0" smtClean="0">
                <a:latin typeface="+mn-ea"/>
                <a:ea typeface="+mn-ea"/>
              </a:rPr>
              <a:t>FlavorV2TestJson</a:t>
            </a:r>
            <a:r>
              <a:rPr lang="zh-CN" altLang="en-US" sz="1800" dirty="0" smtClean="0">
                <a:latin typeface="+mn-ea"/>
                <a:ea typeface="+mn-ea"/>
              </a:rPr>
              <a:t>就</a:t>
            </a:r>
            <a:r>
              <a:rPr lang="zh-CN" altLang="en-US" sz="1800" dirty="0" smtClean="0">
                <a:latin typeface="+mn-ea"/>
                <a:ea typeface="+mn-ea"/>
              </a:rPr>
              <a:t>利用这个</a:t>
            </a:r>
            <a:r>
              <a:rPr lang="en-US" altLang="zh-CN" sz="1800" dirty="0" smtClean="0">
                <a:latin typeface="+mn-ea"/>
                <a:ea typeface="+mn-ea"/>
              </a:rPr>
              <a:t>client</a:t>
            </a:r>
            <a:r>
              <a:rPr lang="zh-CN" altLang="en-US" sz="1800" dirty="0" smtClean="0">
                <a:latin typeface="+mn-ea"/>
                <a:ea typeface="+mn-ea"/>
              </a:rPr>
              <a:t>的函数来对</a:t>
            </a:r>
            <a:r>
              <a:rPr lang="en-US" altLang="zh-CN" sz="1800" dirty="0" err="1" smtClean="0">
                <a:latin typeface="+mn-ea"/>
                <a:ea typeface="+mn-ea"/>
              </a:rPr>
              <a:t>OpenStack</a:t>
            </a:r>
            <a:r>
              <a:rPr lang="zh-CN" altLang="en-US" sz="1800" dirty="0" smtClean="0">
                <a:latin typeface="+mn-ea"/>
                <a:ea typeface="+mn-ea"/>
              </a:rPr>
              <a:t>进行查询，并且验证查询的结果。 如下面的函数</a:t>
            </a:r>
            <a:r>
              <a:rPr lang="zh-CN" altLang="en-US" sz="1800" dirty="0" smtClean="0">
                <a:latin typeface="+mn-ea"/>
                <a:ea typeface="+mn-ea"/>
              </a:rPr>
              <a:t>：</a:t>
            </a:r>
            <a:endParaRPr lang="en-US" altLang="zh-CN" sz="1800" dirty="0" smtClean="0">
              <a:latin typeface="+mn-ea"/>
              <a:ea typeface="+mn-ea"/>
            </a:endParaRPr>
          </a:p>
          <a:p>
            <a:endParaRPr lang="en-US" altLang="zh-CN" sz="1800" dirty="0" smtClean="0">
              <a:latin typeface="+mn-ea"/>
              <a:ea typeface="+mn-ea"/>
            </a:endParaRPr>
          </a:p>
          <a:p>
            <a:endParaRPr lang="en-US" altLang="zh-CN" sz="1800" dirty="0" smtClean="0">
              <a:latin typeface="+mn-ea"/>
              <a:ea typeface="+mn-ea"/>
            </a:endParaRPr>
          </a:p>
          <a:p>
            <a:endParaRPr lang="en-US" altLang="zh-CN" sz="1800" dirty="0" smtClean="0">
              <a:latin typeface="+mn-ea"/>
              <a:ea typeface="+mn-ea"/>
            </a:endParaRPr>
          </a:p>
          <a:p>
            <a:endParaRPr lang="en-US" altLang="zh-CN" sz="1800" dirty="0" smtClean="0">
              <a:latin typeface="+mn-ea"/>
              <a:ea typeface="+mn-ea"/>
            </a:endParaRPr>
          </a:p>
          <a:p>
            <a:endParaRPr lang="en-US" altLang="zh-CN" sz="1800" dirty="0" smtClean="0">
              <a:latin typeface="+mn-ea"/>
              <a:ea typeface="+mn-ea"/>
            </a:endParaRPr>
          </a:p>
          <a:p>
            <a:endParaRPr lang="en-US" altLang="zh-CN" sz="1800" dirty="0" smtClean="0">
              <a:latin typeface="+mn-ea"/>
              <a:ea typeface="+mn-ea"/>
            </a:endParaRPr>
          </a:p>
          <a:p>
            <a:r>
              <a:rPr lang="zh-CN" altLang="en-US" sz="1800" dirty="0" smtClean="0">
                <a:latin typeface="+mn-ea"/>
                <a:ea typeface="+mn-ea"/>
              </a:rPr>
              <a:t>上面</a:t>
            </a:r>
            <a:r>
              <a:rPr lang="zh-CN" altLang="en-US" sz="1800" dirty="0" smtClean="0">
                <a:latin typeface="+mn-ea"/>
                <a:ea typeface="+mn-ea"/>
              </a:rPr>
              <a:t>就是利用</a:t>
            </a:r>
            <a:r>
              <a:rPr lang="en-US" altLang="zh-CN" sz="1800" dirty="0" err="1" smtClean="0">
                <a:latin typeface="+mn-ea"/>
                <a:ea typeface="+mn-ea"/>
              </a:rPr>
              <a:t>flavorclient</a:t>
            </a:r>
            <a:r>
              <a:rPr lang="zh-CN" altLang="en-US" sz="1800" dirty="0" smtClean="0">
                <a:latin typeface="+mn-ea"/>
                <a:ea typeface="+mn-ea"/>
              </a:rPr>
              <a:t>来获取所有的</a:t>
            </a:r>
            <a:r>
              <a:rPr lang="en-US" altLang="zh-CN" sz="1800" dirty="0" smtClean="0">
                <a:latin typeface="+mn-ea"/>
                <a:ea typeface="+mn-ea"/>
              </a:rPr>
              <a:t>flavor</a:t>
            </a:r>
            <a:r>
              <a:rPr lang="zh-CN" altLang="en-US" sz="1800" dirty="0" smtClean="0">
                <a:latin typeface="+mn-ea"/>
                <a:ea typeface="+mn-ea"/>
              </a:rPr>
              <a:t>列表，然后再取具体的某个</a:t>
            </a:r>
            <a:r>
              <a:rPr lang="en-US" altLang="zh-CN" sz="1800" dirty="0" smtClean="0">
                <a:latin typeface="+mn-ea"/>
                <a:ea typeface="+mn-ea"/>
              </a:rPr>
              <a:t>flavor</a:t>
            </a:r>
            <a:r>
              <a:rPr lang="zh-CN" altLang="en-US" sz="1800" dirty="0" smtClean="0">
                <a:latin typeface="+mn-ea"/>
                <a:ea typeface="+mn-ea"/>
              </a:rPr>
              <a:t>，验证</a:t>
            </a:r>
            <a:r>
              <a:rPr lang="zh-CN" altLang="en-US" sz="1800" dirty="0" smtClean="0">
                <a:latin typeface="+mn-ea"/>
                <a:ea typeface="+mn-ea"/>
              </a:rPr>
              <a:t>这个</a:t>
            </a:r>
            <a:r>
              <a:rPr lang="en-US" altLang="zh-CN" sz="1800" dirty="0" smtClean="0">
                <a:latin typeface="+mn-ea"/>
                <a:ea typeface="+mn-ea"/>
              </a:rPr>
              <a:t>flavor</a:t>
            </a:r>
            <a:r>
              <a:rPr lang="zh-CN" altLang="en-US" sz="1800" dirty="0" smtClean="0">
                <a:latin typeface="+mn-ea"/>
                <a:ea typeface="+mn-ea"/>
              </a:rPr>
              <a:t>的确是在所有的</a:t>
            </a:r>
            <a:r>
              <a:rPr lang="en-US" altLang="zh-CN" sz="1800" dirty="0" smtClean="0">
                <a:latin typeface="+mn-ea"/>
                <a:ea typeface="+mn-ea"/>
              </a:rPr>
              <a:t>flavor</a:t>
            </a:r>
            <a:r>
              <a:rPr lang="zh-CN" altLang="en-US" sz="1800" dirty="0" smtClean="0">
                <a:latin typeface="+mn-ea"/>
                <a:ea typeface="+mn-ea"/>
              </a:rPr>
              <a:t>里面的</a:t>
            </a:r>
            <a:r>
              <a:rPr lang="zh-CN" altLang="en-US" sz="1800" dirty="0" smtClean="0">
                <a:latin typeface="+mn-ea"/>
                <a:ea typeface="+mn-ea"/>
              </a:rPr>
              <a:t>。</a:t>
            </a:r>
            <a:endParaRPr lang="en-US" altLang="zh-CN" sz="1800" dirty="0" smtClean="0">
              <a:latin typeface="+mn-ea"/>
              <a:ea typeface="+mn-ea"/>
            </a:endParaRPr>
          </a:p>
          <a:p>
            <a:r>
              <a:rPr lang="zh-CN" altLang="en-US" sz="1800" dirty="0" smtClean="0">
                <a:latin typeface="+mn-ea"/>
                <a:ea typeface="+mn-ea"/>
              </a:rPr>
              <a:t>注意到这个函数是用</a:t>
            </a:r>
            <a:r>
              <a:rPr lang="en-US" altLang="zh-CN" sz="1800" dirty="0" err="1" smtClean="0">
                <a:latin typeface="+mn-ea"/>
                <a:ea typeface="+mn-ea"/>
              </a:rPr>
              <a:t>attr</a:t>
            </a:r>
            <a:r>
              <a:rPr lang="zh-CN" altLang="en-US" sz="1800" dirty="0" smtClean="0">
                <a:latin typeface="+mn-ea"/>
                <a:ea typeface="+mn-ea"/>
              </a:rPr>
              <a:t>修饰器进行修饰的，这个修饰器是</a:t>
            </a:r>
            <a:r>
              <a:rPr lang="en-US" altLang="zh-CN" sz="1800" dirty="0" err="1" smtClean="0">
                <a:latin typeface="+mn-ea"/>
                <a:ea typeface="+mn-ea"/>
              </a:rPr>
              <a:t>tempest.test.attr</a:t>
            </a:r>
            <a:r>
              <a:rPr lang="zh-CN" altLang="en-US" sz="1800" dirty="0" smtClean="0">
                <a:latin typeface="+mn-ea"/>
                <a:ea typeface="+mn-ea"/>
              </a:rPr>
              <a:t>，它利用</a:t>
            </a:r>
            <a:r>
              <a:rPr lang="en-US" altLang="zh-CN" sz="1800" dirty="0" smtClean="0">
                <a:latin typeface="+mn-ea"/>
                <a:ea typeface="+mn-ea"/>
              </a:rPr>
              <a:t>nose</a:t>
            </a:r>
            <a:r>
              <a:rPr lang="zh-CN" altLang="en-US" sz="1800" dirty="0" smtClean="0">
                <a:latin typeface="+mn-ea"/>
                <a:ea typeface="+mn-ea"/>
              </a:rPr>
              <a:t>和</a:t>
            </a:r>
            <a:r>
              <a:rPr lang="en-US" altLang="zh-CN" sz="1800" dirty="0" err="1" smtClean="0">
                <a:latin typeface="+mn-ea"/>
                <a:ea typeface="+mn-ea"/>
              </a:rPr>
              <a:t>testtools</a:t>
            </a:r>
            <a:r>
              <a:rPr lang="zh-CN" altLang="en-US" sz="1800" dirty="0" smtClean="0">
                <a:latin typeface="+mn-ea"/>
                <a:ea typeface="+mn-ea"/>
              </a:rPr>
              <a:t>里面类似的功能，给不同的</a:t>
            </a:r>
            <a:r>
              <a:rPr lang="en-US" altLang="zh-CN" sz="1800" dirty="0" smtClean="0">
                <a:latin typeface="+mn-ea"/>
                <a:ea typeface="+mn-ea"/>
              </a:rPr>
              <a:t>test</a:t>
            </a:r>
            <a:r>
              <a:rPr lang="zh-CN" altLang="en-US" sz="1800" dirty="0" smtClean="0">
                <a:latin typeface="+mn-ea"/>
                <a:ea typeface="+mn-ea"/>
              </a:rPr>
              <a:t>打上</a:t>
            </a:r>
            <a:r>
              <a:rPr lang="en-US" altLang="zh-CN" sz="1800" dirty="0" smtClean="0">
                <a:latin typeface="+mn-ea"/>
                <a:ea typeface="+mn-ea"/>
              </a:rPr>
              <a:t>tag</a:t>
            </a:r>
            <a:r>
              <a:rPr lang="zh-CN" altLang="en-US" sz="1800" dirty="0" smtClean="0">
                <a:latin typeface="+mn-ea"/>
                <a:ea typeface="+mn-ea"/>
              </a:rPr>
              <a:t>，这样在跑测试的时候可以通过</a:t>
            </a:r>
            <a:r>
              <a:rPr lang="en-US" altLang="zh-CN" sz="1800" dirty="0" smtClean="0">
                <a:latin typeface="+mn-ea"/>
                <a:ea typeface="+mn-ea"/>
              </a:rPr>
              <a:t>tag</a:t>
            </a:r>
            <a:r>
              <a:rPr lang="zh-CN" altLang="en-US" sz="1800" dirty="0" smtClean="0">
                <a:latin typeface="+mn-ea"/>
                <a:ea typeface="+mn-ea"/>
              </a:rPr>
              <a:t>来进行筛选，如跑</a:t>
            </a:r>
            <a:r>
              <a:rPr lang="en-US" altLang="zh-CN" sz="1800" dirty="0" smtClean="0">
                <a:latin typeface="+mn-ea"/>
                <a:ea typeface="+mn-ea"/>
              </a:rPr>
              <a:t>gate</a:t>
            </a:r>
            <a:r>
              <a:rPr lang="zh-CN" altLang="en-US" sz="1800" dirty="0" smtClean="0">
                <a:latin typeface="+mn-ea"/>
                <a:ea typeface="+mn-ea"/>
              </a:rPr>
              <a:t>测试，或者跑</a:t>
            </a:r>
            <a:r>
              <a:rPr lang="en-US" altLang="zh-CN" sz="1800" dirty="0" smtClean="0">
                <a:latin typeface="+mn-ea"/>
                <a:ea typeface="+mn-ea"/>
              </a:rPr>
              <a:t>smoke</a:t>
            </a:r>
            <a:r>
              <a:rPr lang="zh-CN" altLang="en-US" sz="1800" dirty="0" smtClean="0">
                <a:latin typeface="+mn-ea"/>
                <a:ea typeface="+mn-ea"/>
              </a:rPr>
              <a:t>测试。</a:t>
            </a:r>
            <a:endParaRPr lang="en-US" altLang="zh-CN" sz="1800" dirty="0" smtClean="0">
              <a:latin typeface="+mn-ea"/>
              <a:ea typeface="+mn-ea"/>
            </a:endParaRPr>
          </a:p>
          <a:p>
            <a:endParaRPr lang="zh-CN" altLang="en-US" sz="1800" dirty="0">
              <a:latin typeface="+mn-ea"/>
              <a:ea typeface="+mn-ea"/>
            </a:endParaRPr>
          </a:p>
        </p:txBody>
      </p:sp>
      <p:sp>
        <p:nvSpPr>
          <p:cNvPr id="3" name="标题 2"/>
          <p:cNvSpPr>
            <a:spLocks noGrp="1"/>
          </p:cNvSpPr>
          <p:nvPr>
            <p:ph type="title"/>
          </p:nvPr>
        </p:nvSpPr>
        <p:spPr>
          <a:xfrm>
            <a:off x="457200" y="274639"/>
            <a:ext cx="8229600" cy="549450"/>
          </a:xfrm>
        </p:spPr>
        <p:txBody>
          <a:bodyPr>
            <a:normAutofit fontScale="90000"/>
          </a:bodyPr>
          <a:lstStyle/>
          <a:p>
            <a:r>
              <a:rPr lang="en-US" altLang="zh-CN" dirty="0" err="1" smtClean="0"/>
              <a:t>tempest.api.compute.flavors.test_flavors</a:t>
            </a:r>
            <a:endParaRPr lang="zh-CN" altLang="en-US" dirty="0"/>
          </a:p>
        </p:txBody>
      </p:sp>
      <p:pic>
        <p:nvPicPr>
          <p:cNvPr id="4" name="Picture 2"/>
          <p:cNvPicPr>
            <a:picLocks noChangeAspect="1" noChangeArrowheads="1"/>
          </p:cNvPicPr>
          <p:nvPr/>
        </p:nvPicPr>
        <p:blipFill>
          <a:blip r:embed="rId3"/>
          <a:srcRect/>
          <a:stretch>
            <a:fillRect/>
          </a:stretch>
        </p:blipFill>
        <p:spPr bwMode="auto">
          <a:xfrm>
            <a:off x="1036814" y="2615406"/>
            <a:ext cx="5467350" cy="1247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274639"/>
            <a:ext cx="8229600" cy="605894"/>
          </a:xfrm>
        </p:spPr>
        <p:txBody>
          <a:bodyPr/>
          <a:lstStyle/>
          <a:p>
            <a:r>
              <a:rPr lang="en-US" altLang="zh-CN" dirty="0" err="1" smtClean="0"/>
              <a:t>tempest.api.compute.flavors.test_flavors</a:t>
            </a:r>
            <a:endParaRPr lang="zh-CN" altLang="en-US" dirty="0"/>
          </a:p>
        </p:txBody>
      </p:sp>
      <p:sp>
        <p:nvSpPr>
          <p:cNvPr id="4" name="矩形 3"/>
          <p:cNvSpPr/>
          <p:nvPr/>
        </p:nvSpPr>
        <p:spPr>
          <a:xfrm>
            <a:off x="2235201" y="1241777"/>
            <a:ext cx="1354666" cy="72248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a:t>
            </a:r>
            <a:r>
              <a:rPr lang="zh-CN" altLang="en-US" sz="1200" dirty="0" smtClean="0"/>
              <a:t>子类</a:t>
            </a:r>
            <a:r>
              <a:rPr lang="en-US" altLang="zh-CN" sz="1200" dirty="0" smtClean="0"/>
              <a:t>)</a:t>
            </a:r>
          </a:p>
          <a:p>
            <a:pPr algn="ctr"/>
            <a:r>
              <a:rPr lang="en-US" altLang="zh-CN" sz="1200" dirty="0" smtClean="0"/>
              <a:t>FlavorsV2TestJSON</a:t>
            </a:r>
            <a:endParaRPr lang="zh-CN" altLang="en-US" sz="1200" dirty="0"/>
          </a:p>
        </p:txBody>
      </p:sp>
      <p:sp>
        <p:nvSpPr>
          <p:cNvPr id="6" name="矩形 5"/>
          <p:cNvSpPr/>
          <p:nvPr/>
        </p:nvSpPr>
        <p:spPr>
          <a:xfrm>
            <a:off x="5046135" y="1241777"/>
            <a:ext cx="1354666" cy="72248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a:t>
            </a:r>
            <a:r>
              <a:rPr lang="zh-CN" altLang="en-US" sz="1200" dirty="0" smtClean="0"/>
              <a:t>父类</a:t>
            </a:r>
            <a:r>
              <a:rPr lang="en-US" altLang="zh-CN" sz="1200" dirty="0" smtClean="0"/>
              <a:t>)</a:t>
            </a:r>
          </a:p>
          <a:p>
            <a:pPr algn="ctr"/>
            <a:r>
              <a:rPr lang="en-US" altLang="zh-CN" sz="1200" dirty="0" err="1" smtClean="0"/>
              <a:t>base.BaseComputeTest</a:t>
            </a:r>
            <a:endParaRPr lang="zh-CN" altLang="en-US" sz="1200" dirty="0"/>
          </a:p>
        </p:txBody>
      </p:sp>
      <p:cxnSp>
        <p:nvCxnSpPr>
          <p:cNvPr id="8" name="直接箭头连接符 7"/>
          <p:cNvCxnSpPr>
            <a:stCxn id="4" idx="3"/>
            <a:endCxn id="6" idx="1"/>
          </p:cNvCxnSpPr>
          <p:nvPr/>
        </p:nvCxnSpPr>
        <p:spPr>
          <a:xfrm>
            <a:off x="3589867" y="1603022"/>
            <a:ext cx="145626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矩形 9"/>
          <p:cNvSpPr/>
          <p:nvPr/>
        </p:nvSpPr>
        <p:spPr>
          <a:xfrm>
            <a:off x="5046135" y="2607733"/>
            <a:ext cx="1354666" cy="72248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err="1" smtClean="0"/>
              <a:t>Client.Manager</a:t>
            </a:r>
            <a:endParaRPr lang="zh-CN" altLang="en-US" sz="1200" dirty="0"/>
          </a:p>
        </p:txBody>
      </p:sp>
      <p:sp>
        <p:nvSpPr>
          <p:cNvPr id="11" name="矩形 10"/>
          <p:cNvSpPr/>
          <p:nvPr/>
        </p:nvSpPr>
        <p:spPr>
          <a:xfrm>
            <a:off x="3894669" y="3962399"/>
            <a:ext cx="1354666" cy="72248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err="1" smtClean="0"/>
              <a:t>FlavorsClientJSON</a:t>
            </a:r>
            <a:endParaRPr lang="en-US" altLang="zh-CN" sz="1200" dirty="0" smtClean="0"/>
          </a:p>
        </p:txBody>
      </p:sp>
      <p:sp>
        <p:nvSpPr>
          <p:cNvPr id="12" name="矩形 11"/>
          <p:cNvSpPr/>
          <p:nvPr/>
        </p:nvSpPr>
        <p:spPr>
          <a:xfrm>
            <a:off x="6141158" y="3962399"/>
            <a:ext cx="1354666" cy="72248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err="1" smtClean="0"/>
              <a:t>TempestConfig</a:t>
            </a:r>
            <a:endParaRPr lang="zh-CN" altLang="en-US" sz="1200" dirty="0"/>
          </a:p>
        </p:txBody>
      </p:sp>
      <p:sp>
        <p:nvSpPr>
          <p:cNvPr id="13" name="矩形 12"/>
          <p:cNvSpPr/>
          <p:nvPr/>
        </p:nvSpPr>
        <p:spPr>
          <a:xfrm>
            <a:off x="6141158" y="5147732"/>
            <a:ext cx="1354666" cy="72248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err="1" smtClean="0"/>
              <a:t>t</a:t>
            </a:r>
            <a:r>
              <a:rPr lang="en-US" altLang="zh-CN" sz="1200" dirty="0" err="1" smtClean="0"/>
              <a:t>empest.conf</a:t>
            </a:r>
            <a:endParaRPr lang="zh-CN" altLang="en-US" sz="1200" dirty="0"/>
          </a:p>
        </p:txBody>
      </p:sp>
      <p:sp>
        <p:nvSpPr>
          <p:cNvPr id="14" name="矩形 13"/>
          <p:cNvSpPr/>
          <p:nvPr/>
        </p:nvSpPr>
        <p:spPr>
          <a:xfrm>
            <a:off x="1919113" y="3962399"/>
            <a:ext cx="1354666" cy="72248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a:t>
            </a:r>
            <a:r>
              <a:rPr lang="zh-CN" altLang="en-US" sz="1200" dirty="0" smtClean="0"/>
              <a:t>父类</a:t>
            </a:r>
            <a:r>
              <a:rPr lang="en-US" altLang="zh-CN" sz="1200" dirty="0" smtClean="0"/>
              <a:t>)</a:t>
            </a:r>
          </a:p>
          <a:p>
            <a:pPr algn="ctr"/>
            <a:r>
              <a:rPr lang="en-US" altLang="zh-CN" sz="1200" dirty="0" err="1" smtClean="0"/>
              <a:t>Rest_client</a:t>
            </a:r>
            <a:r>
              <a:rPr lang="en-US" altLang="zh-CN" sz="1200" dirty="0" smtClean="0"/>
              <a:t>.</a:t>
            </a:r>
          </a:p>
          <a:p>
            <a:pPr algn="ctr"/>
            <a:r>
              <a:rPr lang="en-US" altLang="zh-CN" sz="1200" dirty="0" err="1" smtClean="0"/>
              <a:t>RestClient</a:t>
            </a:r>
            <a:endParaRPr lang="zh-CN" altLang="en-US" sz="1200" dirty="0"/>
          </a:p>
        </p:txBody>
      </p:sp>
      <p:sp>
        <p:nvSpPr>
          <p:cNvPr id="15" name="矩形 14"/>
          <p:cNvSpPr/>
          <p:nvPr/>
        </p:nvSpPr>
        <p:spPr>
          <a:xfrm>
            <a:off x="1919113" y="5302075"/>
            <a:ext cx="1354666" cy="72248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Http request</a:t>
            </a:r>
            <a:endParaRPr lang="zh-CN" altLang="en-US" sz="1200" dirty="0"/>
          </a:p>
        </p:txBody>
      </p:sp>
      <p:cxnSp>
        <p:nvCxnSpPr>
          <p:cNvPr id="17" name="直接箭头连接符 16"/>
          <p:cNvCxnSpPr>
            <a:stCxn id="10" idx="2"/>
            <a:endCxn id="11" idx="0"/>
          </p:cNvCxnSpPr>
          <p:nvPr/>
        </p:nvCxnSpPr>
        <p:spPr>
          <a:xfrm flipH="1">
            <a:off x="4572002" y="3330222"/>
            <a:ext cx="1151466" cy="63217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直接箭头连接符 18"/>
          <p:cNvCxnSpPr>
            <a:stCxn id="10" idx="2"/>
            <a:endCxn id="12" idx="0"/>
          </p:cNvCxnSpPr>
          <p:nvPr/>
        </p:nvCxnSpPr>
        <p:spPr>
          <a:xfrm>
            <a:off x="5723468" y="3330222"/>
            <a:ext cx="1095023" cy="63217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直接箭头连接符 20"/>
          <p:cNvCxnSpPr>
            <a:stCxn id="11" idx="1"/>
          </p:cNvCxnSpPr>
          <p:nvPr/>
        </p:nvCxnSpPr>
        <p:spPr>
          <a:xfrm flipH="1" flipV="1">
            <a:off x="3273779" y="4323643"/>
            <a:ext cx="620890"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直接箭头连接符 22"/>
          <p:cNvCxnSpPr>
            <a:stCxn id="14" idx="2"/>
            <a:endCxn id="15" idx="0"/>
          </p:cNvCxnSpPr>
          <p:nvPr/>
        </p:nvCxnSpPr>
        <p:spPr>
          <a:xfrm>
            <a:off x="2596446" y="4684888"/>
            <a:ext cx="0" cy="6171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直接箭头连接符 24"/>
          <p:cNvCxnSpPr>
            <a:stCxn id="12" idx="2"/>
            <a:endCxn id="13" idx="0"/>
          </p:cNvCxnSpPr>
          <p:nvPr/>
        </p:nvCxnSpPr>
        <p:spPr>
          <a:xfrm>
            <a:off x="6818491" y="4684888"/>
            <a:ext cx="0" cy="46284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直接箭头连接符 26"/>
          <p:cNvCxnSpPr>
            <a:stCxn id="6" idx="2"/>
          </p:cNvCxnSpPr>
          <p:nvPr/>
        </p:nvCxnSpPr>
        <p:spPr>
          <a:xfrm>
            <a:off x="5723468" y="1964266"/>
            <a:ext cx="0" cy="6434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914400"/>
            <a:ext cx="8229600" cy="5542843"/>
          </a:xfrm>
        </p:spPr>
        <p:txBody>
          <a:bodyPr>
            <a:normAutofit fontScale="85000" lnSpcReduction="20000"/>
          </a:bodyPr>
          <a:lstStyle/>
          <a:p>
            <a:r>
              <a:rPr lang="en-US" altLang="zh-CN" sz="3000" dirty="0" smtClean="0"/>
              <a:t>3</a:t>
            </a:r>
            <a:r>
              <a:rPr lang="en-US" altLang="zh-CN" sz="3000" dirty="0" smtClean="0"/>
              <a:t>.</a:t>
            </a:r>
            <a:r>
              <a:rPr lang="en-US" altLang="zh-CN" sz="3000" b="1" dirty="0" smtClean="0"/>
              <a:t> </a:t>
            </a:r>
            <a:r>
              <a:rPr lang="en-US" altLang="zh-CN" sz="3000" b="1" dirty="0" err="1" smtClean="0"/>
              <a:t>tempest.scenario</a:t>
            </a:r>
            <a:endParaRPr lang="en-US" altLang="zh-CN" sz="3000" b="1" dirty="0" smtClean="0"/>
          </a:p>
          <a:p>
            <a:r>
              <a:rPr kumimoji="1" lang="en-US" altLang="zh-CN" sz="2400" dirty="0" smtClean="0">
                <a:latin typeface="+mn-ea"/>
                <a:ea typeface="+mn-ea"/>
              </a:rPr>
              <a:t>scenario</a:t>
            </a:r>
            <a:r>
              <a:rPr kumimoji="1" lang="zh-CN" altLang="en-US" sz="2400" dirty="0" smtClean="0">
                <a:latin typeface="+mn-ea"/>
                <a:ea typeface="+mn-ea"/>
              </a:rPr>
              <a:t>包含了几个简单的</a:t>
            </a:r>
            <a:r>
              <a:rPr kumimoji="1" lang="en-US" altLang="zh-CN" sz="2400" dirty="0" err="1" smtClean="0">
                <a:latin typeface="+mn-ea"/>
                <a:ea typeface="+mn-ea"/>
              </a:rPr>
              <a:t>OpenStack</a:t>
            </a:r>
            <a:r>
              <a:rPr kumimoji="1" lang="zh-CN" altLang="en-US" sz="2400" dirty="0" smtClean="0">
                <a:latin typeface="+mn-ea"/>
                <a:ea typeface="+mn-ea"/>
              </a:rPr>
              <a:t>完整的使用场景，来对</a:t>
            </a:r>
            <a:r>
              <a:rPr kumimoji="1" lang="en-US" altLang="zh-CN" sz="2400" dirty="0" err="1" smtClean="0">
                <a:latin typeface="+mn-ea"/>
                <a:ea typeface="+mn-ea"/>
              </a:rPr>
              <a:t>OpenStack</a:t>
            </a:r>
            <a:r>
              <a:rPr kumimoji="1" lang="zh-CN" altLang="en-US" sz="2400" dirty="0" smtClean="0">
                <a:latin typeface="+mn-ea"/>
                <a:ea typeface="+mn-ea"/>
              </a:rPr>
              <a:t>进行集成测试。</a:t>
            </a:r>
          </a:p>
          <a:p>
            <a:r>
              <a:rPr kumimoji="1" lang="zh-CN" altLang="en-US" sz="2400" dirty="0" smtClean="0">
                <a:latin typeface="+mn-ea"/>
                <a:ea typeface="+mn-ea"/>
              </a:rPr>
              <a:t>一</a:t>
            </a:r>
            <a:r>
              <a:rPr kumimoji="1" lang="zh-CN" altLang="en-US" sz="2400" dirty="0" smtClean="0">
                <a:latin typeface="+mn-ea"/>
                <a:ea typeface="+mn-ea"/>
              </a:rPr>
              <a:t>个典型的场景测试是测试创建</a:t>
            </a:r>
            <a:r>
              <a:rPr kumimoji="1" lang="en-US" altLang="zh-CN" sz="2400" dirty="0" smtClean="0">
                <a:latin typeface="+mn-ea"/>
                <a:ea typeface="+mn-ea"/>
              </a:rPr>
              <a:t>VM</a:t>
            </a:r>
            <a:r>
              <a:rPr kumimoji="1" lang="zh-CN" altLang="en-US" sz="2400" dirty="0" smtClean="0">
                <a:latin typeface="+mn-ea"/>
                <a:ea typeface="+mn-ea"/>
              </a:rPr>
              <a:t>，然后挂载</a:t>
            </a:r>
            <a:r>
              <a:rPr kumimoji="1" lang="en-US" altLang="zh-CN" sz="2400" dirty="0" err="1" smtClean="0">
                <a:latin typeface="+mn-ea"/>
                <a:ea typeface="+mn-ea"/>
              </a:rPr>
              <a:t>volumn</a:t>
            </a:r>
            <a:r>
              <a:rPr kumimoji="1" lang="zh-CN" altLang="en-US" sz="2400" dirty="0" smtClean="0">
                <a:latin typeface="+mn-ea"/>
                <a:ea typeface="+mn-ea"/>
              </a:rPr>
              <a:t>，然后</a:t>
            </a:r>
            <a:r>
              <a:rPr kumimoji="1" lang="en-US" altLang="zh-CN" sz="2400" dirty="0" err="1" smtClean="0">
                <a:latin typeface="+mn-ea"/>
                <a:ea typeface="+mn-ea"/>
              </a:rPr>
              <a:t>ssh</a:t>
            </a:r>
            <a:r>
              <a:rPr kumimoji="1" lang="zh-CN" altLang="en-US" sz="2400" dirty="0" smtClean="0">
                <a:latin typeface="+mn-ea"/>
                <a:ea typeface="+mn-ea"/>
              </a:rPr>
              <a:t>上</a:t>
            </a:r>
            <a:r>
              <a:rPr kumimoji="1" lang="en-US" altLang="zh-CN" sz="2400" dirty="0" smtClean="0">
                <a:latin typeface="+mn-ea"/>
                <a:ea typeface="+mn-ea"/>
              </a:rPr>
              <a:t>VM</a:t>
            </a:r>
            <a:r>
              <a:rPr kumimoji="1" lang="zh-CN" altLang="en-US" sz="2400" dirty="0" smtClean="0">
                <a:latin typeface="+mn-ea"/>
                <a:ea typeface="+mn-ea"/>
              </a:rPr>
              <a:t>取看看是否挂载成功</a:t>
            </a:r>
            <a:r>
              <a:rPr kumimoji="1" lang="zh-CN" altLang="en-US" sz="2400" dirty="0" smtClean="0">
                <a:latin typeface="+mn-ea"/>
                <a:ea typeface="+mn-ea"/>
              </a:rPr>
              <a:t>：</a:t>
            </a:r>
            <a:endParaRPr kumimoji="1" lang="en-US" altLang="zh-CN" sz="2400" dirty="0" smtClean="0">
              <a:latin typeface="+mn-ea"/>
              <a:ea typeface="+mn-ea"/>
            </a:endParaRPr>
          </a:p>
          <a:p>
            <a:endParaRPr kumimoji="1" lang="en-US" altLang="zh-CN" sz="1400" dirty="0" smtClean="0">
              <a:latin typeface="+mn-ea"/>
              <a:ea typeface="+mn-ea"/>
            </a:endParaRPr>
          </a:p>
          <a:p>
            <a:endParaRPr kumimoji="1" lang="en-US" altLang="zh-CN" sz="1400" dirty="0" smtClean="0">
              <a:latin typeface="+mn-ea"/>
              <a:ea typeface="+mn-ea"/>
            </a:endParaRPr>
          </a:p>
          <a:p>
            <a:endParaRPr kumimoji="1" lang="en-US" altLang="zh-CN" sz="1400" dirty="0" smtClean="0">
              <a:latin typeface="+mn-ea"/>
              <a:ea typeface="+mn-ea"/>
            </a:endParaRPr>
          </a:p>
          <a:p>
            <a:endParaRPr kumimoji="1" lang="en-US" altLang="zh-CN" sz="1400" dirty="0" smtClean="0">
              <a:latin typeface="+mn-ea"/>
              <a:ea typeface="+mn-ea"/>
            </a:endParaRPr>
          </a:p>
          <a:p>
            <a:endParaRPr kumimoji="1" lang="en-US" altLang="zh-CN" sz="1400" dirty="0" smtClean="0">
              <a:latin typeface="+mn-ea"/>
              <a:ea typeface="+mn-ea"/>
            </a:endParaRPr>
          </a:p>
          <a:p>
            <a:endParaRPr kumimoji="1" lang="en-US" altLang="zh-CN" sz="1400" dirty="0" smtClean="0">
              <a:latin typeface="+mn-ea"/>
              <a:ea typeface="+mn-ea"/>
            </a:endParaRPr>
          </a:p>
          <a:p>
            <a:endParaRPr kumimoji="1" lang="en-US" altLang="zh-CN" sz="1400" dirty="0" smtClean="0">
              <a:latin typeface="+mn-ea"/>
              <a:ea typeface="+mn-ea"/>
            </a:endParaRPr>
          </a:p>
          <a:p>
            <a:endParaRPr kumimoji="1" lang="en-US" altLang="zh-CN" sz="1400" dirty="0" smtClean="0">
              <a:latin typeface="+mn-ea"/>
              <a:ea typeface="+mn-ea"/>
            </a:endParaRPr>
          </a:p>
          <a:p>
            <a:endParaRPr kumimoji="1" lang="en-US" altLang="zh-CN" sz="1400" dirty="0" smtClean="0">
              <a:latin typeface="+mn-ea"/>
              <a:ea typeface="+mn-ea"/>
            </a:endParaRPr>
          </a:p>
          <a:p>
            <a:endParaRPr kumimoji="1" lang="en-US" altLang="zh-CN" sz="1400" dirty="0" smtClean="0">
              <a:latin typeface="+mn-ea"/>
              <a:ea typeface="+mn-ea"/>
            </a:endParaRPr>
          </a:p>
          <a:p>
            <a:endParaRPr kumimoji="1" lang="en-US" altLang="zh-CN" sz="1400" dirty="0" smtClean="0">
              <a:latin typeface="+mn-ea"/>
              <a:ea typeface="+mn-ea"/>
            </a:endParaRPr>
          </a:p>
          <a:p>
            <a:endParaRPr kumimoji="1" lang="en-US" altLang="zh-CN" sz="1400" dirty="0" smtClean="0">
              <a:latin typeface="+mn-ea"/>
              <a:ea typeface="+mn-ea"/>
            </a:endParaRPr>
          </a:p>
          <a:p>
            <a:endParaRPr kumimoji="1" lang="en-US" altLang="zh-CN" sz="1400" dirty="0" smtClean="0">
              <a:latin typeface="+mn-ea"/>
              <a:ea typeface="+mn-ea"/>
            </a:endParaRPr>
          </a:p>
          <a:p>
            <a:endParaRPr kumimoji="1" lang="en-US" altLang="zh-CN" sz="1400" dirty="0" smtClean="0">
              <a:latin typeface="+mn-ea"/>
              <a:ea typeface="+mn-ea"/>
            </a:endParaRPr>
          </a:p>
          <a:p>
            <a:endParaRPr kumimoji="1" lang="en-US" altLang="zh-CN" sz="1400" dirty="0" smtClean="0">
              <a:latin typeface="+mn-ea"/>
              <a:ea typeface="+mn-ea"/>
            </a:endParaRPr>
          </a:p>
          <a:p>
            <a:endParaRPr kumimoji="1" lang="en-US" altLang="zh-CN" sz="1400" dirty="0" smtClean="0">
              <a:latin typeface="+mn-ea"/>
              <a:ea typeface="+mn-ea"/>
            </a:endParaRPr>
          </a:p>
          <a:p>
            <a:endParaRPr kumimoji="1" lang="en-US" altLang="zh-CN" sz="1400" dirty="0" smtClean="0">
              <a:latin typeface="+mn-ea"/>
              <a:ea typeface="+mn-ea"/>
            </a:endParaRPr>
          </a:p>
          <a:p>
            <a:endParaRPr kumimoji="1" lang="en-US" altLang="zh-CN" sz="1400" dirty="0" smtClean="0">
              <a:latin typeface="+mn-ea"/>
              <a:ea typeface="+mn-ea"/>
            </a:endParaRPr>
          </a:p>
          <a:p>
            <a:endParaRPr kumimoji="1" lang="en-US" altLang="zh-CN" sz="1400" dirty="0" smtClean="0">
              <a:latin typeface="+mn-ea"/>
              <a:ea typeface="+mn-ea"/>
            </a:endParaRPr>
          </a:p>
          <a:p>
            <a:endParaRPr kumimoji="1" lang="zh-CN" altLang="en-US" sz="1400" dirty="0" smtClean="0">
              <a:latin typeface="+mn-ea"/>
              <a:ea typeface="+mn-ea"/>
            </a:endParaRPr>
          </a:p>
          <a:p>
            <a:pPr>
              <a:buNone/>
            </a:pPr>
            <a:r>
              <a:rPr lang="en-US" altLang="zh-CN" sz="2400" dirty="0" smtClean="0"/>
              <a:t> </a:t>
            </a:r>
            <a:endParaRPr kumimoji="1" lang="zh-CN" altLang="en-US" sz="2400" dirty="0"/>
          </a:p>
        </p:txBody>
      </p:sp>
      <p:pic>
        <p:nvPicPr>
          <p:cNvPr id="8" name="Picture 2"/>
          <p:cNvPicPr>
            <a:picLocks noChangeAspect="1" noChangeArrowheads="1"/>
          </p:cNvPicPr>
          <p:nvPr/>
        </p:nvPicPr>
        <p:blipFill>
          <a:blip r:embed="rId3"/>
          <a:srcRect/>
          <a:stretch>
            <a:fillRect/>
          </a:stretch>
        </p:blipFill>
        <p:spPr bwMode="auto">
          <a:xfrm>
            <a:off x="839259" y="2482938"/>
            <a:ext cx="5772150" cy="3686175"/>
          </a:xfrm>
          <a:prstGeom prst="rect">
            <a:avLst/>
          </a:prstGeom>
          <a:noFill/>
          <a:ln w="9525">
            <a:noFill/>
            <a:miter lim="800000"/>
            <a:headEnd/>
            <a:tailEnd/>
          </a:ln>
        </p:spPr>
      </p:pic>
    </p:spTree>
    <p:extLst>
      <p:ext uri="{BB962C8B-B14F-4D97-AF65-F5344CB8AC3E}">
        <p14:creationId xmlns="" xmlns:p14="http://schemas.microsoft.com/office/powerpoint/2010/main" val="23790292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8398192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43377"/>
            <a:ext cx="8229600" cy="5091289"/>
          </a:xfrm>
        </p:spPr>
        <p:txBody>
          <a:bodyPr>
            <a:normAutofit/>
          </a:bodyPr>
          <a:lstStyle/>
          <a:p>
            <a:r>
              <a:rPr lang="en-US" altLang="zh-CN" sz="2000" dirty="0" smtClean="0">
                <a:latin typeface="+mn-ea"/>
                <a:ea typeface="+mn-ea"/>
              </a:rPr>
              <a:t>Tempest </a:t>
            </a:r>
            <a:r>
              <a:rPr lang="zh-CN" altLang="en-US" sz="2000" dirty="0" smtClean="0">
                <a:latin typeface="+mn-ea"/>
                <a:ea typeface="+mn-ea"/>
              </a:rPr>
              <a:t>是一个旨在为</a:t>
            </a:r>
            <a:r>
              <a:rPr lang="en-US" altLang="zh-CN" sz="2000" dirty="0" err="1" smtClean="0">
                <a:latin typeface="+mn-ea"/>
                <a:ea typeface="+mn-ea"/>
              </a:rPr>
              <a:t>OpenStack</a:t>
            </a:r>
            <a:r>
              <a:rPr lang="en-US" altLang="zh-CN" sz="2000" dirty="0" smtClean="0">
                <a:latin typeface="+mn-ea"/>
                <a:ea typeface="+mn-ea"/>
              </a:rPr>
              <a:t> </a:t>
            </a:r>
            <a:r>
              <a:rPr lang="zh-CN" altLang="en-US" sz="2000" dirty="0" smtClean="0">
                <a:latin typeface="+mn-ea"/>
                <a:ea typeface="+mn-ea"/>
              </a:rPr>
              <a:t>提供集成测试的开源项目。它是基于 </a:t>
            </a:r>
            <a:r>
              <a:rPr lang="en-US" altLang="zh-CN" sz="2000" dirty="0" smtClean="0">
                <a:latin typeface="+mn-ea"/>
                <a:ea typeface="+mn-ea"/>
              </a:rPr>
              <a:t>unittest2 </a:t>
            </a:r>
            <a:r>
              <a:rPr lang="zh-CN" altLang="en-US" sz="2000" dirty="0" smtClean="0">
                <a:latin typeface="+mn-ea"/>
                <a:ea typeface="+mn-ea"/>
              </a:rPr>
              <a:t>和 </a:t>
            </a:r>
            <a:r>
              <a:rPr lang="en-US" altLang="zh-CN" sz="2000" dirty="0" smtClean="0">
                <a:latin typeface="+mn-ea"/>
                <a:ea typeface="+mn-ea"/>
              </a:rPr>
              <a:t>nose </a:t>
            </a:r>
            <a:r>
              <a:rPr lang="zh-CN" altLang="en-US" sz="2000" dirty="0" smtClean="0">
                <a:latin typeface="+mn-ea"/>
                <a:ea typeface="+mn-ea"/>
              </a:rPr>
              <a:t>建立的灵活且易于扩展及维护的自动化测试框架，使得 </a:t>
            </a:r>
            <a:r>
              <a:rPr lang="en-US" altLang="zh-CN" sz="2000" dirty="0" err="1" smtClean="0">
                <a:latin typeface="+mn-ea"/>
                <a:ea typeface="+mn-ea"/>
              </a:rPr>
              <a:t>OpenStack</a:t>
            </a:r>
            <a:r>
              <a:rPr lang="en-US" altLang="zh-CN" sz="2000" dirty="0" smtClean="0">
                <a:latin typeface="+mn-ea"/>
                <a:ea typeface="+mn-ea"/>
              </a:rPr>
              <a:t> </a:t>
            </a:r>
            <a:r>
              <a:rPr lang="zh-CN" altLang="en-US" sz="2000" dirty="0" smtClean="0">
                <a:latin typeface="+mn-ea"/>
                <a:ea typeface="+mn-ea"/>
              </a:rPr>
              <a:t>相关测试效率得到大幅度提升。</a:t>
            </a:r>
            <a:endParaRPr lang="en-US" altLang="zh-CN" sz="2000" dirty="0" smtClean="0">
              <a:latin typeface="+mn-ea"/>
              <a:ea typeface="+mn-ea"/>
            </a:endParaRPr>
          </a:p>
          <a:p>
            <a:endParaRPr lang="en-US" altLang="zh-CN" sz="2000" dirty="0" smtClean="0">
              <a:latin typeface="+mn-ea"/>
              <a:ea typeface="+mn-ea"/>
            </a:endParaRPr>
          </a:p>
          <a:p>
            <a:r>
              <a:rPr lang="zh-CN" altLang="en-US" sz="2000" dirty="0" smtClean="0">
                <a:latin typeface="+mn-ea"/>
                <a:ea typeface="+mn-ea"/>
              </a:rPr>
              <a:t>和 </a:t>
            </a:r>
            <a:r>
              <a:rPr lang="en-US" altLang="zh-CN" sz="2000" dirty="0" err="1" smtClean="0">
                <a:latin typeface="+mn-ea"/>
                <a:ea typeface="+mn-ea"/>
              </a:rPr>
              <a:t>Openstack</a:t>
            </a:r>
            <a:r>
              <a:rPr lang="en-US" altLang="zh-CN" sz="2000" dirty="0" smtClean="0">
                <a:latin typeface="+mn-ea"/>
                <a:ea typeface="+mn-ea"/>
              </a:rPr>
              <a:t> </a:t>
            </a:r>
            <a:r>
              <a:rPr lang="zh-CN" altLang="en-US" sz="2000" dirty="0" smtClean="0">
                <a:latin typeface="+mn-ea"/>
                <a:ea typeface="+mn-ea"/>
              </a:rPr>
              <a:t>类似，</a:t>
            </a:r>
            <a:r>
              <a:rPr lang="en-US" altLang="zh-CN" sz="2000" dirty="0" smtClean="0">
                <a:latin typeface="+mn-ea"/>
                <a:ea typeface="+mn-ea"/>
              </a:rPr>
              <a:t>Tempest </a:t>
            </a:r>
            <a:r>
              <a:rPr lang="zh-CN" altLang="en-US" sz="2000" dirty="0" smtClean="0">
                <a:latin typeface="+mn-ea"/>
                <a:ea typeface="+mn-ea"/>
              </a:rPr>
              <a:t>由社区人员维护。</a:t>
            </a:r>
            <a:r>
              <a:rPr lang="en-US" altLang="zh-CN" sz="2000" dirty="0" smtClean="0">
                <a:latin typeface="+mn-ea"/>
                <a:ea typeface="+mn-ea"/>
              </a:rPr>
              <a:t>Tempest </a:t>
            </a:r>
            <a:r>
              <a:rPr lang="zh-CN" altLang="en-US" sz="2000" dirty="0" smtClean="0">
                <a:latin typeface="+mn-ea"/>
                <a:ea typeface="+mn-ea"/>
              </a:rPr>
              <a:t>测试框架包含 </a:t>
            </a:r>
            <a:r>
              <a:rPr lang="en-US" altLang="zh-CN" sz="2000" dirty="0" err="1" smtClean="0">
                <a:latin typeface="+mn-ea"/>
                <a:ea typeface="+mn-ea"/>
              </a:rPr>
              <a:t>Openstack</a:t>
            </a:r>
            <a:r>
              <a:rPr lang="en-US" altLang="zh-CN" sz="2000" dirty="0" smtClean="0">
                <a:latin typeface="+mn-ea"/>
                <a:ea typeface="+mn-ea"/>
              </a:rPr>
              <a:t> </a:t>
            </a:r>
            <a:r>
              <a:rPr lang="zh-CN" altLang="en-US" sz="2000" dirty="0" smtClean="0">
                <a:latin typeface="+mn-ea"/>
                <a:ea typeface="+mn-ea"/>
              </a:rPr>
              <a:t>基本组件（</a:t>
            </a:r>
            <a:r>
              <a:rPr lang="en-US" altLang="zh-CN" sz="2000" dirty="0" smtClean="0">
                <a:latin typeface="+mn-ea"/>
                <a:ea typeface="+mn-ea"/>
              </a:rPr>
              <a:t>nova, keystone, </a:t>
            </a:r>
            <a:r>
              <a:rPr lang="en-US" altLang="zh-CN" sz="2000" dirty="0" err="1" smtClean="0">
                <a:latin typeface="+mn-ea"/>
                <a:ea typeface="+mn-ea"/>
              </a:rPr>
              <a:t>glance,neutron</a:t>
            </a:r>
            <a:r>
              <a:rPr lang="en-US" altLang="zh-CN" sz="2000" dirty="0" smtClean="0">
                <a:latin typeface="+mn-ea"/>
                <a:ea typeface="+mn-ea"/>
              </a:rPr>
              <a:t> , cinder</a:t>
            </a:r>
            <a:r>
              <a:rPr lang="zh-CN" altLang="en-US" sz="2000" dirty="0" smtClean="0">
                <a:latin typeface="+mn-ea"/>
                <a:ea typeface="+mn-ea"/>
              </a:rPr>
              <a:t>等）的测试用例，同时支持 </a:t>
            </a:r>
            <a:r>
              <a:rPr lang="en-US" altLang="zh-CN" sz="2000" dirty="0" smtClean="0">
                <a:latin typeface="+mn-ea"/>
                <a:ea typeface="+mn-ea"/>
              </a:rPr>
              <a:t>JSON</a:t>
            </a:r>
            <a:r>
              <a:rPr lang="zh-CN" altLang="en-US" sz="2000" dirty="0" smtClean="0">
                <a:latin typeface="+mn-ea"/>
                <a:ea typeface="+mn-ea"/>
              </a:rPr>
              <a:t>、</a:t>
            </a:r>
            <a:r>
              <a:rPr lang="en-US" altLang="zh-CN" sz="2000" dirty="0" smtClean="0">
                <a:latin typeface="+mn-ea"/>
                <a:ea typeface="+mn-ea"/>
              </a:rPr>
              <a:t>XML </a:t>
            </a:r>
            <a:r>
              <a:rPr lang="zh-CN" altLang="en-US" sz="2000" dirty="0" smtClean="0">
                <a:latin typeface="+mn-ea"/>
                <a:ea typeface="+mn-ea"/>
              </a:rPr>
              <a:t>两种 </a:t>
            </a:r>
            <a:r>
              <a:rPr lang="en-US" altLang="zh-CN" sz="2000" dirty="0" smtClean="0">
                <a:latin typeface="+mn-ea"/>
                <a:ea typeface="+mn-ea"/>
              </a:rPr>
              <a:t>REST API </a:t>
            </a:r>
            <a:r>
              <a:rPr lang="zh-CN" altLang="en-US" sz="2000" dirty="0" smtClean="0">
                <a:latin typeface="+mn-ea"/>
                <a:ea typeface="+mn-ea"/>
              </a:rPr>
              <a:t>格式类型的测试， 以及 </a:t>
            </a:r>
            <a:r>
              <a:rPr lang="en-US" altLang="zh-CN" sz="2000" dirty="0" smtClean="0">
                <a:latin typeface="+mn-ea"/>
                <a:ea typeface="+mn-ea"/>
              </a:rPr>
              <a:t>CLI </a:t>
            </a:r>
            <a:r>
              <a:rPr lang="zh-CN" altLang="en-US" sz="2000" dirty="0" smtClean="0">
                <a:latin typeface="+mn-ea"/>
                <a:ea typeface="+mn-ea"/>
              </a:rPr>
              <a:t>测试</a:t>
            </a:r>
            <a:r>
              <a:rPr lang="zh-CN" altLang="en-US" sz="2000" dirty="0" smtClean="0">
                <a:latin typeface="+mn-ea"/>
                <a:ea typeface="+mn-ea"/>
              </a:rPr>
              <a:t>。</a:t>
            </a:r>
            <a:endParaRPr lang="en-US" altLang="zh-CN" sz="2000" dirty="0" smtClean="0">
              <a:latin typeface="+mn-ea"/>
              <a:ea typeface="+mn-ea"/>
            </a:endParaRPr>
          </a:p>
          <a:p>
            <a:endParaRPr lang="en-US" altLang="zh-CN" sz="2000" dirty="0" smtClean="0">
              <a:latin typeface="+mn-ea"/>
              <a:ea typeface="+mn-ea"/>
            </a:endParaRPr>
          </a:p>
          <a:p>
            <a:r>
              <a:rPr lang="en-US" altLang="zh-CN" sz="2000" dirty="0" smtClean="0">
                <a:latin typeface="+mn-ea"/>
              </a:rPr>
              <a:t>Nose</a:t>
            </a:r>
            <a:r>
              <a:rPr lang="zh-CN" altLang="en-US" sz="2000" dirty="0" smtClean="0">
                <a:latin typeface="+mn-ea"/>
              </a:rPr>
              <a:t>：</a:t>
            </a:r>
            <a:r>
              <a:rPr lang="en-US" altLang="zh-CN" sz="2000" dirty="0" smtClean="0">
                <a:latin typeface="+mn-ea"/>
                <a:hlinkClick r:id="rId3"/>
              </a:rPr>
              <a:t>https://nose.readthedocs.org/en/latest/usage.html</a:t>
            </a:r>
            <a:endParaRPr lang="en-US" altLang="zh-CN" sz="2000" dirty="0" smtClean="0">
              <a:latin typeface="+mn-ea"/>
              <a:ea typeface="+mn-ea"/>
            </a:endParaRPr>
          </a:p>
          <a:p>
            <a:r>
              <a:rPr lang="zh-CN" altLang="en-US" sz="2000" dirty="0" smtClean="0">
                <a:latin typeface="+mn-ea"/>
                <a:ea typeface="+mn-ea"/>
              </a:rPr>
              <a:t>源码下载地址：</a:t>
            </a:r>
            <a:r>
              <a:rPr lang="en-US" altLang="zh-CN" sz="2000" dirty="0" smtClean="0">
                <a:latin typeface="+mn-ea"/>
                <a:ea typeface="+mn-ea"/>
                <a:hlinkClick r:id="rId4"/>
              </a:rPr>
              <a:t>https://github.com/openstack/tempest/</a:t>
            </a:r>
            <a:endParaRPr lang="en-US" altLang="zh-CN" sz="2000" dirty="0" smtClean="0">
              <a:latin typeface="+mn-ea"/>
              <a:ea typeface="+mn-ea"/>
            </a:endParaRPr>
          </a:p>
          <a:p>
            <a:r>
              <a:rPr lang="en-US" altLang="zh-CN" sz="2000" dirty="0" smtClean="0">
                <a:latin typeface="+mn-ea"/>
                <a:ea typeface="+mn-ea"/>
              </a:rPr>
              <a:t>Bug</a:t>
            </a:r>
            <a:r>
              <a:rPr lang="zh-CN" altLang="en-US" sz="2000" dirty="0" smtClean="0">
                <a:latin typeface="+mn-ea"/>
                <a:ea typeface="+mn-ea"/>
              </a:rPr>
              <a:t>以及</a:t>
            </a:r>
            <a:r>
              <a:rPr lang="en-US" altLang="zh-CN" sz="2000" dirty="0" smtClean="0">
                <a:latin typeface="+mn-ea"/>
                <a:ea typeface="+mn-ea"/>
              </a:rPr>
              <a:t>Blueprints</a:t>
            </a:r>
            <a:r>
              <a:rPr lang="zh-CN" altLang="en-US" sz="2000" dirty="0" smtClean="0">
                <a:latin typeface="+mn-ea"/>
                <a:ea typeface="+mn-ea"/>
              </a:rPr>
              <a:t>地址：</a:t>
            </a:r>
            <a:r>
              <a:rPr lang="en-US" altLang="zh-CN" sz="2000" dirty="0" smtClean="0">
                <a:latin typeface="+mn-ea"/>
                <a:ea typeface="+mn-ea"/>
                <a:hlinkClick r:id="rId4"/>
              </a:rPr>
              <a:t>https://bugs.launchpad.net/tempest</a:t>
            </a:r>
          </a:p>
        </p:txBody>
      </p:sp>
      <p:sp>
        <p:nvSpPr>
          <p:cNvPr id="2" name="标题 1"/>
          <p:cNvSpPr>
            <a:spLocks noGrp="1"/>
          </p:cNvSpPr>
          <p:nvPr>
            <p:ph type="title"/>
          </p:nvPr>
        </p:nvSpPr>
        <p:spPr>
          <a:xfrm>
            <a:off x="457200" y="274638"/>
            <a:ext cx="8229600" cy="1068739"/>
          </a:xfrm>
        </p:spPr>
        <p:txBody>
          <a:bodyPr>
            <a:normAutofit/>
          </a:bodyPr>
          <a:lstStyle/>
          <a:p>
            <a:r>
              <a:rPr kumimoji="1" lang="zh-CN" altLang="en-US" b="1" dirty="0" smtClean="0">
                <a:latin typeface="+mj-ea"/>
                <a:ea typeface="+mj-ea"/>
              </a:rPr>
              <a:t>一、什么是</a:t>
            </a:r>
            <a:r>
              <a:rPr kumimoji="1" lang="en-US" altLang="zh-CN" b="1" dirty="0" smtClean="0">
                <a:latin typeface="+mj-ea"/>
                <a:ea typeface="+mj-ea"/>
              </a:rPr>
              <a:t>Tempest</a:t>
            </a:r>
            <a:endParaRPr kumimoji="1" lang="zh-CN" altLang="en-US" b="1" dirty="0">
              <a:latin typeface="+mj-ea"/>
              <a:ea typeface="+mj-ea"/>
            </a:endParaRPr>
          </a:p>
        </p:txBody>
      </p:sp>
    </p:spTree>
    <p:extLst>
      <p:ext uri="{BB962C8B-B14F-4D97-AF65-F5344CB8AC3E}">
        <p14:creationId xmlns="" xmlns:p14="http://schemas.microsoft.com/office/powerpoint/2010/main" val="42366810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274638"/>
            <a:ext cx="8229600" cy="899405"/>
          </a:xfrm>
        </p:spPr>
        <p:txBody>
          <a:bodyPr>
            <a:normAutofit/>
          </a:bodyPr>
          <a:lstStyle/>
          <a:p>
            <a:r>
              <a:rPr lang="zh-CN" altLang="en-US" sz="2000" dirty="0" smtClean="0"/>
              <a:t>每一个</a:t>
            </a:r>
            <a:r>
              <a:rPr lang="en-US" altLang="zh-CN" sz="2000" dirty="0" err="1" smtClean="0"/>
              <a:t>openstack</a:t>
            </a:r>
            <a:r>
              <a:rPr lang="zh-CN" altLang="en-US" sz="2000" dirty="0" smtClean="0"/>
              <a:t>版本都对应着一个</a:t>
            </a:r>
            <a:r>
              <a:rPr lang="en-US" altLang="zh-CN" sz="2000" dirty="0" smtClean="0"/>
              <a:t>tempest</a:t>
            </a:r>
            <a:r>
              <a:rPr lang="zh-CN" altLang="en-US" sz="2000" dirty="0" smtClean="0"/>
              <a:t>版本，现在</a:t>
            </a:r>
            <a:r>
              <a:rPr lang="en-US" altLang="zh-CN" sz="2000" dirty="0" smtClean="0"/>
              <a:t>icehouse</a:t>
            </a:r>
            <a:r>
              <a:rPr lang="zh-CN" altLang="en-US" sz="2000" dirty="0" smtClean="0"/>
              <a:t>版本对应的是</a:t>
            </a:r>
            <a:r>
              <a:rPr lang="en-US" altLang="zh-CN" sz="2000" dirty="0" smtClean="0"/>
              <a:t>tempest-master</a:t>
            </a:r>
            <a:r>
              <a:rPr lang="zh-CN" altLang="en-US" sz="2000" dirty="0" smtClean="0"/>
              <a:t>版本。</a:t>
            </a:r>
            <a:endParaRPr lang="zh-CN" altLang="en-US" sz="2000" dirty="0"/>
          </a:p>
        </p:txBody>
      </p:sp>
      <p:pic>
        <p:nvPicPr>
          <p:cNvPr id="5122" name="Picture 2"/>
          <p:cNvPicPr>
            <a:picLocks noGrp="1" noChangeAspect="1" noChangeArrowheads="1"/>
          </p:cNvPicPr>
          <p:nvPr>
            <p:ph idx="1"/>
          </p:nvPr>
        </p:nvPicPr>
        <p:blipFill>
          <a:blip r:embed="rId2"/>
          <a:srcRect/>
          <a:stretch>
            <a:fillRect/>
          </a:stretch>
        </p:blipFill>
        <p:spPr bwMode="auto">
          <a:xfrm>
            <a:off x="955307" y="1329266"/>
            <a:ext cx="7233386" cy="4525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274640"/>
            <a:ext cx="8229600" cy="526872"/>
          </a:xfrm>
        </p:spPr>
        <p:txBody>
          <a:bodyPr>
            <a:normAutofit fontScale="90000"/>
          </a:bodyPr>
          <a:lstStyle/>
          <a:p>
            <a:r>
              <a:rPr lang="zh-CN" altLang="en-US" dirty="0" smtClean="0"/>
              <a:t>二、搭建测试环境以及配置</a:t>
            </a:r>
            <a:r>
              <a:rPr lang="zh-CN" altLang="en-US" dirty="0" smtClean="0"/>
              <a:t>配置</a:t>
            </a:r>
            <a:r>
              <a:rPr lang="zh-CN" altLang="en-US" dirty="0" smtClean="0"/>
              <a:t>文件</a:t>
            </a:r>
            <a:r>
              <a:rPr lang="en-US" altLang="zh-CN" dirty="0" err="1" smtClean="0"/>
              <a:t>tempest.conf</a:t>
            </a:r>
            <a:endParaRPr lang="zh-CN" altLang="en-US" dirty="0"/>
          </a:p>
        </p:txBody>
      </p:sp>
      <p:sp>
        <p:nvSpPr>
          <p:cNvPr id="5" name="矩形 4"/>
          <p:cNvSpPr/>
          <p:nvPr/>
        </p:nvSpPr>
        <p:spPr>
          <a:xfrm>
            <a:off x="3636319" y="3206888"/>
            <a:ext cx="1625601" cy="53057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dirty="0" smtClean="0">
                <a:latin typeface="+mn-ea"/>
              </a:rPr>
              <a:t>使用</a:t>
            </a:r>
            <a:r>
              <a:rPr lang="en-US" altLang="zh-CN" sz="1400" dirty="0" smtClean="0">
                <a:latin typeface="+mn-ea"/>
              </a:rPr>
              <a:t>yum</a:t>
            </a:r>
            <a:r>
              <a:rPr lang="zh-CN" altLang="en-US" sz="1400" dirty="0" smtClean="0">
                <a:latin typeface="+mn-ea"/>
              </a:rPr>
              <a:t>安装依赖包</a:t>
            </a:r>
            <a:endParaRPr lang="zh-CN" altLang="en-US" sz="1400" dirty="0">
              <a:latin typeface="+mn-ea"/>
            </a:endParaRPr>
          </a:p>
        </p:txBody>
      </p:sp>
      <p:sp>
        <p:nvSpPr>
          <p:cNvPr id="6" name="左大括号 5"/>
          <p:cNvSpPr/>
          <p:nvPr/>
        </p:nvSpPr>
        <p:spPr>
          <a:xfrm>
            <a:off x="5591892" y="2837552"/>
            <a:ext cx="155448" cy="1428045"/>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7" name="TextBox 6"/>
          <p:cNvSpPr txBox="1"/>
          <p:nvPr/>
        </p:nvSpPr>
        <p:spPr>
          <a:xfrm flipH="1">
            <a:off x="5747338" y="2639998"/>
            <a:ext cx="1478845" cy="369332"/>
          </a:xfrm>
          <a:prstGeom prst="rect">
            <a:avLst/>
          </a:prstGeom>
          <a:noFill/>
        </p:spPr>
        <p:txBody>
          <a:bodyPr wrap="square" rtlCol="0">
            <a:spAutoFit/>
          </a:bodyPr>
          <a:lstStyle/>
          <a:p>
            <a:r>
              <a:rPr lang="en-US" altLang="zh-CN" dirty="0" err="1" smtClean="0"/>
              <a:t>virtualenv</a:t>
            </a:r>
            <a:endParaRPr lang="zh-CN" altLang="en-US" dirty="0"/>
          </a:p>
        </p:txBody>
      </p:sp>
      <p:sp>
        <p:nvSpPr>
          <p:cNvPr id="8" name="TextBox 7"/>
          <p:cNvSpPr txBox="1"/>
          <p:nvPr/>
        </p:nvSpPr>
        <p:spPr>
          <a:xfrm flipH="1">
            <a:off x="5747338" y="3009330"/>
            <a:ext cx="1478845" cy="369332"/>
          </a:xfrm>
          <a:prstGeom prst="rect">
            <a:avLst/>
          </a:prstGeom>
          <a:noFill/>
        </p:spPr>
        <p:txBody>
          <a:bodyPr wrap="square" rtlCol="0">
            <a:spAutoFit/>
          </a:bodyPr>
          <a:lstStyle/>
          <a:p>
            <a:r>
              <a:rPr lang="en-US" altLang="zh-CN" dirty="0" err="1" smtClean="0"/>
              <a:t>testtools</a:t>
            </a:r>
            <a:endParaRPr lang="zh-CN" altLang="en-US" dirty="0"/>
          </a:p>
        </p:txBody>
      </p:sp>
      <p:sp>
        <p:nvSpPr>
          <p:cNvPr id="9" name="TextBox 8"/>
          <p:cNvSpPr txBox="1"/>
          <p:nvPr/>
        </p:nvSpPr>
        <p:spPr>
          <a:xfrm flipH="1">
            <a:off x="5747340" y="3381021"/>
            <a:ext cx="1693335" cy="369332"/>
          </a:xfrm>
          <a:prstGeom prst="rect">
            <a:avLst/>
          </a:prstGeom>
          <a:noFill/>
        </p:spPr>
        <p:txBody>
          <a:bodyPr wrap="square" rtlCol="0">
            <a:spAutoFit/>
          </a:bodyPr>
          <a:lstStyle/>
          <a:p>
            <a:r>
              <a:rPr lang="en-US" altLang="zh-CN" dirty="0" err="1" smtClean="0"/>
              <a:t>testrepository</a:t>
            </a:r>
            <a:endParaRPr lang="zh-CN" altLang="en-US" dirty="0"/>
          </a:p>
        </p:txBody>
      </p:sp>
      <p:sp>
        <p:nvSpPr>
          <p:cNvPr id="10" name="TextBox 9"/>
          <p:cNvSpPr txBox="1"/>
          <p:nvPr/>
        </p:nvSpPr>
        <p:spPr>
          <a:xfrm flipH="1">
            <a:off x="5747340" y="3750353"/>
            <a:ext cx="1693335" cy="369332"/>
          </a:xfrm>
          <a:prstGeom prst="rect">
            <a:avLst/>
          </a:prstGeom>
          <a:noFill/>
        </p:spPr>
        <p:txBody>
          <a:bodyPr wrap="square" rtlCol="0">
            <a:spAutoFit/>
          </a:bodyPr>
          <a:lstStyle/>
          <a:p>
            <a:r>
              <a:rPr lang="en-US" altLang="zh-CN" dirty="0" smtClean="0"/>
              <a:t>python-subunit</a:t>
            </a:r>
            <a:endParaRPr lang="zh-CN" altLang="en-US" dirty="0"/>
          </a:p>
        </p:txBody>
      </p:sp>
      <p:sp>
        <p:nvSpPr>
          <p:cNvPr id="11" name="TextBox 10"/>
          <p:cNvSpPr txBox="1"/>
          <p:nvPr/>
        </p:nvSpPr>
        <p:spPr>
          <a:xfrm flipH="1">
            <a:off x="5747338" y="4119685"/>
            <a:ext cx="1693335" cy="369332"/>
          </a:xfrm>
          <a:prstGeom prst="rect">
            <a:avLst/>
          </a:prstGeom>
          <a:noFill/>
        </p:spPr>
        <p:txBody>
          <a:bodyPr wrap="square" rtlCol="0">
            <a:spAutoFit/>
          </a:bodyPr>
          <a:lstStyle/>
          <a:p>
            <a:r>
              <a:rPr lang="en-US" altLang="zh-CN" dirty="0" err="1" smtClean="0"/>
              <a:t>testresources</a:t>
            </a:r>
            <a:endParaRPr lang="zh-CN" altLang="en-US" dirty="0"/>
          </a:p>
        </p:txBody>
      </p:sp>
      <p:sp>
        <p:nvSpPr>
          <p:cNvPr id="12" name="矩形 11"/>
          <p:cNvSpPr/>
          <p:nvPr/>
        </p:nvSpPr>
        <p:spPr>
          <a:xfrm>
            <a:off x="3636319" y="4640577"/>
            <a:ext cx="1625601" cy="53057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dirty="0" smtClean="0">
                <a:latin typeface="+mn-ea"/>
              </a:rPr>
              <a:t>搭建虚拟环境</a:t>
            </a:r>
            <a:endParaRPr lang="zh-CN" altLang="en-US" sz="1400" dirty="0">
              <a:latin typeface="+mn-ea"/>
            </a:endParaRPr>
          </a:p>
        </p:txBody>
      </p:sp>
      <p:cxnSp>
        <p:nvCxnSpPr>
          <p:cNvPr id="14" name="直接箭头连接符 13"/>
          <p:cNvCxnSpPr>
            <a:endCxn id="5" idx="0"/>
          </p:cNvCxnSpPr>
          <p:nvPr/>
        </p:nvCxnSpPr>
        <p:spPr>
          <a:xfrm>
            <a:off x="4449120" y="2427111"/>
            <a:ext cx="0" cy="77977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直接箭头连接符 15"/>
          <p:cNvCxnSpPr>
            <a:stCxn id="5" idx="2"/>
            <a:endCxn id="12" idx="0"/>
          </p:cNvCxnSpPr>
          <p:nvPr/>
        </p:nvCxnSpPr>
        <p:spPr>
          <a:xfrm>
            <a:off x="4449120" y="3737465"/>
            <a:ext cx="0" cy="90311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flipH="1">
            <a:off x="5445133" y="4801822"/>
            <a:ext cx="3017188" cy="369332"/>
          </a:xfrm>
          <a:prstGeom prst="rect">
            <a:avLst/>
          </a:prstGeom>
          <a:noFill/>
        </p:spPr>
        <p:txBody>
          <a:bodyPr wrap="square" rtlCol="0">
            <a:spAutoFit/>
          </a:bodyPr>
          <a:lstStyle/>
          <a:p>
            <a:r>
              <a:rPr lang="en-US" altLang="zh-CN" dirty="0" smtClean="0"/>
              <a:t>p</a:t>
            </a:r>
            <a:r>
              <a:rPr lang="en-US" altLang="zh-CN" dirty="0" smtClean="0"/>
              <a:t>ython tools/install_venv.py</a:t>
            </a:r>
            <a:endParaRPr lang="zh-CN" altLang="en-US" dirty="0"/>
          </a:p>
        </p:txBody>
      </p:sp>
      <p:sp>
        <p:nvSpPr>
          <p:cNvPr id="18" name="矩形 17"/>
          <p:cNvSpPr/>
          <p:nvPr/>
        </p:nvSpPr>
        <p:spPr>
          <a:xfrm>
            <a:off x="3636319" y="1896534"/>
            <a:ext cx="1625601" cy="53057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dirty="0" smtClean="0">
                <a:latin typeface="+mn-ea"/>
              </a:rPr>
              <a:t>设置</a:t>
            </a:r>
            <a:r>
              <a:rPr lang="en-US" altLang="zh-CN" sz="1400" dirty="0" smtClean="0">
                <a:latin typeface="+mn-ea"/>
              </a:rPr>
              <a:t>pip</a:t>
            </a:r>
            <a:r>
              <a:rPr lang="zh-CN" altLang="en-US" sz="1400" dirty="0" smtClean="0">
                <a:latin typeface="+mn-ea"/>
              </a:rPr>
              <a:t>源</a:t>
            </a:r>
            <a:endParaRPr lang="zh-CN" altLang="en-US" sz="1400" dirty="0">
              <a:latin typeface="+mn-ea"/>
            </a:endParaRPr>
          </a:p>
        </p:txBody>
      </p:sp>
      <p:sp>
        <p:nvSpPr>
          <p:cNvPr id="28" name="矩形 27"/>
          <p:cNvSpPr/>
          <p:nvPr/>
        </p:nvSpPr>
        <p:spPr>
          <a:xfrm>
            <a:off x="3636319" y="982133"/>
            <a:ext cx="1625601" cy="53057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dirty="0" smtClean="0">
                <a:latin typeface="+mn-ea"/>
              </a:rPr>
              <a:t>设置</a:t>
            </a:r>
            <a:r>
              <a:rPr lang="en-US" altLang="zh-CN" sz="1400" dirty="0" smtClean="0">
                <a:latin typeface="+mn-ea"/>
              </a:rPr>
              <a:t>yum</a:t>
            </a:r>
            <a:r>
              <a:rPr lang="zh-CN" altLang="en-US" sz="1400" dirty="0" smtClean="0">
                <a:latin typeface="+mn-ea"/>
              </a:rPr>
              <a:t>源</a:t>
            </a:r>
            <a:endParaRPr lang="zh-CN" altLang="en-US" sz="1400" dirty="0">
              <a:latin typeface="+mn-ea"/>
            </a:endParaRPr>
          </a:p>
        </p:txBody>
      </p:sp>
      <p:cxnSp>
        <p:nvCxnSpPr>
          <p:cNvPr id="30" name="直接箭头连接符 29"/>
          <p:cNvCxnSpPr>
            <a:stCxn id="28" idx="2"/>
            <a:endCxn id="18" idx="0"/>
          </p:cNvCxnSpPr>
          <p:nvPr/>
        </p:nvCxnSpPr>
        <p:spPr>
          <a:xfrm>
            <a:off x="4449120" y="1512710"/>
            <a:ext cx="0" cy="3838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756356"/>
            <a:ext cx="8229600" cy="5881511"/>
          </a:xfrm>
        </p:spPr>
        <p:txBody>
          <a:bodyPr>
            <a:normAutofit fontScale="85000" lnSpcReduction="20000"/>
          </a:bodyPr>
          <a:lstStyle/>
          <a:p>
            <a:r>
              <a:rPr lang="en-US" altLang="zh-CN" sz="1400" dirty="0" smtClean="0"/>
              <a:t>[DEFAULT</a:t>
            </a:r>
            <a:r>
              <a:rPr lang="en-US" altLang="zh-CN" sz="1400" dirty="0" smtClean="0"/>
              <a:t>]</a:t>
            </a:r>
          </a:p>
          <a:p>
            <a:r>
              <a:rPr lang="en-US" altLang="zh-CN" sz="1400" dirty="0" smtClean="0"/>
              <a:t>[auth</a:t>
            </a:r>
            <a:r>
              <a:rPr lang="en-US" altLang="zh-CN" sz="1400" dirty="0" smtClean="0"/>
              <a:t>]</a:t>
            </a:r>
          </a:p>
          <a:p>
            <a:r>
              <a:rPr lang="en-US" altLang="zh-CN" sz="1400" dirty="0" smtClean="0"/>
              <a:t>[</a:t>
            </a:r>
            <a:r>
              <a:rPr lang="en-US" altLang="zh-CN" sz="1400" dirty="0" err="1" smtClean="0"/>
              <a:t>baremetal</a:t>
            </a:r>
            <a:r>
              <a:rPr lang="en-US" altLang="zh-CN" sz="1400" dirty="0" smtClean="0"/>
              <a:t>]</a:t>
            </a:r>
          </a:p>
          <a:p>
            <a:r>
              <a:rPr lang="en-US" altLang="zh-CN" sz="1400" dirty="0" smtClean="0"/>
              <a:t>[</a:t>
            </a:r>
            <a:r>
              <a:rPr lang="en-US" altLang="zh-CN" sz="1400" dirty="0" err="1" smtClean="0"/>
              <a:t>boto</a:t>
            </a:r>
            <a:r>
              <a:rPr lang="en-US" altLang="zh-CN" sz="1400" dirty="0" smtClean="0"/>
              <a:t>]</a:t>
            </a:r>
          </a:p>
          <a:p>
            <a:r>
              <a:rPr lang="en-US" altLang="zh-CN" sz="1400" dirty="0" smtClean="0"/>
              <a:t>[</a:t>
            </a:r>
            <a:r>
              <a:rPr lang="en-US" altLang="zh-CN" sz="1400" dirty="0" err="1" smtClean="0"/>
              <a:t>cli</a:t>
            </a:r>
            <a:r>
              <a:rPr lang="en-US" altLang="zh-CN" sz="1400" dirty="0" smtClean="0"/>
              <a:t>]</a:t>
            </a:r>
          </a:p>
          <a:p>
            <a:r>
              <a:rPr lang="en-US" altLang="zh-CN" sz="1400" dirty="0" smtClean="0"/>
              <a:t>[compute</a:t>
            </a:r>
            <a:r>
              <a:rPr lang="en-US" altLang="zh-CN" sz="1400" dirty="0" smtClean="0"/>
              <a:t>]</a:t>
            </a:r>
          </a:p>
          <a:p>
            <a:r>
              <a:rPr lang="en-US" altLang="zh-CN" sz="1400" dirty="0" smtClean="0"/>
              <a:t>[compute-admin</a:t>
            </a:r>
            <a:r>
              <a:rPr lang="en-US" altLang="zh-CN" sz="1400" dirty="0" smtClean="0"/>
              <a:t>]</a:t>
            </a:r>
          </a:p>
          <a:p>
            <a:r>
              <a:rPr lang="en-US" altLang="zh-CN" sz="1400" dirty="0" smtClean="0"/>
              <a:t>[compute-feature-enabled</a:t>
            </a:r>
            <a:r>
              <a:rPr lang="en-US" altLang="zh-CN" sz="1400" dirty="0" smtClean="0"/>
              <a:t>]</a:t>
            </a:r>
          </a:p>
          <a:p>
            <a:r>
              <a:rPr lang="en-US" altLang="zh-CN" sz="1400" dirty="0" smtClean="0"/>
              <a:t>[dashboard</a:t>
            </a:r>
            <a:r>
              <a:rPr lang="en-US" altLang="zh-CN" sz="1400" dirty="0" smtClean="0"/>
              <a:t>]</a:t>
            </a:r>
          </a:p>
          <a:p>
            <a:r>
              <a:rPr lang="en-US" altLang="zh-CN" sz="1400" dirty="0" smtClean="0"/>
              <a:t>[</a:t>
            </a:r>
            <a:r>
              <a:rPr lang="en-US" altLang="zh-CN" sz="1400" dirty="0" err="1" smtClean="0"/>
              <a:t>data_processing</a:t>
            </a:r>
            <a:r>
              <a:rPr lang="en-US" altLang="zh-CN" sz="1400" dirty="0" smtClean="0"/>
              <a:t>]</a:t>
            </a:r>
          </a:p>
          <a:p>
            <a:r>
              <a:rPr lang="en-US" altLang="zh-CN" sz="1400" dirty="0" smtClean="0"/>
              <a:t>[database</a:t>
            </a:r>
            <a:r>
              <a:rPr lang="en-US" altLang="zh-CN" sz="1400" dirty="0" smtClean="0"/>
              <a:t>]</a:t>
            </a:r>
          </a:p>
          <a:p>
            <a:r>
              <a:rPr lang="en-US" altLang="zh-CN" sz="1400" dirty="0" smtClean="0"/>
              <a:t>[debug</a:t>
            </a:r>
            <a:r>
              <a:rPr lang="en-US" altLang="zh-CN" sz="1400" dirty="0" smtClean="0"/>
              <a:t>]</a:t>
            </a:r>
          </a:p>
          <a:p>
            <a:r>
              <a:rPr lang="en-US" altLang="zh-CN" sz="1400" dirty="0" smtClean="0"/>
              <a:t>[identity</a:t>
            </a:r>
            <a:r>
              <a:rPr lang="en-US" altLang="zh-CN" sz="1400" dirty="0" smtClean="0"/>
              <a:t>]</a:t>
            </a:r>
          </a:p>
          <a:p>
            <a:r>
              <a:rPr lang="en-US" altLang="zh-CN" sz="1400" dirty="0" smtClean="0"/>
              <a:t>[identity-feature-enabled</a:t>
            </a:r>
            <a:r>
              <a:rPr lang="en-US" altLang="zh-CN" sz="1400" dirty="0" smtClean="0"/>
              <a:t>]</a:t>
            </a:r>
          </a:p>
          <a:p>
            <a:r>
              <a:rPr lang="en-US" altLang="zh-CN" sz="1400" dirty="0" smtClean="0"/>
              <a:t>[image</a:t>
            </a:r>
            <a:r>
              <a:rPr lang="en-US" altLang="zh-CN" sz="1400" dirty="0" smtClean="0"/>
              <a:t>]</a:t>
            </a:r>
          </a:p>
          <a:p>
            <a:r>
              <a:rPr lang="en-US" altLang="zh-CN" sz="1400" dirty="0" smtClean="0"/>
              <a:t>[image-feature-enabled</a:t>
            </a:r>
            <a:r>
              <a:rPr lang="en-US" altLang="zh-CN" sz="1400" dirty="0" smtClean="0"/>
              <a:t>]</a:t>
            </a:r>
          </a:p>
          <a:p>
            <a:r>
              <a:rPr lang="en-US" altLang="zh-CN" sz="1400" dirty="0" smtClean="0"/>
              <a:t>[</a:t>
            </a:r>
            <a:r>
              <a:rPr lang="en-US" altLang="zh-CN" sz="1400" dirty="0" smtClean="0"/>
              <a:t>input-scenario]</a:t>
            </a:r>
          </a:p>
          <a:p>
            <a:r>
              <a:rPr lang="en-US" altLang="zh-CN" sz="1400" dirty="0" smtClean="0"/>
              <a:t>[messaging</a:t>
            </a:r>
            <a:r>
              <a:rPr lang="en-US" altLang="zh-CN" sz="1400" dirty="0" smtClean="0"/>
              <a:t>]</a:t>
            </a:r>
          </a:p>
          <a:p>
            <a:r>
              <a:rPr lang="en-US" altLang="zh-CN" sz="1400" dirty="0" smtClean="0"/>
              <a:t>[negative</a:t>
            </a:r>
            <a:r>
              <a:rPr lang="en-US" altLang="zh-CN" sz="1400" dirty="0" smtClean="0"/>
              <a:t>]</a:t>
            </a:r>
          </a:p>
          <a:p>
            <a:r>
              <a:rPr lang="en-US" altLang="zh-CN" sz="1400" dirty="0" smtClean="0"/>
              <a:t>[network</a:t>
            </a:r>
            <a:r>
              <a:rPr lang="en-US" altLang="zh-CN" sz="1400" dirty="0" smtClean="0"/>
              <a:t>]</a:t>
            </a:r>
          </a:p>
          <a:p>
            <a:r>
              <a:rPr lang="en-US" altLang="zh-CN" sz="1400" dirty="0" smtClean="0"/>
              <a:t>[network-feature-enabled</a:t>
            </a:r>
            <a:r>
              <a:rPr lang="en-US" altLang="zh-CN" sz="1400" dirty="0" smtClean="0"/>
              <a:t>]</a:t>
            </a:r>
          </a:p>
          <a:p>
            <a:r>
              <a:rPr lang="en-US" altLang="zh-CN" sz="1400" dirty="0" smtClean="0"/>
              <a:t>[object-storage</a:t>
            </a:r>
            <a:r>
              <a:rPr lang="en-US" altLang="zh-CN" sz="1400" dirty="0" smtClean="0"/>
              <a:t>]</a:t>
            </a:r>
          </a:p>
          <a:p>
            <a:r>
              <a:rPr lang="en-US" altLang="zh-CN" sz="1400" dirty="0" smtClean="0"/>
              <a:t>[object-storage-feature-enabled</a:t>
            </a:r>
            <a:r>
              <a:rPr lang="en-US" altLang="zh-CN" sz="1400" dirty="0" smtClean="0"/>
              <a:t>]</a:t>
            </a:r>
          </a:p>
          <a:p>
            <a:r>
              <a:rPr lang="en-US" altLang="zh-CN" sz="1400" dirty="0" smtClean="0"/>
              <a:t>[orchestration</a:t>
            </a:r>
            <a:r>
              <a:rPr lang="en-US" altLang="zh-CN" sz="1400" dirty="0" smtClean="0"/>
              <a:t>]</a:t>
            </a:r>
          </a:p>
          <a:p>
            <a:r>
              <a:rPr lang="en-US" altLang="zh-CN" sz="1400" dirty="0" smtClean="0"/>
              <a:t>[scenario</a:t>
            </a:r>
            <a:r>
              <a:rPr lang="en-US" altLang="zh-CN" sz="1400" dirty="0" smtClean="0"/>
              <a:t>]</a:t>
            </a:r>
          </a:p>
          <a:p>
            <a:r>
              <a:rPr lang="en-US" altLang="zh-CN" sz="1400" dirty="0" smtClean="0"/>
              <a:t>[</a:t>
            </a:r>
            <a:r>
              <a:rPr lang="en-US" altLang="zh-CN" sz="1400" dirty="0" err="1" smtClean="0"/>
              <a:t>service_available</a:t>
            </a:r>
            <a:r>
              <a:rPr lang="en-US" altLang="zh-CN" sz="1400" dirty="0" smtClean="0"/>
              <a:t>]</a:t>
            </a:r>
          </a:p>
          <a:p>
            <a:r>
              <a:rPr lang="en-US" altLang="zh-CN" sz="1400" dirty="0" smtClean="0"/>
              <a:t>[stress</a:t>
            </a:r>
            <a:r>
              <a:rPr lang="en-US" altLang="zh-CN" sz="1400" dirty="0" smtClean="0"/>
              <a:t>]</a:t>
            </a:r>
          </a:p>
          <a:p>
            <a:r>
              <a:rPr lang="en-US" altLang="zh-CN" sz="1400" dirty="0" smtClean="0"/>
              <a:t>[telemetry</a:t>
            </a:r>
            <a:r>
              <a:rPr lang="en-US" altLang="zh-CN" sz="1400" dirty="0" smtClean="0"/>
              <a:t>]</a:t>
            </a:r>
          </a:p>
          <a:p>
            <a:r>
              <a:rPr lang="en-US" altLang="zh-CN" sz="1400" dirty="0" smtClean="0"/>
              <a:t>[volume</a:t>
            </a:r>
            <a:r>
              <a:rPr lang="en-US" altLang="zh-CN" sz="1400" dirty="0" smtClean="0"/>
              <a:t>]</a:t>
            </a:r>
          </a:p>
          <a:p>
            <a:r>
              <a:rPr lang="en-US" altLang="zh-CN" sz="1400" dirty="0" smtClean="0"/>
              <a:t>[volume-feature-enabled]</a:t>
            </a:r>
            <a:endParaRPr lang="zh-CN" altLang="en-US" sz="1400" dirty="0"/>
          </a:p>
        </p:txBody>
      </p:sp>
      <p:sp>
        <p:nvSpPr>
          <p:cNvPr id="3" name="标题 2"/>
          <p:cNvSpPr>
            <a:spLocks noGrp="1"/>
          </p:cNvSpPr>
          <p:nvPr>
            <p:ph type="title"/>
          </p:nvPr>
        </p:nvSpPr>
        <p:spPr>
          <a:xfrm>
            <a:off x="457200" y="274639"/>
            <a:ext cx="8229600" cy="481717"/>
          </a:xfrm>
        </p:spPr>
        <p:txBody>
          <a:bodyPr>
            <a:normAutofit fontScale="90000"/>
          </a:bodyPr>
          <a:lstStyle/>
          <a:p>
            <a:r>
              <a:rPr lang="en-US" altLang="zh-CN" dirty="0" err="1" smtClean="0"/>
              <a:t>t</a:t>
            </a:r>
            <a:r>
              <a:rPr lang="en-US" altLang="zh-CN" dirty="0" err="1" smtClean="0"/>
              <a:t>empest.conf</a:t>
            </a:r>
            <a:r>
              <a:rPr lang="zh-CN" altLang="en-US" dirty="0" smtClean="0"/>
              <a:t>里面的</a:t>
            </a:r>
            <a:r>
              <a:rPr lang="en-US" altLang="zh-CN" dirty="0" smtClean="0"/>
              <a:t>section</a:t>
            </a:r>
            <a:endParaRPr lang="zh-CN" altLang="en-US" dirty="0"/>
          </a:p>
        </p:txBody>
      </p:sp>
      <p:sp>
        <p:nvSpPr>
          <p:cNvPr id="4" name="左大括号 3"/>
          <p:cNvSpPr/>
          <p:nvPr/>
        </p:nvSpPr>
        <p:spPr>
          <a:xfrm>
            <a:off x="2930766" y="1569156"/>
            <a:ext cx="1295625" cy="2946399"/>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pic>
        <p:nvPicPr>
          <p:cNvPr id="10242" name="Picture 2"/>
          <p:cNvPicPr>
            <a:picLocks noChangeAspect="1" noChangeArrowheads="1"/>
          </p:cNvPicPr>
          <p:nvPr/>
        </p:nvPicPr>
        <p:blipFill>
          <a:blip r:embed="rId2"/>
          <a:srcRect/>
          <a:stretch>
            <a:fillRect/>
          </a:stretch>
        </p:blipFill>
        <p:spPr bwMode="auto">
          <a:xfrm>
            <a:off x="4226391" y="1569156"/>
            <a:ext cx="2705100" cy="2990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199" y="959556"/>
            <a:ext cx="8551333" cy="5599287"/>
          </a:xfrm>
        </p:spPr>
        <p:txBody>
          <a:bodyPr>
            <a:normAutofit lnSpcReduction="10000"/>
          </a:bodyPr>
          <a:lstStyle/>
          <a:p>
            <a:r>
              <a:rPr lang="en-US" altLang="zh-CN" dirty="0" smtClean="0"/>
              <a:t>1</a:t>
            </a:r>
            <a:r>
              <a:rPr lang="zh-CN" altLang="en-US" dirty="0" smtClean="0"/>
              <a:t>、安装</a:t>
            </a:r>
            <a:r>
              <a:rPr lang="en-US" altLang="zh-CN" dirty="0" err="1" smtClean="0"/>
              <a:t>openstack</a:t>
            </a:r>
            <a:endParaRPr lang="en-US" altLang="zh-CN" dirty="0" smtClean="0"/>
          </a:p>
          <a:p>
            <a:r>
              <a:rPr lang="en-US" altLang="zh-CN" dirty="0" smtClean="0"/>
              <a:t>2</a:t>
            </a:r>
            <a:r>
              <a:rPr lang="zh-CN" altLang="en-US" dirty="0" smtClean="0"/>
              <a:t>、执行</a:t>
            </a:r>
            <a:r>
              <a:rPr lang="en-US" altLang="zh-CN" dirty="0" smtClean="0"/>
              <a:t>tempest_install.sh</a:t>
            </a:r>
            <a:r>
              <a:rPr lang="zh-CN" altLang="en-US" dirty="0" smtClean="0"/>
              <a:t>，搭建</a:t>
            </a:r>
            <a:r>
              <a:rPr lang="en-US" altLang="zh-CN" dirty="0" smtClean="0"/>
              <a:t>tempest</a:t>
            </a:r>
            <a:r>
              <a:rPr lang="zh-CN" altLang="en-US" dirty="0" smtClean="0"/>
              <a:t>测试环境（新环境中执行一次）</a:t>
            </a:r>
            <a:r>
              <a:rPr lang="en-US" altLang="zh-CN" dirty="0" smtClean="0"/>
              <a:t>(</a:t>
            </a:r>
            <a:r>
              <a:rPr lang="en-US" altLang="zh-CN" dirty="0" err="1" smtClean="0"/>
              <a:t>tecs</a:t>
            </a:r>
            <a:r>
              <a:rPr lang="en-US" altLang="zh-CN" dirty="0" smtClean="0"/>
              <a:t>/</a:t>
            </a:r>
            <a:r>
              <a:rPr lang="en-US" altLang="zh-CN" dirty="0" err="1" smtClean="0"/>
              <a:t>contrib</a:t>
            </a:r>
            <a:r>
              <a:rPr lang="en-US" altLang="zh-CN" dirty="0" smtClean="0"/>
              <a:t>/compile/tempest_install.sh</a:t>
            </a:r>
            <a:r>
              <a:rPr lang="en-US" altLang="zh-CN" dirty="0" smtClean="0"/>
              <a:t>)</a:t>
            </a:r>
            <a:endParaRPr lang="en-US" altLang="zh-CN" dirty="0" smtClean="0"/>
          </a:p>
          <a:p>
            <a:r>
              <a:rPr lang="en-US" altLang="zh-CN" dirty="0" smtClean="0"/>
              <a:t>3</a:t>
            </a:r>
            <a:r>
              <a:rPr lang="zh-CN" altLang="en-US" dirty="0" smtClean="0"/>
              <a:t>、配置</a:t>
            </a:r>
            <a:r>
              <a:rPr lang="en-US" altLang="zh-CN" dirty="0" err="1" smtClean="0"/>
              <a:t>tempest.conf</a:t>
            </a:r>
            <a:r>
              <a:rPr lang="zh-CN" altLang="en-US" dirty="0" smtClean="0"/>
              <a:t>配置文件</a:t>
            </a:r>
            <a:endParaRPr lang="en-US" altLang="zh-CN" dirty="0" smtClean="0"/>
          </a:p>
          <a:p>
            <a:r>
              <a:rPr lang="en-US" altLang="zh-CN" dirty="0" smtClean="0"/>
              <a:t>4</a:t>
            </a:r>
            <a:r>
              <a:rPr lang="zh-CN" altLang="en-US" dirty="0" smtClean="0"/>
              <a:t>、使用</a:t>
            </a:r>
            <a:r>
              <a:rPr lang="en-US" altLang="zh-CN" dirty="0" err="1" smtClean="0"/>
              <a:t>nosetests</a:t>
            </a:r>
            <a:r>
              <a:rPr lang="zh-CN" altLang="en-US" dirty="0" smtClean="0"/>
              <a:t>或者</a:t>
            </a:r>
            <a:r>
              <a:rPr lang="en-US" altLang="zh-CN" dirty="0" smtClean="0"/>
              <a:t>run_tempest.sh</a:t>
            </a:r>
            <a:r>
              <a:rPr lang="zh-CN" altLang="en-US" dirty="0" smtClean="0"/>
              <a:t>后面加测试用例</a:t>
            </a:r>
            <a:r>
              <a:rPr lang="zh-CN" altLang="en-US" dirty="0" smtClean="0"/>
              <a:t>。</a:t>
            </a:r>
            <a:endParaRPr lang="en-US" altLang="zh-CN" dirty="0" smtClean="0"/>
          </a:p>
          <a:p>
            <a:r>
              <a:rPr lang="en-US" altLang="zh-CN" sz="2400" dirty="0" err="1" smtClean="0"/>
              <a:t>nosetests</a:t>
            </a:r>
            <a:r>
              <a:rPr lang="zh-CN" altLang="en-US" sz="2400" dirty="0" smtClean="0"/>
              <a:t>使用</a:t>
            </a:r>
            <a:r>
              <a:rPr lang="en-US" altLang="zh-CN" sz="2400" dirty="0" smtClean="0"/>
              <a:t>--with-</a:t>
            </a:r>
            <a:r>
              <a:rPr lang="en-US" altLang="zh-CN" sz="2400" dirty="0" err="1" smtClean="0"/>
              <a:t>xunit</a:t>
            </a:r>
            <a:r>
              <a:rPr lang="en-US" altLang="zh-CN" sz="2400" dirty="0" smtClean="0"/>
              <a:t> --</a:t>
            </a:r>
            <a:r>
              <a:rPr lang="en-US" altLang="zh-CN" sz="2400" dirty="0" err="1" smtClean="0"/>
              <a:t>xunit</a:t>
            </a:r>
            <a:r>
              <a:rPr lang="en-US" altLang="zh-CN" sz="2400" dirty="0" smtClean="0"/>
              <a:t>-file</a:t>
            </a:r>
            <a:r>
              <a:rPr lang="zh-CN" altLang="en-US" sz="2400" dirty="0" smtClean="0"/>
              <a:t>命令可以生成测试报告，如下所示：</a:t>
            </a:r>
            <a:endParaRPr lang="en-US" altLang="zh-CN" sz="2400" dirty="0" smtClean="0"/>
          </a:p>
          <a:p>
            <a:r>
              <a:rPr lang="en-US" altLang="zh-CN" sz="2400" dirty="0" err="1" smtClean="0"/>
              <a:t>nosetests</a:t>
            </a:r>
            <a:r>
              <a:rPr lang="en-US" altLang="zh-CN" sz="2400" dirty="0" smtClean="0"/>
              <a:t> -x tempest/</a:t>
            </a:r>
            <a:r>
              <a:rPr lang="en-US" altLang="zh-CN" sz="2400" dirty="0" err="1" smtClean="0"/>
              <a:t>api</a:t>
            </a:r>
            <a:r>
              <a:rPr lang="en-US" altLang="zh-CN" sz="2400" dirty="0" smtClean="0"/>
              <a:t>/identity/admin/test_tokens.py   --with-</a:t>
            </a:r>
            <a:r>
              <a:rPr lang="en-US" altLang="zh-CN" sz="2400" dirty="0" err="1" smtClean="0"/>
              <a:t>xunit</a:t>
            </a:r>
            <a:r>
              <a:rPr lang="en-US" altLang="zh-CN" sz="2400" dirty="0" smtClean="0"/>
              <a:t> --</a:t>
            </a:r>
            <a:r>
              <a:rPr lang="en-US" altLang="zh-CN" sz="2400" dirty="0" err="1" smtClean="0"/>
              <a:t>xunit</a:t>
            </a:r>
            <a:r>
              <a:rPr lang="en-US" altLang="zh-CN" sz="2400" dirty="0" smtClean="0"/>
              <a:t>-file=test_tokens.xml</a:t>
            </a:r>
          </a:p>
          <a:p>
            <a:r>
              <a:rPr lang="en-US" altLang="zh-CN" sz="2400" dirty="0" smtClean="0"/>
              <a:t>run_tempest.sh</a:t>
            </a:r>
          </a:p>
          <a:p>
            <a:r>
              <a:rPr lang="en-US" altLang="zh-CN" sz="2400" dirty="0" smtClean="0"/>
              <a:t>./run_tempest.sh </a:t>
            </a:r>
            <a:r>
              <a:rPr lang="en-US" altLang="zh-CN" sz="2400" dirty="0" err="1" smtClean="0"/>
              <a:t>tempest.api.identity.admin.test_tokens</a:t>
            </a:r>
            <a:endParaRPr lang="en-US" altLang="zh-CN" sz="2400" dirty="0" smtClean="0"/>
          </a:p>
        </p:txBody>
      </p:sp>
      <p:sp>
        <p:nvSpPr>
          <p:cNvPr id="3" name="标题 2"/>
          <p:cNvSpPr>
            <a:spLocks noGrp="1"/>
          </p:cNvSpPr>
          <p:nvPr>
            <p:ph type="title"/>
          </p:nvPr>
        </p:nvSpPr>
        <p:spPr>
          <a:xfrm>
            <a:off x="457200" y="274639"/>
            <a:ext cx="8229600" cy="684917"/>
          </a:xfrm>
        </p:spPr>
        <p:txBody>
          <a:bodyPr/>
          <a:lstStyle/>
          <a:p>
            <a:r>
              <a:rPr lang="zh-CN" altLang="en-US" b="1" dirty="0" smtClean="0">
                <a:latin typeface="+mj-ea"/>
                <a:ea typeface="+mj-ea"/>
              </a:rPr>
              <a:t>三</a:t>
            </a:r>
            <a:r>
              <a:rPr lang="zh-CN" altLang="en-US" b="1" dirty="0" smtClean="0">
                <a:latin typeface="+mj-ea"/>
                <a:ea typeface="+mj-ea"/>
              </a:rPr>
              <a:t>、</a:t>
            </a:r>
            <a:r>
              <a:rPr lang="zh-CN" altLang="en-US" b="1" dirty="0" smtClean="0">
                <a:latin typeface="+mj-ea"/>
                <a:ea typeface="+mj-ea"/>
              </a:rPr>
              <a:t>如何使用</a:t>
            </a:r>
            <a:r>
              <a:rPr lang="en-US" altLang="zh-CN" b="1" dirty="0" smtClean="0">
                <a:latin typeface="+mj-ea"/>
                <a:ea typeface="+mj-ea"/>
              </a:rPr>
              <a:t>tempest-</a:t>
            </a:r>
            <a:r>
              <a:rPr lang="zh-CN" altLang="en-US" b="1" dirty="0" smtClean="0">
                <a:latin typeface="+mj-ea"/>
                <a:ea typeface="+mj-ea"/>
              </a:rPr>
              <a:t>搭建环境（</a:t>
            </a:r>
            <a:r>
              <a:rPr lang="en-US" altLang="zh-CN" b="1" dirty="0" smtClean="0">
                <a:latin typeface="+mj-ea"/>
                <a:ea typeface="+mj-ea"/>
              </a:rPr>
              <a:t>1/3</a:t>
            </a:r>
            <a:r>
              <a:rPr lang="zh-CN" altLang="en-US" b="1" dirty="0" smtClean="0">
                <a:latin typeface="+mj-ea"/>
                <a:ea typeface="+mj-ea"/>
              </a:rPr>
              <a:t>）</a:t>
            </a:r>
            <a:endParaRPr lang="zh-CN" altLang="en-US" b="1" dirty="0">
              <a:latin typeface="+mj-ea"/>
              <a:ea typeface="+mj-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049867"/>
            <a:ext cx="8229600" cy="5076297"/>
          </a:xfrm>
        </p:spPr>
        <p:txBody>
          <a:bodyPr/>
          <a:lstStyle/>
          <a:p>
            <a:endParaRPr lang="zh-CN" altLang="en-US" dirty="0"/>
          </a:p>
        </p:txBody>
      </p:sp>
      <p:sp>
        <p:nvSpPr>
          <p:cNvPr id="3" name="标题 2"/>
          <p:cNvSpPr>
            <a:spLocks noGrp="1"/>
          </p:cNvSpPr>
          <p:nvPr>
            <p:ph type="title"/>
          </p:nvPr>
        </p:nvSpPr>
        <p:spPr>
          <a:xfrm>
            <a:off x="457200" y="274639"/>
            <a:ext cx="8229600" cy="560739"/>
          </a:xfrm>
        </p:spPr>
        <p:txBody>
          <a:bodyPr>
            <a:normAutofit fontScale="90000"/>
          </a:bodyPr>
          <a:lstStyle/>
          <a:p>
            <a:r>
              <a:rPr lang="zh-CN" altLang="en-US" b="1" dirty="0" smtClean="0">
                <a:latin typeface="+mj-ea"/>
              </a:rPr>
              <a:t>三、如何使用</a:t>
            </a:r>
            <a:r>
              <a:rPr lang="en-US" altLang="zh-CN" b="1" dirty="0" smtClean="0">
                <a:latin typeface="+mj-ea"/>
              </a:rPr>
              <a:t>tempest-</a:t>
            </a:r>
            <a:r>
              <a:rPr lang="zh-CN" altLang="en-US" b="1" dirty="0" smtClean="0">
                <a:latin typeface="+mj-ea"/>
              </a:rPr>
              <a:t>检测结果（</a:t>
            </a:r>
            <a:r>
              <a:rPr lang="en-US" altLang="zh-CN" b="1" dirty="0" smtClean="0">
                <a:latin typeface="+mj-ea"/>
              </a:rPr>
              <a:t>2</a:t>
            </a:r>
            <a:r>
              <a:rPr lang="en-US" altLang="zh-CN" b="1" dirty="0" smtClean="0">
                <a:latin typeface="+mj-ea"/>
              </a:rPr>
              <a:t>/3</a:t>
            </a:r>
            <a:r>
              <a:rPr lang="zh-CN" altLang="en-US" b="1" dirty="0" smtClean="0">
                <a:latin typeface="+mj-ea"/>
              </a:rPr>
              <a:t>）</a:t>
            </a:r>
            <a:endParaRPr lang="zh-CN" altLang="en-US" dirty="0"/>
          </a:p>
        </p:txBody>
      </p:sp>
      <p:pic>
        <p:nvPicPr>
          <p:cNvPr id="3074" name="Picture 2"/>
          <p:cNvPicPr>
            <a:picLocks noChangeAspect="1" noChangeArrowheads="1"/>
          </p:cNvPicPr>
          <p:nvPr/>
        </p:nvPicPr>
        <p:blipFill>
          <a:blip r:embed="rId2"/>
          <a:srcRect/>
          <a:stretch>
            <a:fillRect/>
          </a:stretch>
        </p:blipFill>
        <p:spPr bwMode="auto">
          <a:xfrm>
            <a:off x="519113" y="1049867"/>
            <a:ext cx="8105775" cy="5422371"/>
          </a:xfrm>
          <a:prstGeom prst="rect">
            <a:avLst/>
          </a:prstGeom>
          <a:noFill/>
          <a:ln w="9525">
            <a:noFill/>
            <a:miter lim="800000"/>
            <a:headEnd/>
            <a:tailEnd/>
          </a:ln>
        </p:spPr>
      </p:pic>
      <p:sp>
        <p:nvSpPr>
          <p:cNvPr id="5" name="椭圆形标注 4"/>
          <p:cNvSpPr/>
          <p:nvPr/>
        </p:nvSpPr>
        <p:spPr>
          <a:xfrm>
            <a:off x="7433734" y="1323621"/>
            <a:ext cx="1253066" cy="547511"/>
          </a:xfrm>
          <a:prstGeom prst="wedgeEllipseCallout">
            <a:avLst>
              <a:gd name="adj1" fmla="val -146759"/>
              <a:gd name="adj2" fmla="val 136206"/>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t>失败</a:t>
            </a:r>
            <a:endParaRPr lang="zh-CN" altLang="en-US" dirty="0"/>
          </a:p>
        </p:txBody>
      </p:sp>
      <p:sp>
        <p:nvSpPr>
          <p:cNvPr id="6" name="椭圆形标注 5"/>
          <p:cNvSpPr/>
          <p:nvPr/>
        </p:nvSpPr>
        <p:spPr>
          <a:xfrm>
            <a:off x="7710488" y="4914369"/>
            <a:ext cx="914400" cy="612648"/>
          </a:xfrm>
          <a:prstGeom prst="wedgeEllipseCallout">
            <a:avLst>
              <a:gd name="adj1" fmla="val -218364"/>
              <a:gd name="adj2" fmla="val 121464"/>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t>跳过</a:t>
            </a:r>
            <a:endParaRPr lang="zh-CN" altLang="en-US" dirty="0"/>
          </a:p>
        </p:txBody>
      </p:sp>
      <p:sp>
        <p:nvSpPr>
          <p:cNvPr id="7" name="椭圆形标注 6"/>
          <p:cNvSpPr/>
          <p:nvPr/>
        </p:nvSpPr>
        <p:spPr>
          <a:xfrm>
            <a:off x="7371822" y="3121378"/>
            <a:ext cx="1253066" cy="547511"/>
          </a:xfrm>
          <a:prstGeom prst="wedgeEllipseCallout">
            <a:avLst>
              <a:gd name="adj1" fmla="val -146759"/>
              <a:gd name="adj2" fmla="val 136206"/>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t>成功</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274639"/>
            <a:ext cx="8229600" cy="504294"/>
          </a:xfrm>
        </p:spPr>
        <p:txBody>
          <a:bodyPr>
            <a:normAutofit fontScale="90000"/>
          </a:bodyPr>
          <a:lstStyle/>
          <a:p>
            <a:r>
              <a:rPr lang="zh-CN" altLang="en-US" b="1" dirty="0" smtClean="0">
                <a:latin typeface="+mj-ea"/>
              </a:rPr>
              <a:t>三、如何使用</a:t>
            </a:r>
            <a:r>
              <a:rPr lang="en-US" altLang="zh-CN" b="1" dirty="0" smtClean="0">
                <a:latin typeface="+mj-ea"/>
              </a:rPr>
              <a:t>tempest-</a:t>
            </a:r>
            <a:r>
              <a:rPr lang="zh-CN" altLang="en-US" b="1" dirty="0" smtClean="0">
                <a:latin typeface="+mj-ea"/>
              </a:rPr>
              <a:t>分析错误（</a:t>
            </a:r>
            <a:r>
              <a:rPr lang="en-US" altLang="zh-CN" b="1" dirty="0" smtClean="0">
                <a:latin typeface="+mj-ea"/>
              </a:rPr>
              <a:t>3/3</a:t>
            </a:r>
            <a:r>
              <a:rPr lang="zh-CN" altLang="en-US" b="1" dirty="0" smtClean="0">
                <a:latin typeface="+mj-ea"/>
              </a:rPr>
              <a:t>）</a:t>
            </a:r>
            <a:endParaRPr lang="zh-CN" altLang="en-US" dirty="0"/>
          </a:p>
        </p:txBody>
      </p:sp>
      <p:pic>
        <p:nvPicPr>
          <p:cNvPr id="4098" name="Picture 2"/>
          <p:cNvPicPr>
            <a:picLocks noGrp="1" noChangeAspect="1" noChangeArrowheads="1"/>
          </p:cNvPicPr>
          <p:nvPr>
            <p:ph idx="1"/>
          </p:nvPr>
        </p:nvPicPr>
        <p:blipFill>
          <a:blip r:embed="rId2"/>
          <a:srcRect/>
          <a:stretch>
            <a:fillRect/>
          </a:stretch>
        </p:blipFill>
        <p:spPr bwMode="auto">
          <a:xfrm>
            <a:off x="457200" y="2064294"/>
            <a:ext cx="8229600" cy="3807151"/>
          </a:xfrm>
          <a:prstGeom prst="rect">
            <a:avLst/>
          </a:prstGeom>
          <a:noFill/>
          <a:ln w="9525">
            <a:noFill/>
            <a:miter lim="800000"/>
            <a:headEnd/>
            <a:tailEnd/>
          </a:ln>
        </p:spPr>
      </p:pic>
      <p:sp>
        <p:nvSpPr>
          <p:cNvPr id="6" name="椭圆形标注 5"/>
          <p:cNvSpPr/>
          <p:nvPr/>
        </p:nvSpPr>
        <p:spPr>
          <a:xfrm>
            <a:off x="7168446" y="2836559"/>
            <a:ext cx="1518354" cy="612648"/>
          </a:xfrm>
          <a:prstGeom prst="wedgeEllipseCallout">
            <a:avLst>
              <a:gd name="adj1" fmla="val -177623"/>
              <a:gd name="adj2" fmla="val 12699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solidFill>
                  <a:schemeClr val="tx1"/>
                </a:solidFill>
              </a:rPr>
              <a:t>详细错误输出</a:t>
            </a:r>
            <a:endParaRPr lang="zh-CN" altLang="en-US" dirty="0">
              <a:solidFill>
                <a:schemeClr val="tx1"/>
              </a:solidFill>
            </a:endParaRPr>
          </a:p>
        </p:txBody>
      </p:sp>
      <p:sp>
        <p:nvSpPr>
          <p:cNvPr id="7" name="内容占位符 1"/>
          <p:cNvSpPr txBox="1">
            <a:spLocks/>
          </p:cNvSpPr>
          <p:nvPr/>
        </p:nvSpPr>
        <p:spPr>
          <a:xfrm>
            <a:off x="457199" y="959556"/>
            <a:ext cx="8551333" cy="5599287"/>
          </a:xfrm>
          <a:prstGeom prst="rect">
            <a:avLst/>
          </a:prstGeom>
        </p:spPr>
        <p:txBody>
          <a:bodyPr vert="horz" lIns="91440" tIns="45720" rIns="91440" bIns="45720" rtlCol="0">
            <a:normAutofit/>
          </a:body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altLang="zh-CN" sz="2000" b="0" i="0" u="none" strike="noStrike" kern="1200" cap="none" spc="0" normalizeH="0" baseline="0" noProof="0" dirty="0" smtClean="0">
                <a:ln>
                  <a:noFill/>
                </a:ln>
                <a:solidFill>
                  <a:schemeClr val="tx1"/>
                </a:solidFill>
                <a:effectLst/>
                <a:uLnTx/>
                <a:uFillTx/>
                <a:latin typeface="+mn-ea"/>
                <a:cs typeface="+mn-cs"/>
              </a:rPr>
              <a:t>1</a:t>
            </a:r>
            <a:r>
              <a:rPr kumimoji="0" lang="zh-CN" altLang="en-US" sz="2000" b="0" i="0" u="none" strike="noStrike" kern="1200" cap="none" spc="0" normalizeH="0" baseline="0" noProof="0" dirty="0" smtClean="0">
                <a:ln>
                  <a:noFill/>
                </a:ln>
                <a:solidFill>
                  <a:schemeClr val="tx1"/>
                </a:solidFill>
                <a:effectLst/>
                <a:uLnTx/>
                <a:uFillTx/>
                <a:latin typeface="+mn-ea"/>
                <a:cs typeface="+mn-cs"/>
              </a:rPr>
              <a:t>、查看错误日志</a:t>
            </a:r>
            <a:r>
              <a:rPr kumimoji="0" lang="en-US" altLang="zh-CN" sz="2000" b="0" i="0" u="none" strike="noStrike" kern="1200" cap="none" spc="0" normalizeH="0" baseline="0" noProof="0" dirty="0" smtClean="0">
                <a:ln>
                  <a:noFill/>
                </a:ln>
                <a:solidFill>
                  <a:schemeClr val="tx1"/>
                </a:solidFill>
                <a:effectLst/>
                <a:uLnTx/>
                <a:uFillTx/>
                <a:latin typeface="+mn-ea"/>
                <a:cs typeface="+mn-cs"/>
              </a:rPr>
              <a:t>tempest.log</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lang="en-US" altLang="zh-CN" sz="2000" dirty="0" smtClean="0">
                <a:latin typeface="+mn-ea"/>
              </a:rPr>
              <a:t>2</a:t>
            </a:r>
            <a:r>
              <a:rPr lang="zh-CN" altLang="en-US" sz="2000" dirty="0" smtClean="0">
                <a:latin typeface="+mn-ea"/>
              </a:rPr>
              <a:t>、直接查看错误输出</a:t>
            </a:r>
            <a:endParaRPr kumimoji="0" lang="en-US" altLang="zh-CN" sz="2000" b="0" i="0" u="none" strike="noStrike" kern="1200" cap="none" spc="0" normalizeH="0" baseline="0" noProof="0" dirty="0" smtClean="0">
              <a:ln>
                <a:noFill/>
              </a:ln>
              <a:solidFill>
                <a:schemeClr val="tx1"/>
              </a:solidFill>
              <a:effectLst/>
              <a:uLnTx/>
              <a:uFillTx/>
              <a:latin typeface="+mn-ea"/>
              <a:cs typeface="+mn-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049867"/>
            <a:ext cx="8229600" cy="5080000"/>
          </a:xfrm>
        </p:spPr>
        <p:txBody>
          <a:bodyPr>
            <a:normAutofit lnSpcReduction="10000"/>
          </a:bodyPr>
          <a:lstStyle/>
          <a:p>
            <a:pPr latinLnBrk="1"/>
            <a:r>
              <a:rPr lang="zh-CN" altLang="en-US" sz="1800" dirty="0" smtClean="0"/>
              <a:t>执行</a:t>
            </a:r>
            <a:r>
              <a:rPr lang="zh-CN" altLang="en-US" sz="1800" dirty="0" smtClean="0"/>
              <a:t>整个</a:t>
            </a:r>
            <a:r>
              <a:rPr lang="en-US" altLang="zh-CN" sz="1800" dirty="0" smtClean="0"/>
              <a:t>tempest</a:t>
            </a:r>
            <a:r>
              <a:rPr lang="zh-CN" altLang="en-US" sz="1800" dirty="0" smtClean="0"/>
              <a:t>测试框架</a:t>
            </a:r>
            <a:r>
              <a:rPr lang="zh-CN" altLang="en-US" sz="1800" dirty="0" smtClean="0"/>
              <a:t>：</a:t>
            </a:r>
            <a:r>
              <a:rPr lang="en-US" altLang="zh-CN" sz="1800" dirty="0" smtClean="0"/>
              <a:t> </a:t>
            </a:r>
            <a:r>
              <a:rPr lang="en-US" altLang="zh-CN" sz="1800" dirty="0" smtClean="0"/>
              <a:t>./run_tempest.sh(</a:t>
            </a:r>
            <a:r>
              <a:rPr lang="en-US" altLang="zh-CN" sz="1800" dirty="0" err="1" smtClean="0"/>
              <a:t>nosetests</a:t>
            </a:r>
            <a:r>
              <a:rPr lang="en-US" altLang="zh-CN" sz="1800" dirty="0" smtClean="0"/>
              <a:t>)  </a:t>
            </a:r>
            <a:r>
              <a:rPr lang="en-US" altLang="zh-CN" sz="1800" dirty="0" smtClean="0"/>
              <a:t>tempest</a:t>
            </a:r>
          </a:p>
          <a:p>
            <a:pPr latinLnBrk="1"/>
            <a:r>
              <a:rPr lang="zh-CN" altLang="en-US" sz="1800" dirty="0" smtClean="0"/>
              <a:t>指定</a:t>
            </a:r>
            <a:r>
              <a:rPr lang="zh-CN" altLang="en-US" sz="1800" dirty="0" smtClean="0"/>
              <a:t>文件测试，例如</a:t>
            </a:r>
            <a:r>
              <a:rPr lang="zh-CN" altLang="en-US" sz="1800" dirty="0" smtClean="0"/>
              <a:t>：</a:t>
            </a:r>
            <a:r>
              <a:rPr lang="en-US" altLang="zh-CN" sz="1800" dirty="0" err="1" smtClean="0"/>
              <a:t>nosetests</a:t>
            </a:r>
            <a:r>
              <a:rPr lang="en-US" altLang="zh-CN" sz="1800" dirty="0" smtClean="0"/>
              <a:t>  tempest.api.compute.flavors.test_flavors.py</a:t>
            </a:r>
          </a:p>
          <a:p>
            <a:pPr latinLnBrk="1"/>
            <a:r>
              <a:rPr lang="en-US" altLang="zh-CN" sz="1800" dirty="0" smtClean="0"/>
              <a:t>(./run_tempest.sh   </a:t>
            </a:r>
            <a:r>
              <a:rPr lang="en-US" altLang="zh-CN" sz="1800" dirty="0" err="1" smtClean="0"/>
              <a:t>tempest.api.compute.flavors.test_flavors</a:t>
            </a:r>
            <a:r>
              <a:rPr lang="en-US" altLang="zh-CN" sz="1800" dirty="0" smtClean="0"/>
              <a:t>)</a:t>
            </a:r>
            <a:endParaRPr lang="en-US" altLang="zh-CN" sz="1800" dirty="0" smtClean="0"/>
          </a:p>
          <a:p>
            <a:pPr latinLnBrk="1"/>
            <a:endParaRPr lang="en-US" altLang="zh-CN" sz="1800" dirty="0" smtClean="0"/>
          </a:p>
          <a:p>
            <a:pPr latinLnBrk="1"/>
            <a:r>
              <a:rPr lang="zh-CN" altLang="en-US" sz="1800" dirty="0" smtClean="0"/>
              <a:t>指定</a:t>
            </a:r>
            <a:r>
              <a:rPr lang="zh-CN" altLang="en-US" sz="1800" dirty="0" smtClean="0"/>
              <a:t>模块进行测试，例如</a:t>
            </a:r>
            <a:r>
              <a:rPr lang="zh-CN" altLang="en-US" sz="1800" dirty="0" smtClean="0"/>
              <a:t>：</a:t>
            </a:r>
            <a:r>
              <a:rPr lang="en-US" altLang="zh-CN" sz="1800" dirty="0" smtClean="0"/>
              <a:t> </a:t>
            </a:r>
            <a:r>
              <a:rPr lang="en-US" altLang="zh-CN" sz="1800" dirty="0" err="1" smtClean="0"/>
              <a:t>nosetests</a:t>
            </a:r>
            <a:r>
              <a:rPr lang="en-US" altLang="zh-CN" sz="1800" dirty="0" smtClean="0"/>
              <a:t>  tempest.api.compute.flavors.test_flavors.py:FlavorsV2TestJSON</a:t>
            </a:r>
          </a:p>
          <a:p>
            <a:pPr latinLnBrk="1"/>
            <a:r>
              <a:rPr lang="en-US" altLang="zh-CN" sz="1800" dirty="0" smtClean="0"/>
              <a:t>(./</a:t>
            </a:r>
            <a:r>
              <a:rPr lang="en-US" altLang="zh-CN" sz="1800" dirty="0" smtClean="0"/>
              <a:t>run_tempest.sh </a:t>
            </a:r>
            <a:r>
              <a:rPr lang="en-US" altLang="zh-CN" sz="1800" dirty="0" smtClean="0"/>
              <a:t>tempest.api.compute.flavors.test_flavors.FlavorsV2TestJSON)</a:t>
            </a:r>
          </a:p>
          <a:p>
            <a:pPr latinLnBrk="1"/>
            <a:endParaRPr lang="en-US" altLang="zh-CN" sz="1800" dirty="0" smtClean="0"/>
          </a:p>
          <a:p>
            <a:pPr latinLnBrk="1"/>
            <a:r>
              <a:rPr lang="zh-CN" altLang="en-US" sz="1800" dirty="0" smtClean="0"/>
              <a:t>指定</a:t>
            </a:r>
            <a:r>
              <a:rPr lang="zh-CN" altLang="en-US" sz="1800" dirty="0" smtClean="0"/>
              <a:t>函数进行测试，例如</a:t>
            </a:r>
            <a:r>
              <a:rPr lang="zh-CN" altLang="en-US" sz="1800" dirty="0" smtClean="0"/>
              <a:t>：</a:t>
            </a:r>
            <a:r>
              <a:rPr lang="en-US" altLang="zh-CN" sz="1800" dirty="0" smtClean="0"/>
              <a:t>  </a:t>
            </a:r>
            <a:r>
              <a:rPr lang="en-US" altLang="zh-CN" sz="1800" dirty="0" err="1" smtClean="0"/>
              <a:t>nosetests</a:t>
            </a:r>
            <a:r>
              <a:rPr lang="en-US" altLang="zh-CN" sz="1800" dirty="0" smtClean="0"/>
              <a:t> </a:t>
            </a:r>
            <a:r>
              <a:rPr lang="en-US" altLang="zh-CN" sz="1800" dirty="0" smtClean="0"/>
              <a:t> tempest.api.compute.flavors.test_flavors.py:FlavorsV2TestJSON.test_list_flavors</a:t>
            </a:r>
          </a:p>
          <a:p>
            <a:pPr latinLnBrk="1"/>
            <a:r>
              <a:rPr lang="en-US" altLang="zh-CN" sz="1800" dirty="0" smtClean="0"/>
              <a:t>(./run_tempest.sh tempest.api.compute.flavors.test_flavors.FlavorsV2TestJSON.test_list_flavors)</a:t>
            </a:r>
          </a:p>
          <a:p>
            <a:pPr latinLnBrk="1"/>
            <a:endParaRPr lang="en-US" altLang="zh-CN" sz="1800" dirty="0" smtClean="0"/>
          </a:p>
          <a:p>
            <a:pPr latinLnBrk="1"/>
            <a:r>
              <a:rPr lang="zh-CN" altLang="en-US" sz="1800" dirty="0" smtClean="0"/>
              <a:t>指定</a:t>
            </a:r>
            <a:r>
              <a:rPr lang="zh-CN" altLang="en-US" sz="1800" dirty="0" smtClean="0"/>
              <a:t>类型进行测试，例如 </a:t>
            </a:r>
            <a:r>
              <a:rPr lang="zh-CN" altLang="en-US" sz="1800" dirty="0" smtClean="0"/>
              <a:t>：</a:t>
            </a:r>
            <a:r>
              <a:rPr lang="en-US" altLang="zh-CN" sz="1800" dirty="0" smtClean="0"/>
              <a:t> ./run_tempest.sh</a:t>
            </a:r>
            <a:r>
              <a:rPr lang="en-US" altLang="zh-CN" sz="1800" dirty="0" smtClean="0"/>
              <a:t> </a:t>
            </a:r>
            <a:r>
              <a:rPr lang="en-US" altLang="zh-CN" sz="1800" dirty="0" smtClean="0"/>
              <a:t>–s </a:t>
            </a:r>
            <a:r>
              <a:rPr lang="zh-CN" altLang="en-US" sz="1800" dirty="0" smtClean="0"/>
              <a:t>只执行</a:t>
            </a:r>
            <a:r>
              <a:rPr lang="en-US" altLang="zh-CN" sz="1800" dirty="0" smtClean="0"/>
              <a:t>smoke</a:t>
            </a:r>
            <a:r>
              <a:rPr lang="zh-CN" altLang="en-US" sz="1800" dirty="0" smtClean="0"/>
              <a:t>类型测试</a:t>
            </a:r>
          </a:p>
          <a:p>
            <a:pPr latinLnBrk="1"/>
            <a:r>
              <a:rPr lang="zh-CN" altLang="en-US" sz="1800" dirty="0" smtClean="0"/>
              <a:t>指定</a:t>
            </a:r>
            <a:r>
              <a:rPr lang="zh-CN" altLang="en-US" sz="1800" dirty="0" smtClean="0"/>
              <a:t>特定的</a:t>
            </a:r>
            <a:r>
              <a:rPr lang="en-US" altLang="zh-CN" sz="1800" dirty="0" err="1" smtClean="0"/>
              <a:t>attr</a:t>
            </a:r>
            <a:r>
              <a:rPr lang="zh-CN" altLang="en-US" sz="1800" dirty="0" smtClean="0"/>
              <a:t>的用例进行测试，例如：</a:t>
            </a:r>
            <a:r>
              <a:rPr lang="en-US" altLang="zh-CN" sz="1800" dirty="0" err="1" smtClean="0"/>
              <a:t>nosetests</a:t>
            </a:r>
            <a:r>
              <a:rPr lang="en-US" altLang="zh-CN" sz="1800" dirty="0" smtClean="0"/>
              <a:t> –a type=’gate’ </a:t>
            </a:r>
            <a:r>
              <a:rPr lang="zh-CN" altLang="en-US" sz="1800" dirty="0" smtClean="0"/>
              <a:t>只执行</a:t>
            </a:r>
            <a:r>
              <a:rPr lang="en-US" altLang="zh-CN" sz="1800" dirty="0" err="1" smtClean="0"/>
              <a:t>attr</a:t>
            </a:r>
            <a:r>
              <a:rPr lang="zh-CN" altLang="en-US" sz="1800" dirty="0" smtClean="0"/>
              <a:t>为</a:t>
            </a:r>
            <a:r>
              <a:rPr lang="en-US" altLang="zh-CN" sz="1800" dirty="0" smtClean="0"/>
              <a:t>type=’gate’</a:t>
            </a:r>
            <a:r>
              <a:rPr lang="zh-CN" altLang="en-US" sz="1800" dirty="0" smtClean="0"/>
              <a:t>的</a:t>
            </a:r>
            <a:r>
              <a:rPr lang="zh-CN" altLang="en-US" sz="1800" dirty="0" smtClean="0"/>
              <a:t>测试</a:t>
            </a:r>
            <a:endParaRPr lang="en-US" altLang="zh-CN" sz="1800" dirty="0" smtClean="0"/>
          </a:p>
          <a:p>
            <a:pPr latinLnBrk="1"/>
            <a:endParaRPr lang="zh-CN" altLang="en-US" sz="1800" dirty="0" smtClean="0"/>
          </a:p>
          <a:p>
            <a:pPr>
              <a:buNone/>
            </a:pPr>
            <a:endParaRPr lang="zh-CN" altLang="en-US" dirty="0"/>
          </a:p>
        </p:txBody>
      </p:sp>
      <p:sp>
        <p:nvSpPr>
          <p:cNvPr id="3" name="标题 2"/>
          <p:cNvSpPr>
            <a:spLocks noGrp="1"/>
          </p:cNvSpPr>
          <p:nvPr>
            <p:ph type="title"/>
          </p:nvPr>
        </p:nvSpPr>
        <p:spPr>
          <a:xfrm>
            <a:off x="457200" y="274639"/>
            <a:ext cx="8229600" cy="504294"/>
          </a:xfrm>
        </p:spPr>
        <p:txBody>
          <a:bodyPr>
            <a:normAutofit fontScale="90000"/>
          </a:bodyPr>
          <a:lstStyle/>
          <a:p>
            <a:r>
              <a:rPr lang="zh-CN" altLang="en-US" dirty="0" smtClean="0"/>
              <a:t>四、如何</a:t>
            </a:r>
            <a:r>
              <a:rPr lang="zh-CN" altLang="en-US" dirty="0" smtClean="0"/>
              <a:t>执行</a:t>
            </a:r>
            <a:r>
              <a:rPr lang="zh-CN" altLang="en-US" dirty="0" smtClean="0"/>
              <a:t>测试用例</a:t>
            </a:r>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自定义设计">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48432</TotalTime>
  <Words>1564</Words>
  <Application>Microsoft Office PowerPoint</Application>
  <PresentationFormat>全屏显示(4:3)</PresentationFormat>
  <Paragraphs>219</Paragraphs>
  <Slides>18</Slides>
  <Notes>6</Notes>
  <HiddenSlides>0</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自定义设计</vt:lpstr>
      <vt:lpstr>Tempest概述</vt:lpstr>
      <vt:lpstr>一、什么是Tempest</vt:lpstr>
      <vt:lpstr>每一个openstack版本都对应着一个tempest版本，现在icehouse版本对应的是tempest-master版本。</vt:lpstr>
      <vt:lpstr>二、搭建测试环境以及配置配置文件tempest.conf</vt:lpstr>
      <vt:lpstr>tempest.conf里面的section</vt:lpstr>
      <vt:lpstr>三、如何使用tempest-搭建环境（1/3）</vt:lpstr>
      <vt:lpstr>三、如何使用tempest-检测结果（2/3）</vt:lpstr>
      <vt:lpstr>三、如何使用tempest-分析错误（3/3）</vt:lpstr>
      <vt:lpstr>四、如何执行测试用例</vt:lpstr>
      <vt:lpstr>五、Tempest一级目录结构</vt:lpstr>
      <vt:lpstr>Tempest二级目录结构</vt:lpstr>
      <vt:lpstr>六、Tempest测试用例解析</vt:lpstr>
      <vt:lpstr>流程图</vt:lpstr>
      <vt:lpstr>2. tempest.api.compute.flavors.test_flavors</vt:lpstr>
      <vt:lpstr>tempest.api.compute.flavors.test_flavors</vt:lpstr>
      <vt:lpstr>tempest.api.compute.flavors.test_flavors</vt:lpstr>
      <vt:lpstr>幻灯片 17</vt:lpstr>
      <vt:lpstr>幻灯片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Windows 用户</cp:lastModifiedBy>
  <cp:revision>859</cp:revision>
  <dcterms:created xsi:type="dcterms:W3CDTF">2012-02-06T04:53:00Z</dcterms:created>
  <dcterms:modified xsi:type="dcterms:W3CDTF">2014-12-27T08:49:06Z</dcterms:modified>
</cp:coreProperties>
</file>