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6" r:id="rId4"/>
    <p:sldId id="258" r:id="rId5"/>
    <p:sldId id="259" r:id="rId6"/>
    <p:sldId id="257" r:id="rId7"/>
    <p:sldId id="269" r:id="rId8"/>
    <p:sldId id="260" r:id="rId9"/>
    <p:sldId id="270" r:id="rId10"/>
    <p:sldId id="261" r:id="rId11"/>
    <p:sldId id="266" r:id="rId12"/>
    <p:sldId id="271" r:id="rId13"/>
    <p:sldId id="272" r:id="rId14"/>
    <p:sldId id="273" r:id="rId15"/>
    <p:sldId id="267" r:id="rId16"/>
    <p:sldId id="263" r:id="rId17"/>
    <p:sldId id="274" r:id="rId18"/>
    <p:sldId id="264" r:id="rId19"/>
    <p:sldId id="275" r:id="rId20"/>
    <p:sldId id="276" r:id="rId21"/>
    <p:sldId id="277" r:id="rId22"/>
    <p:sldId id="278" r:id="rId23"/>
    <p:sldId id="279" r:id="rId24"/>
    <p:sldId id="284" r:id="rId25"/>
    <p:sldId id="265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7B8761-24FB-7C44-A2AC-5385C94CC002}">
          <p14:sldIdLst>
            <p14:sldId id="256"/>
            <p14:sldId id="285"/>
            <p14:sldId id="286"/>
          </p14:sldIdLst>
        </p14:section>
        <p14:section name="Architecture" id="{F83F906E-46BF-A644-A618-6799D7870C23}">
          <p14:sldIdLst>
            <p14:sldId id="258"/>
            <p14:sldId id="259"/>
            <p14:sldId id="257"/>
            <p14:sldId id="269"/>
            <p14:sldId id="260"/>
            <p14:sldId id="270"/>
          </p14:sldIdLst>
        </p14:section>
        <p14:section name="Semantic parsing" id="{8BC63A69-A109-2144-85E4-45E89BC1884D}">
          <p14:sldIdLst>
            <p14:sldId id="261"/>
            <p14:sldId id="266"/>
            <p14:sldId id="271"/>
            <p14:sldId id="272"/>
            <p14:sldId id="273"/>
          </p14:sldIdLst>
        </p14:section>
        <p14:section name="Experiments" id="{5ABF7E66-CE7C-6D45-93AF-308901C4F353}">
          <p14:sldIdLst>
            <p14:sldId id="267"/>
            <p14:sldId id="263"/>
            <p14:sldId id="274"/>
            <p14:sldId id="264"/>
            <p14:sldId id="275"/>
            <p14:sldId id="276"/>
            <p14:sldId id="277"/>
            <p14:sldId id="278"/>
            <p14:sldId id="279"/>
            <p14:sldId id="284"/>
            <p14:sldId id="265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313"/>
  </p:normalViewPr>
  <p:slideViewPr>
    <p:cSldViewPr snapToGrid="0" snapToObjects="1">
      <p:cViewPr>
        <p:scale>
          <a:sx n="95" d="100"/>
          <a:sy n="95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/>
              <a:t>John is tall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0.0298958586052253</c:v>
                </c:pt>
                <c:pt idx="1">
                  <c:v>0.115503608851857</c:v>
                </c:pt>
                <c:pt idx="2">
                  <c:v>0.231369717164093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w=150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0.0284648578347622</c:v>
                </c:pt>
                <c:pt idx="1">
                  <c:v>0.109695057207554</c:v>
                </c:pt>
                <c:pt idx="2">
                  <c:v>0.189969319511491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w=200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0.0158895671754989</c:v>
                </c:pt>
                <c:pt idx="1">
                  <c:v>0.103959261405846</c:v>
                </c:pt>
                <c:pt idx="2">
                  <c:v>0.175252752243669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720496"/>
        <c:axId val="640691072"/>
      </c:barChart>
      <c:catAx>
        <c:axId val="6357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91072"/>
        <c:crosses val="autoZero"/>
        <c:auto val="1"/>
        <c:lblAlgn val="ctr"/>
        <c:lblOffset val="100"/>
        <c:noMultiLvlLbl val="0"/>
      </c:catAx>
      <c:valAx>
        <c:axId val="64069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John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0.0128474744989172</c:v>
                </c:pt>
                <c:pt idx="1">
                  <c:v>0.0166566360093624</c:v>
                </c:pt>
                <c:pt idx="2">
                  <c:v>0.0197429181573314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w=150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0.0717243634142686</c:v>
                </c:pt>
                <c:pt idx="1">
                  <c:v>0.0976194111016061</c:v>
                </c:pt>
                <c:pt idx="2">
                  <c:v>0.11696897487862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w=200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0.203817366914273</c:v>
                </c:pt>
                <c:pt idx="1">
                  <c:v>0.230464878307251</c:v>
                </c:pt>
                <c:pt idx="2">
                  <c:v>0.230157976718367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983280"/>
        <c:axId val="643925968"/>
      </c:barChart>
      <c:catAx>
        <c:axId val="64398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925968"/>
        <c:crosses val="autoZero"/>
        <c:auto val="1"/>
        <c:lblAlgn val="ctr"/>
        <c:lblOffset val="100"/>
        <c:noMultiLvlLbl val="0"/>
      </c:catAx>
      <c:valAx>
        <c:axId val="64392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98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/>
              <a:t>Gates is tall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0.101241229808332</c:v>
                </c:pt>
                <c:pt idx="1">
                  <c:v>0.116008961511127</c:v>
                </c:pt>
                <c:pt idx="2">
                  <c:v>0.117605855806912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0.119674229780933</c:v>
                </c:pt>
                <c:pt idx="1">
                  <c:v>0.101048463931939</c:v>
                </c:pt>
                <c:pt idx="2">
                  <c:v>0.10616458340017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0.134495254850356</c:v>
                </c:pt>
                <c:pt idx="1">
                  <c:v>0.102721658785976</c:v>
                </c:pt>
                <c:pt idx="2">
                  <c:v>0.10103976212425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147376"/>
        <c:axId val="645239680"/>
      </c:barChart>
      <c:catAx>
        <c:axId val="64514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239680"/>
        <c:crosses val="autoZero"/>
        <c:auto val="1"/>
        <c:lblAlgn val="ctr"/>
        <c:lblOffset val="100"/>
        <c:noMultiLvlLbl val="0"/>
      </c:catAx>
      <c:valAx>
        <c:axId val="6452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4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Gates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0.122863792499804</c:v>
                </c:pt>
                <c:pt idx="1">
                  <c:v>0.0592953135149581</c:v>
                </c:pt>
                <c:pt idx="2">
                  <c:v>0.0524277443727478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0.139521523185933</c:v>
                </c:pt>
                <c:pt idx="1">
                  <c:v>0.123636426188508</c:v>
                </c:pt>
                <c:pt idx="2">
                  <c:v>0.10163157499832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0.15183138531042</c:v>
                </c:pt>
                <c:pt idx="1">
                  <c:v>0.125121133706866</c:v>
                </c:pt>
                <c:pt idx="2">
                  <c:v>0.12367110622244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443216"/>
        <c:axId val="622744000"/>
      </c:barChart>
      <c:catAx>
        <c:axId val="64244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744000"/>
        <c:crosses val="autoZero"/>
        <c:auto val="1"/>
        <c:lblAlgn val="ctr"/>
        <c:lblOffset val="100"/>
        <c:noMultiLvlLbl val="0"/>
      </c:catAx>
      <c:valAx>
        <c:axId val="62274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44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Gates</a:t>
            </a:r>
            <a:r>
              <a:rPr lang="en-US" sz="2400" baseline="0" dirty="0" smtClean="0"/>
              <a:t> is tall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0.0654262735323258</c:v>
                </c:pt>
                <c:pt idx="1">
                  <c:v>0.145945886697835</c:v>
                </c:pt>
                <c:pt idx="2">
                  <c:v>0.162680226231959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0.0652375620249845</c:v>
                </c:pt>
                <c:pt idx="1">
                  <c:v>0.119517938651815</c:v>
                </c:pt>
                <c:pt idx="2">
                  <c:v>0.161048553219015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0.0547447370353504</c:v>
                </c:pt>
                <c:pt idx="1">
                  <c:v>0.106567220531226</c:v>
                </c:pt>
                <c:pt idx="2">
                  <c:v>0.118831602075486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604304"/>
        <c:axId val="653978848"/>
      </c:barChart>
      <c:catAx>
        <c:axId val="62660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978848"/>
        <c:crosses val="autoZero"/>
        <c:auto val="1"/>
        <c:lblAlgn val="ctr"/>
        <c:lblOffset val="100"/>
        <c:noMultiLvlLbl val="0"/>
      </c:catAx>
      <c:valAx>
        <c:axId val="65397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0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Gates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0.0283807262501166</c:v>
                </c:pt>
                <c:pt idx="1">
                  <c:v>0.0201502346746294</c:v>
                </c:pt>
                <c:pt idx="2">
                  <c:v>0.0322361832523426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0.141350586804994</c:v>
                </c:pt>
                <c:pt idx="1">
                  <c:v>0.14780065789629</c:v>
                </c:pt>
                <c:pt idx="2">
                  <c:v>0.0451160800411423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h=40</c:v>
                </c:pt>
                <c:pt idx="1">
                  <c:v>h=60</c:v>
                </c:pt>
                <c:pt idx="2">
                  <c:v>h=80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0.198614556879706</c:v>
                </c:pt>
                <c:pt idx="1">
                  <c:v>0.193708453579245</c:v>
                </c:pt>
                <c:pt idx="2">
                  <c:v>0.192642520621532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445472"/>
        <c:axId val="652475168"/>
      </c:barChart>
      <c:catAx>
        <c:axId val="65244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475168"/>
        <c:crosses val="autoZero"/>
        <c:auto val="1"/>
        <c:lblAlgn val="ctr"/>
        <c:lblOffset val="100"/>
        <c:noMultiLvlLbl val="0"/>
      </c:catAx>
      <c:valAx>
        <c:axId val="65247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44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John is tall and John is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0.0276462111844314</c:v>
                </c:pt>
                <c:pt idx="1">
                  <c:v>0.0574554854195568</c:v>
                </c:pt>
                <c:pt idx="2">
                  <c:v>0.0755313939402525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0.0463590355749062</c:v>
                </c:pt>
                <c:pt idx="1">
                  <c:v>0.121214471095543</c:v>
                </c:pt>
                <c:pt idx="2">
                  <c:v>0.196525837424428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0.0588933736913181</c:v>
                </c:pt>
                <c:pt idx="1">
                  <c:v>0.155876970232227</c:v>
                </c:pt>
                <c:pt idx="2">
                  <c:v>0.260497221437334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477904"/>
        <c:axId val="672157584"/>
      </c:barChart>
      <c:catAx>
        <c:axId val="64847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157584"/>
        <c:crosses val="autoZero"/>
        <c:auto val="1"/>
        <c:lblAlgn val="ctr"/>
        <c:lblOffset val="100"/>
        <c:noMultiLvlLbl val="0"/>
      </c:catAx>
      <c:valAx>
        <c:axId val="67215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47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John is tall or heavy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0.0520075586456668</c:v>
                </c:pt>
                <c:pt idx="1">
                  <c:v>0.0890314989489364</c:v>
                </c:pt>
                <c:pt idx="2">
                  <c:v>0.125187326874658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0.0878539912820966</c:v>
                </c:pt>
                <c:pt idx="1">
                  <c:v>0.117986120971935</c:v>
                </c:pt>
                <c:pt idx="2">
                  <c:v>0.143368811237363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w=600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0.101133993756899</c:v>
                </c:pt>
                <c:pt idx="1">
                  <c:v>0.132086672423571</c:v>
                </c:pt>
                <c:pt idx="2">
                  <c:v>0.151344025858871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9678624"/>
        <c:axId val="671220112"/>
      </c:barChart>
      <c:catAx>
        <c:axId val="63967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220112"/>
        <c:crosses val="autoZero"/>
        <c:auto val="1"/>
        <c:lblAlgn val="ctr"/>
        <c:lblOffset val="100"/>
        <c:noMultiLvlLbl val="0"/>
      </c:catAx>
      <c:valAx>
        <c:axId val="67122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67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John is not tall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w=4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0.156923912261688</c:v>
                </c:pt>
                <c:pt idx="1">
                  <c:v>0.111878472207233</c:v>
                </c:pt>
                <c:pt idx="2">
                  <c:v>0.0503973181531328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w=6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0.174210858014169</c:v>
                </c:pt>
                <c:pt idx="1">
                  <c:v>0.0942169776016463</c:v>
                </c:pt>
                <c:pt idx="2">
                  <c:v>0.0459922820062898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w=8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h=4</c:v>
                </c:pt>
                <c:pt idx="1">
                  <c:v>h=6</c:v>
                </c:pt>
                <c:pt idx="2">
                  <c:v>h=8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0.191012481584512</c:v>
                </c:pt>
                <c:pt idx="1">
                  <c:v>0.143448334327159</c:v>
                </c:pt>
                <c:pt idx="2">
                  <c:v>0.0319193638441674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3852000"/>
        <c:axId val="676583744"/>
      </c:barChart>
      <c:catAx>
        <c:axId val="65385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583744"/>
        <c:crosses val="autoZero"/>
        <c:auto val="1"/>
        <c:lblAlgn val="ctr"/>
        <c:lblOffset val="100"/>
        <c:noMultiLvlLbl val="0"/>
      </c:catAx>
      <c:valAx>
        <c:axId val="67658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8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D979-F2D4-E949-8B8F-64CBCF43895F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1E9-DF14-3047-BFFE-792B43BBE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Lexical and Compositional Semantics with 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Leon Bergen &amp; Noah Goodman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WebPPL</a:t>
            </a:r>
            <a:r>
              <a:rPr lang="en-US" dirty="0" smtClean="0"/>
              <a:t> package </a:t>
            </a:r>
            <a:r>
              <a:rPr lang="en-US" i="1" dirty="0" err="1" smtClean="0"/>
              <a:t>semppl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Takes a grammar and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Chart parsing - start with words, build up to sentence</a:t>
            </a:r>
          </a:p>
          <a:p>
            <a:endParaRPr lang="en-US" dirty="0" smtClean="0"/>
          </a:p>
          <a:p>
            <a:r>
              <a:rPr lang="en-US" dirty="0" smtClean="0"/>
              <a:t>Chart cell has:</a:t>
            </a:r>
          </a:p>
          <a:p>
            <a:pPr lvl="1"/>
            <a:r>
              <a:rPr lang="en-US" dirty="0" smtClean="0"/>
              <a:t>Set of intermediate parse trees</a:t>
            </a:r>
          </a:p>
          <a:p>
            <a:pPr lvl="1"/>
            <a:r>
              <a:rPr lang="en-US" dirty="0" smtClean="0"/>
              <a:t>Score for each parse tree</a:t>
            </a:r>
          </a:p>
          <a:p>
            <a:endParaRPr lang="en-US" dirty="0"/>
          </a:p>
          <a:p>
            <a:r>
              <a:rPr lang="en-US" dirty="0" smtClean="0"/>
              <a:t>Results in distribution </a:t>
            </a:r>
            <a:r>
              <a:rPr lang="en-US" smtClean="0"/>
              <a:t>over </a:t>
            </a:r>
            <a:r>
              <a:rPr lang="en-US" smtClean="0"/>
              <a:t>parses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PCFG (probabilistic context free grammar)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rule:</a:t>
                </a:r>
              </a:p>
              <a:p>
                <a:pPr lvl="1"/>
                <a:r>
                  <a:rPr lang="en-US" dirty="0" smtClean="0"/>
                  <a:t>LHS</a:t>
                </a:r>
              </a:p>
              <a:p>
                <a:pPr lvl="1"/>
                <a:r>
                  <a:rPr lang="en-US" dirty="0" smtClean="0"/>
                  <a:t>RHS</a:t>
                </a:r>
              </a:p>
              <a:p>
                <a:pPr lvl="1"/>
                <a:r>
                  <a:rPr lang="en-US" dirty="0" smtClean="0"/>
                  <a:t>Semantic function</a:t>
                </a:r>
              </a:p>
              <a:p>
                <a:r>
                  <a:rPr lang="en-US" dirty="0" smtClean="0"/>
                  <a:t>Parser assigns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for each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5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Feature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counts rules used in the tree 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Score of tree 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𝜔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Used to weight truth values of different trees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classical semantics, the semantic value of a parse is 1 or 0 (true or false).</a:t>
            </a:r>
          </a:p>
          <a:p>
            <a:endParaRPr lang="en-US" dirty="0"/>
          </a:p>
          <a:p>
            <a:r>
              <a:rPr lang="en-US" dirty="0" smtClean="0"/>
              <a:t>This is a problem for learning: we want to use gradient descent, so we need the output of the semantics to be differentiable.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Approach: neural networks with graded semantics for lexical items, arithmetic operations for composition rules.</a:t>
            </a:r>
          </a:p>
          <a:p>
            <a:endParaRPr lang="en-US" dirty="0"/>
          </a:p>
          <a:p>
            <a:r>
              <a:rPr lang="en-US" dirty="0" smtClean="0"/>
              <a:t>Scalar adjective like “tall”: given a threshold, the semantic value is determined by a sigmoid centered at the threshold.</a:t>
            </a:r>
          </a:p>
          <a:p>
            <a:endParaRPr lang="en-US" dirty="0"/>
          </a:p>
          <a:p>
            <a:r>
              <a:rPr lang="en-US" dirty="0" smtClean="0"/>
              <a:t>Arithmetic generalizations of logical operators: 1-x for negation, multiplication for conjunction,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data:</a:t>
            </a:r>
          </a:p>
          <a:p>
            <a:pPr lvl="1"/>
            <a:r>
              <a:rPr lang="en-US" dirty="0" smtClean="0"/>
              <a:t>Run model with fixed </a:t>
            </a:r>
            <a:r>
              <a:rPr lang="en-US" i="1" dirty="0" smtClean="0"/>
              <a:t>ground truth</a:t>
            </a:r>
            <a:r>
              <a:rPr lang="en-US" dirty="0" smtClean="0"/>
              <a:t> grammar and scales</a:t>
            </a:r>
          </a:p>
          <a:p>
            <a:pPr lvl="1"/>
            <a:r>
              <a:rPr lang="en-US" dirty="0" smtClean="0"/>
              <a:t>Sample from resulting distribution over worlds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Training:</a:t>
            </a:r>
          </a:p>
          <a:p>
            <a:pPr lvl="1"/>
            <a:r>
              <a:rPr lang="en-US" dirty="0" smtClean="0"/>
              <a:t>Run parametrized model</a:t>
            </a:r>
          </a:p>
          <a:p>
            <a:pPr lvl="1"/>
            <a:r>
              <a:rPr lang="en-US" dirty="0" err="1" smtClean="0"/>
              <a:t>mapData</a:t>
            </a:r>
            <a:r>
              <a:rPr lang="en-US" dirty="0" smtClean="0"/>
              <a:t> over the generated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experiments: Learning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Can we learn the scale for height/weight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3x3 </a:t>
            </a:r>
            <a:r>
              <a:rPr lang="en-US" dirty="0" smtClean="0"/>
              <a:t>grid of person </a:t>
            </a:r>
            <a:r>
              <a:rPr lang="en-US" dirty="0" smtClean="0"/>
              <a:t>heights/weights for training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the model reproduce distribution for 3x3 grid of person heights?</a:t>
            </a:r>
          </a:p>
          <a:p>
            <a:endParaRPr lang="en-US" dirty="0"/>
          </a:p>
          <a:p>
            <a:r>
              <a:rPr lang="en-US" dirty="0" smtClean="0"/>
              <a:t>Learn parameters of scale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41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experiments: Learning Scales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1109"/>
              </p:ext>
            </p:extLst>
          </p:nvPr>
        </p:nvGraphicFramePr>
        <p:xfrm>
          <a:off x="838200" y="1825625"/>
          <a:ext cx="106859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04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</a:t>
            </a:r>
            <a:r>
              <a:rPr lang="en-US" dirty="0" smtClean="0"/>
              <a:t>experiments: Learning Scales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41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experiments: Generalizing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generalize to a domain of buildings?</a:t>
            </a:r>
          </a:p>
          <a:p>
            <a:endParaRPr lang="en-US" dirty="0" smtClean="0"/>
          </a:p>
          <a:p>
            <a:r>
              <a:rPr lang="en-US" dirty="0" smtClean="0"/>
              <a:t>Different height and weight scales</a:t>
            </a:r>
          </a:p>
          <a:p>
            <a:endParaRPr lang="en-US" dirty="0"/>
          </a:p>
          <a:p>
            <a:r>
              <a:rPr lang="en-US" dirty="0" smtClean="0"/>
              <a:t>Learn parameters of network: Invariant to comparison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Vague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does </a:t>
            </a:r>
            <a:r>
              <a:rPr lang="en-US" i="1" dirty="0" smtClean="0"/>
              <a:t>tall</a:t>
            </a:r>
            <a:r>
              <a:rPr lang="en-US" dirty="0" smtClean="0"/>
              <a:t> mean?</a:t>
            </a:r>
          </a:p>
          <a:p>
            <a:endParaRPr lang="en-US" dirty="0" smtClean="0"/>
          </a:p>
          <a:p>
            <a:r>
              <a:rPr lang="en-US" dirty="0" smtClean="0"/>
              <a:t>“x is tall” if </a:t>
            </a:r>
            <a:r>
              <a:rPr lang="en-US" i="1" dirty="0" smtClean="0">
                <a:solidFill>
                  <a:srgbClr val="FF0000"/>
                </a:solidFill>
              </a:rPr>
              <a:t>height(x) &gt;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ϑ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Value of </a:t>
            </a:r>
            <a:r>
              <a:rPr lang="en-US" i="1" dirty="0" err="1" smtClean="0">
                <a:solidFill>
                  <a:srgbClr val="00B050"/>
                </a:solidFill>
              </a:rPr>
              <a:t>ϑ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depends on context</a:t>
            </a:r>
          </a:p>
          <a:p>
            <a:pPr lvl="1"/>
            <a:r>
              <a:rPr lang="en-US" dirty="0" smtClean="0"/>
              <a:t>Hoover tower is tall (for a building)</a:t>
            </a:r>
          </a:p>
          <a:p>
            <a:pPr lvl="1"/>
            <a:r>
              <a:rPr lang="en-US" dirty="0" smtClean="0"/>
              <a:t>GCC is not tall (for a building)</a:t>
            </a:r>
          </a:p>
          <a:p>
            <a:pPr lvl="1"/>
            <a:r>
              <a:rPr lang="en-US" dirty="0" smtClean="0"/>
              <a:t>John is tall (for a person)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Core of meaning</a:t>
            </a:r>
            <a:r>
              <a:rPr lang="en-US" dirty="0" smtClean="0"/>
              <a:t> is invariant of </a:t>
            </a:r>
            <a:r>
              <a:rPr lang="en-US" i="1" dirty="0" err="1" smtClean="0"/>
              <a:t>ϑ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5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experiments: Generalizing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36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23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experiments: Generalizing</a:t>
            </a:r>
          </a:p>
        </p:txBody>
      </p:sp>
    </p:spTree>
    <p:extLst>
      <p:ext uri="{BB962C8B-B14F-4D97-AF65-F5344CB8AC3E}">
        <p14:creationId xmlns:p14="http://schemas.microsoft.com/office/powerpoint/2010/main" val="1128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Train on two different domains</a:t>
            </a:r>
          </a:p>
          <a:p>
            <a:endParaRPr lang="en-US" dirty="0"/>
          </a:p>
          <a:p>
            <a:r>
              <a:rPr lang="en-US" dirty="0" smtClean="0"/>
              <a:t>Train on mixed dataset of people &amp; trees</a:t>
            </a:r>
          </a:p>
          <a:p>
            <a:pPr lvl="1"/>
            <a:r>
              <a:rPr lang="en-US" dirty="0" smtClean="0"/>
              <a:t>2 different classes of heights/weights</a:t>
            </a:r>
          </a:p>
          <a:p>
            <a:endParaRPr lang="en-US" dirty="0"/>
          </a:p>
          <a:p>
            <a:r>
              <a:rPr lang="en-US" dirty="0" smtClean="0"/>
              <a:t>Test resulting distribution on buildings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863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98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42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0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semantic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operators AND, OR, NOT</a:t>
            </a:r>
            <a:endParaRPr lang="en-US" dirty="0" smtClean="0"/>
          </a:p>
          <a:p>
            <a:pPr lvl="1"/>
            <a:r>
              <a:rPr lang="en-US" dirty="0" smtClean="0"/>
              <a:t>John is tall and John is heavy</a:t>
            </a:r>
          </a:p>
          <a:p>
            <a:pPr lvl="1"/>
            <a:r>
              <a:rPr lang="en-US" dirty="0" smtClean="0"/>
              <a:t>John is tall or John is heavy</a:t>
            </a:r>
          </a:p>
          <a:p>
            <a:pPr lvl="1"/>
            <a:r>
              <a:rPr lang="en-US" dirty="0" smtClean="0"/>
              <a:t>John is not tall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Grammar seeded with candidate composition rules</a:t>
            </a:r>
          </a:p>
          <a:p>
            <a:endParaRPr lang="en-US" dirty="0"/>
          </a:p>
          <a:p>
            <a:r>
              <a:rPr lang="en-US" dirty="0"/>
              <a:t>Can parser identify correct rule?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06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8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3571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65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63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50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grammar is modular</a:t>
            </a:r>
          </a:p>
          <a:p>
            <a:endParaRPr lang="en-US" dirty="0"/>
          </a:p>
          <a:p>
            <a:r>
              <a:rPr lang="en-US" dirty="0" smtClean="0"/>
              <a:t>Can be augmented to support and learn different compositional constructs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Vague 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How do we learn meaning when </a:t>
            </a:r>
            <a:r>
              <a:rPr lang="en-US" i="1" dirty="0" err="1" smtClean="0"/>
              <a:t>ϑ</a:t>
            </a:r>
            <a:r>
              <a:rPr lang="en-US" i="1" dirty="0" smtClean="0"/>
              <a:t> </a:t>
            </a:r>
            <a:r>
              <a:rPr lang="en-US" dirty="0" smtClean="0"/>
              <a:t>varies with context?</a:t>
            </a:r>
          </a:p>
          <a:p>
            <a:endParaRPr lang="en-US" dirty="0" smtClean="0"/>
          </a:p>
          <a:p>
            <a:r>
              <a:rPr lang="en-US" dirty="0" smtClean="0"/>
              <a:t>Other examples: </a:t>
            </a:r>
            <a:r>
              <a:rPr lang="en-US" i="1" dirty="0" smtClean="0"/>
              <a:t>heavy, big, talented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parser</a:t>
            </a:r>
          </a:p>
          <a:p>
            <a:endParaRPr lang="en-US" dirty="0"/>
          </a:p>
          <a:p>
            <a:r>
              <a:rPr lang="en-US" dirty="0" smtClean="0"/>
              <a:t>RSA</a:t>
            </a:r>
          </a:p>
          <a:p>
            <a:endParaRPr lang="en-US" dirty="0"/>
          </a:p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parameters to govern parsing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Takes utterance</a:t>
            </a:r>
          </a:p>
          <a:p>
            <a:endParaRPr lang="en-US" dirty="0"/>
          </a:p>
          <a:p>
            <a:r>
              <a:rPr lang="en-US" dirty="0" smtClean="0"/>
              <a:t>Returns meaning function from worlds to truth values</a:t>
            </a:r>
          </a:p>
          <a:p>
            <a:endParaRPr lang="en-US" dirty="0"/>
          </a:p>
          <a:p>
            <a:r>
              <a:rPr lang="en-US" dirty="0" smtClean="0"/>
              <a:t>Truth value is real number</a:t>
            </a:r>
          </a:p>
        </p:txBody>
      </p:sp>
    </p:spTree>
    <p:extLst>
      <p:ext uri="{BB962C8B-B14F-4D97-AF65-F5344CB8AC3E}">
        <p14:creationId xmlns:p14="http://schemas.microsoft.com/office/powerpoint/2010/main" val="5159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Lifted variable RSA </a:t>
            </a:r>
            <a:r>
              <a:rPr lang="en-US" dirty="0" smtClean="0"/>
              <a:t>setup</a:t>
            </a:r>
          </a:p>
          <a:p>
            <a:endParaRPr lang="en-US" dirty="0" smtClean="0"/>
          </a:p>
          <a:p>
            <a:r>
              <a:rPr lang="en-US" dirty="0" smtClean="0"/>
              <a:t>Literal listener calls semantic parser</a:t>
            </a:r>
          </a:p>
          <a:p>
            <a:pPr lvl="1"/>
            <a:r>
              <a:rPr lang="en-US" dirty="0" smtClean="0"/>
              <a:t>Pass utterance to parser</a:t>
            </a:r>
          </a:p>
          <a:p>
            <a:pPr lvl="1"/>
            <a:r>
              <a:rPr lang="en-US" dirty="0" smtClean="0"/>
              <a:t>Pass world to resulting meaning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2787" y="2260382"/>
            <a:ext cx="653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parser</a:t>
            </a:r>
            <a:r>
              <a:rPr lang="en-US" sz="2400" dirty="0" smtClean="0"/>
              <a:t> = </a:t>
            </a:r>
            <a:r>
              <a:rPr lang="en-US" sz="2400" dirty="0" err="1" smtClean="0"/>
              <a:t>createParser</a:t>
            </a:r>
            <a:r>
              <a:rPr lang="en-US" sz="2400" dirty="0" smtClean="0"/>
              <a:t>(</a:t>
            </a:r>
            <a:r>
              <a:rPr lang="en-US" sz="2400" dirty="0" err="1" smtClean="0"/>
              <a:t>params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literalListener</a:t>
            </a:r>
            <a:r>
              <a:rPr lang="en-US" sz="2400" dirty="0" smtClean="0"/>
              <a:t> = function (utterance) {        </a:t>
            </a:r>
          </a:p>
          <a:p>
            <a:r>
              <a:rPr lang="en-US" sz="2400" dirty="0" smtClean="0"/>
              <a:t>    Infer({ method: 'enumerate' }, function () {          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truthFn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parser</a:t>
            </a:r>
            <a:r>
              <a:rPr lang="en-US" sz="2400" dirty="0" smtClean="0"/>
              <a:t>(utterance);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world = </a:t>
            </a:r>
            <a:r>
              <a:rPr lang="en-US" sz="2400" dirty="0" err="1" smtClean="0"/>
              <a:t>worldPrior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factor(</a:t>
            </a:r>
            <a:r>
              <a:rPr lang="en-US" sz="2400" dirty="0" err="1" smtClean="0"/>
              <a:t>Math.log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truthFn</a:t>
            </a:r>
            <a:r>
              <a:rPr lang="en-US" sz="2400" dirty="0" smtClean="0"/>
              <a:t>(world)));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return world;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})   </a:t>
            </a:r>
          </a:p>
          <a:p>
            <a:r>
              <a:rPr lang="en-US" sz="2400" dirty="0" smtClean="0"/>
              <a:t>})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optimize parser parameters</a:t>
            </a:r>
          </a:p>
          <a:p>
            <a:endParaRPr lang="en-US" dirty="0" smtClean="0"/>
          </a:p>
          <a:p>
            <a:r>
              <a:rPr lang="en-US" dirty="0" smtClean="0"/>
              <a:t>Training data contains worlds and utterances</a:t>
            </a:r>
          </a:p>
          <a:p>
            <a:endParaRPr lang="en-US" dirty="0"/>
          </a:p>
          <a:p>
            <a:r>
              <a:rPr lang="en-US" dirty="0" err="1" smtClean="0"/>
              <a:t>mapData</a:t>
            </a:r>
            <a:r>
              <a:rPr lang="en-US" dirty="0" smtClean="0"/>
              <a:t> calls pragmatic 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741" y="2266623"/>
            <a:ext cx="5997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Optimize(function 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params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is-IS" sz="2400" dirty="0" smtClean="0"/>
              <a:t>… // Calls modelParam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 = </a:t>
            </a:r>
            <a:r>
              <a:rPr lang="en-US" sz="2400" dirty="0" err="1" smtClean="0"/>
              <a:t>createListener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params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mapData</a:t>
            </a:r>
            <a:r>
              <a:rPr lang="en-US" sz="2400" dirty="0" smtClean="0"/>
              <a:t>({ data: data }, function (d)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distribution =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(</a:t>
            </a:r>
            <a:r>
              <a:rPr lang="en-US" sz="2400" dirty="0" err="1" smtClean="0"/>
              <a:t>d.utterance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observe(distribution, </a:t>
            </a:r>
            <a:r>
              <a:rPr lang="en-US" sz="2400" dirty="0" err="1" smtClean="0"/>
              <a:t>d.world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})</a:t>
            </a:r>
          </a:p>
          <a:p>
            <a:r>
              <a:rPr lang="en-US" sz="2400" dirty="0" smtClean="0"/>
              <a:t>}, { </a:t>
            </a:r>
            <a:r>
              <a:rPr lang="is-IS" sz="2400" dirty="0" smtClean="0"/>
              <a:t>… })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3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667</Words>
  <Application>Microsoft Macintosh PowerPoint</Application>
  <PresentationFormat>Widescreen</PresentationFormat>
  <Paragraphs>161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Cambria Math</vt:lpstr>
      <vt:lpstr>Arial</vt:lpstr>
      <vt:lpstr>Office Theme</vt:lpstr>
      <vt:lpstr>Learning Lexical and Compositional Semantics with RSA</vt:lpstr>
      <vt:lpstr>Vague Adjectives</vt:lpstr>
      <vt:lpstr>Vague Adjectives</vt:lpstr>
      <vt:lpstr>Architecture overview</vt:lpstr>
      <vt:lpstr>Semantic parser interface</vt:lpstr>
      <vt:lpstr>RSA</vt:lpstr>
      <vt:lpstr>RSA</vt:lpstr>
      <vt:lpstr>Variational Inference</vt:lpstr>
      <vt:lpstr>Variational Inference</vt:lpstr>
      <vt:lpstr>Semantic parser architecture</vt:lpstr>
      <vt:lpstr>Grammar specification</vt:lpstr>
      <vt:lpstr>Scoring</vt:lpstr>
      <vt:lpstr>Semantic functions</vt:lpstr>
      <vt:lpstr>Semantic functions</vt:lpstr>
      <vt:lpstr>Experimental procedure</vt:lpstr>
      <vt:lpstr>Lexical experiments: Learning Scales</vt:lpstr>
      <vt:lpstr>Lexical experiments: Learning Scales</vt:lpstr>
      <vt:lpstr>Lexical experiments: Learning Scales</vt:lpstr>
      <vt:lpstr>Lexical experiments: Generalizing</vt:lpstr>
      <vt:lpstr>Lexical experiments: Generalizing</vt:lpstr>
      <vt:lpstr>Lexical experiments: Generalizing</vt:lpstr>
      <vt:lpstr>Can we do better?</vt:lpstr>
      <vt:lpstr>Can we do better?</vt:lpstr>
      <vt:lpstr>Can we do better?</vt:lpstr>
      <vt:lpstr>Learning semantic composition</vt:lpstr>
      <vt:lpstr>Conjunction</vt:lpstr>
      <vt:lpstr>Disjunction</vt:lpstr>
      <vt:lpstr>Negation</vt:lpstr>
      <vt:lpstr>Composition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Lexical and Compositional Semantics with RSA</dc:title>
  <dc:creator>Microsoft Office User</dc:creator>
  <cp:lastModifiedBy>Microsoft Office User</cp:lastModifiedBy>
  <cp:revision>52</cp:revision>
  <dcterms:created xsi:type="dcterms:W3CDTF">2016-11-29T04:57:06Z</dcterms:created>
  <dcterms:modified xsi:type="dcterms:W3CDTF">2016-12-02T17:51:37Z</dcterms:modified>
</cp:coreProperties>
</file>