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6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8" r:id="rId3"/>
    <p:sldId id="287" r:id="rId4"/>
    <p:sldId id="289" r:id="rId5"/>
    <p:sldId id="307" r:id="rId6"/>
    <p:sldId id="305" r:id="rId7"/>
    <p:sldId id="320" r:id="rId8"/>
    <p:sldId id="306" r:id="rId9"/>
    <p:sldId id="322" r:id="rId10"/>
    <p:sldId id="323" r:id="rId11"/>
    <p:sldId id="324" r:id="rId12"/>
    <p:sldId id="321" r:id="rId13"/>
    <p:sldId id="308" r:id="rId14"/>
    <p:sldId id="325" r:id="rId15"/>
    <p:sldId id="326" r:id="rId16"/>
    <p:sldId id="319" r:id="rId17"/>
    <p:sldId id="328" r:id="rId18"/>
    <p:sldId id="329" r:id="rId19"/>
    <p:sldId id="330" r:id="rId20"/>
    <p:sldId id="331" r:id="rId21"/>
    <p:sldId id="290" r:id="rId22"/>
    <p:sldId id="309" r:id="rId23"/>
    <p:sldId id="332" r:id="rId24"/>
    <p:sldId id="334" r:id="rId25"/>
    <p:sldId id="335" r:id="rId26"/>
    <p:sldId id="336" r:id="rId27"/>
    <p:sldId id="291" r:id="rId28"/>
  </p:sldIdLst>
  <p:sldSz cx="9001125" cy="5040313"/>
  <p:notesSz cx="6858000" cy="9144000"/>
  <p:custDataLst>
    <p:tags r:id="rId30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5" autoAdjust="0"/>
    <p:restoredTop sz="96405" autoAdjust="0"/>
  </p:normalViewPr>
  <p:slideViewPr>
    <p:cSldViewPr>
      <p:cViewPr varScale="1">
        <p:scale>
          <a:sx n="144" d="100"/>
          <a:sy n="144" d="100"/>
        </p:scale>
        <p:origin x="200" y="728"/>
      </p:cViewPr>
      <p:guideLst>
        <p:guide orient="horz" pos="1588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AF704-B559-43C6-8C29-EB530F61E0F5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98F02-6816-45C3-AEBD-CE1F64FF7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1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40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11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78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28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114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74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873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14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79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97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0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77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042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73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07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77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7073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961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0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6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85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6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47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66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7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98F02-6816-45C3-AEBD-CE1F64FF71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9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03"/>
          <p:cNvSpPr txBox="1"/>
          <p:nvPr/>
        </p:nvSpPr>
        <p:spPr bwMode="auto">
          <a:xfrm>
            <a:off x="579039" y="2592164"/>
            <a:ext cx="6153771" cy="62204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3600" dirty="0" err="1">
                <a:solidFill>
                  <a:schemeClr val="tx1"/>
                </a:solidFill>
              </a:rPr>
              <a:t>MyBatis</a:t>
            </a:r>
            <a:r>
              <a:rPr lang="zh-CN" altLang="en-US" sz="3600" dirty="0">
                <a:solidFill>
                  <a:schemeClr val="tx1"/>
                </a:solidFill>
              </a:rPr>
              <a:t>从使用到源码解析</a:t>
            </a:r>
          </a:p>
        </p:txBody>
      </p:sp>
    </p:spTree>
    <p:extLst>
      <p:ext uri="{BB962C8B-B14F-4D97-AF65-F5344CB8AC3E}">
        <p14:creationId xmlns:p14="http://schemas.microsoft.com/office/powerpoint/2010/main" val="74475452"/>
      </p:ext>
    </p:extLst>
  </p:cSld>
  <p:clrMapOvr>
    <a:masterClrMapping/>
  </p:clrMapOvr>
  <p:extLst mod="1">
    <p:ext uri="{E180D4A7-C9FB-4DFB-919C-405C955672EB}">
      <p14:showEvtLst xmlns:p14="http://schemas.microsoft.com/office/powerpoint/2010/main">
        <p14:playEvt time="0" objId="9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287908"/>
            <a:ext cx="1407921" cy="437382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B992A4-1AF9-3844-BA34-E7B452B86A6E}"/>
              </a:ext>
            </a:extLst>
          </p:cNvPr>
          <p:cNvSpPr txBox="1"/>
          <p:nvPr/>
        </p:nvSpPr>
        <p:spPr>
          <a:xfrm>
            <a:off x="1404057" y="924942"/>
            <a:ext cx="58328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2259AA"/>
                </a:solidFill>
              </a:rPr>
              <a:t>&lt;update id="</a:t>
            </a:r>
            <a:r>
              <a:rPr lang="en" altLang="zh-CN" dirty="0" err="1">
                <a:solidFill>
                  <a:srgbClr val="2259AA"/>
                </a:solidFill>
              </a:rPr>
              <a:t>updateAuthor</a:t>
            </a:r>
            <a:r>
              <a:rPr lang="en" altLang="zh-CN" dirty="0">
                <a:solidFill>
                  <a:srgbClr val="2259AA"/>
                </a:solidFill>
              </a:rPr>
              <a:t>"&gt;</a:t>
            </a:r>
          </a:p>
          <a:p>
            <a:r>
              <a:rPr lang="en" altLang="zh-CN" dirty="0">
                <a:solidFill>
                  <a:srgbClr val="2259AA"/>
                </a:solidFill>
              </a:rPr>
              <a:t>  update Author set</a:t>
            </a:r>
          </a:p>
          <a:p>
            <a:r>
              <a:rPr lang="en" altLang="zh-CN" dirty="0">
                <a:solidFill>
                  <a:srgbClr val="2259AA"/>
                </a:solidFill>
              </a:rPr>
              <a:t>    username = #{username},</a:t>
            </a:r>
          </a:p>
          <a:p>
            <a:r>
              <a:rPr lang="en" altLang="zh-CN" dirty="0">
                <a:solidFill>
                  <a:srgbClr val="2259AA"/>
                </a:solidFill>
              </a:rPr>
              <a:t>    password = #{password},</a:t>
            </a:r>
          </a:p>
          <a:p>
            <a:r>
              <a:rPr lang="en" altLang="zh-CN" dirty="0">
                <a:solidFill>
                  <a:srgbClr val="2259AA"/>
                </a:solidFill>
              </a:rPr>
              <a:t>    email = #{email},</a:t>
            </a:r>
          </a:p>
          <a:p>
            <a:r>
              <a:rPr lang="en" altLang="zh-CN" dirty="0">
                <a:solidFill>
                  <a:srgbClr val="2259AA"/>
                </a:solidFill>
              </a:rPr>
              <a:t>    bio = #{bio}</a:t>
            </a:r>
          </a:p>
          <a:p>
            <a:r>
              <a:rPr lang="en" altLang="zh-CN" dirty="0">
                <a:solidFill>
                  <a:srgbClr val="2259AA"/>
                </a:solidFill>
              </a:rPr>
              <a:t>  where id = #{id}</a:t>
            </a:r>
          </a:p>
          <a:p>
            <a:r>
              <a:rPr lang="en" altLang="zh-CN" dirty="0">
                <a:solidFill>
                  <a:srgbClr val="2259AA"/>
                </a:solidFill>
              </a:rPr>
              <a:t>&lt;/update&gt;</a:t>
            </a:r>
          </a:p>
          <a:p>
            <a:endParaRPr lang="en" altLang="zh-CN" dirty="0"/>
          </a:p>
          <a:p>
            <a:r>
              <a:rPr lang="en" altLang="zh-CN" dirty="0"/>
              <a:t>&lt;update</a:t>
            </a:r>
          </a:p>
          <a:p>
            <a:r>
              <a:rPr lang="en" altLang="zh-CN" dirty="0"/>
              <a:t>  	id="</a:t>
            </a:r>
            <a:r>
              <a:rPr lang="en" altLang="zh-CN" dirty="0" err="1"/>
              <a:t>updateAuthor</a:t>
            </a:r>
            <a:r>
              <a:rPr lang="en" altLang="zh-CN" dirty="0"/>
              <a:t>"</a:t>
            </a:r>
          </a:p>
          <a:p>
            <a:r>
              <a:rPr lang="en" altLang="zh-CN" dirty="0"/>
              <a:t>  	</a:t>
            </a:r>
            <a:r>
              <a:rPr lang="en" altLang="zh-CN" dirty="0" err="1"/>
              <a:t>parameterType</a:t>
            </a:r>
            <a:r>
              <a:rPr lang="en" altLang="zh-CN" dirty="0"/>
              <a:t>="</a:t>
            </a:r>
            <a:r>
              <a:rPr lang="en" altLang="zh-CN" dirty="0" err="1"/>
              <a:t>domain.blog.Author</a:t>
            </a:r>
            <a:r>
              <a:rPr lang="en" altLang="zh-CN" dirty="0"/>
              <a:t>"</a:t>
            </a:r>
          </a:p>
          <a:p>
            <a:r>
              <a:rPr lang="en" altLang="zh-CN" dirty="0"/>
              <a:t>  	</a:t>
            </a:r>
            <a:r>
              <a:rPr lang="en" altLang="zh-CN" dirty="0" err="1"/>
              <a:t>flushCache</a:t>
            </a:r>
            <a:r>
              <a:rPr lang="en" altLang="zh-CN" dirty="0"/>
              <a:t>="true"</a:t>
            </a:r>
          </a:p>
          <a:p>
            <a:r>
              <a:rPr lang="en" altLang="zh-CN" dirty="0"/>
              <a:t>  	</a:t>
            </a:r>
            <a:r>
              <a:rPr lang="en" altLang="zh-CN" dirty="0" err="1"/>
              <a:t>statementType</a:t>
            </a:r>
            <a:r>
              <a:rPr lang="en" altLang="zh-CN" dirty="0"/>
              <a:t>="PREPARED"</a:t>
            </a:r>
          </a:p>
          <a:p>
            <a:r>
              <a:rPr lang="en" altLang="zh-CN" dirty="0"/>
              <a:t>  	timeout="20"&gt;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7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287908"/>
            <a:ext cx="1282887" cy="437382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B992A4-1AF9-3844-BA34-E7B452B86A6E}"/>
              </a:ext>
            </a:extLst>
          </p:cNvPr>
          <p:cNvSpPr txBox="1"/>
          <p:nvPr/>
        </p:nvSpPr>
        <p:spPr>
          <a:xfrm>
            <a:off x="1404057" y="1272207"/>
            <a:ext cx="58328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2259AA"/>
                </a:solidFill>
              </a:rPr>
              <a:t>&lt;delete id="</a:t>
            </a:r>
            <a:r>
              <a:rPr lang="en" altLang="zh-CN" dirty="0" err="1">
                <a:solidFill>
                  <a:srgbClr val="2259AA"/>
                </a:solidFill>
              </a:rPr>
              <a:t>deleteAuthor</a:t>
            </a:r>
            <a:r>
              <a:rPr lang="en" altLang="zh-CN" dirty="0">
                <a:solidFill>
                  <a:srgbClr val="2259AA"/>
                </a:solidFill>
              </a:rPr>
              <a:t>"&gt; </a:t>
            </a:r>
          </a:p>
          <a:p>
            <a:r>
              <a:rPr lang="zh-CN" altLang="en-US" dirty="0">
                <a:solidFill>
                  <a:srgbClr val="2259AA"/>
                </a:solidFill>
              </a:rPr>
              <a:t>  </a:t>
            </a:r>
            <a:r>
              <a:rPr lang="en" altLang="zh-CN" dirty="0">
                <a:solidFill>
                  <a:srgbClr val="2259AA"/>
                </a:solidFill>
              </a:rPr>
              <a:t>delete from Author where id = #{id} </a:t>
            </a:r>
          </a:p>
          <a:p>
            <a:r>
              <a:rPr lang="en" altLang="zh-CN" dirty="0">
                <a:solidFill>
                  <a:srgbClr val="2259AA"/>
                </a:solidFill>
              </a:rPr>
              <a:t>&lt;/delete&gt;</a:t>
            </a:r>
          </a:p>
          <a:p>
            <a:endParaRPr kumimoji="1"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/>
              <a:t>&lt;delete</a:t>
            </a:r>
          </a:p>
          <a:p>
            <a:r>
              <a:rPr lang="en" altLang="zh-CN" dirty="0"/>
              <a:t> 	id="</a:t>
            </a:r>
            <a:r>
              <a:rPr lang="en" altLang="zh-CN" dirty="0" err="1"/>
              <a:t>deleteAuthor</a:t>
            </a:r>
            <a:r>
              <a:rPr lang="en" altLang="zh-CN" dirty="0"/>
              <a:t>"</a:t>
            </a:r>
          </a:p>
          <a:p>
            <a:r>
              <a:rPr lang="en" altLang="zh-CN" dirty="0"/>
              <a:t> 	</a:t>
            </a:r>
            <a:r>
              <a:rPr lang="en" altLang="zh-CN" dirty="0" err="1"/>
              <a:t>parameterType</a:t>
            </a:r>
            <a:r>
              <a:rPr lang="en" altLang="zh-CN" dirty="0"/>
              <a:t>="</a:t>
            </a:r>
            <a:r>
              <a:rPr lang="en" altLang="zh-CN" dirty="0" err="1"/>
              <a:t>domain.blog.Author</a:t>
            </a:r>
            <a:r>
              <a:rPr lang="en" altLang="zh-CN" dirty="0"/>
              <a:t>"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flushCache</a:t>
            </a:r>
            <a:r>
              <a:rPr lang="en" altLang="zh-CN" dirty="0"/>
              <a:t>="true"</a:t>
            </a:r>
          </a:p>
          <a:p>
            <a:r>
              <a:rPr lang="en" altLang="zh-CN" dirty="0"/>
              <a:t>  	</a:t>
            </a:r>
            <a:r>
              <a:rPr lang="en" altLang="zh-CN" dirty="0" err="1"/>
              <a:t>statementType</a:t>
            </a:r>
            <a:r>
              <a:rPr lang="en" altLang="zh-CN" dirty="0"/>
              <a:t>="PREPARED"</a:t>
            </a:r>
          </a:p>
          <a:p>
            <a:r>
              <a:rPr lang="en" altLang="zh-CN" dirty="0"/>
              <a:t>  	timeout="20"&gt;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96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287908"/>
            <a:ext cx="2213590" cy="437382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入参和结果集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DC60BC-50AF-5E48-A973-CC6FEB06AE73}"/>
              </a:ext>
            </a:extLst>
          </p:cNvPr>
          <p:cNvSpPr txBox="1"/>
          <p:nvPr/>
        </p:nvSpPr>
        <p:spPr>
          <a:xfrm>
            <a:off x="908625" y="1368028"/>
            <a:ext cx="41713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1&gt;$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的区别？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采用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值传递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的方式构建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采用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预编译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的方式构建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2&gt;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存储结果集方式有哪些？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方式存储结果集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POJO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方式存储结果集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57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287908"/>
            <a:ext cx="828595" cy="437382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级联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1BAB79-AF0A-7D49-B70F-C2E04FA11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685" y="1248621"/>
            <a:ext cx="2076822" cy="855220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  <a:extLst/>
        </p:spPr>
        <p:txBody>
          <a:bodyPr lIns="67391" tIns="33696" rIns="67391" bIns="33696" anchor="ctr"/>
          <a:lstStyle/>
          <a:p>
            <a:pPr algn="ctr" defTabSz="1012040"/>
            <a:r>
              <a:rPr lang="en-US" altLang="zh-CN" sz="1500" dirty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Association</a:t>
            </a:r>
          </a:p>
          <a:p>
            <a:pPr algn="ctr" defTabSz="1012040"/>
            <a:r>
              <a:rPr lang="zh-CN" altLang="en-US" sz="1500" dirty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一对一关系</a:t>
            </a:r>
            <a:endParaRPr lang="en-US" altLang="zh-CN" sz="1500" dirty="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BFC706EC-645F-4C41-9D1E-018816A66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908" y="3888308"/>
            <a:ext cx="2076822" cy="855220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  <a:extLst/>
        </p:spPr>
        <p:txBody>
          <a:bodyPr lIns="67391" tIns="33696" rIns="67391" bIns="33696" anchor="ctr"/>
          <a:lstStyle/>
          <a:p>
            <a:pPr algn="ctr" defTabSz="1012040"/>
            <a:r>
              <a:rPr lang="en-US" altLang="zh-CN" sz="1500" dirty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Discriminator</a:t>
            </a:r>
          </a:p>
          <a:p>
            <a:pPr algn="ctr" defTabSz="1012040"/>
            <a:r>
              <a:rPr lang="zh-CN" altLang="en-US" sz="1500" dirty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鉴别器</a:t>
            </a:r>
            <a:endParaRPr lang="en-US" altLang="zh-CN" sz="1500" dirty="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6D431765-A314-6746-865B-2B6448B12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132" y="1248621"/>
            <a:ext cx="2076822" cy="855220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  <a:extLst/>
        </p:spPr>
        <p:txBody>
          <a:bodyPr lIns="67391" tIns="33696" rIns="67391" bIns="33696" anchor="ctr"/>
          <a:lstStyle/>
          <a:p>
            <a:pPr algn="ctr" defTabSz="1012040"/>
            <a:r>
              <a:rPr lang="en-US" altLang="zh-CN" sz="1500" dirty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Collection</a:t>
            </a:r>
          </a:p>
          <a:p>
            <a:pPr algn="ctr" defTabSz="1012040"/>
            <a:r>
              <a:rPr lang="zh-CN" altLang="en-US" sz="1500" dirty="0">
                <a:solidFill>
                  <a:srgbClr val="FFFFFF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一对多关系</a:t>
            </a:r>
            <a:endParaRPr lang="en-US" altLang="zh-CN" sz="1500" dirty="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9" name="Freeform 78@|5FFC:0|FBC:0|LFC:16777215|LBC:16777215">
            <a:extLst>
              <a:ext uri="{FF2B5EF4-FFF2-40B4-BE49-F238E27FC236}">
                <a16:creationId xmlns:a16="http://schemas.microsoft.com/office/drawing/2014/main" id="{C556F932-A613-A849-B740-0F87EC232478}"/>
              </a:ext>
            </a:extLst>
          </p:cNvPr>
          <p:cNvSpPr>
            <a:spLocks noEditPoints="1"/>
          </p:cNvSpPr>
          <p:nvPr/>
        </p:nvSpPr>
        <p:spPr bwMode="auto">
          <a:xfrm>
            <a:off x="4615731" y="2515489"/>
            <a:ext cx="535614" cy="775882"/>
          </a:xfrm>
          <a:custGeom>
            <a:avLst/>
            <a:gdLst>
              <a:gd name="T0" fmla="*/ 2147483647 w 85"/>
              <a:gd name="T1" fmla="*/ 0 h 123"/>
              <a:gd name="T2" fmla="*/ 0 w 85"/>
              <a:gd name="T3" fmla="*/ 2147483647 h 123"/>
              <a:gd name="T4" fmla="*/ 2147483647 w 85"/>
              <a:gd name="T5" fmla="*/ 2147483647 h 123"/>
              <a:gd name="T6" fmla="*/ 2147483647 w 85"/>
              <a:gd name="T7" fmla="*/ 2147483647 h 123"/>
              <a:gd name="T8" fmla="*/ 2147483647 w 85"/>
              <a:gd name="T9" fmla="*/ 2147483647 h 123"/>
              <a:gd name="T10" fmla="*/ 2147483647 w 85"/>
              <a:gd name="T11" fmla="*/ 2147483647 h 123"/>
              <a:gd name="T12" fmla="*/ 2147483647 w 85"/>
              <a:gd name="T13" fmla="*/ 0 h 123"/>
              <a:gd name="T14" fmla="*/ 2147483647 w 85"/>
              <a:gd name="T15" fmla="*/ 2147483647 h 123"/>
              <a:gd name="T16" fmla="*/ 2147483647 w 85"/>
              <a:gd name="T17" fmla="*/ 2147483647 h 123"/>
              <a:gd name="T18" fmla="*/ 2147483647 w 85"/>
              <a:gd name="T19" fmla="*/ 2147483647 h 123"/>
              <a:gd name="T20" fmla="*/ 2147483647 w 85"/>
              <a:gd name="T21" fmla="*/ 2147483647 h 123"/>
              <a:gd name="T22" fmla="*/ 2147483647 w 85"/>
              <a:gd name="T23" fmla="*/ 2147483647 h 123"/>
              <a:gd name="T24" fmla="*/ 2147483647 w 85"/>
              <a:gd name="T25" fmla="*/ 2147483647 h 123"/>
              <a:gd name="T26" fmla="*/ 2147483647 w 85"/>
              <a:gd name="T27" fmla="*/ 2147483647 h 123"/>
              <a:gd name="T28" fmla="*/ 2147483647 w 85"/>
              <a:gd name="T29" fmla="*/ 2147483647 h 123"/>
              <a:gd name="T30" fmla="*/ 2147483647 w 85"/>
              <a:gd name="T31" fmla="*/ 2147483647 h 123"/>
              <a:gd name="T32" fmla="*/ 2147483647 w 85"/>
              <a:gd name="T33" fmla="*/ 2147483647 h 123"/>
              <a:gd name="T34" fmla="*/ 2147483647 w 85"/>
              <a:gd name="T35" fmla="*/ 2147483647 h 123"/>
              <a:gd name="T36" fmla="*/ 2147483647 w 85"/>
              <a:gd name="T37" fmla="*/ 2147483647 h 123"/>
              <a:gd name="T38" fmla="*/ 2147483647 w 85"/>
              <a:gd name="T39" fmla="*/ 2147483647 h 123"/>
              <a:gd name="T40" fmla="*/ 2147483647 w 85"/>
              <a:gd name="T41" fmla="*/ 2147483647 h 123"/>
              <a:gd name="T42" fmla="*/ 2147483647 w 85"/>
              <a:gd name="T43" fmla="*/ 2147483647 h 123"/>
              <a:gd name="T44" fmla="*/ 2147483647 w 85"/>
              <a:gd name="T45" fmla="*/ 2147483647 h 123"/>
              <a:gd name="T46" fmla="*/ 2147483647 w 85"/>
              <a:gd name="T47" fmla="*/ 2147483647 h 123"/>
              <a:gd name="T48" fmla="*/ 2147483647 w 85"/>
              <a:gd name="T49" fmla="*/ 2147483647 h 123"/>
              <a:gd name="T50" fmla="*/ 2147483647 w 85"/>
              <a:gd name="T51" fmla="*/ 2147483647 h 123"/>
              <a:gd name="T52" fmla="*/ 2147483647 w 85"/>
              <a:gd name="T53" fmla="*/ 2147483647 h 123"/>
              <a:gd name="T54" fmla="*/ 2147483647 w 85"/>
              <a:gd name="T55" fmla="*/ 2147483647 h 123"/>
              <a:gd name="T56" fmla="*/ 2147483647 w 85"/>
              <a:gd name="T57" fmla="*/ 2147483647 h 123"/>
              <a:gd name="T58" fmla="*/ 2147483647 w 85"/>
              <a:gd name="T59" fmla="*/ 2147483647 h 123"/>
              <a:gd name="T60" fmla="*/ 2147483647 w 85"/>
              <a:gd name="T61" fmla="*/ 2147483647 h 123"/>
              <a:gd name="T62" fmla="*/ 2147483647 w 85"/>
              <a:gd name="T63" fmla="*/ 2147483647 h 123"/>
              <a:gd name="T64" fmla="*/ 2147483647 w 85"/>
              <a:gd name="T65" fmla="*/ 2147483647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0E0071-7D07-6540-89CA-E93D220CB0E6}"/>
              </a:ext>
            </a:extLst>
          </p:cNvPr>
          <p:cNvGrpSpPr/>
          <p:nvPr/>
        </p:nvGrpSpPr>
        <p:grpSpPr>
          <a:xfrm>
            <a:off x="3863294" y="2103841"/>
            <a:ext cx="1288051" cy="1282246"/>
            <a:chOff x="3847747" y="2262307"/>
            <a:chExt cx="1288051" cy="1282246"/>
          </a:xfrm>
        </p:grpSpPr>
        <p:sp>
          <p:nvSpPr>
            <p:cNvPr id="10" name="Freeform 54@|5FFC:14657585|FBC:16777215|LFC:11765543|LBC:16777215">
              <a:extLst>
                <a:ext uri="{FF2B5EF4-FFF2-40B4-BE49-F238E27FC236}">
                  <a16:creationId xmlns:a16="http://schemas.microsoft.com/office/drawing/2014/main" id="{76A4AE59-8F21-DA44-B662-BFDC36DAC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747" y="2262307"/>
              <a:ext cx="1288051" cy="1282246"/>
            </a:xfrm>
            <a:custGeom>
              <a:avLst/>
              <a:gdLst>
                <a:gd name="T0" fmla="*/ 0 w 661361"/>
                <a:gd name="T1" fmla="*/ 16014006 h 661361"/>
                <a:gd name="T2" fmla="*/ 4690429 w 661361"/>
                <a:gd name="T3" fmla="*/ 4690392 h 661361"/>
                <a:gd name="T4" fmla="*/ 16014061 w 661361"/>
                <a:gd name="T5" fmla="*/ 0 h 661361"/>
                <a:gd name="T6" fmla="*/ 27337691 w 661361"/>
                <a:gd name="T7" fmla="*/ 4690429 h 661361"/>
                <a:gd name="T8" fmla="*/ 32028069 w 661361"/>
                <a:gd name="T9" fmla="*/ 16014061 h 661361"/>
                <a:gd name="T10" fmla="*/ 27337691 w 661361"/>
                <a:gd name="T11" fmla="*/ 27337691 h 661361"/>
                <a:gd name="T12" fmla="*/ 16014061 w 661361"/>
                <a:gd name="T13" fmla="*/ 32028069 h 661361"/>
                <a:gd name="T14" fmla="*/ 4690429 w 661361"/>
                <a:gd name="T15" fmla="*/ 27337691 h 661361"/>
                <a:gd name="T16" fmla="*/ 55 w 661361"/>
                <a:gd name="T17" fmla="*/ 16014061 h 661361"/>
                <a:gd name="T18" fmla="*/ 0 w 661361"/>
                <a:gd name="T19" fmla="*/ 16014006 h 6613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2259AA"/>
            </a:solidFill>
            <a:ln>
              <a:noFill/>
            </a:ln>
            <a:extLst/>
          </p:spPr>
          <p:txBody>
            <a:bodyPr lIns="104331" tIns="104331" rIns="104331" bIns="104331" anchor="ctr"/>
            <a:lstStyle/>
            <a:p>
              <a:endParaRPr lang="zh-CN" altLang="en-US" dirty="0"/>
            </a:p>
          </p:txBody>
        </p:sp>
        <p:sp>
          <p:nvSpPr>
            <p:cNvPr id="13" name="Freeform 78@|5FFC:0|FBC:0|LFC:16777215|LBC:16777215">
              <a:extLst>
                <a:ext uri="{FF2B5EF4-FFF2-40B4-BE49-F238E27FC236}">
                  <a16:creationId xmlns:a16="http://schemas.microsoft.com/office/drawing/2014/main" id="{40EF3F05-61E4-2041-B78F-ECEBCB0A3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3966" y="2515489"/>
              <a:ext cx="535614" cy="775882"/>
            </a:xfrm>
            <a:custGeom>
              <a:avLst/>
              <a:gdLst>
                <a:gd name="T0" fmla="*/ 2147483647 w 85"/>
                <a:gd name="T1" fmla="*/ 0 h 123"/>
                <a:gd name="T2" fmla="*/ 0 w 85"/>
                <a:gd name="T3" fmla="*/ 2147483647 h 123"/>
                <a:gd name="T4" fmla="*/ 2147483647 w 85"/>
                <a:gd name="T5" fmla="*/ 2147483647 h 123"/>
                <a:gd name="T6" fmla="*/ 2147483647 w 85"/>
                <a:gd name="T7" fmla="*/ 2147483647 h 123"/>
                <a:gd name="T8" fmla="*/ 2147483647 w 85"/>
                <a:gd name="T9" fmla="*/ 2147483647 h 123"/>
                <a:gd name="T10" fmla="*/ 2147483647 w 85"/>
                <a:gd name="T11" fmla="*/ 2147483647 h 123"/>
                <a:gd name="T12" fmla="*/ 2147483647 w 85"/>
                <a:gd name="T13" fmla="*/ 0 h 123"/>
                <a:gd name="T14" fmla="*/ 2147483647 w 85"/>
                <a:gd name="T15" fmla="*/ 2147483647 h 123"/>
                <a:gd name="T16" fmla="*/ 2147483647 w 85"/>
                <a:gd name="T17" fmla="*/ 2147483647 h 123"/>
                <a:gd name="T18" fmla="*/ 2147483647 w 85"/>
                <a:gd name="T19" fmla="*/ 2147483647 h 123"/>
                <a:gd name="T20" fmla="*/ 2147483647 w 85"/>
                <a:gd name="T21" fmla="*/ 2147483647 h 123"/>
                <a:gd name="T22" fmla="*/ 2147483647 w 85"/>
                <a:gd name="T23" fmla="*/ 2147483647 h 123"/>
                <a:gd name="T24" fmla="*/ 2147483647 w 85"/>
                <a:gd name="T25" fmla="*/ 2147483647 h 123"/>
                <a:gd name="T26" fmla="*/ 2147483647 w 85"/>
                <a:gd name="T27" fmla="*/ 2147483647 h 123"/>
                <a:gd name="T28" fmla="*/ 2147483647 w 85"/>
                <a:gd name="T29" fmla="*/ 2147483647 h 123"/>
                <a:gd name="T30" fmla="*/ 2147483647 w 85"/>
                <a:gd name="T31" fmla="*/ 2147483647 h 123"/>
                <a:gd name="T32" fmla="*/ 2147483647 w 85"/>
                <a:gd name="T33" fmla="*/ 2147483647 h 123"/>
                <a:gd name="T34" fmla="*/ 2147483647 w 85"/>
                <a:gd name="T35" fmla="*/ 2147483647 h 123"/>
                <a:gd name="T36" fmla="*/ 2147483647 w 85"/>
                <a:gd name="T37" fmla="*/ 2147483647 h 123"/>
                <a:gd name="T38" fmla="*/ 2147483647 w 85"/>
                <a:gd name="T39" fmla="*/ 2147483647 h 123"/>
                <a:gd name="T40" fmla="*/ 2147483647 w 85"/>
                <a:gd name="T41" fmla="*/ 2147483647 h 123"/>
                <a:gd name="T42" fmla="*/ 2147483647 w 85"/>
                <a:gd name="T43" fmla="*/ 2147483647 h 123"/>
                <a:gd name="T44" fmla="*/ 2147483647 w 85"/>
                <a:gd name="T45" fmla="*/ 2147483647 h 123"/>
                <a:gd name="T46" fmla="*/ 2147483647 w 85"/>
                <a:gd name="T47" fmla="*/ 2147483647 h 123"/>
                <a:gd name="T48" fmla="*/ 2147483647 w 85"/>
                <a:gd name="T49" fmla="*/ 2147483647 h 123"/>
                <a:gd name="T50" fmla="*/ 2147483647 w 85"/>
                <a:gd name="T51" fmla="*/ 2147483647 h 123"/>
                <a:gd name="T52" fmla="*/ 2147483647 w 85"/>
                <a:gd name="T53" fmla="*/ 2147483647 h 123"/>
                <a:gd name="T54" fmla="*/ 2147483647 w 85"/>
                <a:gd name="T55" fmla="*/ 2147483647 h 123"/>
                <a:gd name="T56" fmla="*/ 2147483647 w 85"/>
                <a:gd name="T57" fmla="*/ 2147483647 h 123"/>
                <a:gd name="T58" fmla="*/ 2147483647 w 85"/>
                <a:gd name="T59" fmla="*/ 2147483647 h 123"/>
                <a:gd name="T60" fmla="*/ 2147483647 w 85"/>
                <a:gd name="T61" fmla="*/ 2147483647 h 123"/>
                <a:gd name="T62" fmla="*/ 2147483647 w 85"/>
                <a:gd name="T63" fmla="*/ 2147483647 h 123"/>
                <a:gd name="T64" fmla="*/ 2147483647 w 85"/>
                <a:gd name="T65" fmla="*/ 2147483647 h 12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5" h="123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57"/>
                    <a:pt x="14" y="74"/>
                    <a:pt x="19" y="88"/>
                  </a:cubicBezTo>
                  <a:cubicBezTo>
                    <a:pt x="27" y="110"/>
                    <a:pt x="26" y="123"/>
                    <a:pt x="42" y="123"/>
                  </a:cubicBezTo>
                  <a:cubicBezTo>
                    <a:pt x="59" y="123"/>
                    <a:pt x="58" y="110"/>
                    <a:pt x="65" y="88"/>
                  </a:cubicBezTo>
                  <a:cubicBezTo>
                    <a:pt x="70" y="74"/>
                    <a:pt x="85" y="57"/>
                    <a:pt x="85" y="42"/>
                  </a:cubicBezTo>
                  <a:cubicBezTo>
                    <a:pt x="85" y="19"/>
                    <a:pt x="66" y="0"/>
                    <a:pt x="42" y="0"/>
                  </a:cubicBezTo>
                  <a:close/>
                  <a:moveTo>
                    <a:pt x="52" y="104"/>
                  </a:moveTo>
                  <a:cubicBezTo>
                    <a:pt x="33" y="106"/>
                    <a:pt x="33" y="106"/>
                    <a:pt x="33" y="106"/>
                  </a:cubicBezTo>
                  <a:cubicBezTo>
                    <a:pt x="33" y="104"/>
                    <a:pt x="32" y="102"/>
                    <a:pt x="31" y="99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4" y="97"/>
                    <a:pt x="54" y="98"/>
                    <a:pt x="54" y="99"/>
                  </a:cubicBezTo>
                  <a:cubicBezTo>
                    <a:pt x="53" y="101"/>
                    <a:pt x="53" y="103"/>
                    <a:pt x="52" y="104"/>
                  </a:cubicBezTo>
                  <a:close/>
                  <a:moveTo>
                    <a:pt x="30" y="95"/>
                  </a:moveTo>
                  <a:cubicBezTo>
                    <a:pt x="29" y="93"/>
                    <a:pt x="28" y="91"/>
                    <a:pt x="27" y="88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7" y="89"/>
                    <a:pt x="56" y="91"/>
                    <a:pt x="56" y="92"/>
                  </a:cubicBezTo>
                  <a:lnTo>
                    <a:pt x="30" y="95"/>
                  </a:lnTo>
                  <a:close/>
                  <a:moveTo>
                    <a:pt x="42" y="115"/>
                  </a:moveTo>
                  <a:cubicBezTo>
                    <a:pt x="38" y="115"/>
                    <a:pt x="37" y="114"/>
                    <a:pt x="35" y="110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49" y="114"/>
                    <a:pt x="47" y="115"/>
                    <a:pt x="42" y="115"/>
                  </a:cubicBezTo>
                  <a:close/>
                  <a:moveTo>
                    <a:pt x="60" y="8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76"/>
                    <a:pt x="20" y="72"/>
                    <a:pt x="18" y="68"/>
                  </a:cubicBezTo>
                  <a:cubicBezTo>
                    <a:pt x="13" y="59"/>
                    <a:pt x="8" y="50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7" y="23"/>
                    <a:pt x="77" y="42"/>
                  </a:cubicBezTo>
                  <a:cubicBezTo>
                    <a:pt x="77" y="50"/>
                    <a:pt x="72" y="59"/>
                    <a:pt x="67" y="68"/>
                  </a:cubicBezTo>
                  <a:cubicBezTo>
                    <a:pt x="64" y="72"/>
                    <a:pt x="62" y="76"/>
                    <a:pt x="60" y="80"/>
                  </a:cubicBezTo>
                  <a:close/>
                  <a:moveTo>
                    <a:pt x="60" y="80"/>
                  </a:moveTo>
                  <a:cubicBezTo>
                    <a:pt x="60" y="80"/>
                    <a:pt x="60" y="80"/>
                    <a:pt x="60" y="8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80" tIns="44840" rIns="89680" bIns="44840"/>
            <a:lstStyle/>
            <a:p>
              <a:endParaRPr lang="zh-CN" altLang="en-US" dirty="0"/>
            </a:p>
          </p:txBody>
        </p:sp>
        <p:sp>
          <p:nvSpPr>
            <p:cNvPr id="14" name="Freeform 79@|5FFC:0|FBC:0|LFC:16777215|LBC:16777215">
              <a:extLst>
                <a:ext uri="{FF2B5EF4-FFF2-40B4-BE49-F238E27FC236}">
                  <a16:creationId xmlns:a16="http://schemas.microsoft.com/office/drawing/2014/main" id="{FBD30777-FA9C-7449-BD93-44542E4DD9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4684" y="2634497"/>
              <a:ext cx="157051" cy="157510"/>
            </a:xfrm>
            <a:custGeom>
              <a:avLst/>
              <a:gdLst>
                <a:gd name="T0" fmla="*/ 2147483647 w 25"/>
                <a:gd name="T1" fmla="*/ 0 h 25"/>
                <a:gd name="T2" fmla="*/ 0 w 25"/>
                <a:gd name="T3" fmla="*/ 2147483647 h 25"/>
                <a:gd name="T4" fmla="*/ 2147483647 w 25"/>
                <a:gd name="T5" fmla="*/ 2147483647 h 25"/>
                <a:gd name="T6" fmla="*/ 2147483647 w 25"/>
                <a:gd name="T7" fmla="*/ 2147483647 h 25"/>
                <a:gd name="T8" fmla="*/ 2147483647 w 25"/>
                <a:gd name="T9" fmla="*/ 2147483647 h 25"/>
                <a:gd name="T10" fmla="*/ 2147483647 w 25"/>
                <a:gd name="T11" fmla="*/ 2147483647 h 25"/>
                <a:gd name="T12" fmla="*/ 2147483647 w 25"/>
                <a:gd name="T13" fmla="*/ 0 h 25"/>
                <a:gd name="T14" fmla="*/ 2147483647 w 25"/>
                <a:gd name="T15" fmla="*/ 0 h 25"/>
                <a:gd name="T16" fmla="*/ 2147483647 w 25"/>
                <a:gd name="T17" fmla="*/ 0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25">
                  <a:moveTo>
                    <a:pt x="23" y="0"/>
                  </a:moveTo>
                  <a:cubicBezTo>
                    <a:pt x="11" y="0"/>
                    <a:pt x="0" y="10"/>
                    <a:pt x="0" y="23"/>
                  </a:cubicBezTo>
                  <a:cubicBezTo>
                    <a:pt x="0" y="24"/>
                    <a:pt x="1" y="25"/>
                    <a:pt x="2" y="25"/>
                  </a:cubicBezTo>
                  <a:cubicBezTo>
                    <a:pt x="3" y="25"/>
                    <a:pt x="4" y="24"/>
                    <a:pt x="4" y="23"/>
                  </a:cubicBezTo>
                  <a:cubicBezTo>
                    <a:pt x="4" y="12"/>
                    <a:pt x="1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lose/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9680" tIns="44840" rIns="89680" bIns="44840"/>
            <a:lstStyle/>
            <a:p>
              <a:endParaRPr lang="zh-CN" altLang="en-US"/>
            </a:p>
          </p:txBody>
        </p:sp>
      </p:grpSp>
      <p:cxnSp>
        <p:nvCxnSpPr>
          <p:cNvPr id="15" name="Elbow Connector 106">
            <a:extLst>
              <a:ext uri="{FF2B5EF4-FFF2-40B4-BE49-F238E27FC236}">
                <a16:creationId xmlns:a16="http://schemas.microsoft.com/office/drawing/2014/main" id="{E2A811F0-0F61-D745-A423-C7E1A0DD27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1840" y="1676231"/>
            <a:ext cx="701454" cy="68079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Elbow Connector 45">
            <a:extLst>
              <a:ext uri="{FF2B5EF4-FFF2-40B4-BE49-F238E27FC236}">
                <a16:creationId xmlns:a16="http://schemas.microsoft.com/office/drawing/2014/main" id="{1D71D32B-844F-8B42-9C3C-5BE2C159B6B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151345" y="1754879"/>
            <a:ext cx="701454" cy="60214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Elbow Connector 107">
            <a:extLst>
              <a:ext uri="{FF2B5EF4-FFF2-40B4-BE49-F238E27FC236}">
                <a16:creationId xmlns:a16="http://schemas.microsoft.com/office/drawing/2014/main" id="{21E49C09-950F-9448-B83A-D526BF796A3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311703" y="3604368"/>
            <a:ext cx="423862" cy="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2174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287908"/>
            <a:ext cx="828595" cy="437382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缓存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0A2D2D-B66E-F741-BF23-823BC0B9918B}"/>
              </a:ext>
            </a:extLst>
          </p:cNvPr>
          <p:cNvSpPr txBox="1"/>
          <p:nvPr/>
        </p:nvSpPr>
        <p:spPr>
          <a:xfrm>
            <a:off x="900162" y="1584052"/>
            <a:ext cx="20697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一级缓存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二级缓存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自定义缓存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478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4298" y="1800076"/>
            <a:ext cx="72008" cy="1080120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8114" y="2376140"/>
            <a:ext cx="21602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2484338" y="1970116"/>
            <a:ext cx="2131837" cy="62204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tx1"/>
                </a:solidFill>
              </a:rPr>
              <a:t>动态</a:t>
            </a:r>
            <a:r>
              <a:rPr lang="en-US" altLang="zh-CN" sz="3600" dirty="0">
                <a:solidFill>
                  <a:schemeClr val="tx1"/>
                </a:solidFill>
              </a:rPr>
              <a:t>SQL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580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287908"/>
            <a:ext cx="2486742" cy="437382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if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test</a:t>
            </a:r>
            <a:r>
              <a:rPr lang="zh-CN" altLang="en-US" sz="2400" dirty="0">
                <a:solidFill>
                  <a:schemeClr val="tx1"/>
                </a:solidFill>
              </a:rPr>
              <a:t>的使用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A28597-9E21-5741-A49E-335A2D83F75D}"/>
              </a:ext>
            </a:extLst>
          </p:cNvPr>
          <p:cNvSpPr txBox="1"/>
          <p:nvPr/>
        </p:nvSpPr>
        <p:spPr>
          <a:xfrm>
            <a:off x="468114" y="1445260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&lt;select id=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1"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findActiveBlogWithTitleLike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resultType</a:t>
            </a: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="Blog"&gt;</a:t>
            </a:r>
          </a:p>
          <a:p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SELECT * FROM BLOG</a:t>
            </a:r>
          </a:p>
          <a:p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WHERE state =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'</a:t>
            </a: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ACTIVE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'</a:t>
            </a:r>
            <a:endParaRPr kumimoji="1"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&lt;</a:t>
            </a:r>
            <a:r>
              <a:rPr kumimoji="1" lang="en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="title != null"&gt;</a:t>
            </a:r>
          </a:p>
          <a:p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AND title like #{title}</a:t>
            </a:r>
          </a:p>
          <a:p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&lt;</a:t>
            </a:r>
            <a:r>
              <a:rPr kumimoji="1" lang="en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/if</a:t>
            </a:r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kumimoji="1"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1241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287908"/>
            <a:ext cx="5894662" cy="437382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choose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when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otherwise</a:t>
            </a:r>
            <a:r>
              <a:rPr lang="zh-CN" altLang="en-US" sz="2400" dirty="0">
                <a:solidFill>
                  <a:schemeClr val="tx1"/>
                </a:solidFill>
              </a:rPr>
              <a:t>的使用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A28597-9E21-5741-A49E-335A2D83F75D}"/>
              </a:ext>
            </a:extLst>
          </p:cNvPr>
          <p:cNvSpPr txBox="1"/>
          <p:nvPr/>
        </p:nvSpPr>
        <p:spPr>
          <a:xfrm>
            <a:off x="684138" y="998110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&lt;select id="</a:t>
            </a:r>
            <a:r>
              <a:rPr kumimoji="1" lang="en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findActiveBlogLike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 </a:t>
            </a:r>
            <a:r>
              <a:rPr kumimoji="1" lang="en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resultType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="Blog"&gt;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SELECT * FROM BLOG WHERE state = ‘ACTIVE’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&lt;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choose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&lt;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test="title != null"&gt;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AND title like #{title}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&lt;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/when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&lt;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when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test="author != null and </a:t>
            </a:r>
            <a:r>
              <a:rPr kumimoji="1" lang="en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author.name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!= null"&gt;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AND </a:t>
            </a:r>
            <a:r>
              <a:rPr kumimoji="1" lang="en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author_name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like #{</a:t>
            </a:r>
            <a:r>
              <a:rPr kumimoji="1" lang="en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author.name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&lt;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/when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&lt;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otherwise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AND featured = 1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&lt;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/otherwise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&lt;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/choose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4040495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287908"/>
            <a:ext cx="4259471" cy="437382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trim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where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set</a:t>
            </a:r>
            <a:r>
              <a:rPr lang="zh-CN" altLang="en-US" sz="2400" dirty="0">
                <a:solidFill>
                  <a:schemeClr val="tx1"/>
                </a:solidFill>
              </a:rPr>
              <a:t>的使用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A28597-9E21-5741-A49E-335A2D83F75D}"/>
              </a:ext>
            </a:extLst>
          </p:cNvPr>
          <p:cNvSpPr txBox="1"/>
          <p:nvPr/>
        </p:nvSpPr>
        <p:spPr>
          <a:xfrm>
            <a:off x="398708" y="935980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&lt;update id="</a:t>
            </a:r>
            <a:r>
              <a:rPr kumimoji="1" lang="en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updateAuthorIfNecessary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update Author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&lt;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&lt;if test="username != null"&gt;username=#{username},&lt;/if&gt;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&lt;if test="password != null"&gt;password=#{password},&lt;/if&gt;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&lt;if test="email != null"&gt;email=#{email},&lt;/if&gt;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&lt;if test="bio != null"&gt;bio=#{bio}&lt;/if&gt;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&lt;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/set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&lt;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where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 id=#{id}</a:t>
            </a:r>
            <a:r>
              <a:rPr kumimoji="1"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en-US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/where</a:t>
            </a:r>
            <a:r>
              <a:rPr kumimoji="1"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endParaRPr kumimoji="1" lang="e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&lt;/update&gt;</a:t>
            </a:r>
          </a:p>
          <a:p>
            <a:endParaRPr kumimoji="1" lang="en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trim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prefix="SET" </a:t>
            </a:r>
            <a:r>
              <a:rPr kumimoji="1" lang="en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suffixOverrides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=","&gt;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...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/trim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44367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287908"/>
            <a:ext cx="2547464" cy="437382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foreach</a:t>
            </a:r>
            <a:r>
              <a:rPr lang="zh-CN" altLang="en-US" sz="2400" dirty="0">
                <a:solidFill>
                  <a:schemeClr val="tx1"/>
                </a:solidFill>
              </a:rPr>
              <a:t>的使用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A28597-9E21-5741-A49E-335A2D83F75D}"/>
              </a:ext>
            </a:extLst>
          </p:cNvPr>
          <p:cNvSpPr txBox="1"/>
          <p:nvPr/>
        </p:nvSpPr>
        <p:spPr>
          <a:xfrm>
            <a:off x="756146" y="1079996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&lt;select id="</a:t>
            </a:r>
            <a:r>
              <a:rPr kumimoji="1" lang="en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selectPostIn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 </a:t>
            </a:r>
            <a:r>
              <a:rPr kumimoji="1" lang="en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resultType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="</a:t>
            </a:r>
            <a:r>
              <a:rPr kumimoji="1" lang="en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domain.blog.Post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SELECT *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FROM POST 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WHERE ID in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&lt;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foreach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item="item" index="index" collection="list"</a:t>
            </a:r>
          </a:p>
          <a:p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open="(" separator="," close=")"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#{item}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&lt;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/foreach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120684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4298" y="1800076"/>
            <a:ext cx="72008" cy="1080120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8114" y="2376140"/>
            <a:ext cx="21602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2556346" y="1907346"/>
            <a:ext cx="5137467" cy="62204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tx1"/>
                </a:solidFill>
              </a:rPr>
              <a:t>主流持久层的技术框架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8457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287908"/>
            <a:ext cx="1993979" cy="437382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bind</a:t>
            </a:r>
            <a:r>
              <a:rPr lang="zh-CN" altLang="en-US" sz="2400" dirty="0">
                <a:solidFill>
                  <a:schemeClr val="tx1"/>
                </a:solidFill>
              </a:rPr>
              <a:t>的使用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A28597-9E21-5741-A49E-335A2D83F75D}"/>
              </a:ext>
            </a:extLst>
          </p:cNvPr>
          <p:cNvSpPr txBox="1"/>
          <p:nvPr/>
        </p:nvSpPr>
        <p:spPr>
          <a:xfrm>
            <a:off x="396106" y="1474876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&lt;select id="</a:t>
            </a:r>
            <a:r>
              <a:rPr kumimoji="1" lang="en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selectBlogsLike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" </a:t>
            </a:r>
            <a:r>
              <a:rPr kumimoji="1" lang="en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resultType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="Blog"&gt;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&lt;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 name="pattern" value="'%' + _</a:t>
            </a:r>
            <a:r>
              <a:rPr kumimoji="1" lang="en" altLang="zh-CN" sz="18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parameter.getTitle</a:t>
            </a:r>
            <a:r>
              <a:rPr kumimoji="1" lang="en" altLang="zh-CN" sz="1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 + '%'" </a:t>
            </a:r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/&gt;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SELECT * FROM BLOG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WHERE title LIKE #{pattern}</a:t>
            </a:r>
          </a:p>
          <a:p>
            <a:r>
              <a:rPr kumimoji="1" lang="en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3026523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4298" y="1800076"/>
            <a:ext cx="72008" cy="1080120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8114" y="2376140"/>
            <a:ext cx="21602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2484338" y="1970116"/>
            <a:ext cx="2136646" cy="62204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tx1"/>
                </a:solidFill>
              </a:rPr>
              <a:t>动态代理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2989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9"/>
          <p:cNvSpPr txBox="1"/>
          <p:nvPr/>
        </p:nvSpPr>
        <p:spPr>
          <a:xfrm>
            <a:off x="180082" y="1478834"/>
            <a:ext cx="8792314" cy="154537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" altLang="zh-CN" sz="2400" dirty="0">
                <a:solidFill>
                  <a:schemeClr val="tx1"/>
                </a:solidFill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</a:rPr>
              <a:t>反射机制是在运行状态中，对于</a:t>
            </a:r>
            <a:r>
              <a:rPr lang="zh-CN" altLang="en-US" sz="2400" dirty="0">
                <a:solidFill>
                  <a:srgbClr val="FF0000"/>
                </a:solidFill>
              </a:rPr>
              <a:t>任意一个类</a:t>
            </a:r>
            <a:r>
              <a:rPr lang="zh-CN" altLang="en-US" sz="2400" dirty="0">
                <a:solidFill>
                  <a:schemeClr val="tx1"/>
                </a:solidFill>
              </a:rPr>
              <a:t>，都能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够知道这个类的</a:t>
            </a:r>
            <a:r>
              <a:rPr lang="zh-CN" altLang="en-US" sz="2400" dirty="0">
                <a:solidFill>
                  <a:srgbClr val="FF0000"/>
                </a:solidFill>
              </a:rPr>
              <a:t>所有属性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方法</a:t>
            </a:r>
            <a:r>
              <a:rPr lang="zh-CN" altLang="en-US" sz="2400" dirty="0">
                <a:solidFill>
                  <a:schemeClr val="tx1"/>
                </a:solidFill>
              </a:rPr>
              <a:t>；对于</a:t>
            </a:r>
            <a:r>
              <a:rPr lang="zh-CN" altLang="en-US" sz="2400" dirty="0">
                <a:solidFill>
                  <a:srgbClr val="FF0000"/>
                </a:solidFill>
              </a:rPr>
              <a:t>任意一个对象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都能够调用它的任意方法和属性；这种动态获取信息以及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动态调用对象方法的功能称为</a:t>
            </a:r>
            <a:r>
              <a:rPr lang="en" altLang="zh-CN" sz="2400" dirty="0">
                <a:solidFill>
                  <a:schemeClr val="tx1"/>
                </a:solidFill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</a:rPr>
              <a:t>语言的反射机制。</a:t>
            </a: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A1FF66-3183-3F47-9870-13D699EA860F}"/>
              </a:ext>
            </a:extLst>
          </p:cNvPr>
          <p:cNvSpPr txBox="1"/>
          <p:nvPr/>
        </p:nvSpPr>
        <p:spPr>
          <a:xfrm>
            <a:off x="307541" y="334655"/>
            <a:ext cx="174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反射</a:t>
            </a:r>
          </a:p>
        </p:txBody>
      </p:sp>
    </p:spTree>
    <p:extLst>
      <p:ext uri="{BB962C8B-B14F-4D97-AF65-F5344CB8AC3E}">
        <p14:creationId xmlns:p14="http://schemas.microsoft.com/office/powerpoint/2010/main" val="2719520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9"/>
          <p:cNvSpPr txBox="1"/>
          <p:nvPr/>
        </p:nvSpPr>
        <p:spPr>
          <a:xfrm>
            <a:off x="180082" y="935980"/>
            <a:ext cx="9354456" cy="3761369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是由</a:t>
            </a:r>
            <a:r>
              <a:rPr lang="en-US" altLang="zh-CN" sz="2400" dirty="0">
                <a:solidFill>
                  <a:schemeClr val="tx1"/>
                </a:solidFill>
              </a:rPr>
              <a:t>JDK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en-US" altLang="zh-CN" sz="2400" dirty="0" err="1">
                <a:solidFill>
                  <a:schemeClr val="tx1"/>
                </a:solidFill>
              </a:rPr>
              <a:t>java.lang.reflect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r>
              <a:rPr lang="zh-CN" altLang="en-US" sz="2400" dirty="0">
                <a:solidFill>
                  <a:schemeClr val="tx1"/>
                </a:solidFill>
              </a:rPr>
              <a:t>*包提供支持的。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实现步骤：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编写服务类和接口，在</a:t>
            </a:r>
            <a:r>
              <a:rPr lang="en-US" altLang="zh-CN" sz="2400" dirty="0">
                <a:solidFill>
                  <a:schemeClr val="tx1"/>
                </a:solidFill>
              </a:rPr>
              <a:t>JDK</a:t>
            </a:r>
            <a:r>
              <a:rPr lang="zh-CN" altLang="en-US" sz="2400" dirty="0">
                <a:solidFill>
                  <a:schemeClr val="tx1"/>
                </a:solidFill>
              </a:rPr>
              <a:t>动态代理中</a:t>
            </a:r>
            <a:r>
              <a:rPr lang="zh-CN" altLang="en-US" sz="2400" dirty="0">
                <a:solidFill>
                  <a:srgbClr val="FF0000"/>
                </a:solidFill>
              </a:rPr>
              <a:t>接口</a:t>
            </a:r>
            <a:r>
              <a:rPr lang="zh-CN" altLang="en-US" sz="2400" dirty="0">
                <a:solidFill>
                  <a:schemeClr val="tx1"/>
                </a:solidFill>
              </a:rPr>
              <a:t>是必须的。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实现</a:t>
            </a:r>
            <a:r>
              <a:rPr lang="en-US" altLang="zh-CN" sz="2400" dirty="0" err="1">
                <a:solidFill>
                  <a:srgbClr val="FF0000"/>
                </a:solidFill>
              </a:rPr>
              <a:t>InvocationHandler</a:t>
            </a:r>
            <a:r>
              <a:rPr lang="zh-CN" altLang="en-US" sz="2400" dirty="0">
                <a:solidFill>
                  <a:schemeClr val="tx1"/>
                </a:solidFill>
              </a:rPr>
              <a:t>接口。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编写代理类，提供绑定和代理方法。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特点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zh-CN" sz="2400" dirty="0">
                <a:solidFill>
                  <a:schemeClr val="tx1"/>
                </a:solidFill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</a:rPr>
              <a:t>动态代理是利用</a:t>
            </a:r>
            <a:r>
              <a:rPr lang="zh-CN" altLang="en-US" sz="2400" dirty="0">
                <a:solidFill>
                  <a:srgbClr val="FF0000"/>
                </a:solidFill>
              </a:rPr>
              <a:t>反射机制</a:t>
            </a:r>
            <a:r>
              <a:rPr lang="zh-CN" altLang="en-US" sz="2400" dirty="0">
                <a:solidFill>
                  <a:schemeClr val="tx1"/>
                </a:solidFill>
              </a:rPr>
              <a:t>生成一个实现代理接口的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匿名类，在调用具体方法前调用</a:t>
            </a:r>
            <a:r>
              <a:rPr lang="en" altLang="zh-CN" sz="2400" dirty="0" err="1">
                <a:solidFill>
                  <a:schemeClr val="tx1"/>
                </a:solidFill>
              </a:rPr>
              <a:t>InvokeHandler</a:t>
            </a:r>
            <a:r>
              <a:rPr lang="zh-CN" altLang="en-US" sz="2400" dirty="0">
                <a:solidFill>
                  <a:schemeClr val="tx1"/>
                </a:solidFill>
              </a:rPr>
              <a:t>来处理。</a:t>
            </a: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A1FF66-3183-3F47-9870-13D699EA860F}"/>
              </a:ext>
            </a:extLst>
          </p:cNvPr>
          <p:cNvSpPr txBox="1"/>
          <p:nvPr/>
        </p:nvSpPr>
        <p:spPr>
          <a:xfrm>
            <a:off x="307540" y="287909"/>
            <a:ext cx="22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JDK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动态代理</a:t>
            </a:r>
          </a:p>
        </p:txBody>
      </p:sp>
    </p:spTree>
    <p:extLst>
      <p:ext uri="{BB962C8B-B14F-4D97-AF65-F5344CB8AC3E}">
        <p14:creationId xmlns:p14="http://schemas.microsoft.com/office/powerpoint/2010/main" val="379995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9"/>
          <p:cNvSpPr txBox="1"/>
          <p:nvPr/>
        </p:nvSpPr>
        <p:spPr>
          <a:xfrm>
            <a:off x="36066" y="1079996"/>
            <a:ext cx="9329321" cy="3392037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是由</a:t>
            </a:r>
            <a:r>
              <a:rPr lang="en-US" altLang="zh-CN" sz="2400" dirty="0" err="1">
                <a:solidFill>
                  <a:schemeClr val="tx1"/>
                </a:solidFill>
              </a:rPr>
              <a:t>net.sf.cglib.proxy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r>
              <a:rPr lang="zh-CN" altLang="en-US" sz="2400" dirty="0">
                <a:solidFill>
                  <a:schemeClr val="tx1"/>
                </a:solidFill>
              </a:rPr>
              <a:t>*包提供支持的。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实现步骤：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实现</a:t>
            </a:r>
            <a:r>
              <a:rPr lang="en-US" altLang="zh-CN" sz="2400" dirty="0" err="1">
                <a:solidFill>
                  <a:srgbClr val="FF0000"/>
                </a:solidFill>
              </a:rPr>
              <a:t>MethodInterceptor</a:t>
            </a:r>
            <a:r>
              <a:rPr lang="zh-CN" altLang="en-US" sz="2400" dirty="0">
                <a:solidFill>
                  <a:schemeClr val="tx1"/>
                </a:solidFill>
              </a:rPr>
              <a:t>接口。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编写代理类，提供绑定和代理方法。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特点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zh-CN" sz="2400" dirty="0" err="1">
                <a:solidFill>
                  <a:schemeClr val="tx1"/>
                </a:solidFill>
              </a:rPr>
              <a:t>cglib</a:t>
            </a:r>
            <a:r>
              <a:rPr lang="zh-CN" altLang="en-US" sz="2400" dirty="0">
                <a:solidFill>
                  <a:schemeClr val="tx1"/>
                </a:solidFill>
              </a:rPr>
              <a:t>动态代理是利用</a:t>
            </a:r>
            <a:r>
              <a:rPr lang="en" altLang="zh-CN" sz="2400" dirty="0" err="1">
                <a:solidFill>
                  <a:schemeClr val="tx1"/>
                </a:solidFill>
              </a:rPr>
              <a:t>asm</a:t>
            </a:r>
            <a:r>
              <a:rPr lang="zh-CN" altLang="en-US" sz="2400" dirty="0">
                <a:solidFill>
                  <a:schemeClr val="tx1"/>
                </a:solidFill>
              </a:rPr>
              <a:t>开源包，对代理对象类的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zh-CN" sz="2400" dirty="0">
                <a:solidFill>
                  <a:schemeClr val="tx1"/>
                </a:solidFill>
              </a:rPr>
              <a:t>class</a:t>
            </a:r>
            <a:r>
              <a:rPr lang="zh-CN" altLang="en-US" sz="2400" dirty="0">
                <a:solidFill>
                  <a:schemeClr val="tx1"/>
                </a:solidFill>
              </a:rPr>
              <a:t>文件加载进来，通过修改其</a:t>
            </a:r>
            <a:r>
              <a:rPr lang="zh-CN" altLang="en-US" sz="2400" dirty="0">
                <a:solidFill>
                  <a:srgbClr val="FF0000"/>
                </a:solidFill>
              </a:rPr>
              <a:t>字节码</a:t>
            </a:r>
            <a:r>
              <a:rPr lang="zh-CN" altLang="en-US" sz="2400" dirty="0">
                <a:solidFill>
                  <a:schemeClr val="tx1"/>
                </a:solidFill>
              </a:rPr>
              <a:t>生成子类来处理。</a:t>
            </a: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A1FF66-3183-3F47-9870-13D699EA860F}"/>
              </a:ext>
            </a:extLst>
          </p:cNvPr>
          <p:cNvSpPr txBox="1"/>
          <p:nvPr/>
        </p:nvSpPr>
        <p:spPr>
          <a:xfrm>
            <a:off x="307540" y="287909"/>
            <a:ext cx="3256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CGLIB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字节码生成代理</a:t>
            </a:r>
          </a:p>
        </p:txBody>
      </p:sp>
    </p:spTree>
    <p:extLst>
      <p:ext uri="{BB962C8B-B14F-4D97-AF65-F5344CB8AC3E}">
        <p14:creationId xmlns:p14="http://schemas.microsoft.com/office/powerpoint/2010/main" val="3677838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4298" y="1800076"/>
            <a:ext cx="72008" cy="1080120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8114" y="2376140"/>
            <a:ext cx="21602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2484338" y="1970116"/>
            <a:ext cx="2136646" cy="62204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tx1"/>
                </a:solidFill>
              </a:rPr>
              <a:t>源码分析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43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9"/>
          <p:cNvSpPr txBox="1"/>
          <p:nvPr/>
        </p:nvSpPr>
        <p:spPr>
          <a:xfrm>
            <a:off x="828154" y="2304132"/>
            <a:ext cx="7753568" cy="437382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执行一个查询操作，我们来看源码是如何处理的？</a:t>
            </a: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A1FF66-3183-3F47-9870-13D699EA860F}"/>
              </a:ext>
            </a:extLst>
          </p:cNvPr>
          <p:cNvSpPr txBox="1"/>
          <p:nvPr/>
        </p:nvSpPr>
        <p:spPr>
          <a:xfrm>
            <a:off x="307541" y="334655"/>
            <a:ext cx="174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源码部分</a:t>
            </a:r>
          </a:p>
        </p:txBody>
      </p:sp>
    </p:spTree>
    <p:extLst>
      <p:ext uri="{BB962C8B-B14F-4D97-AF65-F5344CB8AC3E}">
        <p14:creationId xmlns:p14="http://schemas.microsoft.com/office/powerpoint/2010/main" val="914613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9"/>
          <p:cNvSpPr txBox="1"/>
          <p:nvPr/>
        </p:nvSpPr>
        <p:spPr>
          <a:xfrm>
            <a:off x="1565927" y="1872810"/>
            <a:ext cx="1551550" cy="88365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75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5" name="TextBox 270"/>
          <p:cNvSpPr txBox="1"/>
          <p:nvPr/>
        </p:nvSpPr>
        <p:spPr>
          <a:xfrm>
            <a:off x="1565927" y="3564138"/>
            <a:ext cx="1551550" cy="88365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700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en-US" altLang="zh-CN" sz="5300" dirty="0">
                <a:solidFill>
                  <a:schemeClr val="bg1"/>
                </a:solidFill>
              </a:rPr>
              <a:t>25</a:t>
            </a:r>
            <a:r>
              <a:rPr lang="en-US" altLang="zh-CN" sz="4400" dirty="0">
                <a:solidFill>
                  <a:schemeClr val="bg1"/>
                </a:solidFill>
              </a:rPr>
              <a:t>%</a:t>
            </a:r>
            <a:endParaRPr lang="zh-CN" altLang="en-US" sz="53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A1FF66-3183-3F47-9870-13D699EA860F}"/>
              </a:ext>
            </a:extLst>
          </p:cNvPr>
          <p:cNvSpPr txBox="1"/>
          <p:nvPr/>
        </p:nvSpPr>
        <p:spPr>
          <a:xfrm>
            <a:off x="307540" y="334655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四大组件</a:t>
            </a:r>
          </a:p>
        </p:txBody>
      </p:sp>
      <p:sp>
        <p:nvSpPr>
          <p:cNvPr id="45" name="Rounded Rectangle 4">
            <a:extLst>
              <a:ext uri="{FF2B5EF4-FFF2-40B4-BE49-F238E27FC236}">
                <a16:creationId xmlns:a16="http://schemas.microsoft.com/office/drawing/2014/main" id="{9CC941D4-4B9E-364C-9573-32628C763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89" y="1365085"/>
            <a:ext cx="2076822" cy="855220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  <a:extLst/>
        </p:spPr>
        <p:txBody>
          <a:bodyPr lIns="67391" tIns="33696" rIns="67391" bIns="33696" anchor="ctr"/>
          <a:lstStyle/>
          <a:p>
            <a:pPr algn="ctr" defTabSz="1012040"/>
            <a:endParaRPr lang="en-US" altLang="zh-CN" sz="150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47" name="Rounded Rectangle 94">
            <a:extLst>
              <a:ext uri="{FF2B5EF4-FFF2-40B4-BE49-F238E27FC236}">
                <a16:creationId xmlns:a16="http://schemas.microsoft.com/office/drawing/2014/main" id="{504CAB9C-9214-B04B-A36C-32435EF0A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89" y="3472216"/>
            <a:ext cx="2076822" cy="855220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  <a:extLst/>
        </p:spPr>
        <p:txBody>
          <a:bodyPr lIns="67391" tIns="33696" rIns="67391" bIns="33696" anchor="ctr"/>
          <a:lstStyle/>
          <a:p>
            <a:pPr algn="ctr" defTabSz="1012040"/>
            <a:endParaRPr lang="en-US" altLang="zh-CN" sz="150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48" name="Elbow Connector 106">
            <a:extLst>
              <a:ext uri="{FF2B5EF4-FFF2-40B4-BE49-F238E27FC236}">
                <a16:creationId xmlns:a16="http://schemas.microsoft.com/office/drawing/2014/main" id="{CFD3A269-7527-9B4D-8248-629AB16D2D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3873" y="1793278"/>
            <a:ext cx="889564" cy="6813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Elbow Connector 107">
            <a:extLst>
              <a:ext uri="{FF2B5EF4-FFF2-40B4-BE49-F238E27FC236}">
                <a16:creationId xmlns:a16="http://schemas.microsoft.com/office/drawing/2014/main" id="{8A841C0A-9931-E742-B4B6-6AD6B7D37C1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53873" y="3273870"/>
            <a:ext cx="889564" cy="6813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Rounded Rectangle 29">
            <a:extLst>
              <a:ext uri="{FF2B5EF4-FFF2-40B4-BE49-F238E27FC236}">
                <a16:creationId xmlns:a16="http://schemas.microsoft.com/office/drawing/2014/main" id="{5AFA92F1-7ED3-2F45-A733-4CE54D963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434" y="1365085"/>
            <a:ext cx="2076822" cy="855220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  <a:extLst/>
        </p:spPr>
        <p:txBody>
          <a:bodyPr lIns="67391" tIns="33696" rIns="67391" bIns="33696" anchor="ctr"/>
          <a:lstStyle/>
          <a:p>
            <a:pPr algn="ctr" defTabSz="1012040"/>
            <a:endParaRPr lang="en-US" altLang="zh-CN" sz="1500" dirty="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55" name="Rounded Rectangle 35">
            <a:extLst>
              <a:ext uri="{FF2B5EF4-FFF2-40B4-BE49-F238E27FC236}">
                <a16:creationId xmlns:a16="http://schemas.microsoft.com/office/drawing/2014/main" id="{9413859B-92EC-194C-9879-73FEB9701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434" y="3472216"/>
            <a:ext cx="2076822" cy="855220"/>
          </a:xfrm>
          <a:prstGeom prst="roundRect">
            <a:avLst>
              <a:gd name="adj" fmla="val 10134"/>
            </a:avLst>
          </a:prstGeom>
          <a:solidFill>
            <a:srgbClr val="2259AA"/>
          </a:solidFill>
          <a:ln>
            <a:noFill/>
          </a:ln>
          <a:extLst/>
        </p:spPr>
        <p:txBody>
          <a:bodyPr lIns="67391" tIns="33696" rIns="67391" bIns="33696" anchor="ctr"/>
          <a:lstStyle/>
          <a:p>
            <a:pPr algn="ctr" defTabSz="1012040"/>
            <a:endParaRPr lang="en-US" altLang="zh-CN" sz="1500">
              <a:solidFill>
                <a:srgbClr val="FFFFFF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cxnSp>
        <p:nvCxnSpPr>
          <p:cNvPr id="56" name="Elbow Connector 45">
            <a:extLst>
              <a:ext uri="{FF2B5EF4-FFF2-40B4-BE49-F238E27FC236}">
                <a16:creationId xmlns:a16="http://schemas.microsoft.com/office/drawing/2014/main" id="{A6A9A35C-7430-784A-B4E3-3997B72CEB4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30732" y="1793278"/>
            <a:ext cx="908316" cy="6813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Elbow Connector 46">
            <a:extLst>
              <a:ext uri="{FF2B5EF4-FFF2-40B4-BE49-F238E27FC236}">
                <a16:creationId xmlns:a16="http://schemas.microsoft.com/office/drawing/2014/main" id="{805E2B5D-B430-DA4E-B92A-FEA339DE678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30732" y="3273870"/>
            <a:ext cx="908316" cy="68137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ADBACA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Freeform 66">
            <a:extLst>
              <a:ext uri="{FF2B5EF4-FFF2-40B4-BE49-F238E27FC236}">
                <a16:creationId xmlns:a16="http://schemas.microsoft.com/office/drawing/2014/main" id="{BD767018-C7C9-5945-86E7-2E6577A012CF}"/>
              </a:ext>
            </a:extLst>
          </p:cNvPr>
          <p:cNvSpPr>
            <a:spLocks noEditPoints="1"/>
          </p:cNvSpPr>
          <p:nvPr/>
        </p:nvSpPr>
        <p:spPr bwMode="auto">
          <a:xfrm>
            <a:off x="7769331" y="2696335"/>
            <a:ext cx="385595" cy="297518"/>
          </a:xfrm>
          <a:custGeom>
            <a:avLst/>
            <a:gdLst>
              <a:gd name="T0" fmla="*/ 2147483647 w 72"/>
              <a:gd name="T1" fmla="*/ 2147483647 h 56"/>
              <a:gd name="T2" fmla="*/ 2147483647 w 72"/>
              <a:gd name="T3" fmla="*/ 2147483647 h 56"/>
              <a:gd name="T4" fmla="*/ 2147483647 w 72"/>
              <a:gd name="T5" fmla="*/ 2147483647 h 56"/>
              <a:gd name="T6" fmla="*/ 2147483647 w 72"/>
              <a:gd name="T7" fmla="*/ 2147483647 h 56"/>
              <a:gd name="T8" fmla="*/ 2147483647 w 72"/>
              <a:gd name="T9" fmla="*/ 2147483647 h 56"/>
              <a:gd name="T10" fmla="*/ 2147483647 w 72"/>
              <a:gd name="T11" fmla="*/ 2147483647 h 56"/>
              <a:gd name="T12" fmla="*/ 2147483647 w 72"/>
              <a:gd name="T13" fmla="*/ 2147483647 h 56"/>
              <a:gd name="T14" fmla="*/ 2147483647 w 72"/>
              <a:gd name="T15" fmla="*/ 2147483647 h 56"/>
              <a:gd name="T16" fmla="*/ 0 w 72"/>
              <a:gd name="T17" fmla="*/ 2147483647 h 56"/>
              <a:gd name="T18" fmla="*/ 2147483647 w 72"/>
              <a:gd name="T19" fmla="*/ 0 h 56"/>
              <a:gd name="T20" fmla="*/ 2147483647 w 72"/>
              <a:gd name="T21" fmla="*/ 2147483647 h 56"/>
              <a:gd name="T22" fmla="*/ 2147483647 w 72"/>
              <a:gd name="T23" fmla="*/ 2147483647 h 56"/>
              <a:gd name="T24" fmla="*/ 2147483647 w 72"/>
              <a:gd name="T25" fmla="*/ 2147483647 h 56"/>
              <a:gd name="T26" fmla="*/ 2147483647 w 72"/>
              <a:gd name="T27" fmla="*/ 2147483647 h 56"/>
              <a:gd name="T28" fmla="*/ 2147483647 w 72"/>
              <a:gd name="T29" fmla="*/ 2147483647 h 56"/>
              <a:gd name="T30" fmla="*/ 2147483647 w 72"/>
              <a:gd name="T31" fmla="*/ 2147483647 h 56"/>
              <a:gd name="T32" fmla="*/ 2147483647 w 72"/>
              <a:gd name="T33" fmla="*/ 2147483647 h 56"/>
              <a:gd name="T34" fmla="*/ 2147483647 w 72"/>
              <a:gd name="T35" fmla="*/ 2147483647 h 56"/>
              <a:gd name="T36" fmla="*/ 2147483647 w 72"/>
              <a:gd name="T37" fmla="*/ 2147483647 h 56"/>
              <a:gd name="T38" fmla="*/ 2147483647 w 72"/>
              <a:gd name="T39" fmla="*/ 2147483647 h 56"/>
              <a:gd name="T40" fmla="*/ 2147483647 w 72"/>
              <a:gd name="T41" fmla="*/ 2147483647 h 56"/>
              <a:gd name="T42" fmla="*/ 2147483647 w 72"/>
              <a:gd name="T43" fmla="*/ 2147483647 h 56"/>
              <a:gd name="T44" fmla="*/ 2147483647 w 72"/>
              <a:gd name="T45" fmla="*/ 2147483647 h 56"/>
              <a:gd name="T46" fmla="*/ 2147483647 w 72"/>
              <a:gd name="T47" fmla="*/ 2147483647 h 56"/>
              <a:gd name="T48" fmla="*/ 2147483647 w 72"/>
              <a:gd name="T49" fmla="*/ 2147483647 h 56"/>
              <a:gd name="T50" fmla="*/ 2147483647 w 72"/>
              <a:gd name="T51" fmla="*/ 2147483647 h 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61" name="Freeform 15">
            <a:extLst>
              <a:ext uri="{FF2B5EF4-FFF2-40B4-BE49-F238E27FC236}">
                <a16:creationId xmlns:a16="http://schemas.microsoft.com/office/drawing/2014/main" id="{E9964E63-2737-B543-A86C-2C48A81422D8}"/>
              </a:ext>
            </a:extLst>
          </p:cNvPr>
          <p:cNvSpPr>
            <a:spLocks noEditPoints="1"/>
          </p:cNvSpPr>
          <p:nvPr/>
        </p:nvSpPr>
        <p:spPr bwMode="auto">
          <a:xfrm>
            <a:off x="820415" y="2688168"/>
            <a:ext cx="440680" cy="329020"/>
          </a:xfrm>
          <a:custGeom>
            <a:avLst/>
            <a:gdLst>
              <a:gd name="T0" fmla="*/ 2147483647 w 168"/>
              <a:gd name="T1" fmla="*/ 2147483647 h 126"/>
              <a:gd name="T2" fmla="*/ 0 w 168"/>
              <a:gd name="T3" fmla="*/ 2147483647 h 126"/>
              <a:gd name="T4" fmla="*/ 0 w 168"/>
              <a:gd name="T5" fmla="*/ 0 h 126"/>
              <a:gd name="T6" fmla="*/ 2147483647 w 168"/>
              <a:gd name="T7" fmla="*/ 0 h 126"/>
              <a:gd name="T8" fmla="*/ 2147483647 w 168"/>
              <a:gd name="T9" fmla="*/ 2147483647 h 126"/>
              <a:gd name="T10" fmla="*/ 2147483647 w 168"/>
              <a:gd name="T11" fmla="*/ 2147483647 h 126"/>
              <a:gd name="T12" fmla="*/ 2147483647 w 168"/>
              <a:gd name="T13" fmla="*/ 2147483647 h 126"/>
              <a:gd name="T14" fmla="*/ 2147483647 w 168"/>
              <a:gd name="T15" fmla="*/ 2147483647 h 126"/>
              <a:gd name="T16" fmla="*/ 2147483647 w 168"/>
              <a:gd name="T17" fmla="*/ 2147483647 h 126"/>
              <a:gd name="T18" fmla="*/ 2147483647 w 168"/>
              <a:gd name="T19" fmla="*/ 2147483647 h 126"/>
              <a:gd name="T20" fmla="*/ 2147483647 w 168"/>
              <a:gd name="T21" fmla="*/ 2147483647 h 126"/>
              <a:gd name="T22" fmla="*/ 2147483647 w 168"/>
              <a:gd name="T23" fmla="*/ 2147483647 h 126"/>
              <a:gd name="T24" fmla="*/ 2147483647 w 168"/>
              <a:gd name="T25" fmla="*/ 2147483647 h 126"/>
              <a:gd name="T26" fmla="*/ 2147483647 w 168"/>
              <a:gd name="T27" fmla="*/ 2147483647 h 126"/>
              <a:gd name="T28" fmla="*/ 2147483647 w 168"/>
              <a:gd name="T29" fmla="*/ 2147483647 h 126"/>
              <a:gd name="T30" fmla="*/ 2147483647 w 168"/>
              <a:gd name="T31" fmla="*/ 2147483647 h 126"/>
              <a:gd name="T32" fmla="*/ 2147483647 w 168"/>
              <a:gd name="T33" fmla="*/ 2147483647 h 126"/>
              <a:gd name="T34" fmla="*/ 2147483647 w 168"/>
              <a:gd name="T35" fmla="*/ 2147483647 h 126"/>
              <a:gd name="T36" fmla="*/ 2147483647 w 168"/>
              <a:gd name="T37" fmla="*/ 2147483647 h 126"/>
              <a:gd name="T38" fmla="*/ 2147483647 w 168"/>
              <a:gd name="T39" fmla="*/ 2147483647 h 126"/>
              <a:gd name="T40" fmla="*/ 2147483647 w 168"/>
              <a:gd name="T41" fmla="*/ 2147483647 h 126"/>
              <a:gd name="T42" fmla="*/ 2147483647 w 168"/>
              <a:gd name="T43" fmla="*/ 2147483647 h 126"/>
              <a:gd name="T44" fmla="*/ 2147483647 w 168"/>
              <a:gd name="T45" fmla="*/ 2147483647 h 126"/>
              <a:gd name="T46" fmla="*/ 2147483647 w 168"/>
              <a:gd name="T47" fmla="*/ 2147483647 h 126"/>
              <a:gd name="T48" fmla="*/ 2147483647 w 168"/>
              <a:gd name="T49" fmla="*/ 2147483647 h 126"/>
              <a:gd name="T50" fmla="*/ 2147483647 w 168"/>
              <a:gd name="T51" fmla="*/ 2147483647 h 126"/>
              <a:gd name="T52" fmla="*/ 2147483647 w 168"/>
              <a:gd name="T53" fmla="*/ 2147483647 h 12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68" h="126">
                <a:moveTo>
                  <a:pt x="168" y="126"/>
                </a:moveTo>
                <a:lnTo>
                  <a:pt x="0" y="126"/>
                </a:lnTo>
                <a:lnTo>
                  <a:pt x="0" y="0"/>
                </a:lnTo>
                <a:lnTo>
                  <a:pt x="10" y="0"/>
                </a:lnTo>
                <a:lnTo>
                  <a:pt x="10" y="115"/>
                </a:lnTo>
                <a:lnTo>
                  <a:pt x="168" y="115"/>
                </a:lnTo>
                <a:lnTo>
                  <a:pt x="168" y="126"/>
                </a:lnTo>
                <a:close/>
                <a:moveTo>
                  <a:pt x="54" y="104"/>
                </a:moveTo>
                <a:lnTo>
                  <a:pt x="32" y="104"/>
                </a:lnTo>
                <a:lnTo>
                  <a:pt x="32" y="63"/>
                </a:lnTo>
                <a:lnTo>
                  <a:pt x="54" y="63"/>
                </a:lnTo>
                <a:lnTo>
                  <a:pt x="54" y="104"/>
                </a:lnTo>
                <a:close/>
                <a:moveTo>
                  <a:pt x="84" y="104"/>
                </a:moveTo>
                <a:lnTo>
                  <a:pt x="64" y="104"/>
                </a:lnTo>
                <a:lnTo>
                  <a:pt x="64" y="19"/>
                </a:lnTo>
                <a:lnTo>
                  <a:pt x="84" y="19"/>
                </a:lnTo>
                <a:lnTo>
                  <a:pt x="84" y="104"/>
                </a:lnTo>
                <a:close/>
                <a:moveTo>
                  <a:pt x="116" y="104"/>
                </a:moveTo>
                <a:lnTo>
                  <a:pt x="95" y="104"/>
                </a:lnTo>
                <a:lnTo>
                  <a:pt x="95" y="41"/>
                </a:lnTo>
                <a:lnTo>
                  <a:pt x="116" y="41"/>
                </a:lnTo>
                <a:lnTo>
                  <a:pt x="116" y="104"/>
                </a:lnTo>
                <a:close/>
                <a:moveTo>
                  <a:pt x="147" y="104"/>
                </a:moveTo>
                <a:lnTo>
                  <a:pt x="127" y="104"/>
                </a:lnTo>
                <a:lnTo>
                  <a:pt x="127" y="9"/>
                </a:lnTo>
                <a:lnTo>
                  <a:pt x="147" y="9"/>
                </a:lnTo>
                <a:lnTo>
                  <a:pt x="147" y="1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62" name="Freeform 54@|5FFC:14657585|FBC:16777215|LFC:11765543|LBC:16777215">
            <a:extLst>
              <a:ext uri="{FF2B5EF4-FFF2-40B4-BE49-F238E27FC236}">
                <a16:creationId xmlns:a16="http://schemas.microsoft.com/office/drawing/2014/main" id="{F963C4FA-967B-4D47-9CB3-CB93230CF17D}"/>
              </a:ext>
            </a:extLst>
          </p:cNvPr>
          <p:cNvSpPr>
            <a:spLocks/>
          </p:cNvSpPr>
          <p:nvPr/>
        </p:nvSpPr>
        <p:spPr bwMode="auto">
          <a:xfrm>
            <a:off x="3847747" y="2262307"/>
            <a:ext cx="1288051" cy="1282246"/>
          </a:xfrm>
          <a:custGeom>
            <a:avLst/>
            <a:gdLst>
              <a:gd name="T0" fmla="*/ 0 w 661361"/>
              <a:gd name="T1" fmla="*/ 16014006 h 661361"/>
              <a:gd name="T2" fmla="*/ 4690429 w 661361"/>
              <a:gd name="T3" fmla="*/ 4690392 h 661361"/>
              <a:gd name="T4" fmla="*/ 16014061 w 661361"/>
              <a:gd name="T5" fmla="*/ 0 h 661361"/>
              <a:gd name="T6" fmla="*/ 27337691 w 661361"/>
              <a:gd name="T7" fmla="*/ 4690429 h 661361"/>
              <a:gd name="T8" fmla="*/ 32028069 w 661361"/>
              <a:gd name="T9" fmla="*/ 16014061 h 661361"/>
              <a:gd name="T10" fmla="*/ 27337691 w 661361"/>
              <a:gd name="T11" fmla="*/ 27337691 h 661361"/>
              <a:gd name="T12" fmla="*/ 16014061 w 661361"/>
              <a:gd name="T13" fmla="*/ 32028069 h 661361"/>
              <a:gd name="T14" fmla="*/ 4690429 w 661361"/>
              <a:gd name="T15" fmla="*/ 27337691 h 661361"/>
              <a:gd name="T16" fmla="*/ 55 w 661361"/>
              <a:gd name="T17" fmla="*/ 16014061 h 661361"/>
              <a:gd name="T18" fmla="*/ 0 w 661361"/>
              <a:gd name="T19" fmla="*/ 16014006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2259AA"/>
          </a:solidFill>
          <a:ln>
            <a:noFill/>
          </a:ln>
          <a:extLst/>
        </p:spPr>
        <p:txBody>
          <a:bodyPr lIns="104331" tIns="104331" rIns="104331" bIns="104331" anchor="ctr"/>
          <a:lstStyle/>
          <a:p>
            <a:endParaRPr lang="zh-CN" altLang="en-US"/>
          </a:p>
        </p:txBody>
      </p:sp>
      <p:sp>
        <p:nvSpPr>
          <p:cNvPr id="63" name="Freeform 78@|5FFC:0|FBC:0|LFC:16777215|LBC:16777215">
            <a:extLst>
              <a:ext uri="{FF2B5EF4-FFF2-40B4-BE49-F238E27FC236}">
                <a16:creationId xmlns:a16="http://schemas.microsoft.com/office/drawing/2014/main" id="{5A46B4D8-E1DC-C141-BAF5-A2AF02921719}"/>
              </a:ext>
            </a:extLst>
          </p:cNvPr>
          <p:cNvSpPr>
            <a:spLocks noEditPoints="1"/>
          </p:cNvSpPr>
          <p:nvPr/>
        </p:nvSpPr>
        <p:spPr bwMode="auto">
          <a:xfrm>
            <a:off x="4223966" y="2515489"/>
            <a:ext cx="535614" cy="775882"/>
          </a:xfrm>
          <a:custGeom>
            <a:avLst/>
            <a:gdLst>
              <a:gd name="T0" fmla="*/ 2147483647 w 85"/>
              <a:gd name="T1" fmla="*/ 0 h 123"/>
              <a:gd name="T2" fmla="*/ 0 w 85"/>
              <a:gd name="T3" fmla="*/ 2147483647 h 123"/>
              <a:gd name="T4" fmla="*/ 2147483647 w 85"/>
              <a:gd name="T5" fmla="*/ 2147483647 h 123"/>
              <a:gd name="T6" fmla="*/ 2147483647 w 85"/>
              <a:gd name="T7" fmla="*/ 2147483647 h 123"/>
              <a:gd name="T8" fmla="*/ 2147483647 w 85"/>
              <a:gd name="T9" fmla="*/ 2147483647 h 123"/>
              <a:gd name="T10" fmla="*/ 2147483647 w 85"/>
              <a:gd name="T11" fmla="*/ 2147483647 h 123"/>
              <a:gd name="T12" fmla="*/ 2147483647 w 85"/>
              <a:gd name="T13" fmla="*/ 0 h 123"/>
              <a:gd name="T14" fmla="*/ 2147483647 w 85"/>
              <a:gd name="T15" fmla="*/ 2147483647 h 123"/>
              <a:gd name="T16" fmla="*/ 2147483647 w 85"/>
              <a:gd name="T17" fmla="*/ 2147483647 h 123"/>
              <a:gd name="T18" fmla="*/ 2147483647 w 85"/>
              <a:gd name="T19" fmla="*/ 2147483647 h 123"/>
              <a:gd name="T20" fmla="*/ 2147483647 w 85"/>
              <a:gd name="T21" fmla="*/ 2147483647 h 123"/>
              <a:gd name="T22" fmla="*/ 2147483647 w 85"/>
              <a:gd name="T23" fmla="*/ 2147483647 h 123"/>
              <a:gd name="T24" fmla="*/ 2147483647 w 85"/>
              <a:gd name="T25" fmla="*/ 2147483647 h 123"/>
              <a:gd name="T26" fmla="*/ 2147483647 w 85"/>
              <a:gd name="T27" fmla="*/ 2147483647 h 123"/>
              <a:gd name="T28" fmla="*/ 2147483647 w 85"/>
              <a:gd name="T29" fmla="*/ 2147483647 h 123"/>
              <a:gd name="T30" fmla="*/ 2147483647 w 85"/>
              <a:gd name="T31" fmla="*/ 2147483647 h 123"/>
              <a:gd name="T32" fmla="*/ 2147483647 w 85"/>
              <a:gd name="T33" fmla="*/ 2147483647 h 123"/>
              <a:gd name="T34" fmla="*/ 2147483647 w 85"/>
              <a:gd name="T35" fmla="*/ 2147483647 h 123"/>
              <a:gd name="T36" fmla="*/ 2147483647 w 85"/>
              <a:gd name="T37" fmla="*/ 2147483647 h 123"/>
              <a:gd name="T38" fmla="*/ 2147483647 w 85"/>
              <a:gd name="T39" fmla="*/ 2147483647 h 123"/>
              <a:gd name="T40" fmla="*/ 2147483647 w 85"/>
              <a:gd name="T41" fmla="*/ 2147483647 h 123"/>
              <a:gd name="T42" fmla="*/ 2147483647 w 85"/>
              <a:gd name="T43" fmla="*/ 2147483647 h 123"/>
              <a:gd name="T44" fmla="*/ 2147483647 w 85"/>
              <a:gd name="T45" fmla="*/ 2147483647 h 123"/>
              <a:gd name="T46" fmla="*/ 2147483647 w 85"/>
              <a:gd name="T47" fmla="*/ 2147483647 h 123"/>
              <a:gd name="T48" fmla="*/ 2147483647 w 85"/>
              <a:gd name="T49" fmla="*/ 2147483647 h 123"/>
              <a:gd name="T50" fmla="*/ 2147483647 w 85"/>
              <a:gd name="T51" fmla="*/ 2147483647 h 123"/>
              <a:gd name="T52" fmla="*/ 2147483647 w 85"/>
              <a:gd name="T53" fmla="*/ 2147483647 h 123"/>
              <a:gd name="T54" fmla="*/ 2147483647 w 85"/>
              <a:gd name="T55" fmla="*/ 2147483647 h 123"/>
              <a:gd name="T56" fmla="*/ 2147483647 w 85"/>
              <a:gd name="T57" fmla="*/ 2147483647 h 123"/>
              <a:gd name="T58" fmla="*/ 2147483647 w 85"/>
              <a:gd name="T59" fmla="*/ 2147483647 h 123"/>
              <a:gd name="T60" fmla="*/ 2147483647 w 85"/>
              <a:gd name="T61" fmla="*/ 2147483647 h 123"/>
              <a:gd name="T62" fmla="*/ 2147483647 w 85"/>
              <a:gd name="T63" fmla="*/ 2147483647 h 123"/>
              <a:gd name="T64" fmla="*/ 2147483647 w 85"/>
              <a:gd name="T65" fmla="*/ 2147483647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5" h="123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57"/>
                  <a:pt x="14" y="74"/>
                  <a:pt x="19" y="88"/>
                </a:cubicBezTo>
                <a:cubicBezTo>
                  <a:pt x="27" y="110"/>
                  <a:pt x="26" y="123"/>
                  <a:pt x="42" y="123"/>
                </a:cubicBezTo>
                <a:cubicBezTo>
                  <a:pt x="59" y="123"/>
                  <a:pt x="58" y="110"/>
                  <a:pt x="65" y="88"/>
                </a:cubicBezTo>
                <a:cubicBezTo>
                  <a:pt x="70" y="74"/>
                  <a:pt x="85" y="57"/>
                  <a:pt x="85" y="42"/>
                </a:cubicBezTo>
                <a:cubicBezTo>
                  <a:pt x="85" y="19"/>
                  <a:pt x="66" y="0"/>
                  <a:pt x="42" y="0"/>
                </a:cubicBezTo>
                <a:close/>
                <a:moveTo>
                  <a:pt x="52" y="104"/>
                </a:moveTo>
                <a:cubicBezTo>
                  <a:pt x="33" y="106"/>
                  <a:pt x="33" y="106"/>
                  <a:pt x="33" y="106"/>
                </a:cubicBezTo>
                <a:cubicBezTo>
                  <a:pt x="33" y="104"/>
                  <a:pt x="32" y="102"/>
                  <a:pt x="31" y="99"/>
                </a:cubicBezTo>
                <a:cubicBezTo>
                  <a:pt x="31" y="99"/>
                  <a:pt x="31" y="99"/>
                  <a:pt x="31" y="99"/>
                </a:cubicBezTo>
                <a:cubicBezTo>
                  <a:pt x="55" y="96"/>
                  <a:pt x="55" y="96"/>
                  <a:pt x="55" y="96"/>
                </a:cubicBezTo>
                <a:cubicBezTo>
                  <a:pt x="54" y="97"/>
                  <a:pt x="54" y="98"/>
                  <a:pt x="54" y="99"/>
                </a:cubicBezTo>
                <a:cubicBezTo>
                  <a:pt x="53" y="101"/>
                  <a:pt x="53" y="103"/>
                  <a:pt x="52" y="104"/>
                </a:cubicBezTo>
                <a:close/>
                <a:moveTo>
                  <a:pt x="30" y="95"/>
                </a:moveTo>
                <a:cubicBezTo>
                  <a:pt x="29" y="93"/>
                  <a:pt x="28" y="91"/>
                  <a:pt x="27" y="88"/>
                </a:cubicBezTo>
                <a:cubicBezTo>
                  <a:pt x="57" y="88"/>
                  <a:pt x="57" y="88"/>
                  <a:pt x="57" y="88"/>
                </a:cubicBezTo>
                <a:cubicBezTo>
                  <a:pt x="57" y="89"/>
                  <a:pt x="56" y="91"/>
                  <a:pt x="56" y="92"/>
                </a:cubicBezTo>
                <a:lnTo>
                  <a:pt x="30" y="95"/>
                </a:lnTo>
                <a:close/>
                <a:moveTo>
                  <a:pt x="42" y="115"/>
                </a:moveTo>
                <a:cubicBezTo>
                  <a:pt x="38" y="115"/>
                  <a:pt x="37" y="114"/>
                  <a:pt x="35" y="110"/>
                </a:cubicBezTo>
                <a:cubicBezTo>
                  <a:pt x="51" y="108"/>
                  <a:pt x="51" y="108"/>
                  <a:pt x="51" y="108"/>
                </a:cubicBezTo>
                <a:cubicBezTo>
                  <a:pt x="49" y="114"/>
                  <a:pt x="47" y="115"/>
                  <a:pt x="42" y="115"/>
                </a:cubicBezTo>
                <a:close/>
                <a:moveTo>
                  <a:pt x="60" y="8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76"/>
                  <a:pt x="20" y="72"/>
                  <a:pt x="18" y="68"/>
                </a:cubicBezTo>
                <a:cubicBezTo>
                  <a:pt x="13" y="59"/>
                  <a:pt x="8" y="50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7" y="23"/>
                  <a:pt x="77" y="42"/>
                </a:cubicBezTo>
                <a:cubicBezTo>
                  <a:pt x="77" y="50"/>
                  <a:pt x="72" y="59"/>
                  <a:pt x="67" y="68"/>
                </a:cubicBezTo>
                <a:cubicBezTo>
                  <a:pt x="64" y="72"/>
                  <a:pt x="62" y="76"/>
                  <a:pt x="60" y="80"/>
                </a:cubicBezTo>
                <a:close/>
                <a:moveTo>
                  <a:pt x="60" y="80"/>
                </a:moveTo>
                <a:cubicBezTo>
                  <a:pt x="60" y="80"/>
                  <a:pt x="60" y="80"/>
                  <a:pt x="60" y="8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 dirty="0"/>
          </a:p>
        </p:txBody>
      </p:sp>
      <p:sp>
        <p:nvSpPr>
          <p:cNvPr id="64" name="Freeform 79@|5FFC:0|FBC:0|LFC:16777215|LBC:16777215">
            <a:extLst>
              <a:ext uri="{FF2B5EF4-FFF2-40B4-BE49-F238E27FC236}">
                <a16:creationId xmlns:a16="http://schemas.microsoft.com/office/drawing/2014/main" id="{93034A99-7DA1-BE4B-A67C-64D7FF477427}"/>
              </a:ext>
            </a:extLst>
          </p:cNvPr>
          <p:cNvSpPr>
            <a:spLocks noEditPoints="1"/>
          </p:cNvSpPr>
          <p:nvPr/>
        </p:nvSpPr>
        <p:spPr bwMode="auto">
          <a:xfrm>
            <a:off x="4344684" y="2634497"/>
            <a:ext cx="157051" cy="157510"/>
          </a:xfrm>
          <a:custGeom>
            <a:avLst/>
            <a:gdLst>
              <a:gd name="T0" fmla="*/ 2147483647 w 25"/>
              <a:gd name="T1" fmla="*/ 0 h 25"/>
              <a:gd name="T2" fmla="*/ 0 w 25"/>
              <a:gd name="T3" fmla="*/ 2147483647 h 25"/>
              <a:gd name="T4" fmla="*/ 2147483647 w 25"/>
              <a:gd name="T5" fmla="*/ 2147483647 h 25"/>
              <a:gd name="T6" fmla="*/ 2147483647 w 25"/>
              <a:gd name="T7" fmla="*/ 2147483647 h 25"/>
              <a:gd name="T8" fmla="*/ 2147483647 w 25"/>
              <a:gd name="T9" fmla="*/ 2147483647 h 25"/>
              <a:gd name="T10" fmla="*/ 2147483647 w 25"/>
              <a:gd name="T11" fmla="*/ 2147483647 h 25"/>
              <a:gd name="T12" fmla="*/ 2147483647 w 25"/>
              <a:gd name="T13" fmla="*/ 0 h 25"/>
              <a:gd name="T14" fmla="*/ 2147483647 w 25"/>
              <a:gd name="T15" fmla="*/ 0 h 25"/>
              <a:gd name="T16" fmla="*/ 2147483647 w 25"/>
              <a:gd name="T17" fmla="*/ 0 h 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5" h="25">
                <a:moveTo>
                  <a:pt x="23" y="0"/>
                </a:moveTo>
                <a:cubicBezTo>
                  <a:pt x="11" y="0"/>
                  <a:pt x="0" y="10"/>
                  <a:pt x="0" y="23"/>
                </a:cubicBezTo>
                <a:cubicBezTo>
                  <a:pt x="0" y="24"/>
                  <a:pt x="1" y="25"/>
                  <a:pt x="2" y="25"/>
                </a:cubicBezTo>
                <a:cubicBezTo>
                  <a:pt x="3" y="25"/>
                  <a:pt x="4" y="24"/>
                  <a:pt x="4" y="23"/>
                </a:cubicBezTo>
                <a:cubicBezTo>
                  <a:pt x="4" y="12"/>
                  <a:pt x="13" y="4"/>
                  <a:pt x="23" y="4"/>
                </a:cubicBezTo>
                <a:cubicBezTo>
                  <a:pt x="24" y="4"/>
                  <a:pt x="25" y="3"/>
                  <a:pt x="25" y="2"/>
                </a:cubicBezTo>
                <a:cubicBezTo>
                  <a:pt x="25" y="1"/>
                  <a:pt x="24" y="0"/>
                  <a:pt x="23" y="0"/>
                </a:cubicBezTo>
                <a:close/>
                <a:moveTo>
                  <a:pt x="23" y="0"/>
                </a:moveTo>
                <a:cubicBezTo>
                  <a:pt x="23" y="0"/>
                  <a:pt x="23" y="0"/>
                  <a:pt x="23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9680" tIns="44840" rIns="89680" bIns="44840"/>
          <a:lstStyle/>
          <a:p>
            <a:endParaRPr lang="zh-CN" altLang="en-US"/>
          </a:p>
        </p:txBody>
      </p:sp>
      <p:sp>
        <p:nvSpPr>
          <p:cNvPr id="65" name="TextBox 13">
            <a:extLst>
              <a:ext uri="{FF2B5EF4-FFF2-40B4-BE49-F238E27FC236}">
                <a16:creationId xmlns:a16="http://schemas.microsoft.com/office/drawing/2014/main" id="{89A9CE6B-1D33-EC40-9D3E-1DADB0907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99" y="1667093"/>
            <a:ext cx="11168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Executor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67" name="TextBox 13">
            <a:extLst>
              <a:ext uri="{FF2B5EF4-FFF2-40B4-BE49-F238E27FC236}">
                <a16:creationId xmlns:a16="http://schemas.microsoft.com/office/drawing/2014/main" id="{D7147C66-4A68-634C-AE66-D15F0CA09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329" y="2673000"/>
            <a:ext cx="11532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单击添加标题</a:t>
            </a:r>
            <a:endParaRPr lang="en-US" sz="12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68" name="TextBox 13">
            <a:extLst>
              <a:ext uri="{FF2B5EF4-FFF2-40B4-BE49-F238E27FC236}">
                <a16:creationId xmlns:a16="http://schemas.microsoft.com/office/drawing/2014/main" id="{4304731E-A0EE-9D48-A51A-976D6786F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846" y="2883013"/>
            <a:ext cx="115092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9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单击此处可编辑内容</a:t>
            </a:r>
            <a:endParaRPr lang="en-US" sz="900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69" name="TextBox 13">
            <a:extLst>
              <a:ext uri="{FF2B5EF4-FFF2-40B4-BE49-F238E27FC236}">
                <a16:creationId xmlns:a16="http://schemas.microsoft.com/office/drawing/2014/main" id="{4B71FF1C-FBA2-774F-AC9A-A7F0B8DF6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374" y="3816300"/>
            <a:ext cx="17979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ParameterHandler</a:t>
            </a:r>
            <a:endParaRPr lang="en-US" altLang="zh-CN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71" name="TextBox 13">
            <a:extLst>
              <a:ext uri="{FF2B5EF4-FFF2-40B4-BE49-F238E27FC236}">
                <a16:creationId xmlns:a16="http://schemas.microsoft.com/office/drawing/2014/main" id="{2FA0A7BB-9FC0-6646-B2AF-30258D6E8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730" y="1667093"/>
            <a:ext cx="208937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StatementHandler</a:t>
            </a:r>
            <a:endParaRPr lang="en-US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73" name="TextBox 13">
            <a:extLst>
              <a:ext uri="{FF2B5EF4-FFF2-40B4-BE49-F238E27FC236}">
                <a16:creationId xmlns:a16="http://schemas.microsoft.com/office/drawing/2014/main" id="{A352C76B-1C9F-4D40-BB8A-04ABD6EB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237" y="2680000"/>
            <a:ext cx="11532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单击添加标题</a:t>
            </a:r>
            <a:endParaRPr lang="en-US" sz="12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74" name="TextBox 13">
            <a:extLst>
              <a:ext uri="{FF2B5EF4-FFF2-40B4-BE49-F238E27FC236}">
                <a16:creationId xmlns:a16="http://schemas.microsoft.com/office/drawing/2014/main" id="{E77F8897-485A-8A4B-8CA5-5A77F784C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754" y="2890014"/>
            <a:ext cx="115092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90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单击此处可编辑内容</a:t>
            </a:r>
            <a:endParaRPr lang="en-US" sz="90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5D68B2D5-449B-C746-B00C-6D14EF256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738" y="3816300"/>
            <a:ext cx="179798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12160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b="1" dirty="0" err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ResultHander</a:t>
            </a:r>
            <a:endParaRPr lang="en-US" altLang="zh-CN" b="1" dirty="0">
              <a:solidFill>
                <a:schemeClr val="bg1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95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71"/>
          <p:cNvSpPr>
            <a:spLocks/>
          </p:cNvSpPr>
          <p:nvPr/>
        </p:nvSpPr>
        <p:spPr bwMode="auto">
          <a:xfrm>
            <a:off x="1778799" y="3278372"/>
            <a:ext cx="22041" cy="29921"/>
          </a:xfrm>
          <a:custGeom>
            <a:avLst/>
            <a:gdLst>
              <a:gd name="T0" fmla="*/ 2147483647 w 3"/>
              <a:gd name="T1" fmla="*/ 2147483647 h 4"/>
              <a:gd name="T2" fmla="*/ 2147483647 w 3"/>
              <a:gd name="T3" fmla="*/ 2147483647 h 4"/>
              <a:gd name="T4" fmla="*/ 0 w 3"/>
              <a:gd name="T5" fmla="*/ 2147483647 h 4"/>
              <a:gd name="T6" fmla="*/ 0 w 3"/>
              <a:gd name="T7" fmla="*/ 2147483647 h 4"/>
              <a:gd name="T8" fmla="*/ 0 w 3"/>
              <a:gd name="T9" fmla="*/ 0 h 4"/>
              <a:gd name="T10" fmla="*/ 0 w 3"/>
              <a:gd name="T11" fmla="*/ 0 h 4"/>
              <a:gd name="T12" fmla="*/ 0 w 3"/>
              <a:gd name="T13" fmla="*/ 2147483647 h 4"/>
              <a:gd name="T14" fmla="*/ 0 w 3"/>
              <a:gd name="T15" fmla="*/ 2147483647 h 4"/>
              <a:gd name="T16" fmla="*/ 2147483647 w 3"/>
              <a:gd name="T17" fmla="*/ 2147483647 h 4"/>
              <a:gd name="T18" fmla="*/ 2147483647 w 3"/>
              <a:gd name="T19" fmla="*/ 2147483647 h 4"/>
              <a:gd name="T20" fmla="*/ 2147483647 w 3"/>
              <a:gd name="T21" fmla="*/ 0 h 4"/>
              <a:gd name="T22" fmla="*/ 2147483647 w 3"/>
              <a:gd name="T23" fmla="*/ 0 h 4"/>
              <a:gd name="T24" fmla="*/ 2147483647 w 3"/>
              <a:gd name="T25" fmla="*/ 2147483647 h 4"/>
              <a:gd name="T26" fmla="*/ 2147483647 w 3"/>
              <a:gd name="T27" fmla="*/ 2147483647 h 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" h="4">
                <a:moveTo>
                  <a:pt x="2" y="4"/>
                </a:moveTo>
                <a:cubicBezTo>
                  <a:pt x="2" y="4"/>
                  <a:pt x="2" y="4"/>
                  <a:pt x="1" y="4"/>
                </a:cubicBezTo>
                <a:cubicBezTo>
                  <a:pt x="1" y="4"/>
                  <a:pt x="0" y="4"/>
                  <a:pt x="0" y="4"/>
                </a:cubicBezTo>
                <a:cubicBezTo>
                  <a:pt x="0" y="3"/>
                  <a:pt x="0" y="3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1" y="4"/>
                  <a:pt x="1" y="4"/>
                </a:cubicBezTo>
                <a:cubicBezTo>
                  <a:pt x="2" y="4"/>
                  <a:pt x="2" y="3"/>
                  <a:pt x="2" y="3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2" y="3"/>
                  <a:pt x="2" y="4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391" tIns="33696" rIns="67391" bIns="33696"/>
          <a:lstStyle/>
          <a:p>
            <a:endParaRPr lang="zh-CN" altLang="en-US" sz="2100"/>
          </a:p>
        </p:txBody>
      </p:sp>
      <p:sp>
        <p:nvSpPr>
          <p:cNvPr id="15" name="Freeform 272"/>
          <p:cNvSpPr>
            <a:spLocks/>
          </p:cNvSpPr>
          <p:nvPr/>
        </p:nvSpPr>
        <p:spPr bwMode="auto">
          <a:xfrm>
            <a:off x="1808853" y="3278372"/>
            <a:ext cx="14027" cy="29921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0 h 4"/>
              <a:gd name="T4" fmla="*/ 2147483647 w 2"/>
              <a:gd name="T5" fmla="*/ 0 h 4"/>
              <a:gd name="T6" fmla="*/ 2147483647 w 2"/>
              <a:gd name="T7" fmla="*/ 2147483647 h 4"/>
              <a:gd name="T8" fmla="*/ 0 w 2"/>
              <a:gd name="T9" fmla="*/ 2147483647 h 4"/>
              <a:gd name="T10" fmla="*/ 0 w 2"/>
              <a:gd name="T11" fmla="*/ 2147483647 h 4"/>
              <a:gd name="T12" fmla="*/ 0 w 2"/>
              <a:gd name="T13" fmla="*/ 2147483647 h 4"/>
              <a:gd name="T14" fmla="*/ 0 w 2"/>
              <a:gd name="T15" fmla="*/ 2147483647 h 4"/>
              <a:gd name="T16" fmla="*/ 0 w 2"/>
              <a:gd name="T17" fmla="*/ 2147483647 h 4"/>
              <a:gd name="T18" fmla="*/ 0 w 2"/>
              <a:gd name="T19" fmla="*/ 0 h 4"/>
              <a:gd name="T20" fmla="*/ 0 w 2"/>
              <a:gd name="T21" fmla="*/ 0 h 4"/>
              <a:gd name="T22" fmla="*/ 0 w 2"/>
              <a:gd name="T23" fmla="*/ 2147483647 h 4"/>
              <a:gd name="T24" fmla="*/ 2147483647 w 2"/>
              <a:gd name="T25" fmla="*/ 0 h 4"/>
              <a:gd name="T26" fmla="*/ 2147483647 w 2"/>
              <a:gd name="T27" fmla="*/ 0 h 4"/>
              <a:gd name="T28" fmla="*/ 2147483647 w 2"/>
              <a:gd name="T29" fmla="*/ 0 h 4"/>
              <a:gd name="T30" fmla="*/ 2147483647 w 2"/>
              <a:gd name="T31" fmla="*/ 0 h 4"/>
              <a:gd name="T32" fmla="*/ 2147483647 w 2"/>
              <a:gd name="T33" fmla="*/ 2147483647 h 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4">
                <a:moveTo>
                  <a:pt x="2" y="1"/>
                </a:moveTo>
                <a:cubicBezTo>
                  <a:pt x="2" y="1"/>
                  <a:pt x="1" y="1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1"/>
                </a:cubicBezTo>
                <a:cubicBezTo>
                  <a:pt x="1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lnTo>
                  <a:pt x="2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391" tIns="33696" rIns="67391" bIns="33696"/>
          <a:lstStyle/>
          <a:p>
            <a:endParaRPr lang="zh-CN" altLang="en-US" sz="2100"/>
          </a:p>
        </p:txBody>
      </p:sp>
      <p:sp>
        <p:nvSpPr>
          <p:cNvPr id="16" name="Freeform 307"/>
          <p:cNvSpPr>
            <a:spLocks/>
          </p:cNvSpPr>
          <p:nvPr/>
        </p:nvSpPr>
        <p:spPr bwMode="auto">
          <a:xfrm>
            <a:off x="2077356" y="2532347"/>
            <a:ext cx="82154" cy="81783"/>
          </a:xfrm>
          <a:custGeom>
            <a:avLst/>
            <a:gdLst>
              <a:gd name="T0" fmla="*/ 2147483647 w 11"/>
              <a:gd name="T1" fmla="*/ 2147483647 h 11"/>
              <a:gd name="T2" fmla="*/ 2147483647 w 11"/>
              <a:gd name="T3" fmla="*/ 2147483647 h 11"/>
              <a:gd name="T4" fmla="*/ 2147483647 w 11"/>
              <a:gd name="T5" fmla="*/ 2147483647 h 11"/>
              <a:gd name="T6" fmla="*/ 2147483647 w 11"/>
              <a:gd name="T7" fmla="*/ 2147483647 h 11"/>
              <a:gd name="T8" fmla="*/ 2147483647 w 11"/>
              <a:gd name="T9" fmla="*/ 2147483647 h 11"/>
              <a:gd name="T10" fmla="*/ 2147483647 w 11"/>
              <a:gd name="T11" fmla="*/ 2147483647 h 11"/>
              <a:gd name="T12" fmla="*/ 2147483647 w 11"/>
              <a:gd name="T13" fmla="*/ 2147483647 h 11"/>
              <a:gd name="T14" fmla="*/ 2147483647 w 11"/>
              <a:gd name="T15" fmla="*/ 2147483647 h 11"/>
              <a:gd name="T16" fmla="*/ 2147483647 w 11"/>
              <a:gd name="T17" fmla="*/ 2147483647 h 11"/>
              <a:gd name="T18" fmla="*/ 2147483647 w 11"/>
              <a:gd name="T19" fmla="*/ 2147483647 h 11"/>
              <a:gd name="T20" fmla="*/ 2147483647 w 11"/>
              <a:gd name="T21" fmla="*/ 2147483647 h 11"/>
              <a:gd name="T22" fmla="*/ 2147483647 w 11"/>
              <a:gd name="T23" fmla="*/ 2147483647 h 11"/>
              <a:gd name="T24" fmla="*/ 2147483647 w 11"/>
              <a:gd name="T25" fmla="*/ 2147483647 h 11"/>
              <a:gd name="T26" fmla="*/ 2147483647 w 11"/>
              <a:gd name="T27" fmla="*/ 2147483647 h 11"/>
              <a:gd name="T28" fmla="*/ 0 w 11"/>
              <a:gd name="T29" fmla="*/ 2147483647 h 11"/>
              <a:gd name="T30" fmla="*/ 0 w 11"/>
              <a:gd name="T31" fmla="*/ 2147483647 h 11"/>
              <a:gd name="T32" fmla="*/ 2147483647 w 11"/>
              <a:gd name="T33" fmla="*/ 2147483647 h 11"/>
              <a:gd name="T34" fmla="*/ 0 w 11"/>
              <a:gd name="T35" fmla="*/ 2147483647 h 11"/>
              <a:gd name="T36" fmla="*/ 2147483647 w 11"/>
              <a:gd name="T37" fmla="*/ 2147483647 h 11"/>
              <a:gd name="T38" fmla="*/ 2147483647 w 11"/>
              <a:gd name="T39" fmla="*/ 2147483647 h 11"/>
              <a:gd name="T40" fmla="*/ 2147483647 w 11"/>
              <a:gd name="T41" fmla="*/ 0 h 11"/>
              <a:gd name="T42" fmla="*/ 2147483647 w 11"/>
              <a:gd name="T43" fmla="*/ 0 h 11"/>
              <a:gd name="T44" fmla="*/ 2147483647 w 11"/>
              <a:gd name="T45" fmla="*/ 2147483647 h 11"/>
              <a:gd name="T46" fmla="*/ 2147483647 w 11"/>
              <a:gd name="T47" fmla="*/ 2147483647 h 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1" h="11">
                <a:moveTo>
                  <a:pt x="10" y="2"/>
                </a:moveTo>
                <a:cubicBezTo>
                  <a:pt x="5" y="1"/>
                  <a:pt x="5" y="1"/>
                  <a:pt x="5" y="1"/>
                </a:cubicBezTo>
                <a:cubicBezTo>
                  <a:pt x="4" y="1"/>
                  <a:pt x="4" y="1"/>
                  <a:pt x="4" y="1"/>
                </a:cubicBezTo>
                <a:cubicBezTo>
                  <a:pt x="3" y="1"/>
                  <a:pt x="3" y="1"/>
                  <a:pt x="3" y="2"/>
                </a:cubicBezTo>
                <a:cubicBezTo>
                  <a:pt x="2" y="3"/>
                  <a:pt x="3" y="4"/>
                  <a:pt x="4" y="4"/>
                </a:cubicBezTo>
                <a:cubicBezTo>
                  <a:pt x="9" y="6"/>
                  <a:pt x="9" y="6"/>
                  <a:pt x="9" y="6"/>
                </a:cubicBezTo>
                <a:cubicBezTo>
                  <a:pt x="9" y="7"/>
                  <a:pt x="9" y="7"/>
                  <a:pt x="9" y="7"/>
                </a:cubicBezTo>
                <a:cubicBezTo>
                  <a:pt x="3" y="5"/>
                  <a:pt x="3" y="5"/>
                  <a:pt x="3" y="5"/>
                </a:cubicBezTo>
                <a:cubicBezTo>
                  <a:pt x="3" y="5"/>
                  <a:pt x="2" y="5"/>
                  <a:pt x="2" y="5"/>
                </a:cubicBezTo>
                <a:cubicBezTo>
                  <a:pt x="2" y="5"/>
                  <a:pt x="1" y="6"/>
                  <a:pt x="1" y="6"/>
                </a:cubicBezTo>
                <a:cubicBezTo>
                  <a:pt x="1" y="7"/>
                  <a:pt x="1" y="7"/>
                  <a:pt x="1" y="8"/>
                </a:cubicBezTo>
                <a:cubicBezTo>
                  <a:pt x="1" y="8"/>
                  <a:pt x="2" y="9"/>
                  <a:pt x="2" y="9"/>
                </a:cubicBezTo>
                <a:cubicBezTo>
                  <a:pt x="8" y="11"/>
                  <a:pt x="8" y="11"/>
                  <a:pt x="8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7"/>
                  <a:pt x="0" y="6"/>
                </a:cubicBezTo>
                <a:cubicBezTo>
                  <a:pt x="1" y="5"/>
                  <a:pt x="1" y="5"/>
                  <a:pt x="2" y="4"/>
                </a:cubicBezTo>
                <a:cubicBezTo>
                  <a:pt x="2" y="4"/>
                  <a:pt x="1" y="3"/>
                  <a:pt x="2" y="2"/>
                </a:cubicBezTo>
                <a:cubicBezTo>
                  <a:pt x="2" y="1"/>
                  <a:pt x="2" y="0"/>
                  <a:pt x="3" y="0"/>
                </a:cubicBezTo>
                <a:cubicBezTo>
                  <a:pt x="4" y="0"/>
                  <a:pt x="4" y="0"/>
                  <a:pt x="5" y="0"/>
                </a:cubicBezTo>
                <a:cubicBezTo>
                  <a:pt x="11" y="2"/>
                  <a:pt x="11" y="2"/>
                  <a:pt x="11" y="2"/>
                </a:cubicBezTo>
                <a:lnTo>
                  <a:pt x="10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7391" tIns="33696" rIns="67391" bIns="33696"/>
          <a:lstStyle/>
          <a:p>
            <a:endParaRPr lang="zh-CN" altLang="en-US" sz="2100"/>
          </a:p>
        </p:txBody>
      </p:sp>
      <p:sp>
        <p:nvSpPr>
          <p:cNvPr id="27" name="矩形 26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603"/>
          <p:cNvSpPr txBox="1"/>
          <p:nvPr/>
        </p:nvSpPr>
        <p:spPr bwMode="auto">
          <a:xfrm>
            <a:off x="368720" y="287908"/>
            <a:ext cx="3598585" cy="437382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</a:rPr>
              <a:t>主流持久层的技术框架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7E6CD22A-1CE1-7442-A99E-E0E7EA2F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593" y="3096220"/>
            <a:ext cx="2100796" cy="77448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432BE04-AA92-EC4E-8F73-EFC5A85D1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418" y="1007988"/>
            <a:ext cx="2083048" cy="8091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D896C2-FE91-1740-A72E-AC9C9DC95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674" y="3204063"/>
            <a:ext cx="2146300" cy="558800"/>
          </a:xfrm>
          <a:prstGeom prst="rect">
            <a:avLst/>
          </a:prstGeom>
        </p:spPr>
      </p:pic>
      <p:sp>
        <p:nvSpPr>
          <p:cNvPr id="11" name="Freeform 54@|5FFC:14657585|FBC:16777215|LFC:11765543|LBC:16777215">
            <a:extLst>
              <a:ext uri="{FF2B5EF4-FFF2-40B4-BE49-F238E27FC236}">
                <a16:creationId xmlns:a16="http://schemas.microsoft.com/office/drawing/2014/main" id="{2340189F-1824-2E4A-B022-F8658E7D5832}"/>
              </a:ext>
            </a:extLst>
          </p:cNvPr>
          <p:cNvSpPr>
            <a:spLocks/>
          </p:cNvSpPr>
          <p:nvPr/>
        </p:nvSpPr>
        <p:spPr bwMode="auto">
          <a:xfrm>
            <a:off x="3662118" y="2088108"/>
            <a:ext cx="1288051" cy="1282246"/>
          </a:xfrm>
          <a:custGeom>
            <a:avLst/>
            <a:gdLst>
              <a:gd name="T0" fmla="*/ 0 w 661361"/>
              <a:gd name="T1" fmla="*/ 16014006 h 661361"/>
              <a:gd name="T2" fmla="*/ 4690429 w 661361"/>
              <a:gd name="T3" fmla="*/ 4690392 h 661361"/>
              <a:gd name="T4" fmla="*/ 16014061 w 661361"/>
              <a:gd name="T5" fmla="*/ 0 h 661361"/>
              <a:gd name="T6" fmla="*/ 27337691 w 661361"/>
              <a:gd name="T7" fmla="*/ 4690429 h 661361"/>
              <a:gd name="T8" fmla="*/ 32028069 w 661361"/>
              <a:gd name="T9" fmla="*/ 16014061 h 661361"/>
              <a:gd name="T10" fmla="*/ 27337691 w 661361"/>
              <a:gd name="T11" fmla="*/ 27337691 h 661361"/>
              <a:gd name="T12" fmla="*/ 16014061 w 661361"/>
              <a:gd name="T13" fmla="*/ 32028069 h 661361"/>
              <a:gd name="T14" fmla="*/ 4690429 w 661361"/>
              <a:gd name="T15" fmla="*/ 27337691 h 661361"/>
              <a:gd name="T16" fmla="*/ 55 w 661361"/>
              <a:gd name="T17" fmla="*/ 16014061 h 661361"/>
              <a:gd name="T18" fmla="*/ 0 w 661361"/>
              <a:gd name="T19" fmla="*/ 16014006 h 66136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2259AA"/>
          </a:solidFill>
          <a:ln>
            <a:noFill/>
          </a:ln>
          <a:extLst/>
        </p:spPr>
        <p:txBody>
          <a:bodyPr lIns="104331" tIns="104331" rIns="104331" bIns="104331" anchor="ctr"/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VS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98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287908"/>
            <a:ext cx="1043398" cy="437382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JDBC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DA7EEA-8684-0D4C-94C8-0520AB460613}"/>
              </a:ext>
            </a:extLst>
          </p:cNvPr>
          <p:cNvSpPr txBox="1"/>
          <p:nvPr/>
        </p:nvSpPr>
        <p:spPr>
          <a:xfrm>
            <a:off x="728663" y="1000125"/>
            <a:ext cx="776731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JDBC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的五个步骤：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1&gt;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注册驱动和数据库信息。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2&gt;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获得</a:t>
            </a:r>
            <a:r>
              <a:rPr kumimoji="1"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Connection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，并使用它打开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Statement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3&gt;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kumimoji="1"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Statement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对象执行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语句，并获得结果对象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ResultSet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4&gt;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通过代码将</a:t>
            </a:r>
            <a:r>
              <a:rPr kumimoji="1" lang="en-US" altLang="zh-CN" sz="20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ResultSet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对象转化为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POJO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5&gt;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关闭数据库资源。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1&gt;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代码量很大，麻烦。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2&gt;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需要我们对异常进行正确捕获并关闭链接。</a:t>
            </a:r>
          </a:p>
        </p:txBody>
      </p:sp>
    </p:spTree>
    <p:extLst>
      <p:ext uri="{BB962C8B-B14F-4D97-AF65-F5344CB8AC3E}">
        <p14:creationId xmlns:p14="http://schemas.microsoft.com/office/powerpoint/2010/main" val="120085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287908"/>
            <a:ext cx="1937938" cy="437382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</a:rPr>
              <a:t>Hibernate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A6C066-5011-F840-B3A2-4240EE98CEDD}"/>
              </a:ext>
            </a:extLst>
          </p:cNvPr>
          <p:cNvSpPr txBox="1"/>
          <p:nvPr/>
        </p:nvSpPr>
        <p:spPr>
          <a:xfrm>
            <a:off x="435794" y="791964"/>
            <a:ext cx="8246168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1&gt;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将映射规则分离到</a:t>
            </a:r>
            <a:r>
              <a:rPr kumimoji="1"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XML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注解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中，减少了代码的耦合度。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2&gt;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无需管理数据库连接，只需配置响应的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XML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3&gt;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一个会话，只需要操作</a:t>
            </a:r>
            <a:r>
              <a:rPr kumimoji="1"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对象即可。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4&gt;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关闭资源，只关闭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Session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即可。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1&gt;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全表映射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不便利，更新时需要发送所有字段。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2&gt;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无法根据不同的条件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组装不同的</a:t>
            </a:r>
            <a:r>
              <a:rPr kumimoji="1"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3&gt;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多表关联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复杂</a:t>
            </a:r>
            <a:r>
              <a:rPr kumimoji="1"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支持较差，需要自己写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，返回后，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需要自己将数据组装为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POJO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4&gt;</a:t>
            </a:r>
            <a:r>
              <a:rPr kumimoji="1"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HQL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性能较差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，无法优化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5&gt;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不能有效支持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存储过程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5163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287908"/>
            <a:ext cx="1572389" cy="437382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MyBatis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DC60BC-50AF-5E48-A973-CC6FEB06AE73}"/>
              </a:ext>
            </a:extLst>
          </p:cNvPr>
          <p:cNvSpPr txBox="1"/>
          <p:nvPr/>
        </p:nvSpPr>
        <p:spPr>
          <a:xfrm>
            <a:off x="252090" y="1445260"/>
            <a:ext cx="88168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可以配置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动态</a:t>
            </a:r>
            <a:r>
              <a:rPr kumimoji="1"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kumimoji="1"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进行优化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，并通过配置来决定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的映射规则。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存储过程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具有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自动映射功能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，在注意命名规则的基础上，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无需在写映射规则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MyBatis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提供接口编程的映射器，只需要一个接口和映射文件便可以运行。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代码耦合度低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388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4298" y="1800076"/>
            <a:ext cx="72008" cy="1080120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8114" y="2376140"/>
            <a:ext cx="21602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2484338" y="1970116"/>
            <a:ext cx="4153224" cy="622048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zh-CN" altLang="en-US" sz="3600" dirty="0">
                <a:solidFill>
                  <a:schemeClr val="tx1"/>
                </a:solidFill>
              </a:rPr>
              <a:t>如何使用</a:t>
            </a:r>
            <a:r>
              <a:rPr lang="en-US" altLang="zh-CN" sz="3600" dirty="0" err="1">
                <a:solidFill>
                  <a:schemeClr val="tx1"/>
                </a:solidFill>
              </a:rPr>
              <a:t>MyBatis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77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287908"/>
            <a:ext cx="1210110" cy="437382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B992A4-1AF9-3844-BA34-E7B452B86A6E}"/>
              </a:ext>
            </a:extLst>
          </p:cNvPr>
          <p:cNvSpPr txBox="1"/>
          <p:nvPr/>
        </p:nvSpPr>
        <p:spPr>
          <a:xfrm>
            <a:off x="1260041" y="791964"/>
            <a:ext cx="619284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>
                <a:solidFill>
                  <a:srgbClr val="2259AA"/>
                </a:solidFill>
              </a:rPr>
              <a:t>&lt;select id="</a:t>
            </a:r>
            <a:r>
              <a:rPr lang="en" altLang="zh-CN" dirty="0" err="1">
                <a:solidFill>
                  <a:srgbClr val="2259AA"/>
                </a:solidFill>
              </a:rPr>
              <a:t>selectPerson</a:t>
            </a:r>
            <a:r>
              <a:rPr lang="en" altLang="zh-CN" dirty="0">
                <a:solidFill>
                  <a:srgbClr val="2259AA"/>
                </a:solidFill>
              </a:rPr>
              <a:t>" </a:t>
            </a:r>
            <a:r>
              <a:rPr lang="en" altLang="zh-CN" dirty="0" err="1">
                <a:solidFill>
                  <a:srgbClr val="2259AA"/>
                </a:solidFill>
              </a:rPr>
              <a:t>parameterType</a:t>
            </a:r>
            <a:r>
              <a:rPr lang="en" altLang="zh-CN" dirty="0">
                <a:solidFill>
                  <a:srgbClr val="2259AA"/>
                </a:solidFill>
              </a:rPr>
              <a:t>="</a:t>
            </a:r>
            <a:r>
              <a:rPr lang="en" altLang="zh-CN" dirty="0" err="1">
                <a:solidFill>
                  <a:srgbClr val="2259AA"/>
                </a:solidFill>
              </a:rPr>
              <a:t>int</a:t>
            </a:r>
            <a:r>
              <a:rPr lang="en" altLang="zh-CN" dirty="0">
                <a:solidFill>
                  <a:srgbClr val="2259AA"/>
                </a:solidFill>
              </a:rPr>
              <a:t>" </a:t>
            </a:r>
            <a:r>
              <a:rPr lang="en" altLang="zh-CN" dirty="0" err="1">
                <a:solidFill>
                  <a:srgbClr val="2259AA"/>
                </a:solidFill>
              </a:rPr>
              <a:t>resultType</a:t>
            </a:r>
            <a:r>
              <a:rPr lang="en" altLang="zh-CN" dirty="0">
                <a:solidFill>
                  <a:srgbClr val="2259AA"/>
                </a:solidFill>
              </a:rPr>
              <a:t>="</a:t>
            </a:r>
            <a:r>
              <a:rPr lang="en" altLang="zh-CN" dirty="0" err="1">
                <a:solidFill>
                  <a:srgbClr val="2259AA"/>
                </a:solidFill>
              </a:rPr>
              <a:t>hashmap</a:t>
            </a:r>
            <a:r>
              <a:rPr lang="en" altLang="zh-CN" dirty="0">
                <a:solidFill>
                  <a:srgbClr val="2259AA"/>
                </a:solidFill>
              </a:rPr>
              <a:t>"&gt; </a:t>
            </a:r>
          </a:p>
          <a:p>
            <a:r>
              <a:rPr lang="en" altLang="zh-CN" dirty="0">
                <a:solidFill>
                  <a:srgbClr val="2259AA"/>
                </a:solidFill>
              </a:rPr>
              <a:t>SELECT * FROM PERSON WHERE ID = #{id} </a:t>
            </a:r>
          </a:p>
          <a:p>
            <a:r>
              <a:rPr lang="en" altLang="zh-CN" dirty="0">
                <a:solidFill>
                  <a:srgbClr val="2259AA"/>
                </a:solidFill>
              </a:rPr>
              <a:t>&lt;/select&gt;</a:t>
            </a:r>
          </a:p>
          <a:p>
            <a:endParaRPr kumimoji="1" lang="en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" altLang="zh-CN" dirty="0"/>
              <a:t>&lt;select </a:t>
            </a:r>
          </a:p>
          <a:p>
            <a:r>
              <a:rPr lang="en" altLang="zh-CN" dirty="0"/>
              <a:t>	id="</a:t>
            </a:r>
            <a:r>
              <a:rPr lang="en" altLang="zh-CN" dirty="0" err="1"/>
              <a:t>selectPerson</a:t>
            </a:r>
            <a:r>
              <a:rPr lang="en" altLang="zh-CN" dirty="0"/>
              <a:t>" 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parameterType</a:t>
            </a:r>
            <a:r>
              <a:rPr lang="en" altLang="zh-CN" dirty="0"/>
              <a:t>="</a:t>
            </a:r>
            <a:r>
              <a:rPr lang="en" altLang="zh-CN" dirty="0" err="1"/>
              <a:t>int</a:t>
            </a:r>
            <a:r>
              <a:rPr lang="en" altLang="zh-CN" dirty="0"/>
              <a:t>" 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parameterMap</a:t>
            </a:r>
            <a:r>
              <a:rPr lang="en" altLang="zh-CN" dirty="0"/>
              <a:t>="deprecated" 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resultType</a:t>
            </a:r>
            <a:r>
              <a:rPr lang="en" altLang="zh-CN" dirty="0"/>
              <a:t>="</a:t>
            </a:r>
            <a:r>
              <a:rPr lang="en" altLang="zh-CN" dirty="0" err="1"/>
              <a:t>hashmap</a:t>
            </a:r>
            <a:r>
              <a:rPr lang="en" altLang="zh-CN" dirty="0"/>
              <a:t>" 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resultMap</a:t>
            </a:r>
            <a:r>
              <a:rPr lang="en" altLang="zh-CN" dirty="0"/>
              <a:t>="</a:t>
            </a:r>
            <a:r>
              <a:rPr lang="en" altLang="zh-CN" dirty="0" err="1"/>
              <a:t>personResultMap</a:t>
            </a:r>
            <a:r>
              <a:rPr lang="en" altLang="zh-CN" dirty="0"/>
              <a:t>" 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flushCache</a:t>
            </a:r>
            <a:r>
              <a:rPr lang="en" altLang="zh-CN" dirty="0"/>
              <a:t>="false" 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useCache</a:t>
            </a:r>
            <a:r>
              <a:rPr lang="en" altLang="zh-CN" dirty="0"/>
              <a:t>="true" </a:t>
            </a:r>
          </a:p>
          <a:p>
            <a:r>
              <a:rPr lang="en" altLang="zh-CN" dirty="0"/>
              <a:t>	timeout="10" 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fetchSize</a:t>
            </a:r>
            <a:r>
              <a:rPr lang="en" altLang="zh-CN" dirty="0"/>
              <a:t>="256" 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statementType</a:t>
            </a:r>
            <a:r>
              <a:rPr lang="en" altLang="zh-CN" dirty="0"/>
              <a:t>="PREPARED" </a:t>
            </a:r>
          </a:p>
          <a:p>
            <a:r>
              <a:rPr lang="en" altLang="zh-CN" dirty="0"/>
              <a:t>	</a:t>
            </a:r>
            <a:r>
              <a:rPr lang="en" altLang="zh-CN" dirty="0" err="1"/>
              <a:t>resultSetType</a:t>
            </a:r>
            <a:r>
              <a:rPr lang="en" altLang="zh-CN" dirty="0"/>
              <a:t>="FORWARD_ONLY"&gt;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17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2090" y="287908"/>
            <a:ext cx="45719" cy="432048"/>
          </a:xfrm>
          <a:prstGeom prst="rect">
            <a:avLst/>
          </a:prstGeom>
          <a:solidFill>
            <a:srgbClr val="225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603"/>
          <p:cNvSpPr txBox="1"/>
          <p:nvPr/>
        </p:nvSpPr>
        <p:spPr bwMode="auto">
          <a:xfrm>
            <a:off x="368720" y="287908"/>
            <a:ext cx="1197286" cy="437382"/>
          </a:xfrm>
          <a:prstGeom prst="rect">
            <a:avLst/>
          </a:prstGeom>
          <a:noFill/>
        </p:spPr>
        <p:txBody>
          <a:bodyPr wrap="none" lIns="67391" tIns="33696" rIns="67391" bIns="3369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B992A4-1AF9-3844-BA34-E7B452B86A6E}"/>
              </a:ext>
            </a:extLst>
          </p:cNvPr>
          <p:cNvSpPr txBox="1"/>
          <p:nvPr/>
        </p:nvSpPr>
        <p:spPr>
          <a:xfrm>
            <a:off x="1404057" y="924942"/>
            <a:ext cx="58328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2259AA"/>
                </a:solidFill>
              </a:rPr>
              <a:t>&lt;insert id="</a:t>
            </a:r>
            <a:r>
              <a:rPr lang="en" altLang="zh-CN" dirty="0" err="1">
                <a:solidFill>
                  <a:srgbClr val="2259AA"/>
                </a:solidFill>
              </a:rPr>
              <a:t>insertAuthor</a:t>
            </a:r>
            <a:r>
              <a:rPr lang="en" altLang="zh-CN" dirty="0">
                <a:solidFill>
                  <a:srgbClr val="2259AA"/>
                </a:solidFill>
              </a:rPr>
              <a:t>"&gt;</a:t>
            </a:r>
          </a:p>
          <a:p>
            <a:r>
              <a:rPr lang="en" altLang="zh-CN" dirty="0">
                <a:solidFill>
                  <a:srgbClr val="2259AA"/>
                </a:solidFill>
              </a:rPr>
              <a:t>  insert into Author (</a:t>
            </a:r>
            <a:r>
              <a:rPr lang="en" altLang="zh-CN" dirty="0" err="1">
                <a:solidFill>
                  <a:srgbClr val="2259AA"/>
                </a:solidFill>
              </a:rPr>
              <a:t>id,username,password,email,bio</a:t>
            </a:r>
            <a:r>
              <a:rPr lang="en" altLang="zh-CN" dirty="0">
                <a:solidFill>
                  <a:srgbClr val="2259AA"/>
                </a:solidFill>
              </a:rPr>
              <a:t>)</a:t>
            </a:r>
          </a:p>
          <a:p>
            <a:r>
              <a:rPr lang="en" altLang="zh-CN" dirty="0">
                <a:solidFill>
                  <a:srgbClr val="2259AA"/>
                </a:solidFill>
              </a:rPr>
              <a:t>  values (#{id},#{username},#{password},#{email},#{bio})</a:t>
            </a:r>
          </a:p>
          <a:p>
            <a:r>
              <a:rPr lang="en" altLang="zh-CN" dirty="0">
                <a:solidFill>
                  <a:srgbClr val="2259AA"/>
                </a:solidFill>
              </a:rPr>
              <a:t>&lt;/insert&gt;</a:t>
            </a:r>
          </a:p>
          <a:p>
            <a:endParaRPr lang="en" altLang="zh-CN" dirty="0"/>
          </a:p>
          <a:p>
            <a:r>
              <a:rPr lang="en" altLang="zh-CN" dirty="0"/>
              <a:t>&lt;insert</a:t>
            </a:r>
          </a:p>
          <a:p>
            <a:r>
              <a:rPr lang="en" altLang="zh-CN" dirty="0"/>
              <a:t> 	 id="</a:t>
            </a:r>
            <a:r>
              <a:rPr lang="en" altLang="zh-CN" dirty="0" err="1"/>
              <a:t>insertAuthor</a:t>
            </a:r>
            <a:r>
              <a:rPr lang="en" altLang="zh-CN" dirty="0"/>
              <a:t>"</a:t>
            </a:r>
          </a:p>
          <a:p>
            <a:r>
              <a:rPr lang="en" altLang="zh-CN" dirty="0"/>
              <a:t>  	</a:t>
            </a:r>
            <a:r>
              <a:rPr lang="en" altLang="zh-CN" dirty="0" err="1"/>
              <a:t>parameterType</a:t>
            </a:r>
            <a:r>
              <a:rPr lang="en" altLang="zh-CN" dirty="0"/>
              <a:t>="</a:t>
            </a:r>
            <a:r>
              <a:rPr lang="en" altLang="zh-CN" dirty="0" err="1"/>
              <a:t>domain.blog.Author</a:t>
            </a:r>
            <a:r>
              <a:rPr lang="en" altLang="zh-CN" dirty="0"/>
              <a:t>"</a:t>
            </a:r>
          </a:p>
          <a:p>
            <a:r>
              <a:rPr lang="en" altLang="zh-CN" dirty="0"/>
              <a:t>  	</a:t>
            </a:r>
            <a:r>
              <a:rPr lang="en" altLang="zh-CN" dirty="0" err="1"/>
              <a:t>flushCache</a:t>
            </a:r>
            <a:r>
              <a:rPr lang="en" altLang="zh-CN" dirty="0"/>
              <a:t>="true"</a:t>
            </a:r>
          </a:p>
          <a:p>
            <a:r>
              <a:rPr lang="en" altLang="zh-CN" dirty="0"/>
              <a:t>  	</a:t>
            </a:r>
            <a:r>
              <a:rPr lang="en" altLang="zh-CN" dirty="0" err="1"/>
              <a:t>statementType</a:t>
            </a:r>
            <a:r>
              <a:rPr lang="en" altLang="zh-CN" dirty="0"/>
              <a:t>="PREPARED"</a:t>
            </a:r>
          </a:p>
          <a:p>
            <a:r>
              <a:rPr lang="en" altLang="zh-CN" dirty="0"/>
              <a:t>  	</a:t>
            </a:r>
            <a:r>
              <a:rPr lang="en" altLang="zh-CN" dirty="0" err="1"/>
              <a:t>keyProperty</a:t>
            </a:r>
            <a:r>
              <a:rPr lang="en" altLang="zh-CN" dirty="0"/>
              <a:t>=""</a:t>
            </a:r>
          </a:p>
          <a:p>
            <a:r>
              <a:rPr lang="en" altLang="zh-CN" dirty="0"/>
              <a:t>  	</a:t>
            </a:r>
            <a:r>
              <a:rPr lang="en" altLang="zh-CN" dirty="0" err="1"/>
              <a:t>keyColumn</a:t>
            </a:r>
            <a:r>
              <a:rPr lang="en" altLang="zh-CN" dirty="0"/>
              <a:t>=""</a:t>
            </a:r>
          </a:p>
          <a:p>
            <a:r>
              <a:rPr lang="en" altLang="zh-CN" dirty="0"/>
              <a:t>  	</a:t>
            </a:r>
            <a:r>
              <a:rPr lang="en" altLang="zh-CN" dirty="0" err="1"/>
              <a:t>useGeneratedKeys</a:t>
            </a:r>
            <a:r>
              <a:rPr lang="en" altLang="zh-CN" dirty="0"/>
              <a:t>=""</a:t>
            </a:r>
          </a:p>
          <a:p>
            <a:r>
              <a:rPr lang="en" altLang="zh-CN" dirty="0"/>
              <a:t>  	timeout="20"&gt;</a:t>
            </a: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6736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6144</TotalTime>
  <Words>1357</Words>
  <Application>Microsoft Macintosh PowerPoint</Application>
  <PresentationFormat>自定义</PresentationFormat>
  <Paragraphs>240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宋体</vt:lpstr>
      <vt:lpstr>Microsoft YaHei</vt:lpstr>
      <vt:lpstr>Microsoft YaHei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</dc:title>
  <dc:creator>Little East</dc:creator>
  <cp:lastModifiedBy>leespy@163.com</cp:lastModifiedBy>
  <cp:revision>107</cp:revision>
  <dcterms:modified xsi:type="dcterms:W3CDTF">2020-11-07T02:27:10Z</dcterms:modified>
</cp:coreProperties>
</file>