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Dosis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Dosis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inverted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3600"/>
            </a:lvl1pPr>
            <a:lvl2pPr lvl="1" rtl="0">
              <a:spcBef>
                <a:spcPts val="0"/>
              </a:spcBef>
              <a:buSzPct val="100000"/>
              <a:defRPr i="1" sz="3600"/>
            </a:lvl2pPr>
            <a:lvl3pPr lvl="2" rtl="0">
              <a:spcBef>
                <a:spcPts val="0"/>
              </a:spcBef>
              <a:buSzPct val="100000"/>
              <a:defRPr i="1" sz="3600"/>
            </a:lvl3pPr>
            <a:lvl4pPr lvl="3" rtl="0">
              <a:spcBef>
                <a:spcPts val="0"/>
              </a:spcBef>
              <a:buSzPct val="100000"/>
              <a:defRPr i="1" sz="3600"/>
            </a:lvl4pPr>
            <a:lvl5pPr lvl="4" rtl="0">
              <a:spcBef>
                <a:spcPts val="0"/>
              </a:spcBef>
              <a:buSzPct val="100000"/>
              <a:defRPr i="1" sz="3600"/>
            </a:lvl5pPr>
            <a:lvl6pPr lvl="5" rtl="0">
              <a:spcBef>
                <a:spcPts val="0"/>
              </a:spcBef>
              <a:buSzPct val="100000"/>
              <a:defRPr i="1" sz="3600"/>
            </a:lvl6pPr>
            <a:lvl7pPr lvl="6" rtl="0">
              <a:spcBef>
                <a:spcPts val="0"/>
              </a:spcBef>
              <a:buSzPct val="100000"/>
              <a:defRPr i="1" sz="3600"/>
            </a:lvl7pPr>
            <a:lvl8pPr lvl="7" rtl="0">
              <a:spcBef>
                <a:spcPts val="0"/>
              </a:spcBef>
              <a:buSzPct val="100000"/>
              <a:defRPr i="1" sz="3600"/>
            </a:lvl8pPr>
            <a:lvl9pPr lvl="8">
              <a:spcBef>
                <a:spcPts val="0"/>
              </a:spcBef>
              <a:buSzPct val="100000"/>
              <a:defRPr i="1" sz="3600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b="0" sz="2400"/>
            </a:lvl1pPr>
            <a:lvl2pPr lvl="1">
              <a:spcBef>
                <a:spcPts val="0"/>
              </a:spcBef>
              <a:buSzPct val="100000"/>
              <a:defRPr b="0" sz="2400"/>
            </a:lvl2pPr>
            <a:lvl3pPr lvl="2">
              <a:spcBef>
                <a:spcPts val="0"/>
              </a:spcBef>
              <a:buSzPct val="100000"/>
              <a:defRPr b="0" sz="2400"/>
            </a:lvl3pPr>
            <a:lvl4pPr lvl="3">
              <a:spcBef>
                <a:spcPts val="0"/>
              </a:spcBef>
              <a:buSzPct val="100000"/>
              <a:defRPr b="0" sz="2400"/>
            </a:lvl4pPr>
            <a:lvl5pPr lvl="4">
              <a:spcBef>
                <a:spcPts val="0"/>
              </a:spcBef>
              <a:buSzPct val="100000"/>
              <a:defRPr b="0" sz="2400"/>
            </a:lvl5pPr>
            <a:lvl6pPr lvl="5">
              <a:spcBef>
                <a:spcPts val="0"/>
              </a:spcBef>
              <a:buSzPct val="100000"/>
              <a:defRPr b="0" sz="2400"/>
            </a:lvl6pPr>
            <a:lvl7pPr lvl="6">
              <a:spcBef>
                <a:spcPts val="0"/>
              </a:spcBef>
              <a:buSzPct val="100000"/>
              <a:defRPr b="0" sz="2400"/>
            </a:lvl7pPr>
            <a:lvl8pPr lvl="7">
              <a:spcBef>
                <a:spcPts val="0"/>
              </a:spcBef>
              <a:buSzPct val="100000"/>
              <a:defRPr b="0" sz="2400"/>
            </a:lvl8pPr>
            <a:lvl9pPr lvl="8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CAN/Elevator  Diagnostic Control Project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615050" y="4501375"/>
            <a:ext cx="5688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By Ovi, James &amp; Kevin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6" name="Shape 176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177" name="Shape 177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1101375" y="1349550"/>
            <a:ext cx="6831000" cy="34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 Phase I 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" sz="1400"/>
              <a:t>Develop elevator system nodes with CAN communication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" sz="1400"/>
              <a:t>Floor Nodes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" sz="1400"/>
              <a:t>Car-Controller Node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" sz="1400"/>
              <a:t>Elevator Supervisor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highlight>
                  <a:srgbClr val="FF8700"/>
                </a:highlight>
              </a:rPr>
              <a:t>Phase II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i="1" lang="en" sz="1400"/>
              <a:t>Develop a web based user interface for a logging &amp; control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highlight>
                  <a:srgbClr val="FF8700"/>
                </a:highlight>
              </a:rPr>
              <a:t>Phase III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i="1" lang="en" sz="1400"/>
              <a:t>Integrate phase 1 and 2 together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i="1" lang="en" sz="1400"/>
              <a:t>Control elevator from website and from individual nodes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650" y="1569000"/>
            <a:ext cx="2733975" cy="15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PHASE I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1028475" y="3449650"/>
            <a:ext cx="6955800" cy="5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Outcome: Fully functioning CAN network </a:t>
            </a:r>
          </a:p>
        </p:txBody>
      </p:sp>
      <p:sp>
        <p:nvSpPr>
          <p:cNvPr id="121" name="Shape 121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08" y="4411799"/>
            <a:ext cx="3165691" cy="73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Phase I: Work Distribution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912275" y="1251825"/>
            <a:ext cx="601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8700"/>
                </a:highlight>
                <a:latin typeface="Roboto"/>
                <a:ea typeface="Roboto"/>
                <a:cs typeface="Roboto"/>
                <a:sym typeface="Roboto"/>
              </a:rPr>
              <a:t>KEVIN</a:t>
            </a:r>
            <a:r>
              <a:rPr b="1" lang="en">
                <a:solidFill>
                  <a:srgbClr val="222222"/>
                </a:solidFill>
                <a:highlight>
                  <a:srgbClr val="FF8700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Project Schedule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Test Plan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Linux Supervisor Software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8700"/>
                </a:highlight>
                <a:latin typeface="Roboto"/>
                <a:ea typeface="Roboto"/>
                <a:cs typeface="Roboto"/>
                <a:sym typeface="Roboto"/>
              </a:rPr>
              <a:t>JAMES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System Block Diagram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Axman send/receive via CAN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Car-Controller Software &amp; Hardware configuration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8700"/>
                </a:highlight>
                <a:latin typeface="Roboto"/>
                <a:ea typeface="Roboto"/>
                <a:cs typeface="Roboto"/>
                <a:sym typeface="Roboto"/>
              </a:rPr>
              <a:t>OVI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Project Constraints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Axman send/receive via CAN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Elevator Nodes Software &amp; Hardware configuration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I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900" y="1206275"/>
            <a:ext cx="5855100" cy="35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875" y="1171075"/>
            <a:ext cx="1137400" cy="9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1497050" y="1171075"/>
            <a:ext cx="2294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System Block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5175"/>
            <a:ext cx="4466550" cy="38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Supervisor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588" y="1190300"/>
            <a:ext cx="3906260" cy="36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95" y="3426500"/>
            <a:ext cx="4498049" cy="141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33025" y="1190306"/>
            <a:ext cx="50445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latin typeface="Dosis"/>
                <a:ea typeface="Dosis"/>
                <a:cs typeface="Dosis"/>
                <a:sym typeface="Dosis"/>
              </a:rPr>
              <a:t>Key Components: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>
              <a:spcBef>
                <a:spcPts val="0"/>
              </a:spcBef>
              <a:buSzPct val="100000"/>
              <a:buFont typeface="Dosis"/>
              <a:buChar char="●"/>
            </a:pPr>
            <a:r>
              <a:rPr b="1" lang="en" sz="1200">
                <a:latin typeface="Dosis"/>
                <a:ea typeface="Dosis"/>
                <a:cs typeface="Dosis"/>
                <a:sym typeface="Dosis"/>
              </a:rPr>
              <a:t>Main application loop: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Dosis"/>
                <a:ea typeface="Dosis"/>
                <a:cs typeface="Dosis"/>
                <a:sym typeface="Dosis"/>
              </a:rPr>
              <a:t>	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200">
                <a:latin typeface="Dosis"/>
                <a:ea typeface="Dosis"/>
                <a:cs typeface="Dosis"/>
                <a:sym typeface="Dosis"/>
              </a:rPr>
              <a:t>Four States: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 	Waiting, Door Open, Door Closed, Moving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200">
                <a:latin typeface="Dosis"/>
                <a:ea typeface="Dosis"/>
                <a:cs typeface="Dosis"/>
                <a:sym typeface="Dosis"/>
              </a:rPr>
              <a:t>Six Conditions</a:t>
            </a:r>
            <a:r>
              <a:rPr lang="en" sz="1200">
                <a:latin typeface="Dosis"/>
                <a:ea typeface="Dosis"/>
                <a:cs typeface="Dosis"/>
                <a:sym typeface="Dosis"/>
              </a:rPr>
              <a:t>: 	(1) Door is opened	(2) Door is closed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	(3) Dequeue valid	(4) Dequeue invalid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	(5) Floor arrival		(6) Repeat (no change)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199850" y="1431225"/>
            <a:ext cx="23325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Font typeface="Dosis"/>
              <a:buAutoNum type="arabicPeriod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Read CAN bus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Dosis"/>
              <a:buAutoNum type="arabicPeriod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Read database</a:t>
            </a:r>
          </a:p>
          <a:p>
            <a:pPr indent="-304800" lvl="0" marL="457200">
              <a:spcBef>
                <a:spcPts val="0"/>
              </a:spcBef>
              <a:buSzPct val="100000"/>
              <a:buFont typeface="Dosis"/>
              <a:buAutoNum type="arabicPeriod"/>
            </a:pPr>
            <a:r>
              <a:rPr lang="en" sz="1200">
                <a:latin typeface="Dosis"/>
                <a:ea typeface="Dosis"/>
                <a:cs typeface="Dosis"/>
                <a:sym typeface="Dosis"/>
              </a:rPr>
              <a:t>Step through State Machine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PHASE II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1028475" y="3449650"/>
            <a:ext cx="6955800" cy="5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Outcome: Website with elevator control interface </a:t>
            </a:r>
          </a:p>
        </p:txBody>
      </p:sp>
      <p:sp>
        <p:nvSpPr>
          <p:cNvPr id="156" name="Shape 15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Phase II: Work Distribution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2912275" y="1251825"/>
            <a:ext cx="601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8700"/>
                </a:highlight>
                <a:latin typeface="Roboto"/>
                <a:ea typeface="Roboto"/>
                <a:cs typeface="Roboto"/>
                <a:sym typeface="Roboto"/>
              </a:rPr>
              <a:t>KEVIN  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Handle user requests from database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Home page design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8700"/>
                </a:highlight>
                <a:latin typeface="Roboto"/>
                <a:ea typeface="Roboto"/>
                <a:cs typeface="Roboto"/>
                <a:sym typeface="Roboto"/>
              </a:rPr>
              <a:t>JAMES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Control UI</a:t>
            </a:r>
          </a:p>
          <a:p>
            <a:pPr indent="-228600" lvl="0" marL="457200" rtl="0">
              <a:spcBef>
                <a:spcPts val="600"/>
              </a:spcBef>
              <a:buClr>
                <a:srgbClr val="222222"/>
              </a:buClr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Writing user requests to database tables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8700"/>
                </a:highlight>
                <a:latin typeface="Roboto"/>
                <a:ea typeface="Roboto"/>
                <a:cs typeface="Roboto"/>
                <a:sym typeface="Roboto"/>
              </a:rPr>
              <a:t>OVI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Read from database to produce live status updates</a:t>
            </a:r>
          </a:p>
          <a:p>
            <a:pPr indent="-228600" lvl="0" marL="457200" rtl="0">
              <a:spcBef>
                <a:spcPts val="600"/>
              </a:spcBef>
              <a:buChar char="●"/>
            </a:pPr>
            <a:r>
              <a:rPr lang="en"/>
              <a:t>Project schedule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1028475" y="2003775"/>
            <a:ext cx="5220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PHASE III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1028475" y="3108075"/>
            <a:ext cx="6955800" cy="5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Outcome: Fully Integrated CAN Network with Remote and Diagnostic Control </a:t>
            </a:r>
          </a:p>
        </p:txBody>
      </p:sp>
      <p:sp>
        <p:nvSpPr>
          <p:cNvPr id="170" name="Shape 170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