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67"/>
  </p:notesMasterIdLst>
  <p:sldIdLst>
    <p:sldId id="259" r:id="rId2"/>
    <p:sldId id="358" r:id="rId3"/>
    <p:sldId id="264" r:id="rId4"/>
    <p:sldId id="256" r:id="rId5"/>
    <p:sldId id="288" r:id="rId6"/>
    <p:sldId id="289" r:id="rId7"/>
    <p:sldId id="330" r:id="rId8"/>
    <p:sldId id="331" r:id="rId9"/>
    <p:sldId id="332" r:id="rId10"/>
    <p:sldId id="290" r:id="rId11"/>
    <p:sldId id="291" r:id="rId12"/>
    <p:sldId id="292" r:id="rId13"/>
    <p:sldId id="293" r:id="rId14"/>
    <p:sldId id="294" r:id="rId15"/>
    <p:sldId id="295" r:id="rId16"/>
    <p:sldId id="31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10" r:id="rId30"/>
    <p:sldId id="311" r:id="rId31"/>
    <p:sldId id="312" r:id="rId32"/>
    <p:sldId id="313" r:id="rId33"/>
    <p:sldId id="315" r:id="rId34"/>
    <p:sldId id="316" r:id="rId35"/>
    <p:sldId id="317" r:id="rId36"/>
    <p:sldId id="321" r:id="rId37"/>
    <p:sldId id="322" r:id="rId38"/>
    <p:sldId id="323" r:id="rId39"/>
    <p:sldId id="324" r:id="rId40"/>
    <p:sldId id="325" r:id="rId41"/>
    <p:sldId id="309" r:id="rId42"/>
    <p:sldId id="326" r:id="rId43"/>
    <p:sldId id="327" r:id="rId44"/>
    <p:sldId id="328" r:id="rId45"/>
    <p:sldId id="329" r:id="rId46"/>
    <p:sldId id="318" r:id="rId47"/>
    <p:sldId id="319" r:id="rId48"/>
    <p:sldId id="333" r:id="rId49"/>
    <p:sldId id="334" r:id="rId50"/>
    <p:sldId id="336" r:id="rId51"/>
    <p:sldId id="337" r:id="rId52"/>
    <p:sldId id="335" r:id="rId53"/>
    <p:sldId id="338" r:id="rId54"/>
    <p:sldId id="339" r:id="rId55"/>
    <p:sldId id="347" r:id="rId56"/>
    <p:sldId id="340" r:id="rId57"/>
    <p:sldId id="342" r:id="rId58"/>
    <p:sldId id="348" r:id="rId59"/>
    <p:sldId id="350" r:id="rId60"/>
    <p:sldId id="349" r:id="rId61"/>
    <p:sldId id="352" r:id="rId62"/>
    <p:sldId id="354" r:id="rId63"/>
    <p:sldId id="355" r:id="rId64"/>
    <p:sldId id="356" r:id="rId65"/>
    <p:sldId id="357" r:id="rId66"/>
  </p:sldIdLst>
  <p:sldSz cx="9144000" cy="6858000" type="screen4x3"/>
  <p:notesSz cx="6858000" cy="9144000"/>
  <p:embeddedFontLst>
    <p:embeddedFont>
      <p:font typeface="한컴 바겐세일 M" panose="02020603020101020101" pitchFamily="18" charset="-127"/>
      <p:regular r:id="rId68"/>
    </p:embeddedFont>
    <p:embeddedFont>
      <p:font typeface="Calibri Light" panose="020F0302020204030204" pitchFamily="34" charset="0"/>
      <p:regular r:id="rId69"/>
      <p:italic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한컴 바겐세일 B" panose="02020603020101020101" pitchFamily="18" charset="-127"/>
      <p:regular r:id="rId75"/>
    </p:embeddedFont>
    <p:embeddedFont>
      <p:font typeface="맑은 고딕" panose="020B0503020000020004" pitchFamily="50" charset="-127"/>
      <p:regular r:id="rId76"/>
      <p:bold r:id="rId77"/>
    </p:embeddedFont>
    <p:embeddedFont>
      <p:font typeface="나눔바른고딕" panose="020B0603020101020101" pitchFamily="50" charset="-127"/>
      <p:regular r:id="rId78"/>
      <p:bold r:id="rId7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3"/>
    <a:srgbClr val="005DAB"/>
    <a:srgbClr val="FFFFFF"/>
    <a:srgbClr val="EE2E24"/>
    <a:srgbClr val="480B08"/>
    <a:srgbClr val="E3AA76"/>
    <a:srgbClr val="FFF5E7"/>
    <a:srgbClr val="FFFBE1"/>
    <a:srgbClr val="B32011"/>
    <a:srgbClr val="921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E9450-2760-42D4-9F1B-92C29BF1DF3D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798E-0DAA-4CA4-B51D-9C10195DB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6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5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AF2F-9D8D-4B79-9972-EC440CAC6517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D9E1-56C4-4EBF-9D99-E3861A3B5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6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9209" y="899726"/>
            <a:ext cx="8885583" cy="153923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129209" y="2590343"/>
            <a:ext cx="8885583" cy="1539230"/>
          </a:xfrm>
          <a:prstGeom prst="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129209" y="4280959"/>
            <a:ext cx="8885583" cy="1539230"/>
          </a:xfrm>
          <a:prstGeom prst="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4602738" y="1963847"/>
            <a:ext cx="4411639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6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객체지향프로그래밍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1369" y="5021999"/>
            <a:ext cx="441163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컴퓨터공학과</a:t>
            </a:r>
            <a:endParaRPr lang="en-US" altLang="ko-KR" sz="157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20164260</a:t>
            </a:r>
          </a:p>
          <a:p>
            <a:pPr algn="r"/>
            <a:r>
              <a:rPr lang="ko-KR" altLang="en-US" sz="1575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정소연</a:t>
            </a:r>
            <a:endParaRPr lang="ko-KR" altLang="en-US" sz="157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1367" y="3331382"/>
            <a:ext cx="441163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r>
              <a:rPr lang="ko-KR" altLang="en-US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분반</a:t>
            </a:r>
            <a:endParaRPr lang="en-US" altLang="ko-KR" sz="157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575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탁동길</a:t>
            </a:r>
            <a:r>
              <a:rPr lang="ko-KR" altLang="en-US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교수님</a:t>
            </a:r>
            <a:endParaRPr lang="en-US" altLang="ko-KR" sz="157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2017.6.20(</a:t>
            </a:r>
            <a:r>
              <a:rPr lang="ko-KR" altLang="en-US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sz="15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7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래픽 2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082" y="870748"/>
            <a:ext cx="4731026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B1, B2;</a:t>
            </a:r>
          </a:p>
          <a:p>
            <a:r>
              <a:rPr lang="en-US" altLang="ko-KR" sz="1500" dirty="0"/>
              <a:t>B1.OrderM("Whopper");</a:t>
            </a:r>
          </a:p>
          <a:p>
            <a:r>
              <a:rPr lang="en-US" altLang="ko-KR" sz="1500" dirty="0"/>
              <a:t>B1.OrderP(5600);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B2.OrderM("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B2.OrderP(2000);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9" name="그래픽 8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함수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구현부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 밖 선언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1" b="61627"/>
          <a:stretch/>
        </p:blipFill>
        <p:spPr>
          <a:xfrm>
            <a:off x="4503762" y="3853922"/>
            <a:ext cx="4166158" cy="17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6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void MakeB1();</a:t>
            </a:r>
          </a:p>
          <a:p>
            <a:r>
              <a:rPr lang="en-US" altLang="ko-KR" sz="1500" dirty="0"/>
              <a:t>void MakeB2();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::MakeB1()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::MakeB2()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B1, B2;</a:t>
            </a:r>
          </a:p>
          <a:p>
            <a:r>
              <a:rPr lang="en-US" altLang="ko-KR" sz="1500" dirty="0"/>
              <a:t>B1.OrderM("Whopper");</a:t>
            </a:r>
          </a:p>
          <a:p>
            <a:r>
              <a:rPr lang="en-US" altLang="ko-KR" sz="1500" dirty="0"/>
              <a:t>B1.OrderP(5600);</a:t>
            </a:r>
          </a:p>
          <a:p>
            <a:r>
              <a:rPr lang="en-US" altLang="ko-KR" sz="1500" dirty="0"/>
              <a:t>B1.MakeB1();</a:t>
            </a:r>
          </a:p>
          <a:p>
            <a:r>
              <a:rPr lang="en-US" altLang="ko-KR" sz="1500" dirty="0"/>
              <a:t>B2.OrderM("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B2.OrderP(2000);</a:t>
            </a:r>
          </a:p>
          <a:p>
            <a:r>
              <a:rPr lang="en-US" altLang="ko-KR" sz="1500" dirty="0"/>
              <a:t>B2.MakeB2();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9" name="그래픽 8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함수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구현부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 밖 선언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75817"/>
          <a:stretch/>
        </p:blipFill>
        <p:spPr>
          <a:xfrm>
            <a:off x="4503762" y="3825550"/>
            <a:ext cx="4508003" cy="16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MakeB1()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MakeB2()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B1, B2;</a:t>
            </a:r>
          </a:p>
          <a:p>
            <a:r>
              <a:rPr lang="en-US" altLang="ko-KR" sz="1500" dirty="0"/>
              <a:t>B1.MakeB1();</a:t>
            </a:r>
          </a:p>
          <a:p>
            <a:r>
              <a:rPr lang="en-US" altLang="ko-KR" sz="1500" dirty="0"/>
              <a:t>B2.MakeB2();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16" name="그래픽 15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7" name="사각형: 둥근 위쪽 모서리 16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시 생성자로 초기화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-1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b="68096"/>
          <a:stretch/>
        </p:blipFill>
        <p:spPr>
          <a:xfrm>
            <a:off x="4503762" y="2891881"/>
            <a:ext cx="4106839" cy="17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menu = "Whopper"; price = 5600;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MakeB1()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MakeB2()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B1, B2;</a:t>
            </a:r>
          </a:p>
          <a:p>
            <a:r>
              <a:rPr lang="en-US" altLang="ko-KR" sz="1500" dirty="0"/>
              <a:t>B1.MakeB1();</a:t>
            </a:r>
          </a:p>
          <a:p>
            <a:r>
              <a:rPr lang="en-US" altLang="ko-KR" sz="1500" dirty="0"/>
              <a:t>B2.MakeB2();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16" name="그래픽 15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7" name="사각형: 둥근 위쪽 모서리 16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시 생성자로 초기화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-2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68534"/>
          <a:stretch/>
        </p:blipFill>
        <p:spPr>
          <a:xfrm>
            <a:off x="4503761" y="2957511"/>
            <a:ext cx="4097314" cy="17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0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MakeB1()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MakeB2()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B1.MakeB1();</a:t>
            </a:r>
          </a:p>
          <a:p>
            <a:r>
              <a:rPr lang="en-US" altLang="ko-KR" sz="1500" dirty="0"/>
              <a:t>B2.MakeB2();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13" name="그래픽 12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4" name="사각형: 둥근 위쪽 모서리 13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시 생성자로 초기화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b="56229"/>
          <a:stretch/>
        </p:blipFill>
        <p:spPr>
          <a:xfrm>
            <a:off x="4503762" y="3069100"/>
            <a:ext cx="4049689" cy="17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“</a:t>
            </a:r>
          </a:p>
          <a:p>
            <a:r>
              <a:rPr lang="en-US" altLang="ko-KR" sz="1500" dirty="0"/>
              <a:t>&lt;&lt;B1.ReceiptM()&lt;&lt;"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“</a:t>
            </a:r>
          </a:p>
          <a:p>
            <a:r>
              <a:rPr lang="en-US" altLang="ko-KR" sz="1500" dirty="0"/>
              <a:t>&lt;&lt;B2.ReceiptM()&lt;&lt;"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13" name="그래픽 12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4" name="사각형: 둥근 위쪽 모서리 13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시 생성자로 초기화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76429"/>
          <a:stretch/>
        </p:blipFill>
        <p:spPr>
          <a:xfrm>
            <a:off x="4503763" y="4116441"/>
            <a:ext cx="4351157" cy="14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menu,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price) { this-&gt;menu = menu; (*this).price = price;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13" name="그래픽 12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4" name="사각형: 둥근 위쪽 모서리 13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this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포인터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81134"/>
          <a:stretch/>
        </p:blipFill>
        <p:spPr>
          <a:xfrm>
            <a:off x="4503762" y="3958389"/>
            <a:ext cx="4363298" cy="15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“</a:t>
            </a:r>
          </a:p>
          <a:p>
            <a:r>
              <a:rPr lang="en-US" altLang="ko-KR" sz="1500" dirty="0"/>
              <a:t>&lt;&lt;B1.ReceiptM()&lt;&lt;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/>
              <a:t>B2.OrderM("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B2.OrderP(2000);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“</a:t>
            </a:r>
          </a:p>
          <a:p>
            <a:r>
              <a:rPr lang="en-US" altLang="ko-KR" sz="1500" dirty="0"/>
              <a:t>&lt;&lt;B2.ReceiptM()&lt;&lt;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9" name="그래픽 8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생성자의 오버로딩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b="74301"/>
          <a:stretch/>
        </p:blipFill>
        <p:spPr>
          <a:xfrm>
            <a:off x="4503762" y="4649719"/>
            <a:ext cx="4351156" cy="13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4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menu = 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"; price = 2000; 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3" name="사각형: 둥근 위쪽 모서리 12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생성자의 오버로딩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b="80292"/>
          <a:stretch/>
        </p:blipFill>
        <p:spPr>
          <a:xfrm>
            <a:off x="4503762" y="4267915"/>
            <a:ext cx="4259239" cy="14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1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menu = 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"; price = 2000; 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B2.ReceiptM()&lt;&lt;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B2.ReceiptP()&lt;&lt;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B3;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"3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B3.ReceiptM()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B3.ReceiptP()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B3.OrderM("</a:t>
            </a:r>
            <a:r>
              <a:rPr lang="en-US" altLang="ko-KR" sz="1500" dirty="0" err="1"/>
              <a:t>FrenchFries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B3.OrderP(1600);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"3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B3.ReceiptM()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B3.ReceiptP()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3" name="사각형: 둥근 위쪽 모서리 12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생성자의 오버로딩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72741"/>
          <a:stretch/>
        </p:blipFill>
        <p:spPr>
          <a:xfrm>
            <a:off x="4503762" y="4768491"/>
            <a:ext cx="4363298" cy="14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28587" y="906993"/>
            <a:ext cx="2528888" cy="4920464"/>
          </a:xfrm>
          <a:prstGeom prst="rect">
            <a:avLst/>
          </a:prstGeom>
          <a:solidFill>
            <a:srgbClr val="B32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/>
          <p:cNvSpPr/>
          <p:nvPr/>
        </p:nvSpPr>
        <p:spPr>
          <a:xfrm>
            <a:off x="2657475" y="906994"/>
            <a:ext cx="6357317" cy="4920464"/>
          </a:xfrm>
          <a:prstGeom prst="rect">
            <a:avLst/>
          </a:prstGeom>
          <a:solidFill>
            <a:srgbClr val="921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2" name="그래픽 21" descr="단일 톱니바퀴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780" y="1669592"/>
            <a:ext cx="487718" cy="487718"/>
          </a:xfrm>
          <a:prstGeom prst="rect">
            <a:avLst/>
          </a:prstGeom>
        </p:spPr>
      </p:pic>
      <p:pic>
        <p:nvPicPr>
          <p:cNvPr id="23" name="그래픽 22" descr="톱니바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5547" y="3096357"/>
            <a:ext cx="513400" cy="513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9498" y="1698762"/>
            <a:ext cx="174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DB813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클래스</a:t>
            </a:r>
          </a:p>
        </p:txBody>
      </p:sp>
      <p:sp>
        <p:nvSpPr>
          <p:cNvPr id="25" name="리본: 위로 기울어짐 24"/>
          <p:cNvSpPr/>
          <p:nvPr/>
        </p:nvSpPr>
        <p:spPr>
          <a:xfrm>
            <a:off x="498027" y="1047905"/>
            <a:ext cx="1790008" cy="480774"/>
          </a:xfrm>
          <a:prstGeom prst="ribbon2">
            <a:avLst/>
          </a:prstGeom>
          <a:solidFill>
            <a:srgbClr val="921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50" dirty="0">
              <a:solidFill>
                <a:srgbClr val="FDB813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1722" y="977308"/>
            <a:ext cx="86733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25" dirty="0">
                <a:solidFill>
                  <a:srgbClr val="FDB8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목차</a:t>
            </a:r>
          </a:p>
        </p:txBody>
      </p:sp>
      <p:pic>
        <p:nvPicPr>
          <p:cNvPr id="28" name="그래픽 27" descr="단일 톱니바퀴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325" y="4414565"/>
            <a:ext cx="515336" cy="515336"/>
          </a:xfrm>
          <a:prstGeom prst="rect">
            <a:avLst/>
          </a:prstGeom>
        </p:spPr>
      </p:pic>
      <p:pic>
        <p:nvPicPr>
          <p:cNvPr id="29" name="그래픽 28" descr="단일 톱니바퀴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24146">
            <a:off x="582521" y="4254768"/>
            <a:ext cx="392314" cy="392314"/>
          </a:xfrm>
          <a:prstGeom prst="rect">
            <a:avLst/>
          </a:prstGeom>
        </p:spPr>
      </p:pic>
      <p:pic>
        <p:nvPicPr>
          <p:cNvPr id="30" name="그래픽 29" descr="단일 톱니바퀴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25179">
            <a:off x="192255" y="4312536"/>
            <a:ext cx="291761" cy="29176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0862" y="3096357"/>
            <a:ext cx="174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FDB813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복사생성자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9485" y="4349480"/>
            <a:ext cx="174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DB813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상속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85447" y="1225453"/>
            <a:ext cx="349260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만들기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후 초기화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멤버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접근 오류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공개화 된 멤버 함수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private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변수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세가지 멤버 변수 객체 접근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함수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구현부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 밖 선언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 시 생성자로 초기화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생성자의 오버로딩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디폴트 생성자 구현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소멸자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inline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 분할 컴파일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객체 포인터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객체 배열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포인터 동적 메모리 할당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57175" indent="-257175">
              <a:buAutoNum type="arabicPeriod"/>
            </a:pP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포인터 배열처럼 동적 메모리 할당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47" y="1450514"/>
            <a:ext cx="5310465" cy="5310465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9015127" y="2018441"/>
            <a:ext cx="858712" cy="451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4" name="직사각형 43"/>
          <p:cNvSpPr/>
          <p:nvPr/>
        </p:nvSpPr>
        <p:spPr>
          <a:xfrm rot="5400000">
            <a:off x="7378100" y="3997707"/>
            <a:ext cx="858712" cy="451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5449340" y="2137077"/>
            <a:ext cx="34926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18. Call by</a:t>
            </a: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19. 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리턴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 생성자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static</a:t>
            </a: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연산자 중복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25.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상속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클래스 멤버 하위 클래스 내부 세가지 접근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생성자와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소멸자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순서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업캐스팅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가상함수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순수가상함수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31.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클래스 구현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하위도 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285001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  <a:endParaRPr lang="ko-KR" altLang="en-US" sz="1500" dirty="0"/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11" name="그래픽 10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2" name="사각형: 둥근 위쪽 모서리 11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디폴트 생성자 구현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13150" t="75537" r="18508" b="8997"/>
          <a:stretch/>
        </p:blipFill>
        <p:spPr>
          <a:xfrm>
            <a:off x="140464" y="5078084"/>
            <a:ext cx="8217368" cy="10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4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menu = 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"; price = 2000; 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"&lt;&lt;menu&lt;&lt;</a:t>
            </a:r>
          </a:p>
          <a:p>
            <a:r>
              <a:rPr lang="en-US" altLang="ko-KR" sz="1500" dirty="0"/>
              <a:t>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  //</a:t>
            </a:r>
            <a:r>
              <a:rPr lang="ko-KR" altLang="en-US" sz="1500" dirty="0" err="1"/>
              <a:t>소멸자</a:t>
            </a:r>
            <a:r>
              <a:rPr lang="en-US" altLang="ko-KR" sz="1500" dirty="0"/>
              <a:t>(</a:t>
            </a:r>
            <a:r>
              <a:rPr lang="ko-KR" altLang="en-US" sz="1500" dirty="0"/>
              <a:t>오버로딩 불가능</a:t>
            </a:r>
            <a:r>
              <a:rPr lang="en-US" altLang="ko-KR" sz="1500" dirty="0"/>
              <a:t>!)</a:t>
            </a:r>
            <a:endParaRPr lang="ko-KR" altLang="en-US" sz="1500" dirty="0"/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역순으로 소멸됨</a:t>
            </a:r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“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11" name="그래픽 10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2" name="사각형: 둥근 위쪽 모서리 11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소멸자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70404"/>
          <a:stretch/>
        </p:blipFill>
        <p:spPr>
          <a:xfrm>
            <a:off x="4546947" y="4097397"/>
            <a:ext cx="4276928" cy="17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01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/>
              <a:t>inline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inline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inline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inline 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 { menu = me; }</a:t>
            </a:r>
          </a:p>
          <a:p>
            <a:r>
              <a:rPr lang="en-US" altLang="ko-KR" sz="1500" dirty="0"/>
              <a:t>inline 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inline string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/>
              <a:t>inline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/>
              <a:t>B2.OrderM("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");  B2.OrderP(2000);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9" name="그래픽 8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3" name="사각형: 둥근 위쪽 모서리 12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Inline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b="71147"/>
          <a:stretch/>
        </p:blipFill>
        <p:spPr>
          <a:xfrm>
            <a:off x="4503762" y="5230156"/>
            <a:ext cx="4363298" cy="12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3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</a:t>
            </a:r>
            <a:r>
              <a:rPr lang="en-US" altLang="ko-KR" sz="1500" dirty="0" err="1"/>
              <a:t>JSY_BurgerKing.h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#</a:t>
            </a:r>
            <a:r>
              <a:rPr lang="en-US" altLang="ko-KR" sz="1500" dirty="0" err="1"/>
              <a:t>ifndef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JSY_BurgerKing_h</a:t>
            </a:r>
            <a:r>
              <a:rPr lang="en-US" altLang="ko-KR" sz="1500" dirty="0"/>
              <a:t> //</a:t>
            </a:r>
            <a:r>
              <a:rPr lang="ko-KR" altLang="en-US" sz="1500" dirty="0"/>
              <a:t>정의하지 않았다면</a:t>
            </a:r>
          </a:p>
          <a:p>
            <a:r>
              <a:rPr lang="en-US" altLang="ko-KR" sz="1500" dirty="0"/>
              <a:t>#define </a:t>
            </a:r>
            <a:r>
              <a:rPr lang="en-US" altLang="ko-KR" sz="1500" dirty="0" err="1"/>
              <a:t>JSY_BurgerKing_h</a:t>
            </a:r>
            <a:r>
              <a:rPr lang="en-US" altLang="ko-KR" sz="1500" dirty="0"/>
              <a:t> //</a:t>
            </a:r>
            <a:r>
              <a:rPr lang="ko-KR" altLang="en-US" sz="1500" dirty="0"/>
              <a:t>정의 했다면</a:t>
            </a:r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#endif</a:t>
            </a:r>
            <a:r>
              <a:rPr lang="ko-KR" altLang="en-US" sz="1500" dirty="0"/>
              <a:t>  </a:t>
            </a:r>
            <a:r>
              <a:rPr lang="en-US" altLang="ko-KR" sz="1500" dirty="0"/>
              <a:t>//(1) </a:t>
            </a:r>
            <a:r>
              <a:rPr lang="ko-KR" altLang="en-US" sz="1500" dirty="0"/>
              <a:t>끝내라 </a:t>
            </a:r>
            <a:r>
              <a:rPr lang="en-US" altLang="ko-KR" sz="1500" dirty="0"/>
              <a:t>(2)</a:t>
            </a:r>
            <a:r>
              <a:rPr lang="ko-KR" altLang="en-US" sz="1500" dirty="0"/>
              <a:t>수행하고 끝내라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//JSY_Burgerking.cpp</a:t>
            </a:r>
          </a:p>
          <a:p>
            <a:endParaRPr lang="en-US" altLang="ko-KR" sz="1500" dirty="0"/>
          </a:p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#include "</a:t>
            </a:r>
            <a:r>
              <a:rPr lang="en-US" altLang="ko-KR" sz="1500" dirty="0" err="1"/>
              <a:t>JSY_BurgerKing.h</a:t>
            </a:r>
            <a:r>
              <a:rPr lang="en-US" altLang="ko-KR" sz="1500" dirty="0"/>
              <a:t>"//using </a:t>
            </a:r>
            <a:r>
              <a:rPr lang="ko-KR" altLang="en-US" sz="1500" dirty="0"/>
              <a:t>아래에 작성하기</a:t>
            </a:r>
            <a:r>
              <a:rPr lang="en-US" altLang="ko-KR" sz="1500" dirty="0"/>
              <a:t>!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::~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분할 컴파일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55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//JSY_main.cpp</a:t>
            </a:r>
          </a:p>
          <a:p>
            <a:endParaRPr lang="en-US" altLang="ko-KR" sz="1500" dirty="0"/>
          </a:p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#include "</a:t>
            </a:r>
            <a:r>
              <a:rPr lang="en-US" altLang="ko-KR" sz="1500" dirty="0" err="1"/>
              <a:t>JSY_BurgerKing.h</a:t>
            </a:r>
            <a:r>
              <a:rPr lang="en-US" altLang="ko-KR" sz="1500" dirty="0"/>
              <a:t>"//using </a:t>
            </a:r>
            <a:r>
              <a:rPr lang="ko-KR" altLang="en-US" sz="1500" dirty="0"/>
              <a:t>아래에 작성하기</a:t>
            </a:r>
            <a:r>
              <a:rPr lang="en-US" altLang="ko-KR" sz="1500" dirty="0"/>
              <a:t>!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/>
              <a:t>B2.OrderM("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");  B2.OrderP(2000);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분할 컴파일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68385"/>
          <a:stretch/>
        </p:blipFill>
        <p:spPr>
          <a:xfrm>
            <a:off x="4507732" y="2004085"/>
            <a:ext cx="4363298" cy="23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2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4" y="1418168"/>
            <a:ext cx="8726597" cy="4926782"/>
          </a:xfrm>
          <a:prstGeom prst="rect">
            <a:avLst/>
          </a:prstGeom>
        </p:spPr>
      </p:pic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분할 컴파일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-3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13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분할 컴파일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-4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94" y="1421424"/>
            <a:ext cx="8726597" cy="49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분할 컴파일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-5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93" y="1414913"/>
            <a:ext cx="8726597" cy="49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;}  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*p;</a:t>
            </a:r>
          </a:p>
          <a:p>
            <a:r>
              <a:rPr lang="en-US" altLang="ko-KR" sz="1500" dirty="0"/>
              <a:t>p = &amp;B1;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&lt;&lt;p-&gt;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p-&gt;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//</a:t>
            </a:r>
            <a:r>
              <a:rPr lang="ko-KR" altLang="en-US" sz="1500" dirty="0"/>
              <a:t>포인터는 화살표 사용</a:t>
            </a:r>
            <a:r>
              <a:rPr lang="en-US" altLang="ko-KR" sz="1500" dirty="0"/>
              <a:t>!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&lt;&lt;(*p).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(*p).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;//(*~). </a:t>
            </a:r>
            <a:r>
              <a:rPr lang="ko-KR" altLang="en-US" sz="1500" dirty="0"/>
              <a:t>도 사용</a:t>
            </a:r>
            <a:r>
              <a:rPr lang="en-US" altLang="ko-KR" sz="1500" dirty="0"/>
              <a:t>!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포인터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72454"/>
          <a:stretch/>
        </p:blipFill>
        <p:spPr>
          <a:xfrm>
            <a:off x="4503762" y="3800128"/>
            <a:ext cx="4363298" cy="18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8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{}//</a:t>
            </a:r>
            <a:r>
              <a:rPr lang="ko-KR" altLang="en-US" sz="1500" dirty="0"/>
              <a:t>객체 배열이 있어서 디폴트 생성자가 필요함</a:t>
            </a:r>
          </a:p>
          <a:p>
            <a:r>
              <a:rPr lang="en-US" altLang="ko-KR" sz="1500" dirty="0"/>
              <a:t>//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 // </a:t>
            </a:r>
            <a:r>
              <a:rPr lang="ko-KR" altLang="en-US" sz="1500" dirty="0"/>
              <a:t>이 생성자 사용 안함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ko-KR" altLang="en-US" sz="1500" dirty="0"/>
              <a:t> </a:t>
            </a:r>
            <a:r>
              <a:rPr lang="en-US" altLang="ko-KR" sz="1500" dirty="0"/>
              <a:t>Set[4];//</a:t>
            </a:r>
            <a:r>
              <a:rPr lang="ko-KR" altLang="en-US" sz="1500" dirty="0"/>
              <a:t>기본 생성자 사용해 선언</a:t>
            </a:r>
          </a:p>
          <a:p>
            <a:r>
              <a:rPr lang="en-US" altLang="ko-KR" sz="1500" dirty="0"/>
              <a:t>Set[0].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("Whopper", 5600);//</a:t>
            </a:r>
            <a:r>
              <a:rPr lang="ko-KR" altLang="en-US" sz="1500" dirty="0"/>
              <a:t>멤버함수로 초기화함</a:t>
            </a:r>
          </a:p>
          <a:p>
            <a:r>
              <a:rPr lang="en-US" altLang="ko-KR" sz="1500" dirty="0"/>
              <a:t>Set[1].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Set[2].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FrenchFries</a:t>
            </a:r>
            <a:r>
              <a:rPr lang="en-US" altLang="ko-KR" sz="1500" dirty="0"/>
              <a:t>", 1600);</a:t>
            </a:r>
          </a:p>
          <a:p>
            <a:r>
              <a:rPr lang="en-US" altLang="ko-KR" sz="1500" dirty="0"/>
              <a:t>Set[3].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endParaRPr lang="ko-KR" altLang="en-US" sz="1500" dirty="0"/>
          </a:p>
          <a:p>
            <a:r>
              <a:rPr lang="en-US" altLang="ko-KR" sz="1500" dirty="0"/>
              <a:t>for 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0;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&lt;4;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++)//C++</a:t>
            </a:r>
            <a:r>
              <a:rPr lang="ko-KR" altLang="en-US" sz="1500" dirty="0"/>
              <a:t>에서 변수 선언 할 수 있다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&lt;&lt;"</a:t>
            </a:r>
            <a:r>
              <a:rPr lang="ko-KR" altLang="en-US" sz="1500" dirty="0"/>
              <a:t>번 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Set[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].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Set[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].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배열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7710"/>
          <a:stretch/>
        </p:blipFill>
        <p:spPr>
          <a:xfrm>
            <a:off x="4503762" y="4498796"/>
            <a:ext cx="4363298" cy="19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7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6" name="사각형: 둥근 위쪽 모서리 5"/>
          <p:cNvSpPr/>
          <p:nvPr/>
        </p:nvSpPr>
        <p:spPr>
          <a:xfrm rot="5400000">
            <a:off x="2341657" y="-795325"/>
            <a:ext cx="470142" cy="385406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649694" y="935500"/>
            <a:ext cx="2195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464" y="1405642"/>
            <a:ext cx="43632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string menu;//</a:t>
            </a:r>
            <a:r>
              <a:rPr lang="ko-KR" altLang="en-US" sz="1500" dirty="0"/>
              <a:t>멤버 변수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() { menu = "Whopper"; }//</a:t>
            </a:r>
            <a:r>
              <a:rPr lang="ko-KR" altLang="en-US" sz="1500" dirty="0"/>
              <a:t>멤버 함수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() { price = 5600; }</a:t>
            </a:r>
          </a:p>
          <a:p>
            <a:r>
              <a:rPr lang="en-US" altLang="ko-KR" sz="1500" dirty="0"/>
              <a:t>};</a:t>
            </a:r>
          </a:p>
        </p:txBody>
      </p:sp>
      <p:pic>
        <p:nvPicPr>
          <p:cNvPr id="11" name="그래픽 10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3761" y="768337"/>
            <a:ext cx="685800" cy="685800"/>
          </a:xfrm>
          <a:prstGeom prst="rect">
            <a:avLst/>
          </a:prstGeom>
        </p:spPr>
      </p:pic>
      <p:sp>
        <p:nvSpPr>
          <p:cNvPr id="12" name="사각형: 둥근 위쪽 모서리 11"/>
          <p:cNvSpPr/>
          <p:nvPr/>
        </p:nvSpPr>
        <p:spPr>
          <a:xfrm rot="5400000">
            <a:off x="6865890" y="-795324"/>
            <a:ext cx="470142" cy="3854066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5173927" y="935500"/>
            <a:ext cx="2751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선언 후 초기화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4696" y="1405642"/>
            <a:ext cx="43632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() { menu = "Whopper";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() { price = 5600;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B1;</a:t>
            </a:r>
          </a:p>
          <a:p>
            <a:r>
              <a:rPr lang="en-US" altLang="ko-KR" sz="1500" dirty="0"/>
              <a:t>B1.OrderM(); B1.OrderP();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B1.price&lt;&lt;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/>
              <a:t>B2.menu = 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"; B2.price = 2000;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B2.price&lt;&lt;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64942"/>
          <a:stretch/>
        </p:blipFill>
        <p:spPr>
          <a:xfrm>
            <a:off x="140464" y="4263445"/>
            <a:ext cx="4135088" cy="18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//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{}//</a:t>
            </a:r>
            <a:r>
              <a:rPr lang="ko-KR" altLang="en-US" sz="1500" dirty="0"/>
              <a:t>디폴트 생성자 필요</a:t>
            </a:r>
            <a:r>
              <a:rPr lang="en-US" altLang="ko-KR" sz="1500" dirty="0"/>
              <a:t>X</a:t>
            </a:r>
            <a:endParaRPr lang="ko-KR" altLang="en-US" sz="1500" dirty="0"/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 // </a:t>
            </a:r>
            <a:r>
              <a:rPr lang="ko-KR" altLang="en-US" sz="1500" dirty="0"/>
              <a:t>객체 배열 바로 초기화 하므로 이 생성자 필요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Set[4] = {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("Whopper", 5600),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FrenchFries</a:t>
            </a:r>
            <a:r>
              <a:rPr lang="en-US" altLang="ko-KR" sz="1500" dirty="0"/>
              <a:t>", 1600),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2000)};</a:t>
            </a:r>
          </a:p>
          <a:p>
            <a:endParaRPr lang="ko-KR" altLang="en-US" sz="1500" dirty="0"/>
          </a:p>
          <a:p>
            <a:r>
              <a:rPr lang="nn-NO" altLang="ko-KR" sz="1500" dirty="0"/>
              <a:t>for (int i = 0; i&lt;4; i++)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&lt;&lt;"</a:t>
            </a:r>
            <a:r>
              <a:rPr lang="ko-KR" altLang="en-US" sz="1500" dirty="0"/>
              <a:t>번 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Set[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].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Set[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].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배열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57478"/>
          <a:stretch/>
        </p:blipFill>
        <p:spPr>
          <a:xfrm>
            <a:off x="4503762" y="4075993"/>
            <a:ext cx="4363298" cy="21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5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*p, *q;</a:t>
            </a:r>
          </a:p>
          <a:p>
            <a:r>
              <a:rPr lang="en-US" altLang="ko-KR" sz="1500" dirty="0"/>
              <a:t>p = new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;//1</a:t>
            </a:r>
            <a:r>
              <a:rPr lang="ko-KR" altLang="en-US" sz="1500" dirty="0"/>
              <a:t>번 생성자 사용</a:t>
            </a:r>
          </a:p>
          <a:p>
            <a:r>
              <a:rPr lang="en-US" altLang="ko-KR" sz="1500" dirty="0"/>
              <a:t>p-&gt;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&lt;&lt;"1</a:t>
            </a:r>
            <a:r>
              <a:rPr lang="ko-KR" altLang="en-US" sz="1500" dirty="0"/>
              <a:t>번 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p-&gt;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(*p).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q = new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2000);//2</a:t>
            </a:r>
            <a:r>
              <a:rPr lang="ko-KR" altLang="en-US" sz="1500" dirty="0"/>
              <a:t>번 생성자 사용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&lt;&lt;"2</a:t>
            </a:r>
            <a:r>
              <a:rPr lang="ko-KR" altLang="en-US" sz="1500" dirty="0"/>
              <a:t>번 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(*q).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q-&gt;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delete </a:t>
            </a:r>
            <a:r>
              <a:rPr lang="en-US" altLang="ko-KR" sz="1500" dirty="0" err="1"/>
              <a:t>p;delete</a:t>
            </a:r>
            <a:r>
              <a:rPr lang="en-US" altLang="ko-KR" sz="1500" dirty="0"/>
              <a:t> q;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포인터 동적 메모리 할당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73725"/>
          <a:stretch/>
        </p:blipFill>
        <p:spPr>
          <a:xfrm>
            <a:off x="4503762" y="4729629"/>
            <a:ext cx="4363298" cy="18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6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menu= me; price=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나왔습니다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*p = new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[4];</a:t>
            </a:r>
          </a:p>
          <a:p>
            <a:r>
              <a:rPr lang="en-US" altLang="ko-KR" sz="1500" dirty="0"/>
              <a:t>//p[0].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("Whopper", 5600);//</a:t>
            </a:r>
            <a:r>
              <a:rPr lang="ko-KR" altLang="en-US" sz="1500" dirty="0"/>
              <a:t>포인터를 배열처럼 사용 가능함</a:t>
            </a:r>
            <a:r>
              <a:rPr lang="en-US" altLang="ko-KR" sz="1500" dirty="0"/>
              <a:t>!</a:t>
            </a:r>
            <a:endParaRPr lang="ko-KR" altLang="en-US" sz="1500" dirty="0"/>
          </a:p>
          <a:p>
            <a:r>
              <a:rPr lang="en-US" altLang="ko-KR" sz="1500" dirty="0"/>
              <a:t>p-&gt;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("Whopper", 5600);</a:t>
            </a:r>
          </a:p>
          <a:p>
            <a:r>
              <a:rPr lang="en-US" altLang="ko-KR" sz="1500" dirty="0"/>
              <a:t>(p+1)-&gt;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(p+2)-&gt;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FrenchFries</a:t>
            </a:r>
            <a:r>
              <a:rPr lang="en-US" altLang="ko-KR" sz="1500" dirty="0"/>
              <a:t>", 1600);</a:t>
            </a:r>
          </a:p>
          <a:p>
            <a:r>
              <a:rPr lang="en-US" altLang="ko-KR" sz="1500" dirty="0"/>
              <a:t>(p+3)-&gt;</a:t>
            </a:r>
            <a:r>
              <a:rPr lang="en-US" altLang="ko-KR" sz="1500" dirty="0" err="1"/>
              <a:t>OrderB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nn-NO" altLang="ko-KR" sz="1500" dirty="0"/>
              <a:t>for (int i = 0; i &lt; 4; i++)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].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(*p).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delete[] p;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포인터 배열처럼 동적 메모리 할당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53855"/>
          <a:stretch/>
        </p:blipFill>
        <p:spPr>
          <a:xfrm>
            <a:off x="4503762" y="4729629"/>
            <a:ext cx="4363298" cy="18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의 현재 가격은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PriceRise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BK) { //</a:t>
            </a:r>
            <a:r>
              <a:rPr lang="ko-KR" altLang="en-US" sz="1500" dirty="0"/>
              <a:t>값에 의한 호출</a:t>
            </a:r>
            <a:endParaRPr lang="en-US" altLang="ko-KR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prise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BK.ReceiptP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err="1"/>
              <a:t>BK.OrderP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prise</a:t>
            </a:r>
            <a:r>
              <a:rPr lang="en-US" altLang="ko-KR" sz="1500" dirty="0"/>
              <a:t> + 500);</a:t>
            </a:r>
          </a:p>
          <a:p>
            <a:r>
              <a:rPr lang="en-US" altLang="ko-KR" sz="1500" dirty="0"/>
              <a:t>} 	//</a:t>
            </a:r>
            <a:r>
              <a:rPr lang="ko-KR" altLang="en-US" sz="1500" dirty="0"/>
              <a:t>값에 의한 호출은 소멸자만 사용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PriceRise</a:t>
            </a:r>
            <a:r>
              <a:rPr lang="en-US" altLang="ko-KR" sz="1500" dirty="0"/>
              <a:t>(B1);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18.  Call by (1) Value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12044" b="67455"/>
          <a:stretch/>
        </p:blipFill>
        <p:spPr>
          <a:xfrm>
            <a:off x="4503762" y="4696879"/>
            <a:ext cx="4363298" cy="16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9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 menu =</a:t>
            </a:r>
            <a:r>
              <a:rPr lang="ko-KR" altLang="en-US" sz="1500" dirty="0"/>
              <a:t> </a:t>
            </a:r>
            <a:r>
              <a:rPr lang="en-US" altLang="ko-KR" sz="1500" dirty="0"/>
              <a:t>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의 현재 가격은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PriceRise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*BK) { //</a:t>
            </a:r>
            <a:r>
              <a:rPr lang="ko-KR" altLang="en-US" sz="1500" dirty="0"/>
              <a:t>주소에 의한 호출</a:t>
            </a:r>
            <a:endParaRPr lang="en-US" altLang="ko-KR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prise</a:t>
            </a:r>
            <a:r>
              <a:rPr lang="en-US" altLang="ko-KR" sz="1500" dirty="0"/>
              <a:t> = BK-&gt;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();	//</a:t>
            </a:r>
            <a:r>
              <a:rPr lang="ko-KR" altLang="en-US" sz="1500" dirty="0"/>
              <a:t>화살표 사용하기</a:t>
            </a:r>
            <a:endParaRPr lang="en-US" altLang="ko-KR" sz="1500" dirty="0"/>
          </a:p>
          <a:p>
            <a:r>
              <a:rPr lang="en-US" altLang="ko-KR" sz="1500" dirty="0"/>
              <a:t>BK-&gt;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prise</a:t>
            </a:r>
            <a:r>
              <a:rPr lang="en-US" altLang="ko-KR" sz="1500" dirty="0"/>
              <a:t> + 500);</a:t>
            </a:r>
            <a:endParaRPr lang="ko-KR" altLang="en-US" sz="1500" dirty="0"/>
          </a:p>
          <a:p>
            <a:r>
              <a:rPr lang="en-US" altLang="ko-KR" sz="1500" dirty="0"/>
              <a:t>}	//</a:t>
            </a:r>
            <a:r>
              <a:rPr lang="ko-KR" altLang="en-US" sz="1500" dirty="0"/>
              <a:t>생성자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소멸자</a:t>
            </a:r>
            <a:r>
              <a:rPr lang="ko-KR" altLang="en-US" sz="1500" dirty="0"/>
              <a:t> 둘 다 사용 </a:t>
            </a:r>
            <a:r>
              <a:rPr lang="en-US" altLang="ko-KR" sz="1500" dirty="0"/>
              <a:t>X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PriceRise</a:t>
            </a:r>
            <a:r>
              <a:rPr lang="en-US" altLang="ko-KR" sz="1500" dirty="0"/>
              <a:t>(&amp;B1);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18.  Call by (2) Address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10014" b="65922"/>
          <a:stretch/>
        </p:blipFill>
        <p:spPr>
          <a:xfrm>
            <a:off x="4512893" y="4696878"/>
            <a:ext cx="4354167" cy="16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 menu =</a:t>
            </a:r>
            <a:r>
              <a:rPr lang="ko-KR" altLang="en-US" sz="1500" dirty="0"/>
              <a:t> </a:t>
            </a:r>
            <a:r>
              <a:rPr lang="en-US" altLang="ko-KR" sz="1500" dirty="0"/>
              <a:t>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의 현재 가격은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PriceRise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BK) { //</a:t>
            </a:r>
            <a:r>
              <a:rPr lang="ko-KR" altLang="en-US" sz="1500" dirty="0"/>
              <a:t>참조에 의한 호출</a:t>
            </a:r>
            <a:endParaRPr lang="en-US" altLang="ko-KR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prise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BK.ReceiptP</a:t>
            </a:r>
            <a:r>
              <a:rPr lang="en-US" altLang="ko-KR" sz="1500" dirty="0"/>
              <a:t>();//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&amp;BK = B1;</a:t>
            </a:r>
          </a:p>
          <a:p>
            <a:r>
              <a:rPr lang="nb-NO" altLang="ko-KR" sz="1500" dirty="0"/>
              <a:t>BK.OrderP(prise + 500);//BK.OrderP();</a:t>
            </a:r>
          </a:p>
          <a:p>
            <a:r>
              <a:rPr lang="en-US" altLang="ko-KR" sz="1500" dirty="0"/>
              <a:t>}//</a:t>
            </a:r>
            <a:r>
              <a:rPr lang="ko-KR" altLang="en-US" sz="1500" dirty="0"/>
              <a:t>생성자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소멸자</a:t>
            </a:r>
            <a:r>
              <a:rPr lang="ko-KR" altLang="en-US" sz="1500" dirty="0"/>
              <a:t> 둘 다 사용 </a:t>
            </a:r>
            <a:r>
              <a:rPr lang="en-US" altLang="ko-KR" sz="1500" dirty="0"/>
              <a:t>X </a:t>
            </a:r>
            <a:r>
              <a:rPr lang="ko-KR" altLang="en-US" sz="1500" dirty="0"/>
              <a:t>메모리가 따로 없어서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PriceRise</a:t>
            </a:r>
            <a:r>
              <a:rPr lang="en-US" altLang="ko-KR" sz="1500" dirty="0"/>
              <a:t>(B1);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18.  Call by (3) Reference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-189" r="4291" b="68938"/>
          <a:stretch/>
        </p:blipFill>
        <p:spPr>
          <a:xfrm>
            <a:off x="4512893" y="4768491"/>
            <a:ext cx="4354167" cy="163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4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 menu =</a:t>
            </a:r>
            <a:r>
              <a:rPr lang="ko-KR" altLang="en-US" sz="1500" dirty="0"/>
              <a:t> </a:t>
            </a:r>
            <a:r>
              <a:rPr lang="en-US" altLang="ko-KR" sz="1500" dirty="0"/>
              <a:t>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의 현재 가격은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Discount() {//</a:t>
            </a:r>
            <a:r>
              <a:rPr lang="ko-KR" altLang="en-US" sz="1500" dirty="0"/>
              <a:t>전역함수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BK("</a:t>
            </a:r>
            <a:r>
              <a:rPr lang="en-US" altLang="ko-KR" sz="1500" dirty="0" err="1"/>
              <a:t>QWhopper</a:t>
            </a:r>
            <a:r>
              <a:rPr lang="en-US" altLang="ko-KR" sz="1500" dirty="0"/>
              <a:t>", 6500);</a:t>
            </a:r>
          </a:p>
          <a:p>
            <a:r>
              <a:rPr lang="en-US" altLang="ko-KR" sz="1500" dirty="0"/>
              <a:t>return BK;	//</a:t>
            </a:r>
            <a:r>
              <a:rPr lang="ko-KR" altLang="en-US" sz="1500" dirty="0"/>
              <a:t>객체를 리턴</a:t>
            </a:r>
            <a:endParaRPr lang="en-US" altLang="ko-KR" sz="1500" dirty="0"/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B1 = Discount();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리턴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10014" b="61903"/>
          <a:stretch/>
        </p:blipFill>
        <p:spPr>
          <a:xfrm>
            <a:off x="4522024" y="4537659"/>
            <a:ext cx="4354167" cy="19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52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0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&amp;BK) { this-&gt;price = </a:t>
            </a:r>
            <a:r>
              <a:rPr lang="en-US" altLang="ko-KR" sz="1500" dirty="0" err="1"/>
              <a:t>BK.price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 </a:t>
            </a:r>
            <a:r>
              <a:rPr lang="ko-KR" altLang="en-US" sz="1500" dirty="0"/>
              <a:t>영수증 </a:t>
            </a:r>
            <a:r>
              <a:rPr lang="ko-KR" altLang="en-US" sz="1500" dirty="0" err="1"/>
              <a:t>재출력</a:t>
            </a:r>
            <a:r>
              <a:rPr lang="en-US" altLang="ko-KR" sz="1500" dirty="0"/>
              <a:t>"&lt;&lt;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}//</a:t>
            </a:r>
            <a:r>
              <a:rPr lang="ko-KR" altLang="en-US" sz="1500" dirty="0"/>
              <a:t>복사 생성자</a:t>
            </a:r>
            <a:r>
              <a:rPr lang="en-US" altLang="ko-KR" sz="1500" dirty="0"/>
              <a:t>!</a:t>
            </a:r>
            <a:endParaRPr lang="ko-KR" altLang="en-US" sz="1500" dirty="0"/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menu,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price) { this-&gt;menu = menu; this-&gt;price = price;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(price + 1100);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0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B0(B1);</a:t>
            </a:r>
            <a:endParaRPr lang="ko-KR" altLang="en-US" sz="1500" dirty="0"/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원본 영수증 </a:t>
            </a:r>
            <a:r>
              <a:rPr lang="en-US" altLang="ko-KR" sz="1500" dirty="0"/>
              <a:t>"&lt;&lt;B1.ReceiptM()&lt;&lt;' '&lt;&lt;B1.ReceiptP()&lt;&lt;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사본 영수증 </a:t>
            </a:r>
            <a:r>
              <a:rPr lang="en-US" altLang="ko-KR" sz="1500" dirty="0"/>
              <a:t>"&lt;&lt;B1.ReceiptM()&lt;&lt;' '&lt;&lt;B0.ReceiptP()&lt;&lt;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 생성자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35758" b="63309"/>
          <a:stretch/>
        </p:blipFill>
        <p:spPr>
          <a:xfrm>
            <a:off x="4503762" y="2732998"/>
            <a:ext cx="4363298" cy="23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78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static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kcal;	//static</a:t>
            </a:r>
            <a:r>
              <a:rPr lang="ko-KR" altLang="en-US" sz="1500" dirty="0"/>
              <a:t> 멤버 변수와 멤버 함수</a:t>
            </a:r>
            <a:endParaRPr lang="en-US" altLang="ko-KR" sz="1500" dirty="0"/>
          </a:p>
          <a:p>
            <a:r>
              <a:rPr lang="en-US" altLang="ko-KR" sz="1500" dirty="0"/>
              <a:t>static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AddKcal</a:t>
            </a:r>
            <a:r>
              <a:rPr lang="en-US" altLang="ko-KR" sz="1500" dirty="0"/>
              <a:t>() { kcal += 100; return kcal; 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::kcal = 0;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64023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/>
              <a:t>B1.kcal = 1000;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B1.kcal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B1.AddKcal()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endParaRPr lang="ko-KR" altLang="en-US" sz="1500" dirty="0"/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</a:t>
            </a:r>
          </a:p>
          <a:p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B2.kcal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B2.AddKcal()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Static (1)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멤버로 접근</a:t>
            </a:r>
          </a:p>
        </p:txBody>
      </p:sp>
    </p:spTree>
    <p:extLst>
      <p:ext uri="{BB962C8B-B14F-4D97-AF65-F5344CB8AC3E}">
        <p14:creationId xmlns:p14="http://schemas.microsoft.com/office/powerpoint/2010/main" val="3994153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static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kcal;</a:t>
            </a:r>
          </a:p>
          <a:p>
            <a:r>
              <a:rPr lang="en-US" altLang="ko-KR" sz="1500" dirty="0"/>
              <a:t>static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AddKcal</a:t>
            </a:r>
            <a:r>
              <a:rPr lang="en-US" altLang="ko-KR" sz="1500" dirty="0"/>
              <a:t>() { kcal += 100; return kcal; 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::kcal = 100;</a:t>
            </a:r>
          </a:p>
          <a:p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::kcal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B1.ReceiptM()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B1.ReceiptP()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::kcal&lt;&lt;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AddKcal</a:t>
            </a:r>
            <a:r>
              <a:rPr lang="en-US" altLang="ko-KR" sz="1500" dirty="0"/>
              <a:t>()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::kcal = 2000;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B2.ReceiptM()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B2.ReceiptP()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::kcal&lt;&lt;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 "Static </a:t>
            </a:r>
            <a:r>
              <a:rPr lang="ko-KR" altLang="en-US" sz="1500" dirty="0"/>
              <a:t>칼로리는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::</a:t>
            </a:r>
            <a:r>
              <a:rPr lang="en-US" altLang="ko-KR" sz="1500" dirty="0" err="1"/>
              <a:t>AddKcal</a:t>
            </a:r>
            <a:r>
              <a:rPr lang="en-US" altLang="ko-KR" sz="1500" dirty="0"/>
              <a:t>()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Static (2)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클래스로 접근</a:t>
            </a:r>
          </a:p>
        </p:txBody>
      </p:sp>
    </p:spTree>
    <p:extLst>
      <p:ext uri="{BB962C8B-B14F-4D97-AF65-F5344CB8AC3E}">
        <p14:creationId xmlns:p14="http://schemas.microsoft.com/office/powerpoint/2010/main" val="73384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0464" y="1408523"/>
            <a:ext cx="43632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private: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() { menu = "Whopper";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() { price = 5600;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B1;</a:t>
            </a:r>
          </a:p>
          <a:p>
            <a:r>
              <a:rPr lang="en-US" altLang="ko-KR" sz="1500" dirty="0"/>
              <a:t>B1.OrderM(); B1.OrderP();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B1.price&lt;&lt;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B2;</a:t>
            </a:r>
          </a:p>
          <a:p>
            <a:r>
              <a:rPr lang="en-US" altLang="ko-KR" sz="1500" dirty="0"/>
              <a:t>B2.menu = 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"; B2.price = 2000;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B2.price&lt;&lt;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15" name="그래픽 14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6" name="사각형: 둥근 위쪽 모서리 15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49694" y="935500"/>
            <a:ext cx="4725194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멤버 </a:t>
            </a:r>
            <a:r>
              <a:rPr lang="en-US" altLang="ko-KR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 </a:t>
            </a:r>
            <a:r>
              <a:rPr lang="ko-KR" altLang="en-US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오류 보이기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3188" t="17521" r="14058" b="9586"/>
          <a:stretch/>
        </p:blipFill>
        <p:spPr>
          <a:xfrm>
            <a:off x="4503762" y="1454137"/>
            <a:ext cx="4472969" cy="51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96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(1) Static </a:t>
            </a:r>
            <a:r>
              <a:rPr lang="ko-KR" altLang="en-US" sz="1500" dirty="0"/>
              <a:t>객체 멤버로의 접근 결과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(2) Static </a:t>
            </a:r>
            <a:r>
              <a:rPr lang="ko-KR" altLang="en-US" sz="1500" dirty="0"/>
              <a:t>클래스로의 접근 결과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EE2E24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Static (1)&amp;(2)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4262" b="65595"/>
          <a:stretch/>
        </p:blipFill>
        <p:spPr>
          <a:xfrm>
            <a:off x="140465" y="2356723"/>
            <a:ext cx="4382916" cy="2573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4262" b="61349"/>
          <a:stretch/>
        </p:blipFill>
        <p:spPr>
          <a:xfrm>
            <a:off x="4523381" y="2356723"/>
            <a:ext cx="4343679" cy="25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9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Cocacola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Cocacola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B3;</a:t>
            </a:r>
          </a:p>
          <a:p>
            <a:r>
              <a:rPr lang="en-US" altLang="ko-KR" sz="1500" dirty="0"/>
              <a:t>B3.menu = "coke";</a:t>
            </a:r>
          </a:p>
          <a:p>
            <a:r>
              <a:rPr lang="en-US" altLang="ko-KR" sz="1500" dirty="0"/>
              <a:t>B3.price = 1700;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"3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B3.ReceiptM()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B3.ReceiptP()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Cocacola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외부 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4784" b="76046"/>
          <a:stretch/>
        </p:blipFill>
        <p:spPr>
          <a:xfrm>
            <a:off x="140464" y="4943062"/>
            <a:ext cx="4354167" cy="14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8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void 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;}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sum = B1.price + B2.price;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총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sum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BurgerK</a:t>
            </a:r>
            <a:r>
              <a:rPr lang="en-US" altLang="ko-KR" sz="1500" dirty="0"/>
              <a:t> C1;</a:t>
            </a:r>
          </a:p>
          <a:p>
            <a:r>
              <a:rPr lang="en-US" altLang="ko-KR" sz="1500" dirty="0"/>
              <a:t>C1.Add(B1, B2);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클래스의 멤버 함수</a:t>
            </a:r>
          </a:p>
        </p:txBody>
      </p:sp>
    </p:spTree>
    <p:extLst>
      <p:ext uri="{BB962C8B-B14F-4D97-AF65-F5344CB8AC3E}">
        <p14:creationId xmlns:p14="http://schemas.microsoft.com/office/powerpoint/2010/main" val="2126610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7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;</a:t>
            </a:r>
          </a:p>
          <a:p>
            <a:endParaRPr lang="ko-KR" altLang="en-US" sz="7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void 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void 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;}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/>
              <a:t>double</a:t>
            </a:r>
            <a:r>
              <a:rPr lang="ko-KR" altLang="en-US" sz="1500" dirty="0"/>
              <a:t> </a:t>
            </a:r>
            <a:r>
              <a:rPr lang="en-US" altLang="ko-KR" sz="1500" dirty="0"/>
              <a:t>sum = B1.price + B2.price;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총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sum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dis = (B1.price + B2.price)*0.9;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할인된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dis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BurgerK</a:t>
            </a:r>
            <a:r>
              <a:rPr lang="en-US" altLang="ko-KR" sz="1500" dirty="0"/>
              <a:t> C1;</a:t>
            </a:r>
          </a:p>
          <a:p>
            <a:r>
              <a:rPr lang="en-US" altLang="ko-KR" sz="1500" dirty="0"/>
              <a:t>C1.Add(B1, B2);</a:t>
            </a:r>
          </a:p>
          <a:p>
            <a:r>
              <a:rPr lang="en-US" altLang="ko-KR" sz="1500" dirty="0"/>
              <a:t>C1.Discount(B1, B2);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클래스의 모든 멤버 함수</a:t>
            </a:r>
          </a:p>
        </p:txBody>
      </p:sp>
    </p:spTree>
    <p:extLst>
      <p:ext uri="{BB962C8B-B14F-4D97-AF65-F5344CB8AC3E}">
        <p14:creationId xmlns:p14="http://schemas.microsoft.com/office/powerpoint/2010/main" val="4256711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(2) </a:t>
            </a:r>
            <a:r>
              <a:rPr lang="ko-KR" altLang="en-US" sz="1500" dirty="0"/>
              <a:t>다른 클래스의 멤버 함수 </a:t>
            </a:r>
            <a:r>
              <a:rPr lang="ko-KR" altLang="en-US" sz="1500" dirty="0" err="1"/>
              <a:t>프렌드</a:t>
            </a:r>
            <a:r>
              <a:rPr lang="ko-KR" altLang="en-US" sz="1500" dirty="0"/>
              <a:t> 함수로 선언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(3) </a:t>
            </a:r>
            <a:r>
              <a:rPr lang="ko-KR" altLang="en-US" sz="1500" dirty="0"/>
              <a:t>다른 클래스 전체를 </a:t>
            </a:r>
            <a:r>
              <a:rPr lang="ko-KR" altLang="en-US" sz="1500" dirty="0" err="1"/>
              <a:t>프렌드로</a:t>
            </a:r>
            <a:r>
              <a:rPr lang="ko-KR" altLang="en-US" sz="1500" dirty="0"/>
              <a:t> 선언</a:t>
            </a:r>
            <a:endParaRPr lang="en-US" altLang="ko-KR" sz="1500" dirty="0"/>
          </a:p>
        </p:txBody>
      </p:sp>
      <p:pic>
        <p:nvPicPr>
          <p:cNvPr id="9" name="그래픽 8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3" name="사각형: 둥근 위쪽 모서리 12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(2)&amp;(3)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250" t="6691" r="2071" b="76426"/>
          <a:stretch/>
        </p:blipFill>
        <p:spPr>
          <a:xfrm>
            <a:off x="140464" y="2356724"/>
            <a:ext cx="4363298" cy="25730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2072" t="6971" r="2619" b="69841"/>
          <a:stretch/>
        </p:blipFill>
        <p:spPr>
          <a:xfrm>
            <a:off x="4532244" y="2356724"/>
            <a:ext cx="4334816" cy="25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10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friend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B) { return </a:t>
            </a:r>
            <a:r>
              <a:rPr lang="en-US" altLang="ko-KR" sz="1500" dirty="0" err="1"/>
              <a:t>B.price</a:t>
            </a:r>
            <a:r>
              <a:rPr lang="en-US" altLang="ko-KR" sz="1500" dirty="0"/>
              <a:t> - 500; }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할인된 금액은</a:t>
            </a:r>
            <a:r>
              <a:rPr lang="en-US" altLang="ko-KR" sz="1500" dirty="0"/>
              <a:t>"&lt;&lt;Discount(B1)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8" name="그래픽 7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1" name="사각형: 둥근 위쪽 모서리 10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중복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11931" b="79312"/>
          <a:stretch/>
        </p:blipFill>
        <p:spPr>
          <a:xfrm>
            <a:off x="4522023" y="3543938"/>
            <a:ext cx="4354167" cy="20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7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"&lt;&lt;menu&lt;&lt;' '&lt;&lt;price&lt;&lt;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"&lt;&lt;side &lt;&lt; ' ' &lt;&lt; drink&lt;&lt;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Q1.OrderM("Whopper");	//</a:t>
            </a:r>
            <a:r>
              <a:rPr lang="ko-KR" altLang="en-US" sz="1500" dirty="0"/>
              <a:t>상위 클래스</a:t>
            </a:r>
            <a:endParaRPr lang="en-US" altLang="ko-KR" sz="1500" dirty="0"/>
          </a:p>
          <a:p>
            <a:r>
              <a:rPr lang="en-US" altLang="ko-KR" sz="1500" dirty="0"/>
              <a:t>Q1.OrderP(5600);		//</a:t>
            </a:r>
            <a:r>
              <a:rPr lang="ko-KR" altLang="en-US" sz="1500" dirty="0"/>
              <a:t>상위 클래스</a:t>
            </a:r>
            <a:endParaRPr lang="en-US" altLang="ko-KR" sz="1500" dirty="0"/>
          </a:p>
          <a:p>
            <a:r>
              <a:rPr lang="en-US" altLang="ko-KR" sz="1500" dirty="0"/>
              <a:t>Q1.MakeB();			//</a:t>
            </a:r>
            <a:r>
              <a:rPr lang="ko-KR" altLang="en-US" sz="1500" dirty="0"/>
              <a:t>상위 클래스</a:t>
            </a:r>
            <a:endParaRPr lang="en-US" altLang="ko-KR" sz="1500" dirty="0"/>
          </a:p>
          <a:p>
            <a:r>
              <a:rPr lang="en-US" altLang="ko-KR" sz="1500" dirty="0"/>
              <a:t>Q1.MakeQ();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Public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4984" r="35485" b="79965"/>
          <a:stretch/>
        </p:blipFill>
        <p:spPr>
          <a:xfrm>
            <a:off x="149595" y="5340626"/>
            <a:ext cx="4354167" cy="10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83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"&lt;&lt;menu&lt;&lt;' '&lt;&lt;price&lt;&lt;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:private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	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"&lt;&lt;side &lt;&lt; ' ' &lt;&lt; drink&lt;&lt;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 err="1"/>
              <a:t>KingMenu</a:t>
            </a:r>
            <a:r>
              <a:rPr lang="en-US" altLang="ko-KR" sz="1500" dirty="0"/>
              <a:t>(string</a:t>
            </a:r>
            <a:r>
              <a:rPr lang="ko-KR" altLang="en-US" sz="1500" dirty="0"/>
              <a:t> </a:t>
            </a:r>
            <a:r>
              <a:rPr lang="en-US" altLang="ko-KR" sz="1500" dirty="0"/>
              <a:t>me) {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(me); }//private</a:t>
            </a:r>
            <a:r>
              <a:rPr lang="ko-KR" altLang="en-US" sz="1500" dirty="0"/>
              <a:t>로 상속받아서 </a:t>
            </a:r>
            <a:r>
              <a:rPr lang="en-US" altLang="ko-KR" sz="1500" dirty="0" err="1"/>
              <a:t>BurgerKing</a:t>
            </a:r>
            <a:r>
              <a:rPr lang="ko-KR" altLang="en-US" sz="1500" dirty="0"/>
              <a:t>의 멤버를 직접 쓸 수 없다</a:t>
            </a:r>
            <a:r>
              <a:rPr lang="en-US" altLang="ko-KR" sz="1500" dirty="0"/>
              <a:t>. </a:t>
            </a:r>
            <a:r>
              <a:rPr lang="ko-KR" altLang="en-US" sz="1500" dirty="0"/>
              <a:t>그래서 함수를 불러 씀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KingPrice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KingMake</a:t>
            </a:r>
            <a:r>
              <a:rPr lang="en-US" altLang="ko-KR" sz="1500" dirty="0"/>
              <a:t>(){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Q1.KingMenu("Whopper");//</a:t>
            </a:r>
            <a:r>
              <a:rPr lang="en-US" altLang="ko-KR" sz="1500" dirty="0" err="1"/>
              <a:t>BurgerKing</a:t>
            </a:r>
            <a:r>
              <a:rPr lang="ko-KR" altLang="en-US" sz="1500" dirty="0"/>
              <a:t>이 </a:t>
            </a:r>
            <a:r>
              <a:rPr lang="en-US" altLang="ko-KR" sz="1500" dirty="0"/>
              <a:t>private</a:t>
            </a:r>
            <a:r>
              <a:rPr lang="ko-KR" altLang="en-US" sz="1500" dirty="0"/>
              <a:t>로 상속받았기에 </a:t>
            </a:r>
            <a:r>
              <a:rPr lang="en-US" altLang="ko-KR" sz="1500" dirty="0"/>
              <a:t>Queen</a:t>
            </a:r>
            <a:r>
              <a:rPr lang="ko-KR" altLang="en-US" sz="1500" dirty="0"/>
              <a:t>의 함수를 이용해 </a:t>
            </a:r>
            <a:r>
              <a:rPr lang="en-US" altLang="ko-KR" sz="1500" dirty="0"/>
              <a:t>King</a:t>
            </a:r>
            <a:r>
              <a:rPr lang="ko-KR" altLang="en-US" sz="1500" dirty="0" err="1"/>
              <a:t>을사용</a:t>
            </a:r>
            <a:endParaRPr lang="ko-KR" altLang="en-US" sz="1500" dirty="0"/>
          </a:p>
          <a:p>
            <a:r>
              <a:rPr lang="en-US" altLang="ko-KR" sz="1500" dirty="0"/>
              <a:t>Q1.KingPrice(5600);</a:t>
            </a:r>
          </a:p>
          <a:p>
            <a:r>
              <a:rPr lang="en-US" altLang="ko-KR" sz="1500" dirty="0"/>
              <a:t>Q1.KingMake();</a:t>
            </a:r>
          </a:p>
          <a:p>
            <a:r>
              <a:rPr lang="en-US" altLang="ko-KR" sz="1500" dirty="0"/>
              <a:t>Q1.MakeQ();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Private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38497" b="78332"/>
          <a:stretch/>
        </p:blipFill>
        <p:spPr>
          <a:xfrm>
            <a:off x="149595" y="5208104"/>
            <a:ext cx="4354165" cy="12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63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:protected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side;int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KingMenu</a:t>
            </a:r>
            <a:r>
              <a:rPr lang="en-US" altLang="ko-KR" sz="1500" dirty="0"/>
              <a:t>(string me) { 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(me); }</a:t>
            </a:r>
          </a:p>
          <a:p>
            <a:r>
              <a:rPr lang="en-US" altLang="ko-KR" sz="1500" dirty="0"/>
              <a:t>//protected</a:t>
            </a:r>
            <a:r>
              <a:rPr lang="ko-KR" altLang="en-US" sz="1500" dirty="0"/>
              <a:t>도 </a:t>
            </a:r>
            <a:r>
              <a:rPr lang="en-US" altLang="ko-KR" sz="1500" dirty="0"/>
              <a:t>private</a:t>
            </a:r>
            <a:r>
              <a:rPr lang="ko-KR" altLang="en-US" sz="1500" dirty="0"/>
              <a:t>처럼 직접 가져다 쓸 수 없어 함수를 이용함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KingPrice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KingMake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Q1.KingMenu("Whopper");</a:t>
            </a:r>
          </a:p>
          <a:p>
            <a:r>
              <a:rPr lang="en-US" altLang="ko-KR" sz="1500" dirty="0"/>
              <a:t>//protected</a:t>
            </a:r>
            <a:r>
              <a:rPr lang="ko-KR" altLang="en-US" sz="1500" dirty="0"/>
              <a:t>로 </a:t>
            </a:r>
            <a:r>
              <a:rPr lang="en-US" altLang="ko-KR" sz="1500" dirty="0" err="1"/>
              <a:t>BurgerKing</a:t>
            </a:r>
            <a:r>
              <a:rPr lang="ko-KR" altLang="en-US" sz="1500" dirty="0"/>
              <a:t>을 상속받았기에 </a:t>
            </a:r>
            <a:r>
              <a:rPr lang="en-US" altLang="ko-KR" sz="1500" dirty="0"/>
              <a:t>Queen</a:t>
            </a:r>
            <a:r>
              <a:rPr lang="ko-KR" altLang="en-US" sz="1500" dirty="0"/>
              <a:t>의 함수 사용하기</a:t>
            </a:r>
          </a:p>
          <a:p>
            <a:r>
              <a:rPr lang="en-US" altLang="ko-KR" sz="1500" dirty="0"/>
              <a:t>Q1.KingPrice(5600);</a:t>
            </a:r>
          </a:p>
          <a:p>
            <a:r>
              <a:rPr lang="en-US" altLang="ko-KR" sz="1500" dirty="0"/>
              <a:t>Q1.KingMake();</a:t>
            </a:r>
          </a:p>
          <a:p>
            <a:r>
              <a:rPr lang="en-US" altLang="ko-KR" sz="1500" dirty="0"/>
              <a:t>Q1.MakeQ();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Protected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38223" b="81272"/>
          <a:stretch/>
        </p:blipFill>
        <p:spPr>
          <a:xfrm>
            <a:off x="149595" y="5272994"/>
            <a:ext cx="4354165" cy="11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void 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void 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BurgerKing:public</a:t>
            </a:r>
            <a:r>
              <a:rPr lang="en-US" altLang="ko-KR" sz="1500" dirty="0"/>
              <a:t>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sum = B1.price + B2.price;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총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sum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/>
              <a:t>double dis = (B1.price + B2.price)*0.9;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할인된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dis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BurgerK</a:t>
            </a:r>
            <a:r>
              <a:rPr lang="en-US" altLang="ko-KR" sz="1500" dirty="0"/>
              <a:t> C1;</a:t>
            </a:r>
          </a:p>
          <a:p>
            <a:r>
              <a:rPr lang="en-US" altLang="ko-KR" sz="1500" dirty="0"/>
              <a:t>C1.Add(B1, B2);</a:t>
            </a:r>
          </a:p>
          <a:p>
            <a:r>
              <a:rPr lang="en-US" altLang="ko-KR" sz="1500" dirty="0"/>
              <a:t>C1.Discount(B1, B2);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상속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public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B1, B2;</a:t>
            </a:r>
          </a:p>
          <a:p>
            <a:r>
              <a:rPr lang="en-US" altLang="ko-KR" sz="1500" dirty="0"/>
              <a:t>B1.OrderM("Whopper");</a:t>
            </a:r>
          </a:p>
          <a:p>
            <a:r>
              <a:rPr lang="en-US" altLang="ko-KR" sz="1500" dirty="0"/>
              <a:t>B1.OrderP(5600);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</p:txBody>
      </p:sp>
      <p:pic>
        <p:nvPicPr>
          <p:cNvPr id="14" name="그래픽 13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5" name="사각형: 둥근 위쪽 모서리 14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공개화 된 멤버 함수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private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변수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63201"/>
          <a:stretch/>
        </p:blipFill>
        <p:spPr>
          <a:xfrm>
            <a:off x="4503762" y="3338048"/>
            <a:ext cx="4257374" cy="1805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3762" y="1405642"/>
            <a:ext cx="4363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B2.OrderM("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B2.OrderP(2000);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B2.ReceiptM()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B2.ReceiptP()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683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void 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void 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9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:private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sum = B1.price + B2.price;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총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sum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/>
              <a:t>double dis = (B1.price + B2.price)*0.9;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할인된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dis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BurgerK</a:t>
            </a:r>
            <a:r>
              <a:rPr lang="en-US" altLang="ko-KR" sz="1500" dirty="0"/>
              <a:t> C1;</a:t>
            </a:r>
          </a:p>
          <a:p>
            <a:r>
              <a:rPr lang="en-US" altLang="ko-KR" sz="1500" dirty="0"/>
              <a:t>C1.Add(B1, B2);</a:t>
            </a:r>
          </a:p>
          <a:p>
            <a:r>
              <a:rPr lang="en-US" altLang="ko-KR" sz="1500" dirty="0"/>
              <a:t>C1.Discount(B1, B2);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상속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private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068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;</a:t>
            </a:r>
          </a:p>
          <a:p>
            <a:endParaRPr lang="ko-KR" altLang="en-US" sz="8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void 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void 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9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:protected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(string me,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menu = me;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 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friend 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B2);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::Add(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sum = B1.price + B2.price;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총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sum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BurgerK</a:t>
            </a:r>
            <a:r>
              <a:rPr lang="en-US" altLang="ko-KR" sz="1500" dirty="0"/>
              <a:t>::Discount(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B1,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B2) {</a:t>
            </a:r>
          </a:p>
          <a:p>
            <a:r>
              <a:rPr lang="en-US" altLang="ko-KR" sz="1500" dirty="0"/>
              <a:t>double dis = (B1.price + B2.price)*0.9;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' '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B2.menu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할인된 금액은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dis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B1("Whopper", 5600);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B2("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BurgerK</a:t>
            </a:r>
            <a:r>
              <a:rPr lang="en-US" altLang="ko-KR" sz="1500" dirty="0"/>
              <a:t> C1;</a:t>
            </a:r>
          </a:p>
          <a:p>
            <a:r>
              <a:rPr lang="en-US" altLang="ko-KR" sz="1500" dirty="0"/>
              <a:t>C1.Add(B1, B2);</a:t>
            </a:r>
          </a:p>
          <a:p>
            <a:r>
              <a:rPr lang="en-US" altLang="ko-KR" sz="1500" dirty="0"/>
              <a:t>C1.Discount(B1, B2);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상속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protected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94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25.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프렌드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상속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(1)&amp;(2)&amp;(3)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071" t="6970" r="2071" b="69841"/>
          <a:stretch/>
        </p:blipFill>
        <p:spPr>
          <a:xfrm>
            <a:off x="145030" y="1389861"/>
            <a:ext cx="4354165" cy="1646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03761" y="1405642"/>
            <a:ext cx="454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(1) public </a:t>
            </a:r>
            <a:r>
              <a:rPr lang="ko-KR" altLang="en-US" sz="1600" dirty="0"/>
              <a:t>상속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2101" t="3163" r="2316" b="69729"/>
          <a:stretch/>
        </p:blipFill>
        <p:spPr>
          <a:xfrm>
            <a:off x="145030" y="3246781"/>
            <a:ext cx="4354165" cy="1775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t="6971" b="65595"/>
          <a:stretch/>
        </p:blipFill>
        <p:spPr>
          <a:xfrm>
            <a:off x="145030" y="5232621"/>
            <a:ext cx="4354165" cy="15789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03761" y="3230220"/>
            <a:ext cx="454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(2) private </a:t>
            </a:r>
            <a:r>
              <a:rPr lang="ko-KR" altLang="en-US" sz="1600" dirty="0"/>
              <a:t>상속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03760" y="5247885"/>
            <a:ext cx="454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(3) protected </a:t>
            </a:r>
            <a:r>
              <a:rPr lang="ko-KR" altLang="en-US" sz="1600" dirty="0"/>
              <a:t>상속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14722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Q1.OrderM("Whopper");//</a:t>
            </a:r>
            <a:r>
              <a:rPr lang="ko-KR" altLang="en-US" sz="1500" dirty="0"/>
              <a:t>상위 클래스</a:t>
            </a:r>
          </a:p>
          <a:p>
            <a:r>
              <a:rPr lang="en-US" altLang="ko-KR" sz="1500" dirty="0"/>
              <a:t>Q1.OrderP(5600);//</a:t>
            </a:r>
            <a:r>
              <a:rPr lang="ko-KR" altLang="en-US" sz="1500" dirty="0"/>
              <a:t>상위 클래스</a:t>
            </a:r>
          </a:p>
          <a:p>
            <a:r>
              <a:rPr lang="en-US" altLang="ko-KR" sz="1500" dirty="0"/>
              <a:t>Q1.MakeB();//</a:t>
            </a:r>
            <a:r>
              <a:rPr lang="ko-KR" altLang="en-US" sz="1500" dirty="0"/>
              <a:t>상위 클래스</a:t>
            </a:r>
          </a:p>
          <a:p>
            <a:r>
              <a:rPr lang="en-US" altLang="ko-KR" sz="1500" dirty="0"/>
              <a:t>Q1.MakeQ();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6431045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클래스 멤버 하위 클래스 내부 접근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public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797" t="3297" r="38497" b="79312"/>
          <a:stretch/>
        </p:blipFill>
        <p:spPr>
          <a:xfrm>
            <a:off x="149595" y="5227992"/>
            <a:ext cx="4354165" cy="11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31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2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private:</a:t>
            </a:r>
          </a:p>
          <a:p>
            <a:r>
              <a:rPr lang="en-US" altLang="ko-KR" sz="1500" dirty="0"/>
              <a:t>string menu = "Whopper";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 = 5600;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9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MakeA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총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(drink + price)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Q1.MakeQ();</a:t>
            </a:r>
          </a:p>
          <a:p>
            <a:r>
              <a:rPr lang="en-US" altLang="ko-KR" sz="1500" dirty="0"/>
              <a:t>Q1.MakeB();</a:t>
            </a:r>
          </a:p>
          <a:p>
            <a:r>
              <a:rPr lang="en-US" altLang="ko-KR" sz="1500" dirty="0"/>
              <a:t>Q1.MakeA();</a:t>
            </a:r>
          </a:p>
          <a:p>
            <a:r>
              <a:rPr lang="en-US" altLang="ko-KR" sz="1500" dirty="0"/>
              <a:t>}</a:t>
            </a:r>
          </a:p>
          <a:p>
            <a:r>
              <a:rPr lang="en-US" altLang="ko-KR" sz="1500" dirty="0"/>
              <a:t>//private</a:t>
            </a:r>
            <a:r>
              <a:rPr lang="ko-KR" altLang="en-US" sz="1500" dirty="0"/>
              <a:t>는 하위 클래스에 상속되지 않아서</a:t>
            </a:r>
          </a:p>
          <a:p>
            <a:r>
              <a:rPr lang="en-US" altLang="ko-KR" sz="1500" dirty="0"/>
              <a:t>//private </a:t>
            </a:r>
            <a:r>
              <a:rPr lang="ko-KR" altLang="en-US" sz="1500" dirty="0"/>
              <a:t>멤버를 하위 클래스 내부에서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직접 이용할 수 없다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7415784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클래스 멤버 하위 클래스 내부 접근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private -1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868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7275107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클래스 멤버 하위 클래스 내부 접근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private -2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4" y="1454134"/>
            <a:ext cx="8804244" cy="5274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3419060"/>
            <a:ext cx="3176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하위 클래스 내부 접근 불가능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85816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2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protected:</a:t>
            </a:r>
          </a:p>
          <a:p>
            <a:r>
              <a:rPr lang="en-US" altLang="ko-KR" sz="1500" dirty="0"/>
              <a:t>string menu = "Whopper";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 = 5600;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9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MakeA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총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(drink + price)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6402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Q1.MakeQ();</a:t>
            </a:r>
          </a:p>
          <a:p>
            <a:r>
              <a:rPr lang="en-US" altLang="ko-KR" sz="1500" dirty="0"/>
              <a:t>Q1.MakeB();</a:t>
            </a:r>
          </a:p>
          <a:p>
            <a:r>
              <a:rPr lang="en-US" altLang="ko-KR" sz="1500" dirty="0"/>
              <a:t>Q1.MakeA();</a:t>
            </a:r>
          </a:p>
          <a:p>
            <a:r>
              <a:rPr lang="en-US" altLang="ko-KR" sz="1500" dirty="0"/>
              <a:t>}</a:t>
            </a:r>
          </a:p>
          <a:p>
            <a:r>
              <a:rPr lang="en-US" altLang="ko-KR" sz="1500" dirty="0"/>
              <a:t>//protected</a:t>
            </a:r>
            <a:r>
              <a:rPr lang="ko-KR" altLang="en-US" sz="1500" dirty="0"/>
              <a:t>는 </a:t>
            </a:r>
            <a:r>
              <a:rPr lang="en-US" altLang="ko-KR" sz="1500" dirty="0"/>
              <a:t>private</a:t>
            </a:r>
            <a:r>
              <a:rPr lang="ko-KR" altLang="en-US" sz="1500" dirty="0"/>
              <a:t>와 달리 하위 클래스에 상속됨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그래서 </a:t>
            </a:r>
            <a:r>
              <a:rPr lang="en-US" altLang="ko-KR" sz="1500" dirty="0"/>
              <a:t>protected </a:t>
            </a:r>
            <a:r>
              <a:rPr lang="ko-KR" altLang="en-US" sz="1500" dirty="0"/>
              <a:t>멤버를 하위 클래스 내부에서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직접 이용 가능하다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6935138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클래스 멤버 하위 클래스 내부 접근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protected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77" r="9637" b="76038"/>
          <a:stretch/>
        </p:blipFill>
        <p:spPr>
          <a:xfrm>
            <a:off x="4503760" y="3938955"/>
            <a:ext cx="4354168" cy="14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16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7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/>
              <a:t>어서 오세요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버거킹입니다</a:t>
            </a:r>
            <a:r>
              <a:rPr lang="en-US" altLang="ko-KR" sz="1500" dirty="0"/>
              <a:t>."&lt;&lt;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 err="1"/>
              <a:t>버거킹입니다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안녕히 가세요</a:t>
            </a:r>
            <a:r>
              <a:rPr lang="en-US" altLang="ko-KR" sz="1500" dirty="0"/>
              <a:t>."&lt;&lt;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어서 오세요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버거퀸입니다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;}</a:t>
            </a:r>
          </a:p>
          <a:p>
            <a:r>
              <a:rPr lang="en-US" altLang="ko-KR" sz="1500" dirty="0"/>
              <a:t>~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 err="1"/>
              <a:t>버거퀸입니다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안녕히 가세요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/>
              <a:t>Q1.OrderM("Whopper");//</a:t>
            </a:r>
            <a:r>
              <a:rPr lang="ko-KR" altLang="en-US" sz="1500" dirty="0"/>
              <a:t>상위 클래스</a:t>
            </a:r>
          </a:p>
          <a:p>
            <a:r>
              <a:rPr lang="en-US" altLang="ko-KR" sz="1500" dirty="0"/>
              <a:t>Q1.OrderP(5600);//</a:t>
            </a:r>
            <a:r>
              <a:rPr lang="ko-KR" altLang="en-US" sz="1500" dirty="0"/>
              <a:t>상위 클래스</a:t>
            </a:r>
          </a:p>
          <a:p>
            <a:r>
              <a:rPr lang="en-US" altLang="ko-KR" sz="1500" dirty="0"/>
              <a:t>Q1.MakeB();//</a:t>
            </a:r>
            <a:r>
              <a:rPr lang="ko-KR" altLang="en-US" sz="1500" dirty="0"/>
              <a:t>상위 클래스</a:t>
            </a:r>
          </a:p>
          <a:p>
            <a:r>
              <a:rPr lang="en-US" altLang="ko-KR" sz="1500" dirty="0"/>
              <a:t>Q1.MakeQ();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관계에서 생성자와 </a:t>
            </a:r>
            <a:r>
              <a:rPr lang="ko-KR" altLang="en-US" sz="21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소멸자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순서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406" t="7021" r="38931" b="65820"/>
          <a:stretch/>
        </p:blipFill>
        <p:spPr>
          <a:xfrm>
            <a:off x="140464" y="5708469"/>
            <a:ext cx="4363296" cy="1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6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</a:t>
            </a:r>
            <a:r>
              <a:rPr lang="ko-KR" altLang="en-US" sz="1500" dirty="0"/>
              <a:t>상위 클래스 </a:t>
            </a:r>
            <a:r>
              <a:rPr lang="en-US" altLang="ko-KR" sz="1500" dirty="0" err="1"/>
              <a:t>BurgerKing</a:t>
            </a:r>
            <a:endParaRPr lang="en-US" altLang="ko-KR" sz="1500" dirty="0"/>
          </a:p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Make()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&lt;&lt;"</a:t>
            </a:r>
            <a:r>
              <a:rPr lang="ko-KR" altLang="en-US" sz="1500" dirty="0" err="1"/>
              <a:t>버거킹</a:t>
            </a:r>
            <a:r>
              <a:rPr lang="en-US" altLang="ko-KR" sz="1500" dirty="0"/>
              <a:t>"&lt;&lt;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</a:t>
            </a:r>
            <a:r>
              <a:rPr lang="ko-KR" altLang="en-US" sz="1500" dirty="0"/>
              <a:t>하위 클래스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(</a:t>
            </a:r>
            <a:r>
              <a:rPr lang="en-US" altLang="ko-KR" sz="1500" dirty="0" err="1"/>
              <a:t>BurgerKing</a:t>
            </a:r>
            <a:r>
              <a:rPr lang="ko-KR" altLang="en-US" sz="1500" dirty="0"/>
              <a:t>을 상속받음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OrderS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Make()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 err="1"/>
              <a:t>버거퀸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669201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28. Up-casting &amp;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Down-casting &amp; Overriding -1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22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669201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28. Up-casting &amp;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Down-casting &amp; Overriding -2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464" y="1405642"/>
            <a:ext cx="43632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//main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r>
              <a:rPr lang="en-US" altLang="ko-KR" sz="1400" dirty="0" err="1"/>
              <a:t>BurgerQueen</a:t>
            </a:r>
            <a:r>
              <a:rPr lang="en-US" altLang="ko-KR" sz="1400" dirty="0"/>
              <a:t> Q1;</a:t>
            </a:r>
          </a:p>
          <a:p>
            <a:r>
              <a:rPr lang="en-US" altLang="ko-KR" sz="1400" dirty="0" err="1"/>
              <a:t>BurgerKing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pK</a:t>
            </a:r>
            <a:r>
              <a:rPr lang="en-US" altLang="ko-KR" sz="1400" dirty="0"/>
              <a:t> = &amp;Q1;//</a:t>
            </a:r>
            <a:r>
              <a:rPr lang="ko-KR" altLang="en-US" sz="1400" dirty="0"/>
              <a:t>상위 클래스로 </a:t>
            </a:r>
            <a:r>
              <a:rPr lang="en-US" altLang="ko-KR" sz="1400" dirty="0"/>
              <a:t>Upcasting</a:t>
            </a:r>
          </a:p>
          <a:p>
            <a:r>
              <a:rPr lang="en-US" altLang="ko-KR" sz="1400" dirty="0" err="1"/>
              <a:t>pK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OrderM</a:t>
            </a:r>
            <a:r>
              <a:rPr lang="en-US" altLang="ko-KR" sz="1400" dirty="0"/>
              <a:t>("Whopper");</a:t>
            </a:r>
          </a:p>
          <a:p>
            <a:r>
              <a:rPr lang="en-US" altLang="ko-KR" sz="1400" dirty="0" err="1"/>
              <a:t>pK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OrderP</a:t>
            </a:r>
            <a:r>
              <a:rPr lang="en-US" altLang="ko-KR" sz="1400" dirty="0"/>
              <a:t>(5600);</a:t>
            </a:r>
          </a:p>
          <a:p>
            <a:r>
              <a:rPr lang="en-US" altLang="ko-KR" sz="1400" dirty="0" err="1"/>
              <a:t>pK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MakeB</a:t>
            </a:r>
            <a:r>
              <a:rPr lang="en-US" altLang="ko-KR" sz="1400" dirty="0"/>
              <a:t>();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((</a:t>
            </a:r>
            <a:r>
              <a:rPr lang="en-US" altLang="ko-KR" sz="1400" dirty="0" err="1"/>
              <a:t>BurgerQueen</a:t>
            </a:r>
            <a:r>
              <a:rPr lang="en-US" altLang="ko-KR" sz="1400" dirty="0"/>
              <a:t>*)</a:t>
            </a:r>
            <a:r>
              <a:rPr lang="en-US" altLang="ko-KR" sz="1400" dirty="0" err="1"/>
              <a:t>pK</a:t>
            </a:r>
            <a:r>
              <a:rPr lang="en-US" altLang="ko-KR" sz="1400" dirty="0"/>
              <a:t>)-&gt;</a:t>
            </a:r>
            <a:r>
              <a:rPr lang="en-US" altLang="ko-KR" sz="1400" dirty="0" err="1"/>
              <a:t>OrderS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OnionRing</a:t>
            </a:r>
            <a:r>
              <a:rPr lang="en-US" altLang="ko-KR" sz="1400" dirty="0"/>
              <a:t>");//</a:t>
            </a:r>
            <a:r>
              <a:rPr lang="en-US" altLang="ko-KR" sz="1400" dirty="0" err="1"/>
              <a:t>Downcasting</a:t>
            </a:r>
            <a:endParaRPr lang="en-US" altLang="ko-KR" sz="1400" dirty="0"/>
          </a:p>
          <a:p>
            <a:r>
              <a:rPr lang="en-US" altLang="ko-KR" sz="1400" dirty="0"/>
              <a:t>((</a:t>
            </a:r>
            <a:r>
              <a:rPr lang="en-US" altLang="ko-KR" sz="1400" dirty="0" err="1"/>
              <a:t>BurgerQueen</a:t>
            </a:r>
            <a:r>
              <a:rPr lang="en-US" altLang="ko-KR" sz="1400" dirty="0"/>
              <a:t>*)</a:t>
            </a:r>
            <a:r>
              <a:rPr lang="en-US" altLang="ko-KR" sz="1400" dirty="0" err="1"/>
              <a:t>pK</a:t>
            </a:r>
            <a:r>
              <a:rPr lang="en-US" altLang="ko-KR" sz="1400" dirty="0"/>
              <a:t>)-&gt;</a:t>
            </a:r>
            <a:r>
              <a:rPr lang="en-US" altLang="ko-KR" sz="1400" dirty="0" err="1"/>
              <a:t>OrderD</a:t>
            </a:r>
            <a:r>
              <a:rPr lang="en-US" altLang="ko-KR" sz="1400" dirty="0"/>
              <a:t>(2000);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상위 클래스 </a:t>
            </a:r>
            <a:r>
              <a:rPr lang="en-US" altLang="ko-KR" sz="1400" dirty="0" err="1"/>
              <a:t>BurgerKing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BurgerQueen</a:t>
            </a:r>
            <a:r>
              <a:rPr lang="ko-KR" altLang="en-US" sz="1400" dirty="0"/>
              <a:t>에 대한 정보가 없기 때문에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하위 클래스의 멤버를 사용하고 싶다면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위와 같은 형태로 다운캐스팅해 사용해야 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((</a:t>
            </a:r>
            <a:r>
              <a:rPr lang="en-US" altLang="ko-KR" sz="1400" dirty="0" err="1"/>
              <a:t>BurgerQueen</a:t>
            </a:r>
            <a:r>
              <a:rPr lang="en-US" altLang="ko-KR" sz="1400" dirty="0"/>
              <a:t>*)</a:t>
            </a:r>
            <a:r>
              <a:rPr lang="en-US" altLang="ko-KR" sz="1400" dirty="0" err="1"/>
              <a:t>pK</a:t>
            </a:r>
            <a:r>
              <a:rPr lang="en-US" altLang="ko-KR" sz="1400" dirty="0"/>
              <a:t>)-&gt;</a:t>
            </a:r>
            <a:r>
              <a:rPr lang="en-US" altLang="ko-KR" sz="1400" dirty="0" err="1"/>
              <a:t>MakeQ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pK</a:t>
            </a:r>
            <a:r>
              <a:rPr lang="en-US" altLang="ko-KR" sz="1400" dirty="0"/>
              <a:t>-&gt;Make();</a:t>
            </a:r>
          </a:p>
          <a:p>
            <a:r>
              <a:rPr lang="en-US" altLang="ko-KR" sz="1400" dirty="0"/>
              <a:t>//</a:t>
            </a:r>
            <a:r>
              <a:rPr lang="en-US" altLang="ko-KR" sz="1400" dirty="0" err="1"/>
              <a:t>BurgerKing</a:t>
            </a:r>
            <a:r>
              <a:rPr lang="ko-KR" altLang="en-US" sz="1400" dirty="0"/>
              <a:t>의 </a:t>
            </a:r>
            <a:r>
              <a:rPr lang="en-US" altLang="ko-KR" sz="1400" dirty="0"/>
              <a:t>Make</a:t>
            </a:r>
            <a:r>
              <a:rPr lang="ko-KR" altLang="en-US" sz="1400" dirty="0"/>
              <a:t>함수를 호출한다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자신의 멤버만 접근</a:t>
            </a:r>
            <a:r>
              <a:rPr lang="en-US" altLang="ko-KR" sz="1400" dirty="0"/>
              <a:t>//</a:t>
            </a:r>
            <a:r>
              <a:rPr lang="ko-KR" altLang="en-US" sz="1400" dirty="0" err="1"/>
              <a:t>오버라이딩</a:t>
            </a:r>
            <a:r>
              <a:rPr lang="en-US" altLang="ko-KR" sz="1400" dirty="0"/>
              <a:t>X) </a:t>
            </a:r>
            <a:r>
              <a:rPr lang="ko-KR" altLang="en-US" sz="1400" dirty="0"/>
              <a:t>단순한 오버로딩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235" t="7229" r="39462" b="76355"/>
          <a:stretch/>
        </p:blipFill>
        <p:spPr>
          <a:xfrm>
            <a:off x="4503763" y="2517912"/>
            <a:ext cx="4354166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MakeB1()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"1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MakeB2()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"2</a:t>
            </a:r>
            <a:r>
              <a:rPr lang="ko-KR" altLang="en-US" sz="1500" dirty="0" err="1"/>
              <a:t>번손님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en-US" altLang="ko-KR" sz="1500" dirty="0"/>
          </a:p>
        </p:txBody>
      </p:sp>
      <p:pic>
        <p:nvPicPr>
          <p:cNvPr id="14" name="그래픽 13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5" name="사각형: 둥근 위쪽 모서리 14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공개화 된 멤버 함수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private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변수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B1, B2;</a:t>
            </a:r>
          </a:p>
          <a:p>
            <a:r>
              <a:rPr lang="en-US" altLang="ko-KR" sz="1500" dirty="0"/>
              <a:t>B1.OrderM("Whopper");</a:t>
            </a:r>
          </a:p>
          <a:p>
            <a:r>
              <a:rPr lang="en-US" altLang="ko-KR" sz="1500" dirty="0"/>
              <a:t>B1.OrderP(5600);</a:t>
            </a:r>
          </a:p>
          <a:p>
            <a:r>
              <a:rPr lang="en-US" altLang="ko-KR" sz="1500" dirty="0"/>
              <a:t>B1.MakeB1();</a:t>
            </a:r>
          </a:p>
          <a:p>
            <a:r>
              <a:rPr lang="en-US" altLang="ko-KR" sz="1500" dirty="0"/>
              <a:t>B2.OrderM("</a:t>
            </a:r>
            <a:r>
              <a:rPr lang="en-US" altLang="ko-KR" sz="1500" dirty="0" err="1"/>
              <a:t>NuggetKing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B2.OrderP(2000);</a:t>
            </a:r>
          </a:p>
          <a:p>
            <a:r>
              <a:rPr lang="en-US" altLang="ko-KR" sz="1500" dirty="0"/>
              <a:t>B2.MakeB2();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" r="-6202" b="61787"/>
          <a:stretch/>
        </p:blipFill>
        <p:spPr>
          <a:xfrm>
            <a:off x="4503762" y="3884340"/>
            <a:ext cx="4837844" cy="14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 err="1"/>
              <a:t>버거킹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OrderS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 err="1"/>
              <a:t>버거퀸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 Q1;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</a:t>
            </a:r>
            <a:r>
              <a:rPr lang="en-US" altLang="ko-KR" sz="1500" dirty="0" err="1"/>
              <a:t>pK</a:t>
            </a:r>
            <a:r>
              <a:rPr lang="en-US" altLang="ko-KR" sz="1500" dirty="0"/>
              <a:t> = &amp;Q1;//</a:t>
            </a:r>
            <a:r>
              <a:rPr lang="ko-KR" altLang="en-US" sz="1500" dirty="0"/>
              <a:t>상위 클래스로 </a:t>
            </a:r>
            <a:r>
              <a:rPr lang="en-US" altLang="ko-KR" sz="1500" dirty="0"/>
              <a:t>Upcasting</a:t>
            </a:r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</a:t>
            </a:r>
            <a:r>
              <a:rPr lang="en-US" altLang="ko-KR" sz="1500" dirty="0" err="1"/>
              <a:t>OrderM</a:t>
            </a:r>
            <a:r>
              <a:rPr lang="en-US" altLang="ko-KR" sz="1500" dirty="0"/>
              <a:t>("Whopper");</a:t>
            </a:r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(5600);</a:t>
            </a:r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-&gt;Make();	//</a:t>
            </a:r>
            <a:r>
              <a:rPr lang="ko-KR" altLang="en-US" sz="1500" dirty="0" err="1"/>
              <a:t>오버라이딩됨</a:t>
            </a:r>
            <a:r>
              <a:rPr lang="en-US" altLang="ko-KR" sz="1500" dirty="0"/>
              <a:t>!</a:t>
            </a:r>
          </a:p>
          <a:p>
            <a:endParaRPr lang="ko-KR" altLang="en-US" sz="1500" dirty="0"/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가상함수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6971" r="36440" b="78685"/>
          <a:stretch/>
        </p:blipFill>
        <p:spPr>
          <a:xfrm>
            <a:off x="140464" y="5422126"/>
            <a:ext cx="4363296" cy="9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9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= 0; 		//</a:t>
            </a:r>
            <a:r>
              <a:rPr lang="ko-KR" altLang="en-US" sz="1500" dirty="0"/>
              <a:t>순수 가상함수</a:t>
            </a:r>
            <a:endParaRPr lang="en-US" altLang="ko-KR" sz="1500" dirty="0"/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추상 클래스는 객체 생성 불가</a:t>
            </a:r>
            <a:r>
              <a:rPr lang="en-US" altLang="ko-KR" sz="1500" dirty="0"/>
              <a:t>! (</a:t>
            </a:r>
            <a:r>
              <a:rPr lang="ko-KR" altLang="en-US" sz="1500" dirty="0"/>
              <a:t>포인터는 </a:t>
            </a:r>
            <a:r>
              <a:rPr lang="en-US" altLang="ko-KR" sz="1500" dirty="0"/>
              <a:t>OK)</a:t>
            </a:r>
          </a:p>
          <a:p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 err="1"/>
              <a:t>버거퀸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</a:t>
            </a:r>
            <a:r>
              <a:rPr lang="en-US" altLang="ko-KR" sz="1500" dirty="0" err="1"/>
              <a:t>pK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-&gt;Make();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순수가상함수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public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" r="33841" b="78985"/>
          <a:stretch/>
        </p:blipFill>
        <p:spPr>
          <a:xfrm>
            <a:off x="4503760" y="4768491"/>
            <a:ext cx="4354166" cy="15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51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private: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= 0; 		//</a:t>
            </a:r>
            <a:r>
              <a:rPr lang="ko-KR" altLang="en-US" sz="1500" dirty="0"/>
              <a:t>순수 가상함수</a:t>
            </a:r>
            <a:endParaRPr lang="en-US" altLang="ko-KR" sz="1500" dirty="0"/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추상 클래스는 객체 생성 불가</a:t>
            </a:r>
            <a:r>
              <a:rPr lang="en-US" altLang="ko-KR" sz="1500" dirty="0"/>
              <a:t>! (</a:t>
            </a:r>
            <a:r>
              <a:rPr lang="ko-KR" altLang="en-US" sz="1500" dirty="0"/>
              <a:t>포인터는 </a:t>
            </a:r>
            <a:r>
              <a:rPr lang="en-US" altLang="ko-KR" sz="1500" dirty="0"/>
              <a:t>OK)</a:t>
            </a:r>
          </a:p>
          <a:p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 err="1"/>
              <a:t>버거퀸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</a:t>
            </a:r>
            <a:r>
              <a:rPr lang="en-US" altLang="ko-KR" sz="1500" dirty="0" err="1"/>
              <a:t>pK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-&gt;Make();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순수가상함수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private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6318" r="38497" b="85116"/>
          <a:stretch/>
        </p:blipFill>
        <p:spPr>
          <a:xfrm>
            <a:off x="4503760" y="4784584"/>
            <a:ext cx="4354166" cy="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25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protected: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= 0; 		//</a:t>
            </a:r>
            <a:r>
              <a:rPr lang="ko-KR" altLang="en-US" sz="1500" dirty="0"/>
              <a:t>순수 가상함수</a:t>
            </a:r>
            <a:endParaRPr lang="en-US" altLang="ko-KR" sz="1500" dirty="0"/>
          </a:p>
          <a:p>
            <a:r>
              <a:rPr lang="en-US" altLang="ko-KR" sz="1500" dirty="0"/>
              <a:t>};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추상 클래스는 객체 생성 불가</a:t>
            </a:r>
            <a:r>
              <a:rPr lang="en-US" altLang="ko-KR" sz="1500" dirty="0"/>
              <a:t>! (</a:t>
            </a:r>
            <a:r>
              <a:rPr lang="ko-KR" altLang="en-US" sz="1500" dirty="0"/>
              <a:t>포인터는 </a:t>
            </a:r>
            <a:r>
              <a:rPr lang="en-US" altLang="ko-KR" sz="1500" dirty="0"/>
              <a:t>OK)</a:t>
            </a:r>
          </a:p>
          <a:p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 void Make()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 err="1"/>
              <a:t>버거퀸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</a:t>
            </a:r>
            <a:r>
              <a:rPr lang="en-US" altLang="ko-KR" sz="1500" dirty="0" err="1"/>
              <a:t>pK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</a:t>
            </a:r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-&gt;Make();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5617291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순수가상함수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protected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7049" r="7001" b="79639"/>
          <a:stretch/>
        </p:blipFill>
        <p:spPr>
          <a:xfrm>
            <a:off x="4527527" y="4797286"/>
            <a:ext cx="4330399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27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#include&lt;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() { }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ReceiptM</a:t>
            </a:r>
            <a:r>
              <a:rPr lang="en-US" altLang="ko-KR" sz="1500" dirty="0"/>
              <a:t>() { return menu; }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ReceiptP</a:t>
            </a:r>
            <a:r>
              <a:rPr lang="en-US" altLang="ko-KR" sz="1500" dirty="0"/>
              <a:t>() { return price;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MakeB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menu &lt;&lt; ' ' &lt;&lt; price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virtual</a:t>
            </a:r>
            <a:r>
              <a:rPr lang="ko-KR" altLang="en-US" sz="1500" dirty="0"/>
              <a:t> </a:t>
            </a:r>
            <a:r>
              <a:rPr lang="en-US" altLang="ko-KR" sz="1500" dirty="0"/>
              <a:t>void</a:t>
            </a:r>
            <a:r>
              <a:rPr lang="ko-KR" altLang="en-US" sz="1500" dirty="0"/>
              <a:t> </a:t>
            </a:r>
            <a:r>
              <a:rPr lang="en-US" altLang="ko-KR" sz="1500" dirty="0"/>
              <a:t>Make() = 0;//</a:t>
            </a:r>
            <a:r>
              <a:rPr lang="ko-KR" altLang="en-US" sz="1500" dirty="0"/>
              <a:t>추상클래스라 객체 생성 불가</a:t>
            </a:r>
            <a:r>
              <a:rPr lang="en-US" altLang="ko-KR" sz="1500" dirty="0"/>
              <a:t>!</a:t>
            </a:r>
            <a:endParaRPr lang="ko-KR" altLang="en-US" sz="1500" dirty="0"/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endParaRPr lang="en-US" altLang="ko-KR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3761" y="1405642"/>
            <a:ext cx="454747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:public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string side;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drink;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 err="1"/>
              <a:t>BurgerQueen</a:t>
            </a:r>
            <a:r>
              <a:rPr lang="en-US" altLang="ko-KR" sz="1500" dirty="0"/>
              <a:t>(string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) { side = </a:t>
            </a:r>
            <a:r>
              <a:rPr lang="en-US" altLang="ko-KR" sz="1500" dirty="0" err="1"/>
              <a:t>si</a:t>
            </a:r>
            <a:r>
              <a:rPr lang="en-US" altLang="ko-KR" sz="1500" dirty="0"/>
              <a:t>; drink = </a:t>
            </a:r>
            <a:r>
              <a:rPr lang="en-US" altLang="ko-KR" sz="1500" dirty="0" err="1"/>
              <a:t>dri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MakeQ</a:t>
            </a:r>
            <a:r>
              <a:rPr lang="en-US" altLang="ko-KR" sz="1500" dirty="0"/>
              <a:t>() {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ko-KR" altLang="en-US" sz="1500" dirty="0"/>
              <a:t>주문하신 사이드는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side &lt;&lt; ' ' &lt;&lt; drink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상위 클래스에서 순수 가상함수인 </a:t>
            </a:r>
            <a:r>
              <a:rPr lang="en-US" altLang="ko-KR" sz="1500" dirty="0"/>
              <a:t>Make</a:t>
            </a:r>
            <a:r>
              <a:rPr lang="ko-KR" altLang="en-US" sz="1500" dirty="0"/>
              <a:t>를 상속받았는데 구현하지 않았다</a:t>
            </a:r>
            <a:r>
              <a:rPr lang="en-US" altLang="ko-KR" sz="1500" dirty="0"/>
              <a:t>. -&gt;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 </a:t>
            </a:r>
            <a:r>
              <a:rPr lang="ko-KR" altLang="en-US" sz="1500" dirty="0"/>
              <a:t>도 추상클래스</a:t>
            </a:r>
            <a:r>
              <a:rPr lang="en-US" altLang="ko-KR" sz="1500" dirty="0"/>
              <a:t>!</a:t>
            </a:r>
            <a:endParaRPr lang="ko-KR" altLang="en-US" sz="1500" dirty="0"/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*</a:t>
            </a:r>
            <a:r>
              <a:rPr lang="en-US" altLang="ko-KR" sz="1500" dirty="0" err="1"/>
              <a:t>pK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BurgerQueen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OnionRing</a:t>
            </a:r>
            <a:r>
              <a:rPr lang="en-US" altLang="ko-KR" sz="1500" dirty="0"/>
              <a:t>", 2000);//</a:t>
            </a:r>
            <a:r>
              <a:rPr lang="ko-KR" altLang="en-US" sz="1500" dirty="0"/>
              <a:t>추상클래스는 객체 생성 </a:t>
            </a:r>
            <a:r>
              <a:rPr lang="en-US" altLang="ko-KR" sz="1500" dirty="0"/>
              <a:t>X</a:t>
            </a:r>
          </a:p>
          <a:p>
            <a:r>
              <a:rPr lang="en-US" altLang="ko-KR" sz="1500" dirty="0" err="1"/>
              <a:t>pK</a:t>
            </a:r>
            <a:r>
              <a:rPr lang="en-US" altLang="ko-KR" sz="1500" dirty="0"/>
              <a:t>-&gt;Make();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7341368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클래스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시 구현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클래스도 추상 클래스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332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9" name="사각형: 둥근 위쪽 모서리 8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0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93" y="935500"/>
            <a:ext cx="7341368" cy="415498"/>
          </a:xfrm>
          <a:prstGeom prst="rect">
            <a:avLst/>
          </a:prstGeom>
          <a:solidFill>
            <a:srgbClr val="005DAB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31.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클래스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시 구현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클래스도 추상 클래스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4" y="1454134"/>
            <a:ext cx="8804244" cy="5274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3485321"/>
            <a:ext cx="3176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객체 생성 오류</a:t>
            </a:r>
          </a:p>
        </p:txBody>
      </p:sp>
    </p:spTree>
    <p:extLst>
      <p:ext uri="{BB962C8B-B14F-4D97-AF65-F5344CB8AC3E}">
        <p14:creationId xmlns:p14="http://schemas.microsoft.com/office/powerpoint/2010/main" val="19207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//Public</a:t>
            </a:r>
          </a:p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public: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B1;</a:t>
            </a:r>
          </a:p>
          <a:p>
            <a:r>
              <a:rPr lang="en-US" altLang="ko-KR" sz="1500" dirty="0"/>
              <a:t>B1.OrderM("Whopper");</a:t>
            </a:r>
          </a:p>
          <a:p>
            <a:r>
              <a:rPr lang="en-US" altLang="ko-KR" sz="1500" dirty="0"/>
              <a:t>B1.OrderP(5600);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en-US" altLang="ko-KR" sz="1500" dirty="0"/>
          </a:p>
        </p:txBody>
      </p:sp>
      <p:pic>
        <p:nvPicPr>
          <p:cNvPr id="14" name="그래픽 13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5" name="사각형: 둥근 위쪽 모서리 14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649693" y="935500"/>
            <a:ext cx="6373959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public, private, protected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변수 객체로 접근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3762" y="1405642"/>
            <a:ext cx="436329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//Private</a:t>
            </a:r>
          </a:p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private: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B1;</a:t>
            </a:r>
          </a:p>
          <a:p>
            <a:r>
              <a:rPr lang="en-US" altLang="ko-KR" sz="1500" dirty="0"/>
              <a:t>B1.OrderM("Whopper");</a:t>
            </a:r>
          </a:p>
          <a:p>
            <a:r>
              <a:rPr lang="en-US" altLang="ko-KR" sz="1500" dirty="0"/>
              <a:t>B1.OrderP(5600);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오류 발생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664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64" y="1405642"/>
            <a:ext cx="436329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//Protected</a:t>
            </a:r>
          </a:p>
          <a:p>
            <a:r>
              <a:rPr lang="en-US" altLang="ko-KR" sz="1500" dirty="0"/>
              <a:t>#include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#include &lt;string&gt;</a:t>
            </a:r>
          </a:p>
          <a:p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ko-KR" altLang="en-US" sz="1500" dirty="0"/>
          </a:p>
          <a:p>
            <a:r>
              <a:rPr lang="en-US" altLang="ko-KR" sz="1500" dirty="0"/>
              <a:t>class </a:t>
            </a:r>
            <a:r>
              <a:rPr lang="en-US" altLang="ko-KR" sz="1500" dirty="0" err="1"/>
              <a:t>BurgerKing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protected:</a:t>
            </a:r>
          </a:p>
          <a:p>
            <a:r>
              <a:rPr lang="en-US" altLang="ko-KR" sz="1500" dirty="0"/>
              <a:t>string menu;</a:t>
            </a: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price;</a:t>
            </a:r>
          </a:p>
          <a:p>
            <a:r>
              <a:rPr lang="en-US" altLang="ko-KR" sz="1500" dirty="0"/>
              <a:t>public:</a:t>
            </a:r>
          </a:p>
          <a:p>
            <a:r>
              <a:rPr lang="nn-NO" altLang="ko-KR" sz="1500" dirty="0"/>
              <a:t>void OrderM(string me) { menu = me; }</a:t>
            </a:r>
          </a:p>
          <a:p>
            <a:r>
              <a:rPr lang="en-US" altLang="ko-KR" sz="1500" dirty="0"/>
              <a:t>void </a:t>
            </a:r>
            <a:r>
              <a:rPr lang="en-US" altLang="ko-KR" sz="1500" dirty="0" err="1"/>
              <a:t>OrderP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) { price = </a:t>
            </a:r>
            <a:r>
              <a:rPr lang="en-US" altLang="ko-KR" sz="1500" dirty="0" err="1"/>
              <a:t>pri</a:t>
            </a:r>
            <a:r>
              <a:rPr lang="en-US" altLang="ko-KR" sz="1500" dirty="0"/>
              <a:t>; }</a:t>
            </a:r>
          </a:p>
          <a:p>
            <a:r>
              <a:rPr lang="en-US" altLang="ko-KR" sz="1500" dirty="0"/>
              <a:t>};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r>
              <a:rPr lang="en-US" altLang="ko-KR" sz="1500" dirty="0" err="1"/>
              <a:t>BurgerKing</a:t>
            </a:r>
            <a:r>
              <a:rPr lang="en-US" altLang="ko-KR" sz="1500" dirty="0"/>
              <a:t> B1;</a:t>
            </a:r>
          </a:p>
          <a:p>
            <a:r>
              <a:rPr lang="en-US" altLang="ko-KR" sz="1500" dirty="0"/>
              <a:t>B1.OrderM("Whopper");</a:t>
            </a:r>
          </a:p>
          <a:p>
            <a:r>
              <a:rPr lang="en-US" altLang="ko-KR" sz="1500" dirty="0"/>
              <a:t>B1.OrderP(5600);</a:t>
            </a:r>
          </a:p>
          <a:p>
            <a:r>
              <a:rPr lang="en-US" altLang="ko-KR" sz="1500" dirty="0" err="1"/>
              <a:t>cout</a:t>
            </a:r>
            <a:r>
              <a:rPr lang="en-US" altLang="ko-KR" sz="1500" dirty="0"/>
              <a:t>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손님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주문하신 메뉴는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B1.menu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이고 금액은 </a:t>
            </a:r>
            <a:r>
              <a:rPr lang="en-US" altLang="ko-KR" sz="1500" dirty="0"/>
              <a:t>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/>
              <a:t>B1.price &lt;&lt;</a:t>
            </a:r>
            <a:r>
              <a:rPr lang="ko-KR" altLang="en-US" sz="1500" dirty="0"/>
              <a:t> </a:t>
            </a:r>
            <a:r>
              <a:rPr lang="en-US" altLang="ko-KR" sz="1500" dirty="0"/>
              <a:t>"</a:t>
            </a:r>
            <a:r>
              <a:rPr lang="ko-KR" altLang="en-US" sz="1500" dirty="0"/>
              <a:t>원입니다</a:t>
            </a:r>
            <a:r>
              <a:rPr lang="en-US" altLang="ko-KR" sz="1500" dirty="0"/>
              <a:t>."</a:t>
            </a:r>
            <a:r>
              <a:rPr lang="ko-KR" altLang="en-US" sz="1500" dirty="0"/>
              <a:t> </a:t>
            </a:r>
            <a:r>
              <a:rPr lang="en-US" altLang="ko-KR" sz="1500" dirty="0"/>
              <a:t>&lt;&lt;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오류 발생</a:t>
            </a:r>
            <a:endParaRPr lang="en-US" altLang="ko-KR" sz="1500" dirty="0"/>
          </a:p>
        </p:txBody>
      </p:sp>
      <p:pic>
        <p:nvPicPr>
          <p:cNvPr id="14" name="그래픽 13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5" name="사각형: 둥근 위쪽 모서리 14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649693" y="935500"/>
            <a:ext cx="6373959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public, private, protected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변수 객체로 접근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12300" b="82042"/>
          <a:stretch/>
        </p:blipFill>
        <p:spPr>
          <a:xfrm>
            <a:off x="4502906" y="1855515"/>
            <a:ext cx="4167014" cy="1351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02906" y="3059501"/>
            <a:ext cx="4363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r>
              <a:rPr lang="en-US" altLang="ko-KR" sz="1500" dirty="0"/>
              <a:t>(1) Public </a:t>
            </a:r>
            <a:r>
              <a:rPr lang="ko-KR" altLang="en-US" sz="1500" dirty="0"/>
              <a:t>멤버 변수</a:t>
            </a:r>
          </a:p>
        </p:txBody>
      </p:sp>
    </p:spTree>
    <p:extLst>
      <p:ext uri="{BB962C8B-B14F-4D97-AF65-F5344CB8AC3E}">
        <p14:creationId xmlns:p14="http://schemas.microsoft.com/office/powerpoint/2010/main" val="152191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 descr="햄버거와 음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72" y="768337"/>
            <a:ext cx="685800" cy="685800"/>
          </a:xfrm>
          <a:prstGeom prst="rect">
            <a:avLst/>
          </a:prstGeom>
        </p:spPr>
      </p:pic>
      <p:sp>
        <p:nvSpPr>
          <p:cNvPr id="15" name="사각형: 둥근 위쪽 모서리 14"/>
          <p:cNvSpPr/>
          <p:nvPr/>
        </p:nvSpPr>
        <p:spPr>
          <a:xfrm rot="5400000">
            <a:off x="4268692" y="-2722360"/>
            <a:ext cx="470142" cy="7708137"/>
          </a:xfrm>
          <a:prstGeom prst="round2Same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649693" y="935500"/>
            <a:ext cx="6373959" cy="415498"/>
          </a:xfrm>
          <a:prstGeom prst="rect">
            <a:avLst/>
          </a:prstGeom>
          <a:solidFill>
            <a:srgbClr val="FDB813"/>
          </a:solidFill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public, private, protected </a:t>
            </a:r>
            <a:r>
              <a:rPr lang="ko-KR" altLang="en-US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변수 객체로 접근 </a:t>
            </a:r>
            <a:r>
              <a:rPr lang="en-US" altLang="ko-KR" sz="2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-3</a:t>
            </a:r>
            <a:endParaRPr lang="ko-KR" altLang="en-US" sz="2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2754" t="16176" r="20000" b="9316"/>
          <a:stretch/>
        </p:blipFill>
        <p:spPr>
          <a:xfrm>
            <a:off x="140464" y="1405642"/>
            <a:ext cx="4167014" cy="5236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13333" t="16982" r="18841" b="9317"/>
          <a:stretch/>
        </p:blipFill>
        <p:spPr>
          <a:xfrm>
            <a:off x="4503762" y="1454136"/>
            <a:ext cx="4472969" cy="51882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65563" y="2049711"/>
            <a:ext cx="4363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r>
              <a:rPr lang="en-US" altLang="ko-KR" sz="1500" dirty="0"/>
              <a:t>(3) Protected </a:t>
            </a:r>
            <a:r>
              <a:rPr lang="ko-KR" altLang="en-US" sz="1500" dirty="0"/>
              <a:t>멤버 변수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4171" y="2049711"/>
            <a:ext cx="4363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r>
              <a:rPr lang="en-US" altLang="ko-KR" sz="1500" dirty="0"/>
              <a:t>(2) Private </a:t>
            </a:r>
            <a:r>
              <a:rPr lang="ko-KR" altLang="en-US" sz="1500" dirty="0"/>
              <a:t>멤버 변수</a:t>
            </a:r>
          </a:p>
        </p:txBody>
      </p:sp>
    </p:spTree>
    <p:extLst>
      <p:ext uri="{BB962C8B-B14F-4D97-AF65-F5344CB8AC3E}">
        <p14:creationId xmlns:p14="http://schemas.microsoft.com/office/powerpoint/2010/main" val="170988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10827</Words>
  <Application>Microsoft Office PowerPoint</Application>
  <PresentationFormat>화면 슬라이드 쇼(4:3)</PresentationFormat>
  <Paragraphs>1612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한컴 바겐세일 M</vt:lpstr>
      <vt:lpstr>Calibri Light</vt:lpstr>
      <vt:lpstr>Calibri</vt:lpstr>
      <vt:lpstr>한컴 바겐세일 B</vt:lpstr>
      <vt:lpstr>맑은 고딕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272</cp:revision>
  <dcterms:created xsi:type="dcterms:W3CDTF">2017-06-04T04:20:55Z</dcterms:created>
  <dcterms:modified xsi:type="dcterms:W3CDTF">2017-06-13T06:18:43Z</dcterms:modified>
</cp:coreProperties>
</file>