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  <p:sldMasterId id="2147483890" r:id="rId2"/>
  </p:sldMasterIdLst>
  <p:notesMasterIdLst>
    <p:notesMasterId r:id="rId70"/>
  </p:notesMasterIdLst>
  <p:sldIdLst>
    <p:sldId id="292" r:id="rId3"/>
    <p:sldId id="357" r:id="rId4"/>
    <p:sldId id="471" r:id="rId5"/>
    <p:sldId id="509" r:id="rId6"/>
    <p:sldId id="538" r:id="rId7"/>
    <p:sldId id="539" r:id="rId8"/>
    <p:sldId id="473" r:id="rId9"/>
    <p:sldId id="510" r:id="rId10"/>
    <p:sldId id="474" r:id="rId11"/>
    <p:sldId id="475" r:id="rId12"/>
    <p:sldId id="534" r:id="rId13"/>
    <p:sldId id="511" r:id="rId14"/>
    <p:sldId id="512" r:id="rId15"/>
    <p:sldId id="535" r:id="rId16"/>
    <p:sldId id="513" r:id="rId17"/>
    <p:sldId id="536" r:id="rId18"/>
    <p:sldId id="476" r:id="rId19"/>
    <p:sldId id="477" r:id="rId20"/>
    <p:sldId id="478" r:id="rId21"/>
    <p:sldId id="479" r:id="rId22"/>
    <p:sldId id="480" r:id="rId23"/>
    <p:sldId id="481" r:id="rId24"/>
    <p:sldId id="540" r:id="rId25"/>
    <p:sldId id="482" r:id="rId26"/>
    <p:sldId id="483" r:id="rId27"/>
    <p:sldId id="515" r:id="rId28"/>
    <p:sldId id="541" r:id="rId29"/>
    <p:sldId id="516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517" r:id="rId38"/>
    <p:sldId id="492" r:id="rId39"/>
    <p:sldId id="520" r:id="rId40"/>
    <p:sldId id="521" r:id="rId41"/>
    <p:sldId id="522" r:id="rId42"/>
    <p:sldId id="530" r:id="rId43"/>
    <p:sldId id="493" r:id="rId44"/>
    <p:sldId id="494" r:id="rId45"/>
    <p:sldId id="495" r:id="rId46"/>
    <p:sldId id="523" r:id="rId47"/>
    <p:sldId id="524" r:id="rId48"/>
    <p:sldId id="531" r:id="rId49"/>
    <p:sldId id="497" r:id="rId50"/>
    <p:sldId id="498" r:id="rId51"/>
    <p:sldId id="518" r:id="rId52"/>
    <p:sldId id="499" r:id="rId53"/>
    <p:sldId id="500" r:id="rId54"/>
    <p:sldId id="501" r:id="rId55"/>
    <p:sldId id="502" r:id="rId56"/>
    <p:sldId id="525" r:id="rId57"/>
    <p:sldId id="526" r:id="rId58"/>
    <p:sldId id="532" r:id="rId59"/>
    <p:sldId id="503" r:id="rId60"/>
    <p:sldId id="519" r:id="rId61"/>
    <p:sldId id="527" r:id="rId62"/>
    <p:sldId id="537" r:id="rId63"/>
    <p:sldId id="533" r:id="rId64"/>
    <p:sldId id="506" r:id="rId65"/>
    <p:sldId id="508" r:id="rId66"/>
    <p:sldId id="507" r:id="rId67"/>
    <p:sldId id="528" r:id="rId68"/>
    <p:sldId id="529" r:id="rId6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947"/>
    <a:srgbClr val="3399FF"/>
    <a:srgbClr val="FF66CC"/>
    <a:srgbClr val="FFFF66"/>
    <a:srgbClr val="FFCC00"/>
    <a:srgbClr val="3366FF"/>
    <a:srgbClr val="E1C48F"/>
    <a:srgbClr val="FF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C7EC-8D6A-4FEB-8C2F-24CC2AB50F77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8DFFE-4AF1-4F13-B955-69E6C9510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DFFE-4AF1-4F13-B955-69E6C95109C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9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2D102-0AE8-43BE-BF46-049F1F041B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234D1-AC82-42BA-86B8-1693A5D084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64A2D99-B0C4-4F1A-9B6C-8AD934A9CC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  <a:ea typeface="굴림체" panose="020B0609000101010101" pitchFamily="49" charset="-127"/>
              </a:defRPr>
            </a:lvl1pPr>
            <a:lvl2pPr>
              <a:defRPr sz="1800">
                <a:latin typeface="+mn-lt"/>
                <a:ea typeface="굴림체" panose="020B0609000101010101" pitchFamily="49" charset="-127"/>
              </a:defRPr>
            </a:lvl2pPr>
            <a:lvl3pPr>
              <a:defRPr sz="1600">
                <a:latin typeface="+mn-lt"/>
                <a:ea typeface="굴림체" panose="020B0609000101010101" pitchFamily="49" charset="-127"/>
              </a:defRPr>
            </a:lvl3pPr>
            <a:lvl4pPr>
              <a:defRPr sz="1400">
                <a:latin typeface="+mn-lt"/>
                <a:ea typeface="굴림체" panose="020B0609000101010101" pitchFamily="49" charset="-127"/>
              </a:defRPr>
            </a:lvl4pPr>
            <a:lvl5pPr>
              <a:defRPr sz="1400">
                <a:latin typeface="+mn-lt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E38F6-B6BE-4937-98E4-788C1915831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2509DD-9B6E-4983-BE10-A462E486E4F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E2DA9-7F66-4D26-808D-4AF9FD351D0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9CD34-151A-4F9D-B3AE-9E4356F92FB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50F605-AC0F-44CF-A553-741EA9D7D4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46319-34E0-47F7-92DB-D3FD300344C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F8F43-C9C4-45F1-96D4-A0C16CA360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E2E8D6-28BC-4B8F-9EE5-E2FC43B1AF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07BD09-CC45-4233-AED7-9ED622BC4A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32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62150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HY엽서L" pitchFamily="18" charset="-127"/>
                <a:ea typeface="HY엽서L" pitchFamily="18" charset="-127"/>
              </a:rPr>
              <a:t>C</a:t>
            </a:r>
            <a:r>
              <a:rPr lang="ko-KR" altLang="en-US" sz="1200" smtClean="0">
                <a:latin typeface="HY엽서L" pitchFamily="18" charset="-127"/>
                <a:ea typeface="HY엽서L" pitchFamily="18" charset="-127"/>
              </a:rPr>
              <a:t>로 쉽게 풀어쓴 자료구조</a:t>
            </a:r>
          </a:p>
        </p:txBody>
      </p:sp>
      <p:sp>
        <p:nvSpPr>
          <p:cNvPr id="12" name="Text Box 33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Arial" pitchFamily="34" charset="0"/>
                <a:ea typeface="HY엽서L" pitchFamily="18" charset="-127"/>
              </a:rPr>
              <a:t>©</a:t>
            </a:r>
            <a:r>
              <a:rPr lang="en-US" altLang="ko-KR" sz="12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 err="1" smtClean="0">
                <a:latin typeface="HY엽서L" pitchFamily="18" charset="-127"/>
                <a:ea typeface="HY엽서L" pitchFamily="18" charset="-127"/>
              </a:rPr>
              <a:t>생능출판사</a:t>
            </a:r>
            <a:r>
              <a:rPr lang="ko-KR" altLang="en-US" sz="12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200" smtClean="0">
                <a:latin typeface="HY엽서L" pitchFamily="18" charset="-127"/>
                <a:ea typeface="HY엽서L" pitchFamily="18" charset="-127"/>
              </a:rPr>
              <a:t>2014</a:t>
            </a:r>
          </a:p>
        </p:txBody>
      </p:sp>
      <p:pic>
        <p:nvPicPr>
          <p:cNvPr id="13" name="Picture 34" descr="MCj03433610000[1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CHAP 10 : </a:t>
            </a:r>
            <a:r>
              <a:rPr lang="ko-KR" altLang="en-US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그래프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ko-KR" smtClean="0"/>
              <a:t>C</a:t>
            </a:r>
            <a:r>
              <a:rPr lang="ko-KR" altLang="en-US" smtClean="0"/>
              <a:t>로 쉽게 풀어쓴 자료구조</a:t>
            </a:r>
          </a:p>
          <a:p>
            <a:pPr eaLnBrk="1" hangingPunct="1"/>
            <a:r>
              <a:rPr lang="ko-KR" altLang="en-US" smtClean="0"/>
              <a:t>생능출판사</a:t>
            </a:r>
          </a:p>
          <a:p>
            <a:pPr eaLnBrk="1" hangingPunct="1"/>
            <a:r>
              <a:rPr lang="en-US" altLang="ko-KR" smtClean="0"/>
              <a:t>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76545" y="1133745"/>
            <a:ext cx="8229600" cy="7493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 smtClean="0"/>
              <a:t>정점 집합 </a:t>
            </a:r>
            <a:r>
              <a:rPr lang="en-US" altLang="ko-KR" dirty="0" smtClean="0"/>
              <a:t>V(G)</a:t>
            </a:r>
            <a:r>
              <a:rPr lang="ko-KR" altLang="en-US" dirty="0" smtClean="0"/>
              <a:t>와 간선 집합 </a:t>
            </a:r>
            <a:r>
              <a:rPr lang="en-US" altLang="ko-KR" dirty="0" smtClean="0"/>
              <a:t>E(G)</a:t>
            </a:r>
            <a:r>
              <a:rPr lang="ko-KR" altLang="en-US" dirty="0" smtClean="0"/>
              <a:t>의 부분 집합으로 이루어진 그래프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그래프 </a:t>
            </a:r>
            <a:r>
              <a:rPr lang="en-US" altLang="ko-KR" dirty="0" smtClean="0"/>
              <a:t>G1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 그래프들</a:t>
            </a:r>
            <a:endParaRPr lang="en-US" altLang="ko-KR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부분 그래프</a:t>
            </a:r>
            <a:r>
              <a:rPr lang="en-US" altLang="ko-KR" smtClean="0"/>
              <a:t>(subgraph)</a:t>
            </a:r>
            <a:endParaRPr lang="ko-KR" altLang="en-US" smtClean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70"/>
          <a:stretch/>
        </p:blipFill>
        <p:spPr bwMode="auto">
          <a:xfrm>
            <a:off x="926594" y="3203975"/>
            <a:ext cx="1766803" cy="159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2" r="45037"/>
          <a:stretch/>
        </p:blipFill>
        <p:spPr bwMode="auto">
          <a:xfrm>
            <a:off x="4142879" y="1612498"/>
            <a:ext cx="1863306" cy="159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8" r="13625"/>
          <a:stretch/>
        </p:blipFill>
        <p:spPr bwMode="auto">
          <a:xfrm>
            <a:off x="4133856" y="3113965"/>
            <a:ext cx="1992279" cy="159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0"/>
          <a:stretch/>
        </p:blipFill>
        <p:spPr bwMode="auto">
          <a:xfrm>
            <a:off x="4708295" y="4705442"/>
            <a:ext cx="843400" cy="159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순서도: 지연 2"/>
          <p:cNvSpPr/>
          <p:nvPr/>
        </p:nvSpPr>
        <p:spPr>
          <a:xfrm>
            <a:off x="3107665" y="3459653"/>
            <a:ext cx="1096949" cy="959457"/>
          </a:xfrm>
          <a:prstGeom prst="flowChartDelay">
            <a:avLst/>
          </a:prstGeom>
          <a:solidFill>
            <a:srgbClr val="98B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지연 12"/>
          <p:cNvSpPr/>
          <p:nvPr/>
        </p:nvSpPr>
        <p:spPr>
          <a:xfrm>
            <a:off x="3107664" y="3622184"/>
            <a:ext cx="921825" cy="634394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지연 13"/>
          <p:cNvSpPr/>
          <p:nvPr/>
        </p:nvSpPr>
        <p:spPr>
          <a:xfrm>
            <a:off x="3107667" y="2051334"/>
            <a:ext cx="1096949" cy="959457"/>
          </a:xfrm>
          <a:prstGeom prst="flowChartDelay">
            <a:avLst/>
          </a:prstGeom>
          <a:solidFill>
            <a:srgbClr val="98B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지연 14"/>
          <p:cNvSpPr/>
          <p:nvPr/>
        </p:nvSpPr>
        <p:spPr>
          <a:xfrm>
            <a:off x="3107666" y="2213865"/>
            <a:ext cx="921825" cy="634394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지연 15"/>
          <p:cNvSpPr/>
          <p:nvPr/>
        </p:nvSpPr>
        <p:spPr>
          <a:xfrm>
            <a:off x="3107666" y="5021452"/>
            <a:ext cx="1096949" cy="959457"/>
          </a:xfrm>
          <a:prstGeom prst="flowChartDelay">
            <a:avLst/>
          </a:prstGeom>
          <a:solidFill>
            <a:srgbClr val="98B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지연 16"/>
          <p:cNvSpPr/>
          <p:nvPr/>
        </p:nvSpPr>
        <p:spPr>
          <a:xfrm>
            <a:off x="3107665" y="5183983"/>
            <a:ext cx="921825" cy="634394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963"/>
            <a:ext cx="8229600" cy="5084762"/>
          </a:xfrm>
        </p:spPr>
        <p:txBody>
          <a:bodyPr/>
          <a:lstStyle/>
          <a:p>
            <a:pPr eaLnBrk="1" hangingPunct="1"/>
            <a:r>
              <a:rPr lang="ko-KR" altLang="en-US" sz="2000" b="1" dirty="0" smtClean="0"/>
              <a:t>인접 정점</a:t>
            </a:r>
            <a:r>
              <a:rPr lang="en-US" altLang="ko-KR" sz="2000" dirty="0" smtClean="0"/>
              <a:t>(adjacent vertex</a:t>
            </a:r>
            <a:r>
              <a:rPr lang="en-US" altLang="ko-KR" sz="2000" b="1" dirty="0" smtClean="0"/>
              <a:t>)</a:t>
            </a:r>
          </a:p>
          <a:p>
            <a:pPr lvl="1" eaLnBrk="1" hangingPunct="1"/>
            <a:r>
              <a:rPr lang="ko-KR" altLang="en-US" sz="1800" dirty="0" smtClean="0"/>
              <a:t>하나의 정점에서 간선에 의해 직접 연결된 정점</a:t>
            </a:r>
          </a:p>
          <a:p>
            <a:pPr lvl="1" eaLnBrk="1" hangingPunct="1"/>
            <a:r>
              <a:rPr lang="en-US" altLang="ko-KR" sz="1800" dirty="0" smtClean="0"/>
              <a:t>G1</a:t>
            </a:r>
            <a:r>
              <a:rPr lang="ko-KR" altLang="en-US" sz="1800" dirty="0" smtClean="0"/>
              <a:t>에서 정점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의 인접 정점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정점 </a:t>
            </a:r>
            <a:r>
              <a:rPr lang="en-US" altLang="ko-KR" sz="1800" dirty="0" smtClean="0"/>
              <a:t>1, </a:t>
            </a:r>
            <a:r>
              <a:rPr lang="ko-KR" altLang="en-US" sz="1800" dirty="0" smtClean="0"/>
              <a:t>정점 </a:t>
            </a:r>
            <a:r>
              <a:rPr lang="en-US" altLang="ko-KR" sz="1800" dirty="0" smtClean="0"/>
              <a:t>2, </a:t>
            </a:r>
            <a:r>
              <a:rPr lang="ko-KR" altLang="en-US" sz="1800" dirty="0" smtClean="0"/>
              <a:t>정점 </a:t>
            </a:r>
            <a:r>
              <a:rPr lang="en-US" altLang="ko-KR" sz="1800" dirty="0" smtClean="0"/>
              <a:t>3</a:t>
            </a:r>
          </a:p>
          <a:p>
            <a:pPr lvl="1"/>
            <a:r>
              <a:rPr lang="en-US" altLang="ko-KR" dirty="0"/>
              <a:t>G1</a:t>
            </a:r>
            <a:r>
              <a:rPr lang="ko-KR" altLang="en-US" dirty="0"/>
              <a:t>에서 정점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</a:t>
            </a:r>
            <a:r>
              <a:rPr lang="ko-KR" altLang="en-US" dirty="0"/>
              <a:t>인접 정점</a:t>
            </a:r>
            <a:r>
              <a:rPr lang="en-US" altLang="ko-KR" dirty="0"/>
              <a:t>:</a:t>
            </a:r>
            <a:r>
              <a:rPr lang="ko-KR" altLang="en-US" dirty="0"/>
              <a:t> 정점 </a:t>
            </a:r>
            <a:r>
              <a:rPr lang="en-US" altLang="ko-KR" dirty="0" smtClean="0"/>
              <a:t>0, </a:t>
            </a:r>
            <a:r>
              <a:rPr lang="ko-KR" altLang="en-US" dirty="0"/>
              <a:t>정점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1" eaLnBrk="1" hangingPunct="1"/>
            <a:endParaRPr lang="en-US" altLang="ko-KR" sz="1800" dirty="0" smtClean="0"/>
          </a:p>
          <a:p>
            <a:pPr eaLnBrk="1" hangingPunct="1"/>
            <a:r>
              <a:rPr lang="ko-KR" altLang="en-US" sz="2000" b="1" dirty="0" err="1" smtClean="0"/>
              <a:t>무방향</a:t>
            </a:r>
            <a:r>
              <a:rPr lang="ko-KR" altLang="en-US" sz="2000" b="1" dirty="0" smtClean="0"/>
              <a:t> 그래프의 차수</a:t>
            </a:r>
            <a:r>
              <a:rPr lang="en-US" altLang="ko-KR" sz="2000" dirty="0" smtClean="0"/>
              <a:t>(degree)</a:t>
            </a:r>
          </a:p>
          <a:p>
            <a:pPr lvl="1" eaLnBrk="1" hangingPunct="1"/>
            <a:r>
              <a:rPr lang="ko-KR" altLang="en-US" sz="1800" dirty="0" smtClean="0"/>
              <a:t>하나의 정점에 연결된 다른 정점의 수</a:t>
            </a:r>
          </a:p>
          <a:p>
            <a:pPr lvl="1" eaLnBrk="1" hangingPunct="1"/>
            <a:r>
              <a:rPr lang="en-US" altLang="ko-KR" sz="1800" dirty="0" smtClean="0"/>
              <a:t>G1</a:t>
            </a:r>
            <a:r>
              <a:rPr lang="ko-KR" altLang="en-US" sz="1800" dirty="0" smtClean="0"/>
              <a:t>에서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정점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의 차수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</a:t>
            </a:r>
          </a:p>
          <a:p>
            <a:pPr lvl="1" eaLnBrk="1" hangingPunct="1"/>
            <a:r>
              <a:rPr lang="ko-KR" altLang="en-US" sz="1800" dirty="0" err="1" smtClean="0"/>
              <a:t>무방향</a:t>
            </a:r>
            <a:r>
              <a:rPr lang="ko-KR" altLang="en-US" sz="1800" dirty="0" smtClean="0"/>
              <a:t> 그래프의 모든 차수의 합은 간선 수의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배</a:t>
            </a:r>
            <a:endParaRPr lang="en-US" altLang="ko-KR" sz="1800" dirty="0" smtClean="0"/>
          </a:p>
          <a:p>
            <a:pPr lvl="2" eaLnBrk="1" hangingPunct="1"/>
            <a:r>
              <a:rPr lang="en-US" altLang="ko-KR" sz="1600" dirty="0" smtClean="0"/>
              <a:t>G1</a:t>
            </a:r>
            <a:r>
              <a:rPr lang="ko-KR" altLang="en-US" sz="1600" dirty="0" smtClean="0"/>
              <a:t>의 차수의 합</a:t>
            </a:r>
            <a:r>
              <a:rPr lang="en-US" altLang="ko-KR" sz="1600" dirty="0" smtClean="0"/>
              <a:t>: 10</a:t>
            </a:r>
          </a:p>
          <a:p>
            <a:pPr lvl="2" eaLnBrk="1" hangingPunct="1"/>
            <a:r>
              <a:rPr lang="en-US" altLang="ko-KR" sz="1600" dirty="0" smtClean="0"/>
              <a:t>G1</a:t>
            </a:r>
            <a:r>
              <a:rPr lang="ko-KR" altLang="en-US" sz="1600" dirty="0" smtClean="0"/>
              <a:t>의 간선의 합</a:t>
            </a:r>
            <a:r>
              <a:rPr lang="en-US" altLang="ko-KR" sz="1600" dirty="0" smtClean="0"/>
              <a:t>: 5</a:t>
            </a:r>
            <a:endParaRPr lang="en-US" altLang="ko-KR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72805"/>
            <a:ext cx="2024062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963"/>
            <a:ext cx="8229600" cy="5084762"/>
          </a:xfrm>
        </p:spPr>
        <p:txBody>
          <a:bodyPr/>
          <a:lstStyle/>
          <a:p>
            <a:pPr eaLnBrk="1" hangingPunct="1"/>
            <a:r>
              <a:rPr lang="ko-KR" altLang="en-US" sz="2000" b="1" smtClean="0"/>
              <a:t>방향 그래프의 차수</a:t>
            </a:r>
            <a:r>
              <a:rPr lang="en-US" altLang="ko-KR" sz="2000" smtClean="0"/>
              <a:t>(degree)</a:t>
            </a:r>
          </a:p>
          <a:p>
            <a:pPr lvl="1" eaLnBrk="1" hangingPunct="1"/>
            <a:r>
              <a:rPr lang="ko-KR" altLang="en-US" sz="1800" smtClean="0"/>
              <a:t>진입 차수</a:t>
            </a:r>
            <a:r>
              <a:rPr lang="en-US" altLang="ko-KR" sz="1800" smtClean="0"/>
              <a:t>(in-degree) :</a:t>
            </a:r>
            <a:r>
              <a:rPr lang="ko-KR" altLang="en-US" sz="1800" smtClean="0"/>
              <a:t> 외부에서 오는 간선의 수</a:t>
            </a:r>
            <a:endParaRPr lang="en-US" altLang="ko-KR" sz="1800" smtClean="0"/>
          </a:p>
          <a:p>
            <a:pPr lvl="1" eaLnBrk="1" hangingPunct="1"/>
            <a:r>
              <a:rPr lang="ko-KR" altLang="en-US" sz="1800" smtClean="0"/>
              <a:t>진출 차수</a:t>
            </a:r>
            <a:r>
              <a:rPr lang="en-US" altLang="ko-KR" sz="1800" smtClean="0"/>
              <a:t>(out-degree) : </a:t>
            </a:r>
            <a:r>
              <a:rPr lang="ko-KR" altLang="en-US" sz="1800" smtClean="0"/>
              <a:t>외부로 향하는 간선의 수</a:t>
            </a:r>
            <a:endParaRPr lang="en-US" altLang="ko-KR" sz="1800" smtClean="0"/>
          </a:p>
          <a:p>
            <a:pPr lvl="1" eaLnBrk="1" hangingPunct="1"/>
            <a:r>
              <a:rPr lang="en-US" altLang="ko-KR" sz="1800" smtClean="0"/>
              <a:t>G3</a:t>
            </a:r>
            <a:r>
              <a:rPr lang="ko-KR" altLang="en-US" sz="1800" smtClean="0"/>
              <a:t>에서</a:t>
            </a:r>
            <a:r>
              <a:rPr lang="en-US" altLang="ko-KR" sz="1800" smtClean="0"/>
              <a:t> </a:t>
            </a:r>
            <a:r>
              <a:rPr lang="ko-KR" altLang="en-US" sz="1800" smtClean="0"/>
              <a:t>정점 </a:t>
            </a:r>
            <a:r>
              <a:rPr lang="en-US" altLang="ko-KR" sz="1800" smtClean="0"/>
              <a:t>1</a:t>
            </a:r>
            <a:r>
              <a:rPr lang="ko-KR" altLang="en-US" sz="1800" smtClean="0"/>
              <a:t>의 차수</a:t>
            </a:r>
            <a:r>
              <a:rPr lang="en-US" altLang="ko-KR" sz="1800" smtClean="0"/>
              <a:t>:</a:t>
            </a:r>
            <a:r>
              <a:rPr lang="ko-KR" altLang="en-US" sz="1800" smtClean="0"/>
              <a:t> 내차수 </a:t>
            </a:r>
            <a:r>
              <a:rPr lang="en-US" altLang="ko-KR" sz="1800" smtClean="0"/>
              <a:t>1, </a:t>
            </a:r>
            <a:r>
              <a:rPr lang="ko-KR" altLang="en-US" sz="1800" smtClean="0"/>
              <a:t>외차수 </a:t>
            </a:r>
            <a:r>
              <a:rPr lang="en-US" altLang="ko-KR" sz="1800" smtClean="0"/>
              <a:t>2</a:t>
            </a:r>
          </a:p>
          <a:p>
            <a:pPr lvl="1" eaLnBrk="1" hangingPunct="1"/>
            <a:r>
              <a:rPr lang="ko-KR" altLang="en-US" sz="1800" smtClean="0"/>
              <a:t>방향 그래프의 모든 진입</a:t>
            </a:r>
            <a:r>
              <a:rPr lang="en-US" altLang="ko-KR" sz="1800" smtClean="0"/>
              <a:t>(</a:t>
            </a:r>
            <a:r>
              <a:rPr lang="ko-KR" altLang="en-US" sz="1800" smtClean="0"/>
              <a:t>진출</a:t>
            </a:r>
            <a:r>
              <a:rPr lang="en-US" altLang="ko-KR" sz="1800" smtClean="0"/>
              <a:t>) </a:t>
            </a:r>
            <a:r>
              <a:rPr lang="ko-KR" altLang="en-US" sz="1800" smtClean="0"/>
              <a:t>차수의 합은 간선의 수</a:t>
            </a:r>
            <a:endParaRPr lang="en-US" altLang="ko-KR" sz="1800" smtClean="0"/>
          </a:p>
          <a:p>
            <a:pPr lvl="2" eaLnBrk="1" hangingPunct="1"/>
            <a:r>
              <a:rPr lang="en-US" altLang="ko-KR" sz="1600" smtClean="0"/>
              <a:t>G3</a:t>
            </a:r>
            <a:r>
              <a:rPr lang="ko-KR" altLang="en-US" sz="1600" smtClean="0"/>
              <a:t>의 진입 차수의 합</a:t>
            </a:r>
            <a:r>
              <a:rPr lang="en-US" altLang="ko-KR" sz="1600" smtClean="0"/>
              <a:t>: 3</a:t>
            </a:r>
          </a:p>
          <a:p>
            <a:pPr lvl="2" eaLnBrk="1" hangingPunct="1"/>
            <a:r>
              <a:rPr lang="en-US" altLang="ko-KR" sz="1600" smtClean="0"/>
              <a:t>G3</a:t>
            </a:r>
            <a:r>
              <a:rPr lang="ko-KR" altLang="en-US" sz="1600" smtClean="0"/>
              <a:t>의 진입 차수의 합</a:t>
            </a:r>
            <a:r>
              <a:rPr lang="en-US" altLang="ko-KR" sz="1600" smtClean="0"/>
              <a:t>: 3</a:t>
            </a:r>
          </a:p>
          <a:p>
            <a:pPr lvl="2" eaLnBrk="1" hangingPunct="1"/>
            <a:r>
              <a:rPr lang="en-US" altLang="ko-KR" sz="1600" smtClean="0"/>
              <a:t>G3</a:t>
            </a:r>
            <a:r>
              <a:rPr lang="ko-KR" altLang="en-US" sz="1600" smtClean="0"/>
              <a:t>의 간선 합</a:t>
            </a:r>
            <a:r>
              <a:rPr lang="en-US" altLang="ko-KR" sz="1600" smtClean="0"/>
              <a:t>: 3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96" y="3248980"/>
            <a:ext cx="11303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9513"/>
            <a:ext cx="8229600" cy="6345237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무방향 그래프의</a:t>
            </a:r>
            <a:r>
              <a:rPr lang="en-US" altLang="ko-KR" sz="2000" smtClean="0"/>
              <a:t> </a:t>
            </a:r>
            <a:r>
              <a:rPr lang="ko-KR" altLang="en-US" sz="2000" smtClean="0"/>
              <a:t>정점 </a:t>
            </a:r>
            <a:r>
              <a:rPr lang="en-US" altLang="ko-KR" sz="2000" smtClean="0"/>
              <a:t>s</a:t>
            </a:r>
            <a:r>
              <a:rPr lang="ko-KR" altLang="en-US" sz="2000" smtClean="0"/>
              <a:t>로부터 정점 </a:t>
            </a:r>
            <a:r>
              <a:rPr lang="en-US" altLang="ko-KR" sz="2000" smtClean="0"/>
              <a:t>e</a:t>
            </a:r>
            <a:r>
              <a:rPr lang="ko-KR" altLang="en-US" sz="2000" smtClean="0"/>
              <a:t>까지의 경로</a:t>
            </a:r>
            <a:endParaRPr lang="en-US" altLang="ko-KR" sz="2000" smtClean="0"/>
          </a:p>
          <a:p>
            <a:pPr lvl="1" eaLnBrk="1" hangingPunct="1"/>
            <a:r>
              <a:rPr lang="ko-KR" altLang="en-US" sz="1800" smtClean="0"/>
              <a:t>정점의 나열 </a:t>
            </a:r>
            <a:r>
              <a:rPr lang="en-US" altLang="ko-KR" sz="1800" smtClean="0"/>
              <a:t>s, v1, v2, ..., vk, e</a:t>
            </a:r>
          </a:p>
          <a:p>
            <a:pPr lvl="1" eaLnBrk="1" hangingPunct="1"/>
            <a:r>
              <a:rPr lang="ko-KR" altLang="en-US" sz="1800" smtClean="0"/>
              <a:t>나열된 정점들 간에 반드시 간선 </a:t>
            </a:r>
            <a:r>
              <a:rPr lang="en-US" altLang="ko-KR" sz="1800" smtClean="0"/>
              <a:t>(s, v1), (v1, v2), ... , (vk, e)</a:t>
            </a:r>
            <a:r>
              <a:rPr lang="ko-KR" altLang="en-US" sz="1800" smtClean="0"/>
              <a:t> 존재</a:t>
            </a:r>
            <a:endParaRPr lang="en-US" altLang="ko-KR" sz="1800" smtClean="0"/>
          </a:p>
          <a:p>
            <a:pPr eaLnBrk="1" hangingPunct="1"/>
            <a:r>
              <a:rPr lang="ko-KR" altLang="en-US" sz="2000" smtClean="0"/>
              <a:t>방향 그래프의</a:t>
            </a:r>
            <a:r>
              <a:rPr lang="en-US" altLang="ko-KR" sz="2000" smtClean="0"/>
              <a:t> </a:t>
            </a:r>
            <a:r>
              <a:rPr lang="ko-KR" altLang="en-US" sz="2000" smtClean="0"/>
              <a:t>정점 </a:t>
            </a:r>
            <a:r>
              <a:rPr lang="en-US" altLang="ko-KR" sz="2000" smtClean="0"/>
              <a:t>s</a:t>
            </a:r>
            <a:r>
              <a:rPr lang="ko-KR" altLang="en-US" sz="2000" smtClean="0"/>
              <a:t>로부터 정점 </a:t>
            </a:r>
            <a:r>
              <a:rPr lang="en-US" altLang="ko-KR" sz="2000" smtClean="0"/>
              <a:t>e</a:t>
            </a:r>
            <a:r>
              <a:rPr lang="ko-KR" altLang="en-US" sz="2000" smtClean="0"/>
              <a:t>까지의 경로</a:t>
            </a:r>
            <a:endParaRPr lang="en-US" altLang="ko-KR" sz="2000" smtClean="0"/>
          </a:p>
          <a:p>
            <a:pPr lvl="1" eaLnBrk="1" hangingPunct="1"/>
            <a:r>
              <a:rPr lang="ko-KR" altLang="en-US" sz="1800" smtClean="0"/>
              <a:t>정점의 나열 </a:t>
            </a:r>
            <a:r>
              <a:rPr lang="en-US" altLang="ko-KR" sz="1800" smtClean="0"/>
              <a:t>s, v1, v2, ..., vk, e</a:t>
            </a:r>
          </a:p>
          <a:p>
            <a:pPr lvl="1" eaLnBrk="1" hangingPunct="1"/>
            <a:r>
              <a:rPr lang="ko-KR" altLang="en-US" sz="1800" smtClean="0"/>
              <a:t>나열된 정점들 간에 반드시 간선 </a:t>
            </a:r>
            <a:r>
              <a:rPr lang="en-US" altLang="ko-KR" sz="1800" smtClean="0"/>
              <a:t>&lt;s, v1&gt;, &lt;v1, v2&gt;, ... ,&lt;vk, e&gt; </a:t>
            </a:r>
            <a:r>
              <a:rPr lang="ko-KR" altLang="en-US" sz="1800" smtClean="0"/>
              <a:t>존재</a:t>
            </a:r>
            <a:endParaRPr lang="en-US" altLang="ko-KR" sz="1800" smtClean="0"/>
          </a:p>
          <a:p>
            <a:pPr eaLnBrk="1" hangingPunct="1"/>
            <a:r>
              <a:rPr lang="ko-KR" altLang="en-US" sz="2000" smtClean="0"/>
              <a:t>경로의 길이</a:t>
            </a:r>
            <a:r>
              <a:rPr lang="en-US" altLang="ko-KR" sz="2000" smtClean="0"/>
              <a:t>(length)</a:t>
            </a:r>
          </a:p>
          <a:p>
            <a:pPr lvl="1" eaLnBrk="1" hangingPunct="1"/>
            <a:r>
              <a:rPr lang="ko-KR" altLang="en-US" sz="1800" smtClean="0"/>
              <a:t>경로를 구성하는데 사용된 간선의 수</a:t>
            </a:r>
            <a:endParaRPr lang="en-US" altLang="ko-KR" sz="1800" smtClean="0"/>
          </a:p>
          <a:p>
            <a:pPr eaLnBrk="1" hangingPunct="1"/>
            <a:r>
              <a:rPr lang="ko-KR" altLang="en-US" sz="2000" smtClean="0"/>
              <a:t>단순 경로</a:t>
            </a:r>
            <a:r>
              <a:rPr lang="en-US" altLang="ko-KR" sz="2000" smtClean="0"/>
              <a:t>(simple path) </a:t>
            </a:r>
          </a:p>
          <a:p>
            <a:pPr lvl="1" eaLnBrk="1" hangingPunct="1"/>
            <a:r>
              <a:rPr lang="ko-KR" altLang="en-US" sz="1800" smtClean="0"/>
              <a:t>경로 중에서 반복되는 간선이 없는 경로</a:t>
            </a:r>
            <a:endParaRPr lang="en-US" altLang="ko-KR" sz="1800" smtClean="0"/>
          </a:p>
          <a:p>
            <a:pPr eaLnBrk="1" hangingPunct="1"/>
            <a:r>
              <a:rPr lang="ko-KR" altLang="en-US" sz="2000" smtClean="0"/>
              <a:t>사이클</a:t>
            </a:r>
            <a:r>
              <a:rPr lang="en-US" altLang="ko-KR" sz="2000" smtClean="0"/>
              <a:t>(cycle)</a:t>
            </a:r>
          </a:p>
          <a:p>
            <a:pPr lvl="1" eaLnBrk="1" hangingPunct="1"/>
            <a:r>
              <a:rPr lang="ko-KR" altLang="en-US" sz="1800" smtClean="0"/>
              <a:t>단순 경로의 시작 정점과 종료 정점이 동일한 경로</a:t>
            </a:r>
            <a:endParaRPr lang="en-US" altLang="ko-KR" sz="180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경로</a:t>
            </a:r>
            <a:r>
              <a:rPr lang="en-US" altLang="ko-KR" smtClean="0"/>
              <a:t>(path)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9513"/>
            <a:ext cx="8229600" cy="6345237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G1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0, 1, 2, 3</a:t>
            </a:r>
            <a:r>
              <a:rPr lang="ko-KR" altLang="en-US" sz="2000" dirty="0" smtClean="0"/>
              <a:t>은 경로지만 </a:t>
            </a:r>
            <a:r>
              <a:rPr lang="en-US" altLang="ko-KR" sz="2000" dirty="0" smtClean="0"/>
              <a:t>0, 1, 3, 2</a:t>
            </a:r>
            <a:r>
              <a:rPr lang="ko-KR" altLang="en-US" sz="2000" dirty="0" smtClean="0"/>
              <a:t>는 경로 아님</a:t>
            </a:r>
          </a:p>
          <a:p>
            <a:pPr eaLnBrk="1" hangingPunct="1"/>
            <a:r>
              <a:rPr lang="en-US" altLang="ko-KR" sz="2000" dirty="0" smtClean="0"/>
              <a:t>G1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1, 0, 2, 3</a:t>
            </a:r>
            <a:r>
              <a:rPr lang="ko-KR" altLang="en-US" sz="2000" dirty="0" smtClean="0"/>
              <a:t>은 단순경로이지만  </a:t>
            </a:r>
            <a:r>
              <a:rPr lang="en-US" altLang="ko-KR" sz="2000" dirty="0" smtClean="0"/>
              <a:t>1, 0, 2, 0</a:t>
            </a:r>
            <a:r>
              <a:rPr lang="ko-KR" altLang="en-US" sz="2000" dirty="0" smtClean="0"/>
              <a:t>은 단순경로 아님</a:t>
            </a:r>
            <a:endParaRPr lang="en-US" altLang="ko-KR" sz="2000" dirty="0" smtClean="0"/>
          </a:p>
          <a:p>
            <a:pPr eaLnBrk="1" hangingPunct="1"/>
            <a:r>
              <a:rPr lang="en-US" altLang="ko-KR" sz="2000" dirty="0" smtClean="0"/>
              <a:t>G1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0, 1, 2, 0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G3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0, 1, 0</a:t>
            </a:r>
            <a:r>
              <a:rPr lang="ko-KR" altLang="en-US" sz="2000" dirty="0" smtClean="0"/>
              <a:t>은 사이클</a:t>
            </a:r>
            <a:endParaRPr lang="en-US" altLang="ko-KR" sz="2000" dirty="0" smtClean="0"/>
          </a:p>
          <a:p>
            <a:pPr eaLnBrk="1" hangingPunct="1"/>
            <a:r>
              <a:rPr lang="ko-KR" altLang="en-US" dirty="0" smtClean="0">
                <a:solidFill>
                  <a:srgbClr val="98B947"/>
                </a:solidFill>
              </a:rPr>
              <a:t>경로 중에서 반복되는 간선이 없을 경우가 단순 경로임</a:t>
            </a:r>
            <a:r>
              <a:rPr lang="en-US" altLang="ko-KR" dirty="0" smtClean="0">
                <a:solidFill>
                  <a:srgbClr val="98B947"/>
                </a:solidFill>
              </a:rPr>
              <a:t>!!(</a:t>
            </a:r>
            <a:r>
              <a:rPr lang="ko-KR" altLang="en-US" dirty="0" err="1" smtClean="0">
                <a:solidFill>
                  <a:srgbClr val="98B947"/>
                </a:solidFill>
              </a:rPr>
              <a:t>왔다갔다가</a:t>
            </a:r>
            <a:r>
              <a:rPr lang="ko-KR" altLang="en-US" dirty="0" smtClean="0">
                <a:solidFill>
                  <a:srgbClr val="98B947"/>
                </a:solidFill>
              </a:rPr>
              <a:t> 없는 경우</a:t>
            </a:r>
            <a:r>
              <a:rPr lang="en-US" altLang="ko-KR" dirty="0" smtClean="0">
                <a:solidFill>
                  <a:srgbClr val="98B947"/>
                </a:solidFill>
              </a:rPr>
              <a:t>)</a:t>
            </a:r>
            <a:endParaRPr lang="en-US" altLang="ko-KR" sz="2000" dirty="0" smtClean="0">
              <a:solidFill>
                <a:srgbClr val="98B947"/>
              </a:solidFill>
            </a:endParaRPr>
          </a:p>
          <a:p>
            <a:pPr eaLnBrk="1" hangingPunct="1"/>
            <a:endParaRPr lang="ko-KR" altLang="en-US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경로</a:t>
            </a:r>
            <a:r>
              <a:rPr lang="en-US" altLang="ko-KR" smtClean="0"/>
              <a:t>(path)</a:t>
            </a:r>
            <a:endParaRPr lang="ko-KR" altLang="en-US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3218025"/>
            <a:ext cx="1890712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52" y="2946563"/>
            <a:ext cx="1125538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9514"/>
            <a:ext cx="8229600" cy="4814772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연결 그래프</a:t>
            </a:r>
            <a:r>
              <a:rPr lang="en-US" altLang="ko-KR" sz="2000" dirty="0" smtClean="0"/>
              <a:t>(connected graph)</a:t>
            </a:r>
          </a:p>
          <a:p>
            <a:pPr lvl="1" eaLnBrk="1" hangingPunct="1"/>
            <a:r>
              <a:rPr lang="ko-KR" altLang="en-US" sz="1800" dirty="0" err="1" smtClean="0"/>
              <a:t>무방향</a:t>
            </a:r>
            <a:r>
              <a:rPr lang="ko-KR" altLang="en-US" sz="1800" dirty="0" smtClean="0"/>
              <a:t> 그래프 </a:t>
            </a:r>
            <a:r>
              <a:rPr lang="en-US" altLang="ko-KR" sz="1800" dirty="0" smtClean="0"/>
              <a:t>G</a:t>
            </a:r>
            <a:r>
              <a:rPr lang="ko-KR" altLang="en-US" sz="1800" dirty="0" smtClean="0"/>
              <a:t>에 있는 모든 정점 쌍에 대하여 항상 경로 존재</a:t>
            </a:r>
            <a:endParaRPr lang="en-US" altLang="ko-KR" sz="1800" dirty="0" smtClean="0"/>
          </a:p>
          <a:p>
            <a:pPr lvl="1" eaLnBrk="1" hangingPunct="1"/>
            <a:r>
              <a:rPr lang="en-US" altLang="ko-KR" sz="1800" dirty="0" smtClean="0"/>
              <a:t>G2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비연결</a:t>
            </a:r>
            <a:r>
              <a:rPr lang="ko-KR" altLang="en-US" sz="1800" dirty="0" smtClean="0"/>
              <a:t> 그래프임 </a:t>
            </a:r>
            <a:r>
              <a:rPr lang="en-US" altLang="ko-KR" sz="1800" dirty="0" smtClean="0"/>
              <a:t>//3</a:t>
            </a:r>
            <a:r>
              <a:rPr lang="ko-KR" altLang="en-US" sz="1800" dirty="0" smtClean="0"/>
              <a:t>으로 </a:t>
            </a:r>
            <a:r>
              <a:rPr lang="ko-KR" altLang="en-US" dirty="0" smtClean="0"/>
              <a:t>가는 경로가 없으니까</a:t>
            </a:r>
            <a:r>
              <a:rPr lang="en-US" altLang="ko-KR" dirty="0" smtClean="0"/>
              <a:t>!</a:t>
            </a:r>
            <a:endParaRPr lang="ko-KR" altLang="en-US" sz="18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marL="0" indent="0" eaLnBrk="1" hangingPunct="1">
              <a:buNone/>
            </a:pPr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트리</a:t>
            </a:r>
            <a:r>
              <a:rPr lang="en-US" altLang="ko-KR" sz="2000" dirty="0" smtClean="0"/>
              <a:t>(tree)</a:t>
            </a:r>
          </a:p>
          <a:p>
            <a:pPr lvl="1" eaLnBrk="1" hangingPunct="1"/>
            <a:r>
              <a:rPr lang="ko-KR" altLang="en-US" sz="1800" dirty="0" smtClean="0"/>
              <a:t>그래프의 특수한 형태로서 </a:t>
            </a:r>
            <a:r>
              <a:rPr lang="ko-KR" altLang="en-US" sz="1800" dirty="0" smtClean="0">
                <a:solidFill>
                  <a:schemeClr val="accent1">
                    <a:lumMod val="75000"/>
                  </a:schemeClr>
                </a:solidFill>
              </a:rPr>
              <a:t>사이클을 가지지 않는 </a:t>
            </a:r>
            <a:r>
              <a:rPr lang="ko-KR" altLang="en-US" sz="1800" dirty="0" smtClean="0"/>
              <a:t>연결 그래프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800" dirty="0" err="1" smtClean="0"/>
              <a:t>트리의</a:t>
            </a:r>
            <a:r>
              <a:rPr lang="ko-KR" altLang="en-US" sz="1800" dirty="0" smtClean="0"/>
              <a:t> 예</a:t>
            </a:r>
            <a:endParaRPr lang="en-US" altLang="ko-KR" sz="1800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연결정도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2168525"/>
            <a:ext cx="1235075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4599130"/>
            <a:ext cx="3538537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9513"/>
            <a:ext cx="8229600" cy="6345237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완전 그래프</a:t>
            </a:r>
            <a:r>
              <a:rPr lang="en-US" altLang="ko-KR" sz="2000" dirty="0" smtClean="0"/>
              <a:t>(complete graph)</a:t>
            </a:r>
          </a:p>
          <a:p>
            <a:pPr lvl="1" eaLnBrk="1" hangingPunct="1"/>
            <a:r>
              <a:rPr lang="ko-KR" altLang="en-US" sz="1800" dirty="0" smtClean="0"/>
              <a:t>모든 정점이 연결되어 있는 그래프</a:t>
            </a:r>
            <a:endParaRPr lang="en-US" altLang="ko-KR" sz="1800" dirty="0" smtClean="0"/>
          </a:p>
          <a:p>
            <a:pPr lvl="1" eaLnBrk="1" hangingPunct="1"/>
            <a:r>
              <a:rPr lang="en-US" altLang="ko-KR" sz="1800" dirty="0" smtClean="0"/>
              <a:t>n</a:t>
            </a:r>
            <a:r>
              <a:rPr lang="ko-KR" altLang="en-US" sz="1800" dirty="0" smtClean="0"/>
              <a:t>개의 정점을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가진 </a:t>
            </a:r>
            <a:r>
              <a:rPr lang="ko-KR" altLang="en-US" sz="1800" dirty="0" err="1" smtClean="0"/>
              <a:t>무방향</a:t>
            </a:r>
            <a:r>
              <a:rPr lang="ko-KR" altLang="en-US" sz="1800" dirty="0" smtClean="0"/>
              <a:t> 완전그래프의 간선의 수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</a:t>
            </a:r>
            <a:r>
              <a:rPr lang="en-US" altLang="ko-KR" sz="1800" i="1" dirty="0" smtClean="0"/>
              <a:t>n×(n-1)/2</a:t>
            </a:r>
          </a:p>
          <a:p>
            <a:pPr lvl="1" eaLnBrk="1" hangingPunct="1"/>
            <a:r>
              <a:rPr lang="en-US" altLang="ko-KR" dirty="0" smtClean="0"/>
              <a:t>Ex) </a:t>
            </a:r>
            <a:r>
              <a:rPr lang="en-US" altLang="ko-KR" sz="1800" dirty="0" smtClean="0"/>
              <a:t>n=4, </a:t>
            </a:r>
            <a:r>
              <a:rPr lang="ko-KR" altLang="en-US" sz="1800" dirty="0" smtClean="0"/>
              <a:t>간선의 수 </a:t>
            </a:r>
            <a:r>
              <a:rPr lang="en-US" altLang="ko-KR" sz="1800" dirty="0" smtClean="0"/>
              <a:t>=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(4×3)/2 = 6</a:t>
            </a:r>
            <a:endParaRPr lang="ko-KR" altLang="en-US" sz="1800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연결정도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85" y="3158970"/>
            <a:ext cx="1844675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5"/>
          <p:cNvSpPr>
            <a:spLocks noGrp="1" noChangeArrowheads="1"/>
          </p:cNvSpPr>
          <p:nvPr>
            <p:ph idx="1"/>
          </p:nvPr>
        </p:nvSpPr>
        <p:spPr>
          <a:xfrm>
            <a:off x="476250" y="5003800"/>
            <a:ext cx="8229600" cy="1125538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그래프에 정점을 추가하려면 </a:t>
            </a:r>
            <a:r>
              <a:rPr lang="en-US" altLang="ko-KR" smtClean="0"/>
              <a:t>insert_vertex </a:t>
            </a:r>
            <a:r>
              <a:rPr lang="ko-KR" altLang="en-US" smtClean="0"/>
              <a:t>연산 사용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그래프에 간선을 추가하려면 </a:t>
            </a:r>
            <a:r>
              <a:rPr lang="en-US" altLang="ko-KR" smtClean="0"/>
              <a:t>insert_edge </a:t>
            </a:r>
            <a:r>
              <a:rPr lang="ko-KR" altLang="en-US" smtClean="0"/>
              <a:t>연산 사용</a:t>
            </a:r>
            <a:r>
              <a:rPr lang="en-US" altLang="ko-KR" smtClean="0"/>
              <a:t> 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</a:t>
            </a:r>
            <a:r>
              <a:rPr lang="en-US" altLang="ko-KR" smtClean="0"/>
              <a:t>ADT 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20700" y="1584325"/>
            <a:ext cx="7920038" cy="32924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lt"/>
              </a:rPr>
              <a:t>∙</a:t>
            </a:r>
            <a:r>
              <a:rPr lang="ko-KR" altLang="en-US" sz="1600" dirty="0">
                <a:latin typeface="+mn-lt"/>
              </a:rPr>
              <a:t>객체</a:t>
            </a:r>
            <a:r>
              <a:rPr lang="en-US" altLang="ko-KR" sz="1600" dirty="0">
                <a:latin typeface="+mn-lt"/>
              </a:rPr>
              <a:t>: </a:t>
            </a:r>
            <a:r>
              <a:rPr lang="ko-KR" altLang="en-US" sz="1600" dirty="0">
                <a:latin typeface="+mn-lt"/>
              </a:rPr>
              <a:t>정점의 집합과 간선의 집합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+mn-lt"/>
              </a:rPr>
              <a:t>∙연산</a:t>
            </a:r>
            <a:r>
              <a:rPr lang="en-US" altLang="ko-KR" sz="1600" dirty="0">
                <a:latin typeface="+mn-lt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create_graph</a:t>
            </a:r>
            <a:r>
              <a:rPr lang="en-US" altLang="ko-KR" sz="1600" dirty="0">
                <a:latin typeface="+mn-lt"/>
              </a:rPr>
              <a:t>() ::=	</a:t>
            </a:r>
            <a:r>
              <a:rPr lang="ko-KR" altLang="en-US" sz="1600" dirty="0">
                <a:latin typeface="+mn-lt"/>
              </a:rPr>
              <a:t>그래프를 생성한다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init</a:t>
            </a:r>
            <a:r>
              <a:rPr lang="en-US" altLang="ko-KR" sz="1600" dirty="0">
                <a:latin typeface="+mn-lt"/>
              </a:rPr>
              <a:t>(g) ::= </a:t>
            </a:r>
            <a:r>
              <a:rPr lang="ko-KR" altLang="en-US" sz="1600" dirty="0">
                <a:latin typeface="+mn-lt"/>
              </a:rPr>
              <a:t>그래프 </a:t>
            </a:r>
            <a:r>
              <a:rPr lang="en-US" altLang="ko-KR" sz="1600" dirty="0">
                <a:latin typeface="+mn-lt"/>
              </a:rPr>
              <a:t>g</a:t>
            </a:r>
            <a:r>
              <a:rPr lang="ko-KR" altLang="en-US" sz="1600" dirty="0">
                <a:latin typeface="+mn-lt"/>
              </a:rPr>
              <a:t>를 초기화한다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insert_vertex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g,v</a:t>
            </a:r>
            <a:r>
              <a:rPr lang="en-US" altLang="ko-KR" sz="1600" dirty="0">
                <a:latin typeface="+mn-lt"/>
              </a:rPr>
              <a:t>) ::= </a:t>
            </a:r>
            <a:r>
              <a:rPr lang="ko-KR" altLang="en-US" sz="1600" dirty="0">
                <a:latin typeface="+mn-lt"/>
              </a:rPr>
              <a:t>그래프 </a:t>
            </a:r>
            <a:r>
              <a:rPr lang="en-US" altLang="ko-KR" sz="1600" dirty="0">
                <a:latin typeface="+mn-lt"/>
              </a:rPr>
              <a:t>g</a:t>
            </a:r>
            <a:r>
              <a:rPr lang="ko-KR" altLang="en-US" sz="1600" dirty="0">
                <a:latin typeface="+mn-lt"/>
              </a:rPr>
              <a:t>에 정점 </a:t>
            </a:r>
            <a:r>
              <a:rPr lang="en-US" altLang="ko-KR" sz="1600" dirty="0">
                <a:latin typeface="+mn-lt"/>
              </a:rPr>
              <a:t>v</a:t>
            </a:r>
            <a:r>
              <a:rPr lang="ko-KR" altLang="en-US" sz="1600" dirty="0">
                <a:latin typeface="+mn-lt"/>
              </a:rPr>
              <a:t>를 삽입한다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insert_edge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g,u,v</a:t>
            </a:r>
            <a:r>
              <a:rPr lang="en-US" altLang="ko-KR" sz="1600" dirty="0">
                <a:latin typeface="+mn-lt"/>
              </a:rPr>
              <a:t>) ::= </a:t>
            </a:r>
            <a:r>
              <a:rPr lang="ko-KR" altLang="en-US" sz="1600" dirty="0">
                <a:latin typeface="+mn-lt"/>
              </a:rPr>
              <a:t>그래프 </a:t>
            </a:r>
            <a:r>
              <a:rPr lang="en-US" altLang="ko-KR" sz="1600" dirty="0">
                <a:latin typeface="+mn-lt"/>
              </a:rPr>
              <a:t>g</a:t>
            </a:r>
            <a:r>
              <a:rPr lang="ko-KR" altLang="en-US" sz="1600" dirty="0">
                <a:latin typeface="+mn-lt"/>
              </a:rPr>
              <a:t>에 간선 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u,v</a:t>
            </a:r>
            <a:r>
              <a:rPr lang="en-US" altLang="ko-KR" sz="1600" dirty="0">
                <a:latin typeface="+mn-lt"/>
              </a:rPr>
              <a:t>)</a:t>
            </a:r>
            <a:r>
              <a:rPr lang="ko-KR" altLang="en-US" sz="1600" dirty="0">
                <a:latin typeface="+mn-lt"/>
              </a:rPr>
              <a:t>를 삽입한다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delete_vertex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g,v</a:t>
            </a:r>
            <a:r>
              <a:rPr lang="en-US" altLang="ko-KR" sz="1600" dirty="0">
                <a:latin typeface="+mn-lt"/>
              </a:rPr>
              <a:t>) ::= </a:t>
            </a:r>
            <a:r>
              <a:rPr lang="ko-KR" altLang="en-US" sz="1600" dirty="0">
                <a:latin typeface="+mn-lt"/>
              </a:rPr>
              <a:t>그래프 </a:t>
            </a:r>
            <a:r>
              <a:rPr lang="en-US" altLang="ko-KR" sz="1600" dirty="0">
                <a:latin typeface="+mn-lt"/>
              </a:rPr>
              <a:t>g</a:t>
            </a:r>
            <a:r>
              <a:rPr lang="ko-KR" altLang="en-US" sz="1600" dirty="0">
                <a:latin typeface="+mn-lt"/>
              </a:rPr>
              <a:t>의 정점 </a:t>
            </a:r>
            <a:r>
              <a:rPr lang="en-US" altLang="ko-KR" sz="1600" dirty="0">
                <a:latin typeface="+mn-lt"/>
              </a:rPr>
              <a:t>v</a:t>
            </a:r>
            <a:r>
              <a:rPr lang="ko-KR" altLang="en-US" sz="1600" dirty="0">
                <a:latin typeface="+mn-lt"/>
              </a:rPr>
              <a:t>를 삭제한다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delete_edge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g,u,v</a:t>
            </a:r>
            <a:r>
              <a:rPr lang="en-US" altLang="ko-KR" sz="1600" dirty="0">
                <a:latin typeface="+mn-lt"/>
              </a:rPr>
              <a:t>) ::= </a:t>
            </a:r>
            <a:r>
              <a:rPr lang="ko-KR" altLang="en-US" sz="1600" dirty="0">
                <a:latin typeface="+mn-lt"/>
              </a:rPr>
              <a:t>그래프 </a:t>
            </a:r>
            <a:r>
              <a:rPr lang="en-US" altLang="ko-KR" sz="1600" dirty="0">
                <a:latin typeface="+mn-lt"/>
              </a:rPr>
              <a:t>g</a:t>
            </a:r>
            <a:r>
              <a:rPr lang="ko-KR" altLang="en-US" sz="1600" dirty="0">
                <a:latin typeface="+mn-lt"/>
              </a:rPr>
              <a:t>의 간선 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u,v</a:t>
            </a:r>
            <a:r>
              <a:rPr lang="en-US" altLang="ko-KR" sz="1600" dirty="0">
                <a:latin typeface="+mn-lt"/>
              </a:rPr>
              <a:t>)</a:t>
            </a:r>
            <a:r>
              <a:rPr lang="ko-KR" altLang="en-US" sz="1600" dirty="0">
                <a:latin typeface="+mn-lt"/>
              </a:rPr>
              <a:t>를 삭제한다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is_empty</a:t>
            </a:r>
            <a:r>
              <a:rPr lang="en-US" altLang="ko-KR" sz="1600" dirty="0">
                <a:latin typeface="+mn-lt"/>
              </a:rPr>
              <a:t>(g) ::= </a:t>
            </a:r>
            <a:r>
              <a:rPr lang="ko-KR" altLang="en-US" sz="1600" dirty="0">
                <a:latin typeface="+mn-lt"/>
              </a:rPr>
              <a:t>그래프 </a:t>
            </a:r>
            <a:r>
              <a:rPr lang="en-US" altLang="ko-KR" sz="1600" dirty="0">
                <a:latin typeface="+mn-lt"/>
              </a:rPr>
              <a:t>g</a:t>
            </a:r>
            <a:r>
              <a:rPr lang="ko-KR" altLang="en-US" sz="1600" dirty="0">
                <a:latin typeface="+mn-lt"/>
              </a:rPr>
              <a:t>가 공백 상태인지 확인한다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adjacent(v) ::= </a:t>
            </a:r>
            <a:r>
              <a:rPr lang="ko-KR" altLang="en-US" sz="1600" dirty="0">
                <a:latin typeface="+mn-lt"/>
              </a:rPr>
              <a:t>정점 </a:t>
            </a:r>
            <a:r>
              <a:rPr lang="en-US" altLang="ko-KR" sz="1600" dirty="0">
                <a:latin typeface="+mn-lt"/>
              </a:rPr>
              <a:t>v</a:t>
            </a:r>
            <a:r>
              <a:rPr lang="ko-KR" altLang="en-US" sz="1600" dirty="0">
                <a:latin typeface="+mn-lt"/>
              </a:rPr>
              <a:t>에 인접한 정점들의 리스트를 반환한다</a:t>
            </a:r>
            <a:r>
              <a:rPr lang="en-US" altLang="ko-KR" sz="1600" dirty="0" smtClean="0">
                <a:latin typeface="+mn-lt"/>
              </a:rPr>
              <a:t>. //</a:t>
            </a:r>
            <a:r>
              <a:rPr lang="ko-KR" altLang="en-US" sz="1600" dirty="0" smtClean="0">
                <a:latin typeface="+mn-lt"/>
              </a:rPr>
              <a:t>바로 옆 애들 누구</a:t>
            </a:r>
            <a:r>
              <a:rPr lang="en-US" altLang="ko-KR" sz="1600" dirty="0" smtClean="0">
                <a:latin typeface="+mn-lt"/>
              </a:rPr>
              <a:t>? </a:t>
            </a:r>
            <a:endParaRPr lang="en-US" altLang="ko-KR" sz="1600" dirty="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destroy_graph</a:t>
            </a:r>
            <a:r>
              <a:rPr lang="en-US" altLang="ko-KR" sz="1600" dirty="0">
                <a:latin typeface="+mn-lt"/>
              </a:rPr>
              <a:t>(g) ::=	</a:t>
            </a:r>
            <a:r>
              <a:rPr lang="ko-KR" altLang="en-US" sz="1600" dirty="0">
                <a:latin typeface="+mn-lt"/>
              </a:rPr>
              <a:t>그래프 </a:t>
            </a:r>
            <a:r>
              <a:rPr lang="en-US" altLang="ko-KR" sz="1600" dirty="0">
                <a:latin typeface="+mn-lt"/>
              </a:rPr>
              <a:t>g</a:t>
            </a:r>
            <a:r>
              <a:rPr lang="ko-KR" altLang="en-US" sz="1600" dirty="0">
                <a:latin typeface="+mn-lt"/>
              </a:rPr>
              <a:t>를 제거한다</a:t>
            </a:r>
            <a:r>
              <a:rPr lang="en-US" altLang="ko-KR" sz="1400" dirty="0"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963"/>
            <a:ext cx="8229600" cy="184467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1) </a:t>
            </a:r>
            <a:r>
              <a:rPr lang="ko-KR" altLang="en-US" dirty="0" smtClean="0"/>
              <a:t>인접행렬</a:t>
            </a:r>
            <a:r>
              <a:rPr lang="en-US" altLang="ko-KR" dirty="0" smtClean="0"/>
              <a:t> </a:t>
            </a:r>
            <a:r>
              <a:rPr lang="en-US" altLang="ko-KR" dirty="0" smtClean="0"/>
              <a:t>(adjacent matrix)</a:t>
            </a:r>
            <a:r>
              <a:rPr lang="ko-KR" altLang="en-US" dirty="0" smtClean="0"/>
              <a:t> 방법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/>
              <a:t>if(</a:t>
            </a:r>
            <a:r>
              <a:rPr lang="ko-KR" altLang="en-US" dirty="0" smtClean="0"/>
              <a:t>간선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j)</a:t>
            </a:r>
            <a:r>
              <a:rPr lang="ko-KR" altLang="en-US" dirty="0" smtClean="0"/>
              <a:t>가 그래프에 존재</a:t>
            </a:r>
            <a:r>
              <a:rPr lang="en-US" altLang="ko-KR" dirty="0" smtClean="0"/>
              <a:t>) </a:t>
            </a:r>
            <a:r>
              <a:rPr lang="en-US" altLang="ko-KR" dirty="0" smtClean="0">
                <a:latin typeface="Arial" pitchFamily="34" charset="0"/>
              </a:rPr>
              <a:t>   </a:t>
            </a:r>
            <a:r>
              <a:rPr lang="en-US" altLang="ko-KR" dirty="0" smtClean="0"/>
              <a:t>M[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1,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dirty="0" smtClean="0"/>
              <a:t>그렇지 않으면</a:t>
            </a:r>
            <a:r>
              <a:rPr lang="ko-KR" altLang="en-US" dirty="0" smtClean="0">
                <a:latin typeface="Arial" pitchFamily="34" charset="0"/>
              </a:rPr>
              <a:t>                             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M[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0. </a:t>
            </a:r>
          </a:p>
          <a:p>
            <a:pPr eaLnBrk="1" hangingPunct="1"/>
            <a:r>
              <a:rPr lang="ko-KR" altLang="en-US" dirty="0" smtClean="0"/>
              <a:t>인접 행렬의 대각선 성분은 모두 </a:t>
            </a:r>
            <a:r>
              <a:rPr lang="en-US" altLang="ko-KR" dirty="0" smtClean="0"/>
              <a:t>0(</a:t>
            </a:r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간선 불허</a:t>
            </a:r>
            <a:r>
              <a:rPr lang="en-US" altLang="ko-KR" dirty="0" smtClean="0"/>
              <a:t>)</a:t>
            </a:r>
          </a:p>
          <a:p>
            <a:pPr eaLnBrk="1" hangingPunct="1"/>
            <a:r>
              <a:rPr lang="ko-KR" altLang="en-US" dirty="0" err="1" smtClean="0"/>
              <a:t>무방향</a:t>
            </a:r>
            <a:r>
              <a:rPr lang="ko-KR" altLang="en-US" dirty="0" smtClean="0"/>
              <a:t> 그래프의 인접 행렬은 대칭</a:t>
            </a:r>
            <a:r>
              <a:rPr lang="en-US" altLang="ko-KR" dirty="0" smtClean="0"/>
              <a:t> //-&gt;</a:t>
            </a:r>
            <a:r>
              <a:rPr lang="ko-KR" altLang="en-US" dirty="0" smtClean="0"/>
              <a:t>방향 그래프는 대칭 아님</a:t>
            </a:r>
            <a:r>
              <a:rPr lang="en-US" altLang="ko-KR" dirty="0" smtClean="0"/>
              <a:t>!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표현 방법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3113965"/>
            <a:ext cx="4627383" cy="315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963"/>
            <a:ext cx="8229600" cy="7191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 smtClean="0"/>
              <a:t>2) </a:t>
            </a:r>
            <a:r>
              <a:rPr lang="ko-KR" altLang="en-US" dirty="0" smtClean="0"/>
              <a:t>인접리스트</a:t>
            </a:r>
            <a:r>
              <a:rPr lang="en-US" altLang="ko-KR" dirty="0" smtClean="0"/>
              <a:t> </a:t>
            </a:r>
            <a:r>
              <a:rPr lang="en-US" altLang="ko-KR" dirty="0" smtClean="0"/>
              <a:t>(adjacency list)</a:t>
            </a:r>
            <a:r>
              <a:rPr lang="ko-KR" altLang="en-US" dirty="0" smtClean="0"/>
              <a:t> 방법</a:t>
            </a:r>
          </a:p>
          <a:p>
            <a:pPr lvl="1" eaLnBrk="1" hangingPunct="1"/>
            <a:r>
              <a:rPr lang="ko-KR" altLang="en-US" dirty="0" smtClean="0"/>
              <a:t>각 정점에 인접한 정점들을 연결리스트로 </a:t>
            </a:r>
            <a:r>
              <a:rPr lang="ko-KR" altLang="en-US" dirty="0" smtClean="0"/>
              <a:t>표현  </a:t>
            </a:r>
            <a:r>
              <a:rPr lang="en-US" altLang="ko-KR" dirty="0" smtClean="0">
                <a:solidFill>
                  <a:srgbClr val="98B947"/>
                </a:solidFill>
              </a:rPr>
              <a:t>//</a:t>
            </a:r>
            <a:r>
              <a:rPr lang="ko-KR" altLang="en-US" dirty="0" smtClean="0">
                <a:solidFill>
                  <a:srgbClr val="98B947"/>
                </a:solidFill>
              </a:rPr>
              <a:t>이게 더 낫다</a:t>
            </a:r>
            <a:endParaRPr lang="ko-KR" altLang="en-US" dirty="0" smtClean="0">
              <a:solidFill>
                <a:srgbClr val="98B947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표현 방법</a:t>
            </a:r>
            <a:r>
              <a:rPr lang="en-US" altLang="ko-KR" smtClean="0"/>
              <a:t>(cont.)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1988840"/>
            <a:ext cx="4256274" cy="427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89825" cy="2054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ko-KR" altLang="en-US" smtClean="0">
                <a:latin typeface="Lucida Console" pitchFamily="49" charset="0"/>
              </a:rPr>
              <a:t>연결되어 있는 객체 간의 관계를 표현하는 자료구조</a:t>
            </a:r>
          </a:p>
          <a:p>
            <a:pPr eaLnBrk="1" hangingPunct="1">
              <a:lnSpc>
                <a:spcPct val="90000"/>
              </a:lnSpc>
            </a:pPr>
            <a:r>
              <a:rPr kumimoji="0" lang="ko-KR" altLang="en-US" smtClean="0">
                <a:latin typeface="Lucida Console" pitchFamily="49" charset="0"/>
              </a:rPr>
              <a:t>가장 일반적인 자료구조 형태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ko-KR" altLang="en-US" smtClean="0">
                <a:latin typeface="Lucida Console" pitchFamily="49" charset="0"/>
              </a:rPr>
              <a:t>우리가 배운 트리</a:t>
            </a:r>
            <a:r>
              <a:rPr kumimoji="0" lang="en-US" altLang="ko-KR" smtClean="0">
                <a:latin typeface="Lucida Console" pitchFamily="49" charset="0"/>
              </a:rPr>
              <a:t>(tree)</a:t>
            </a:r>
            <a:r>
              <a:rPr kumimoji="0" lang="ko-KR" altLang="en-US" smtClean="0">
                <a:latin typeface="Lucida Console" pitchFamily="49" charset="0"/>
              </a:rPr>
              <a:t>도 그래프의 특수한</a:t>
            </a:r>
            <a:r>
              <a:rPr kumimoji="0" lang="en-US" altLang="ko-KR" smtClean="0">
                <a:latin typeface="Lucida Console" pitchFamily="49" charset="0"/>
              </a:rPr>
              <a:t> </a:t>
            </a:r>
            <a:r>
              <a:rPr kumimoji="0" lang="ko-KR" altLang="en-US" smtClean="0">
                <a:latin typeface="Lucida Console" pitchFamily="49" charset="0"/>
              </a:rPr>
              <a:t>경우임</a:t>
            </a:r>
            <a:endParaRPr kumimoji="0" lang="en-US" altLang="ko-KR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ko-KR" altLang="en-US" smtClean="0">
                <a:latin typeface="Lucida Console" pitchFamily="49" charset="0"/>
              </a:rPr>
              <a:t>전기회로의 소자 간 연결 상태</a:t>
            </a:r>
            <a:endParaRPr kumimoji="0" lang="en-US" altLang="ko-KR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ko-KR" altLang="en-US" smtClean="0">
                <a:latin typeface="Lucida Console" pitchFamily="49" charset="0"/>
              </a:rPr>
              <a:t>운영체제의 프로세스와 자원 관계</a:t>
            </a:r>
            <a:endParaRPr kumimoji="0" lang="en-US" altLang="ko-KR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ko-KR" altLang="en-US" smtClean="0">
                <a:latin typeface="Lucida Console" pitchFamily="49" charset="0"/>
              </a:rPr>
              <a:t>큰 프로젝트에서 작은 프로젝트 간의 우선 순위</a:t>
            </a:r>
            <a:endParaRPr kumimoji="0" lang="en-US" altLang="ko-KR" smtClean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0" lang="ko-KR" altLang="en-US" smtClean="0">
                <a:latin typeface="Lucida Console" pitchFamily="49" charset="0"/>
              </a:rPr>
              <a:t>지도에서 도시들의 연결 상태</a:t>
            </a:r>
            <a:endParaRPr kumimoji="0" lang="en-US" altLang="ko-KR" smtClean="0">
              <a:latin typeface="Lucida Console" pitchFamily="49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</a:t>
            </a:r>
            <a:r>
              <a:rPr kumimoji="0" lang="en-US" altLang="ko-KR" smtClean="0">
                <a:latin typeface="Lucida Console" pitchFamily="49" charset="0"/>
              </a:rPr>
              <a:t>(graph) </a:t>
            </a:r>
            <a:endParaRPr lang="ko-KR" altLang="en-US" smtClean="0"/>
          </a:p>
        </p:txBody>
      </p:sp>
      <p:sp>
        <p:nvSpPr>
          <p:cNvPr id="4100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102" name="Picture 275" descr="UNI00000bd40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5" y="4221917"/>
            <a:ext cx="2668588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669775"/>
            <a:ext cx="2685339" cy="257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963"/>
            <a:ext cx="8229600" cy="1979612"/>
          </a:xfrm>
        </p:spPr>
        <p:txBody>
          <a:bodyPr/>
          <a:lstStyle/>
          <a:p>
            <a:pPr eaLnBrk="1" hangingPunct="1"/>
            <a:r>
              <a:rPr lang="ko-KR" altLang="en-US" smtClean="0"/>
              <a:t>그래프의 가장 기본적인 연산</a:t>
            </a:r>
          </a:p>
          <a:p>
            <a:pPr eaLnBrk="1" hangingPunct="1"/>
            <a:r>
              <a:rPr lang="ko-KR" altLang="en-US" smtClean="0"/>
              <a:t>하나의 정점으로부터 시작하여 차례대로 모든 정점들을 한번씩 방문</a:t>
            </a:r>
          </a:p>
          <a:p>
            <a:pPr eaLnBrk="1" hangingPunct="1"/>
            <a:r>
              <a:rPr lang="ko-KR" altLang="en-US" smtClean="0"/>
              <a:t>많은 문제들이 단순히 그래프의 노드를 탐색하는 것으로 해결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도로망에서 특정 도시에서 다른 도시로 갈 수 있는지 여부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전자회로에서 특정 단자와 다른 단자가 서로 연결되어 있는지 여부</a:t>
            </a:r>
            <a:endParaRPr lang="en-US" altLang="ko-KR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탐색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203575"/>
            <a:ext cx="38576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8229600" cy="130492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ko-KR" altLang="en-US" b="1" dirty="0" smtClean="0">
                <a:latin typeface="Lucida Console" pitchFamily="49" charset="0"/>
              </a:rPr>
              <a:t>깊이 우선 탐색</a:t>
            </a:r>
            <a:r>
              <a:rPr lang="en-US" altLang="ko-KR" dirty="0" smtClean="0">
                <a:latin typeface="Lucida Console" pitchFamily="49" charset="0"/>
              </a:rPr>
              <a:t> (DFS: depth-first search)</a:t>
            </a:r>
          </a:p>
          <a:p>
            <a:pPr lvl="1" eaLnBrk="1" hangingPunct="1"/>
            <a:r>
              <a:rPr lang="ko-KR" altLang="en-US" dirty="0" smtClean="0">
                <a:latin typeface="Lucida Console" pitchFamily="49" charset="0"/>
              </a:rPr>
              <a:t>한 방향으로 갈 수 있을 때까지 가다가 더 이상 갈 수 없게 되면 가장 가까운 갈림길로 돌아와서 이 곳으로부터 다른 방향으로 다시 탐색 진행</a:t>
            </a:r>
            <a:endParaRPr lang="en-US" altLang="ko-KR" dirty="0" smtClean="0">
              <a:latin typeface="Lucida Console" pitchFamily="49" charset="0"/>
            </a:endParaRPr>
          </a:p>
          <a:p>
            <a:pPr lvl="1" eaLnBrk="1" hangingPunct="1"/>
            <a:r>
              <a:rPr lang="ko-KR" altLang="en-US" dirty="0" smtClean="0">
                <a:latin typeface="Lucida Console" pitchFamily="49" charset="0"/>
              </a:rPr>
              <a:t>되돌아가기 위해서는 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스택</a:t>
            </a:r>
            <a:r>
              <a:rPr lang="ko-KR" altLang="en-US" dirty="0" smtClean="0">
                <a:latin typeface="Lucida Console" pitchFamily="49" charset="0"/>
              </a:rPr>
              <a:t> 필요</a:t>
            </a:r>
            <a:r>
              <a:rPr lang="en-US" altLang="ko-KR" dirty="0" smtClean="0">
                <a:latin typeface="Lucida Console" pitchFamily="49" charset="0"/>
              </a:rPr>
              <a:t>(</a:t>
            </a:r>
            <a:r>
              <a:rPr lang="ko-KR" altLang="en-US" dirty="0" smtClean="0">
                <a:latin typeface="Lucida Console" pitchFamily="49" charset="0"/>
              </a:rPr>
              <a:t>순환함수 호출로 묵시적인 </a:t>
            </a:r>
            <a:r>
              <a:rPr lang="ko-KR" altLang="en-US" dirty="0" err="1" smtClean="0">
                <a:latin typeface="Lucida Console" pitchFamily="49" charset="0"/>
              </a:rPr>
              <a:t>스택</a:t>
            </a:r>
            <a:r>
              <a:rPr lang="ko-KR" altLang="en-US" dirty="0" smtClean="0">
                <a:latin typeface="Lucida Console" pitchFamily="49" charset="0"/>
              </a:rPr>
              <a:t> 이용 가능</a:t>
            </a:r>
            <a:r>
              <a:rPr lang="en-US" altLang="ko-KR" dirty="0" smtClean="0">
                <a:latin typeface="Lucida Console" pitchFamily="49" charset="0"/>
              </a:rPr>
              <a:t>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깊이 우선 탐색</a:t>
            </a:r>
            <a:r>
              <a:rPr lang="en-US" altLang="ko-KR" smtClean="0">
                <a:latin typeface="Lucida Console" pitchFamily="49" charset="0"/>
              </a:rPr>
              <a:t>(DFS)</a:t>
            </a: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2701925"/>
            <a:ext cx="3516312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알고리즘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57225" y="1042988"/>
            <a:ext cx="7920038" cy="10842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depth_first_search(v)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v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를 방문되었다고 표시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for all u ∈ (v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에 인접한 정점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   if (u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가 아직 방문되지 않았으면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)then depth_first_search(u)</a:t>
            </a:r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2168525"/>
            <a:ext cx="4027488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알고리즘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628775"/>
            <a:ext cx="404495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3509963"/>
            <a:ext cx="1865313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DFS </a:t>
            </a:r>
            <a:r>
              <a:rPr lang="ko-KR" altLang="en-US" smtClean="0"/>
              <a:t>프로그램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520700" y="1214438"/>
            <a:ext cx="7920038" cy="20494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anose="020B0609040504020204" pitchFamily="49" charset="0"/>
              </a:rPr>
              <a:t>// </a:t>
            </a:r>
            <a:r>
              <a:rPr lang="ko-KR" altLang="en-US" sz="1200">
                <a:latin typeface="Lucida Console" panose="020B0609040504020204" pitchFamily="49" charset="0"/>
              </a:rPr>
              <a:t>인접 행렬로 표현된 그래프에 대한 깊이 우선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anose="020B0609040504020204" pitchFamily="49" charset="0"/>
              </a:rPr>
              <a:t>void dfs_mat(GraphType *g, int 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anose="020B0609040504020204" pitchFamily="49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anose="020B0609040504020204" pitchFamily="49" charset="0"/>
              </a:rPr>
              <a:t>   int w;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anose="020B0609040504020204" pitchFamily="49" charset="0"/>
              </a:rPr>
              <a:t>   visited[v] = TRUE;		// </a:t>
            </a:r>
            <a:r>
              <a:rPr lang="ko-KR" altLang="en-US" sz="1200">
                <a:latin typeface="Lucida Console" panose="020B0609040504020204" pitchFamily="49" charset="0"/>
              </a:rPr>
              <a:t>정점 </a:t>
            </a:r>
            <a:r>
              <a:rPr lang="en-US" altLang="ko-KR" sz="1200">
                <a:latin typeface="Lucida Console" panose="020B0609040504020204" pitchFamily="49" charset="0"/>
              </a:rPr>
              <a:t>v</a:t>
            </a:r>
            <a:r>
              <a:rPr lang="ko-KR" altLang="en-US" sz="1200">
                <a:latin typeface="Lucida Console" panose="020B0609040504020204" pitchFamily="49" charset="0"/>
              </a:rPr>
              <a:t>의 방문 표시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anose="020B0609040504020204" pitchFamily="49" charset="0"/>
              </a:rPr>
              <a:t>   </a:t>
            </a:r>
            <a:r>
              <a:rPr lang="en-US" altLang="ko-KR" sz="1200">
                <a:latin typeface="Lucida Console" panose="020B0609040504020204" pitchFamily="49" charset="0"/>
              </a:rPr>
              <a:t>printf("%d ", v);		// </a:t>
            </a:r>
            <a:r>
              <a:rPr lang="ko-KR" altLang="en-US" sz="1200">
                <a:latin typeface="Lucida Console" panose="020B0609040504020204" pitchFamily="49" charset="0"/>
              </a:rPr>
              <a:t>방문한 정점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anose="020B0609040504020204" pitchFamily="49" charset="0"/>
              </a:rPr>
              <a:t>   </a:t>
            </a:r>
            <a:r>
              <a:rPr lang="en-US" altLang="ko-KR" sz="1200">
                <a:latin typeface="Lucida Console" panose="020B0609040504020204" pitchFamily="49" charset="0"/>
              </a:rPr>
              <a:t>for(w=0; w&lt;g-&gt;n; w++) 		// </a:t>
            </a:r>
            <a:r>
              <a:rPr lang="ko-KR" altLang="en-US" sz="1200">
                <a:latin typeface="Lucida Console" panose="020B0609040504020204" pitchFamily="49" charset="0"/>
              </a:rPr>
              <a:t>인접 정점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anose="020B0609040504020204" pitchFamily="49" charset="0"/>
              </a:rPr>
              <a:t>      </a:t>
            </a:r>
            <a:r>
              <a:rPr lang="en-US" altLang="ko-KR" sz="1200">
                <a:latin typeface="Lucida Console" panose="020B0609040504020204" pitchFamily="49" charset="0"/>
              </a:rPr>
              <a:t>if( g-&gt;adj_mat[v][w] &amp;&amp; !visited[w] ) dfs_mat(g, w);	//</a:t>
            </a:r>
            <a:r>
              <a:rPr lang="ko-KR" altLang="en-US" sz="1200">
                <a:latin typeface="Lucida Console" panose="020B0609040504020204" pitchFamily="49" charset="0"/>
              </a:rPr>
              <a:t>정점 </a:t>
            </a:r>
            <a:r>
              <a:rPr lang="en-US" altLang="ko-KR" sz="1200">
                <a:latin typeface="Lucida Console" panose="020B0609040504020204" pitchFamily="49" charset="0"/>
              </a:rPr>
              <a:t>w</a:t>
            </a:r>
            <a:r>
              <a:rPr lang="ko-KR" altLang="en-US" sz="1200">
                <a:latin typeface="Lucida Console" panose="020B0609040504020204" pitchFamily="49" charset="0"/>
              </a:rPr>
              <a:t>에서 </a:t>
            </a:r>
            <a:r>
              <a:rPr lang="en-US" altLang="ko-KR" sz="1200">
                <a:latin typeface="Lucida Console" panose="020B0609040504020204" pitchFamily="49" charset="0"/>
              </a:rPr>
              <a:t>DFS </a:t>
            </a:r>
            <a:r>
              <a:rPr lang="ko-KR" altLang="en-US" sz="1200">
                <a:latin typeface="Lucida Console" panose="020B0609040504020204" pitchFamily="49" charset="0"/>
              </a:rPr>
              <a:t>새로시작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20700" y="3654425"/>
            <a:ext cx="7920038" cy="204946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anose="020B0609040504020204" pitchFamily="49" charset="0"/>
              </a:rPr>
              <a:t>// </a:t>
            </a:r>
            <a:r>
              <a:rPr lang="ko-KR" altLang="en-US" sz="1200">
                <a:latin typeface="Lucida Console" panose="020B0609040504020204" pitchFamily="49" charset="0"/>
              </a:rPr>
              <a:t>인접 리스트로 표현된 그래프에 대한 깊이 우선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anose="020B0609040504020204" pitchFamily="49" charset="0"/>
              </a:rPr>
              <a:t>void dfs_list(GraphType *g, int v)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anose="020B0609040504020204" pitchFamily="49" charset="0"/>
              </a:rPr>
              <a:t>{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anose="020B0609040504020204" pitchFamily="49" charset="0"/>
              </a:rPr>
              <a:t>   GraphNode *w;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anose="020B0609040504020204" pitchFamily="49" charset="0"/>
              </a:rPr>
              <a:t>   visited[v] = TRUE;   		// </a:t>
            </a:r>
            <a:r>
              <a:rPr lang="ko-KR" altLang="en-US" sz="1200">
                <a:latin typeface="Lucida Console" panose="020B0609040504020204" pitchFamily="49" charset="0"/>
              </a:rPr>
              <a:t>정점 </a:t>
            </a:r>
            <a:r>
              <a:rPr lang="en-US" altLang="ko-KR" sz="1200">
                <a:latin typeface="Lucida Console" panose="020B0609040504020204" pitchFamily="49" charset="0"/>
              </a:rPr>
              <a:t>v</a:t>
            </a:r>
            <a:r>
              <a:rPr lang="ko-KR" altLang="en-US" sz="1200">
                <a:latin typeface="Lucida Console" panose="020B0609040504020204" pitchFamily="49" charset="0"/>
              </a:rPr>
              <a:t>의 방문 표시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anose="020B0609040504020204" pitchFamily="49" charset="0"/>
              </a:rPr>
              <a:t>   </a:t>
            </a:r>
            <a:r>
              <a:rPr lang="en-US" altLang="ko-KR" sz="1200">
                <a:latin typeface="Lucida Console" panose="020B0609040504020204" pitchFamily="49" charset="0"/>
              </a:rPr>
              <a:t>printf("%d ", v);   		// </a:t>
            </a:r>
            <a:r>
              <a:rPr lang="ko-KR" altLang="en-US" sz="1200">
                <a:latin typeface="Lucida Console" panose="020B0609040504020204" pitchFamily="49" charset="0"/>
              </a:rPr>
              <a:t>방문한 정점 출력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anose="020B0609040504020204" pitchFamily="49" charset="0"/>
              </a:rPr>
              <a:t>   </a:t>
            </a:r>
            <a:r>
              <a:rPr lang="en-US" altLang="ko-KR" sz="1200">
                <a:latin typeface="Lucida Console" panose="020B0609040504020204" pitchFamily="49" charset="0"/>
              </a:rPr>
              <a:t>for(w=g-&gt;adj_list[v]; w; w=w-&gt;link)	// </a:t>
            </a:r>
            <a:r>
              <a:rPr lang="ko-KR" altLang="en-US" sz="1200">
                <a:latin typeface="Lucida Console" panose="020B0609040504020204" pitchFamily="49" charset="0"/>
              </a:rPr>
              <a:t>인접 정점 탐색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200">
                <a:latin typeface="Lucida Console" panose="020B0609040504020204" pitchFamily="49" charset="0"/>
              </a:rPr>
              <a:t>     </a:t>
            </a:r>
            <a:r>
              <a:rPr lang="en-US" altLang="ko-KR" sz="1200">
                <a:latin typeface="Lucida Console" panose="020B0609040504020204" pitchFamily="49" charset="0"/>
              </a:rPr>
              <a:t>if(!visited[w-&gt;vertex]) dfs_list(g, w-&gt;vertex); //</a:t>
            </a:r>
            <a:r>
              <a:rPr lang="ko-KR" altLang="en-US" sz="1200">
                <a:latin typeface="Lucida Console" panose="020B0609040504020204" pitchFamily="49" charset="0"/>
              </a:rPr>
              <a:t>정점 </a:t>
            </a:r>
            <a:r>
              <a:rPr lang="en-US" altLang="ko-KR" sz="1200">
                <a:latin typeface="Lucida Console" panose="020B0609040504020204" pitchFamily="49" charset="0"/>
              </a:rPr>
              <a:t>w-&gt;vertex</a:t>
            </a:r>
            <a:r>
              <a:rPr lang="ko-KR" altLang="en-US" sz="1200">
                <a:latin typeface="Lucida Console" panose="020B0609040504020204" pitchFamily="49" charset="0"/>
              </a:rPr>
              <a:t>에서 </a:t>
            </a:r>
            <a:r>
              <a:rPr lang="en-US" altLang="ko-KR" sz="1200">
                <a:latin typeface="Lucida Console" panose="020B0609040504020204" pitchFamily="49" charset="0"/>
              </a:rPr>
              <a:t>DFS </a:t>
            </a:r>
            <a:r>
              <a:rPr lang="ko-KR" altLang="en-US" sz="1200">
                <a:latin typeface="Lucida Console" panose="020B0609040504020204" pitchFamily="49" charset="0"/>
              </a:rPr>
              <a:t>새로시작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57225" y="1179513"/>
            <a:ext cx="7964488" cy="16192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 smtClean="0"/>
              <a:t>너비 우선 탐색</a:t>
            </a:r>
            <a:r>
              <a:rPr lang="en-US" altLang="ko-KR" dirty="0" smtClean="0">
                <a:latin typeface="Lucida Console" pitchFamily="49" charset="0"/>
              </a:rPr>
              <a:t>(BFS: breadth-first search)</a:t>
            </a:r>
          </a:p>
          <a:p>
            <a:pPr lvl="1" eaLnBrk="1" hangingPunct="1"/>
            <a:r>
              <a:rPr lang="ko-KR" altLang="en-US" dirty="0" smtClean="0"/>
              <a:t> 시작 정점으로부터 가까운 정점을 먼저 방문하고                                   멀리 떨어져 있는 정점을 나중에 방문하는 순회 방법</a:t>
            </a:r>
          </a:p>
          <a:p>
            <a:pPr lvl="1" eaLnBrk="1" hangingPunct="1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큐</a:t>
            </a:r>
            <a:r>
              <a:rPr lang="ko-KR" altLang="en-US" dirty="0" smtClean="0"/>
              <a:t>를 사용하여 구현됨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너비우선탐색 알고리즘</a:t>
            </a:r>
            <a:r>
              <a:rPr lang="en-US" altLang="ko-KR" dirty="0" smtClean="0"/>
              <a:t>	</a:t>
            </a:r>
            <a:endParaRPr lang="en-US" altLang="ko-KR" dirty="0" smtClean="0">
              <a:latin typeface="Lucida Console" pitchFamily="49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너비우선 탐색</a:t>
            </a:r>
            <a:r>
              <a:rPr lang="en-US" altLang="ko-KR" smtClean="0"/>
              <a:t>(BFS)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20700" y="2798763"/>
            <a:ext cx="7920038" cy="21177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breadth_first_search(v)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v</a:t>
            </a:r>
            <a:r>
              <a:rPr lang="ko-KR" altLang="en-US" sz="1400">
                <a:latin typeface="Lucida Console" panose="020B0609040504020204" pitchFamily="49" charset="0"/>
              </a:rPr>
              <a:t>를 방문되었다고 표시</a:t>
            </a:r>
            <a:r>
              <a:rPr lang="en-US" altLang="ko-KR" sz="1400"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Lucida Console" panose="020B0609040504020204" pitchFamily="49" charset="0"/>
              </a:rPr>
              <a:t>큐 </a:t>
            </a:r>
            <a:r>
              <a:rPr lang="en-US" altLang="ko-KR" sz="1400">
                <a:latin typeface="Lucida Console" panose="020B0609040504020204" pitchFamily="49" charset="0"/>
              </a:rPr>
              <a:t>Q</a:t>
            </a:r>
            <a:r>
              <a:rPr lang="ko-KR" altLang="en-US" sz="1400">
                <a:latin typeface="Lucida Console" panose="020B0609040504020204" pitchFamily="49" charset="0"/>
              </a:rPr>
              <a:t>에 정점 </a:t>
            </a:r>
            <a:r>
              <a:rPr lang="en-US" altLang="ko-KR" sz="1400">
                <a:latin typeface="Lucida Console" panose="020B0609040504020204" pitchFamily="49" charset="0"/>
              </a:rPr>
              <a:t>v</a:t>
            </a:r>
            <a:r>
              <a:rPr lang="ko-KR" altLang="en-US" sz="1400">
                <a:latin typeface="Lucida Console" panose="020B0609040504020204" pitchFamily="49" charset="0"/>
              </a:rPr>
              <a:t>를 삽입</a:t>
            </a:r>
            <a:r>
              <a:rPr lang="en-US" altLang="ko-KR" sz="1400"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while (not is_empty(Q))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</a:t>
            </a:r>
            <a:r>
              <a:rPr lang="ko-KR" altLang="en-US" sz="1400">
                <a:latin typeface="Lucida Console" panose="020B0609040504020204" pitchFamily="49" charset="0"/>
              </a:rPr>
              <a:t>큐 </a:t>
            </a:r>
            <a:r>
              <a:rPr lang="en-US" altLang="ko-KR" sz="1400">
                <a:latin typeface="Lucida Console" panose="020B0609040504020204" pitchFamily="49" charset="0"/>
              </a:rPr>
              <a:t>Q</a:t>
            </a:r>
            <a:r>
              <a:rPr lang="ko-KR" altLang="en-US" sz="1400">
                <a:latin typeface="Lucida Console" panose="020B0609040504020204" pitchFamily="49" charset="0"/>
              </a:rPr>
              <a:t>에서 정점 </a:t>
            </a:r>
            <a:r>
              <a:rPr lang="en-US" altLang="ko-KR" sz="1400">
                <a:latin typeface="Lucida Console" panose="020B0609040504020204" pitchFamily="49" charset="0"/>
              </a:rPr>
              <a:t>w</a:t>
            </a:r>
            <a:r>
              <a:rPr lang="ko-KR" altLang="en-US" sz="1400">
                <a:latin typeface="Lucida Console" panose="020B0609040504020204" pitchFamily="49" charset="0"/>
              </a:rPr>
              <a:t>를 삭제</a:t>
            </a:r>
            <a:r>
              <a:rPr lang="en-US" altLang="ko-KR" sz="1400"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for all u ∈ (w</a:t>
            </a:r>
            <a:r>
              <a:rPr lang="ko-KR" altLang="en-US" sz="1400">
                <a:latin typeface="Lucida Console" panose="020B0609040504020204" pitchFamily="49" charset="0"/>
              </a:rPr>
              <a:t>에 인접한 정점</a:t>
            </a:r>
            <a:r>
              <a:rPr lang="en-US" altLang="ko-KR" sz="1400">
                <a:latin typeface="Lucida Console" panose="020B0609040504020204" pitchFamily="49" charset="0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	if (u</a:t>
            </a:r>
            <a:r>
              <a:rPr lang="ko-KR" altLang="en-US" sz="1400">
                <a:latin typeface="Lucida Console" panose="020B0609040504020204" pitchFamily="49" charset="0"/>
              </a:rPr>
              <a:t>가 아직 방문되지 않았으면</a:t>
            </a:r>
            <a:r>
              <a:rPr lang="en-US" altLang="ko-KR" sz="1400">
                <a:latin typeface="Lucida Console" panose="020B0609040504020204" pitchFamily="49" charset="0"/>
              </a:rPr>
              <a:t>) then 	u</a:t>
            </a:r>
            <a:r>
              <a:rPr lang="ko-KR" altLang="en-US" sz="1400">
                <a:latin typeface="Lucida Console" panose="020B0609040504020204" pitchFamily="49" charset="0"/>
              </a:rPr>
              <a:t>를 큐 </a:t>
            </a:r>
            <a:r>
              <a:rPr lang="en-US" altLang="ko-KR" sz="1400">
                <a:latin typeface="Lucida Console" panose="020B0609040504020204" pitchFamily="49" charset="0"/>
              </a:rPr>
              <a:t>Q</a:t>
            </a:r>
            <a:r>
              <a:rPr lang="ko-KR" altLang="en-US" sz="1400">
                <a:latin typeface="Lucida Console" panose="020B0609040504020204" pitchFamily="49" charset="0"/>
              </a:rPr>
              <a:t>에 삽입</a:t>
            </a:r>
            <a:r>
              <a:rPr lang="en-US" altLang="ko-KR" sz="1400"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					u</a:t>
            </a:r>
            <a:r>
              <a:rPr lang="ko-KR" altLang="en-US" sz="1400">
                <a:latin typeface="Lucida Console" panose="020B0609040504020204" pitchFamily="49" charset="0"/>
              </a:rPr>
              <a:t>를 방문되었다고 표시</a:t>
            </a:r>
            <a:r>
              <a:rPr lang="en-US" altLang="ko-KR" sz="1400">
                <a:latin typeface="Lucida Console" panose="020B06090405040202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03238"/>
            <a:ext cx="4365625" cy="567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1152525"/>
            <a:ext cx="22574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187450"/>
            <a:ext cx="20478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3352800"/>
            <a:ext cx="44100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BFS </a:t>
            </a:r>
            <a:r>
              <a:rPr lang="ko-KR" altLang="en-US" smtClean="0"/>
              <a:t>프로그램</a:t>
            </a:r>
            <a:r>
              <a:rPr lang="en-US" altLang="ko-KR" smtClean="0"/>
              <a:t>(</a:t>
            </a:r>
            <a:r>
              <a:rPr lang="ko-KR" altLang="en-US" smtClean="0"/>
              <a:t>인접행렬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522288" y="1223963"/>
            <a:ext cx="7920037" cy="498598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void bfs_mat(GraphType *g, int 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{	int w;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	QueueType q;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	init(&amp;q);     		// </a:t>
            </a:r>
            <a:r>
              <a:rPr lang="ko-KR" altLang="en-US" sz="1500">
                <a:latin typeface="Lucida Console" panose="020B0609040504020204" pitchFamily="49" charset="0"/>
              </a:rPr>
              <a:t>큐 초기화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>
                <a:latin typeface="Lucida Console" panose="020B0609040504020204" pitchFamily="49" charset="0"/>
              </a:rPr>
              <a:t>	</a:t>
            </a:r>
            <a:r>
              <a:rPr lang="en-US" altLang="ko-KR" sz="1500">
                <a:latin typeface="Lucida Console" panose="020B0609040504020204" pitchFamily="49" charset="0"/>
              </a:rPr>
              <a:t>visited[v] = TRUE;	// </a:t>
            </a:r>
            <a:r>
              <a:rPr lang="ko-KR" altLang="en-US" sz="1500">
                <a:latin typeface="Lucida Console" panose="020B0609040504020204" pitchFamily="49" charset="0"/>
              </a:rPr>
              <a:t>정점 </a:t>
            </a:r>
            <a:r>
              <a:rPr lang="en-US" altLang="ko-KR" sz="1500">
                <a:latin typeface="Lucida Console" panose="020B0609040504020204" pitchFamily="49" charset="0"/>
              </a:rPr>
              <a:t>v </a:t>
            </a:r>
            <a:r>
              <a:rPr lang="ko-KR" altLang="en-US" sz="1500">
                <a:latin typeface="Lucida Console" panose="020B0609040504020204" pitchFamily="49" charset="0"/>
              </a:rPr>
              <a:t>방문 표시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>
                <a:latin typeface="Lucida Console" panose="020B0609040504020204" pitchFamily="49" charset="0"/>
              </a:rPr>
              <a:t>	</a:t>
            </a:r>
            <a:r>
              <a:rPr lang="en-US" altLang="ko-KR" sz="1500">
                <a:latin typeface="Lucida Console" panose="020B0609040504020204" pitchFamily="49" charset="0"/>
              </a:rPr>
              <a:t>printf("%d ", v);         // </a:t>
            </a:r>
            <a:r>
              <a:rPr lang="ko-KR" altLang="en-US" sz="1500">
                <a:latin typeface="Lucida Console" panose="020B0609040504020204" pitchFamily="49" charset="0"/>
              </a:rPr>
              <a:t>정점 출력</a:t>
            </a:r>
            <a:r>
              <a:rPr lang="en-US" altLang="ko-KR" sz="1500">
                <a:latin typeface="Lucida Console" panose="020B0609040504020204" pitchFamily="49" charset="0"/>
              </a:rPr>
              <a:t>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	enqueue(&amp;q, v);		// </a:t>
            </a:r>
            <a:r>
              <a:rPr lang="ko-KR" altLang="en-US" sz="1500">
                <a:latin typeface="Lucida Console" panose="020B0609040504020204" pitchFamily="49" charset="0"/>
              </a:rPr>
              <a:t>시작 정점을 큐에 저장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>
                <a:latin typeface="Lucida Console" panose="020B0609040504020204" pitchFamily="49" charset="0"/>
              </a:rPr>
              <a:t> 	</a:t>
            </a:r>
            <a:r>
              <a:rPr lang="en-US" altLang="ko-KR" sz="1500">
                <a:latin typeface="Lucida Console" panose="020B0609040504020204" pitchFamily="49" charset="0"/>
              </a:rPr>
              <a:t>while(!is_empty(&amp;q)){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 	v = dequeue(&amp;q);		// </a:t>
            </a:r>
            <a:r>
              <a:rPr lang="ko-KR" altLang="en-US" sz="1500">
                <a:latin typeface="Lucida Console" panose="020B0609040504020204" pitchFamily="49" charset="0"/>
              </a:rPr>
              <a:t>큐에 정점 추출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>
                <a:latin typeface="Lucida Console" panose="020B0609040504020204" pitchFamily="49" charset="0"/>
              </a:rPr>
              <a:t>    	</a:t>
            </a:r>
            <a:r>
              <a:rPr lang="en-US" altLang="ko-KR" sz="1500">
                <a:latin typeface="Lucida Console" panose="020B0609040504020204" pitchFamily="49" charset="0"/>
              </a:rPr>
              <a:t>for(w=0; w&lt;g-&gt;n; w++)	// </a:t>
            </a:r>
            <a:r>
              <a:rPr lang="ko-KR" altLang="en-US" sz="1500">
                <a:latin typeface="Lucida Console" panose="020B0609040504020204" pitchFamily="49" charset="0"/>
              </a:rPr>
              <a:t>인접 정점 탐색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>
                <a:latin typeface="Lucida Console" panose="020B0609040504020204" pitchFamily="49" charset="0"/>
              </a:rPr>
              <a:t> 		</a:t>
            </a:r>
            <a:r>
              <a:rPr lang="en-US" altLang="ko-KR" sz="1500">
                <a:latin typeface="Lucida Console" panose="020B0609040504020204" pitchFamily="49" charset="0"/>
              </a:rPr>
              <a:t>if(g-&gt;adj_mat[v][w] &amp;&amp; !visited[w]){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   			visited[w] = TRUE;   // </a:t>
            </a:r>
            <a:r>
              <a:rPr lang="ko-KR" altLang="en-US" sz="1500">
                <a:latin typeface="Lucida Console" panose="020B0609040504020204" pitchFamily="49" charset="0"/>
              </a:rPr>
              <a:t>방문 표시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>
                <a:latin typeface="Lucida Console" panose="020B0609040504020204" pitchFamily="49" charset="0"/>
              </a:rPr>
              <a:t>	      		</a:t>
            </a:r>
            <a:r>
              <a:rPr lang="en-US" altLang="ko-KR" sz="1500">
                <a:latin typeface="Lucida Console" panose="020B0609040504020204" pitchFamily="49" charset="0"/>
              </a:rPr>
              <a:t>printf("%d ", w);	    // </a:t>
            </a:r>
            <a:r>
              <a:rPr lang="ko-KR" altLang="en-US" sz="1500">
                <a:latin typeface="Lucida Console" panose="020B0609040504020204" pitchFamily="49" charset="0"/>
              </a:rPr>
              <a:t>정점 출력</a:t>
            </a:r>
            <a:r>
              <a:rPr lang="en-US" altLang="ko-KR" sz="1500">
                <a:latin typeface="Lucida Console" panose="020B0609040504020204" pitchFamily="49" charset="0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	      		enqueue(&amp;q, w); 	    // </a:t>
            </a:r>
            <a:r>
              <a:rPr lang="ko-KR" altLang="en-US" sz="1500">
                <a:latin typeface="Lucida Console" panose="020B0609040504020204" pitchFamily="49" charset="0"/>
              </a:rPr>
              <a:t>방문한 정점을 큐에 저장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>
                <a:latin typeface="Lucida Console" panose="020B0609040504020204" pitchFamily="49" charset="0"/>
              </a:rPr>
              <a:t>     		</a:t>
            </a:r>
            <a:r>
              <a:rPr lang="en-US" altLang="ko-KR" sz="1500">
                <a:latin typeface="Lucida Console" panose="020B0609040504020204" pitchFamily="49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BFS </a:t>
            </a:r>
            <a:r>
              <a:rPr lang="ko-KR" altLang="en-US" smtClean="0"/>
              <a:t>프로그램</a:t>
            </a:r>
            <a:r>
              <a:rPr lang="en-US" altLang="ko-KR" smtClean="0"/>
              <a:t>(</a:t>
            </a:r>
            <a:r>
              <a:rPr lang="ko-KR" altLang="en-US" smtClean="0"/>
              <a:t>인접리스트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520700" y="1358900"/>
            <a:ext cx="7920038" cy="44434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void bfs_list(GraphType *g, int 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{	GraphNode *w;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QueueType q;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init(&amp;q); 		// </a:t>
            </a:r>
            <a:r>
              <a:rPr lang="ko-KR" altLang="en-US" sz="1400">
                <a:latin typeface="Lucida Console" panose="020B0609040504020204" pitchFamily="49" charset="0"/>
              </a:rPr>
              <a:t>큐 초기화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visited[v] = TRUE; 	// </a:t>
            </a:r>
            <a:r>
              <a:rPr lang="ko-KR" altLang="en-US" sz="1400">
                <a:latin typeface="Lucida Console" panose="020B0609040504020204" pitchFamily="49" charset="0"/>
              </a:rPr>
              <a:t>정점 </a:t>
            </a:r>
            <a:r>
              <a:rPr lang="en-US" altLang="ko-KR" sz="1400">
                <a:latin typeface="Lucida Console" panose="020B0609040504020204" pitchFamily="49" charset="0"/>
              </a:rPr>
              <a:t>v </a:t>
            </a:r>
            <a:r>
              <a:rPr lang="ko-KR" altLang="en-US" sz="1400">
                <a:latin typeface="Lucida Console" panose="020B0609040504020204" pitchFamily="49" charset="0"/>
              </a:rPr>
              <a:t>방문 표시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printf("%d ", v); 	// </a:t>
            </a:r>
            <a:r>
              <a:rPr lang="ko-KR" altLang="en-US" sz="1400">
                <a:latin typeface="Lucida Console" panose="020B0609040504020204" pitchFamily="49" charset="0"/>
              </a:rPr>
              <a:t>정점 </a:t>
            </a:r>
            <a:r>
              <a:rPr lang="en-US" altLang="ko-KR" sz="1400">
                <a:latin typeface="Lucida Console" panose="020B0609040504020204" pitchFamily="49" charset="0"/>
              </a:rPr>
              <a:t>v </a:t>
            </a:r>
            <a:r>
              <a:rPr lang="ko-KR" altLang="en-US" sz="1400">
                <a:latin typeface="Lucida Console" panose="020B0609040504020204" pitchFamily="49" charset="0"/>
              </a:rPr>
              <a:t>출력</a:t>
            </a:r>
            <a:endParaRPr lang="en-US" altLang="ko-KR" sz="1400">
              <a:latin typeface="Lucida Console" panose="020B0609040504020204" pitchFamily="49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enqueue(&amp;q, v); 		// </a:t>
            </a:r>
            <a:r>
              <a:rPr lang="ko-KR" altLang="en-US" sz="1400">
                <a:latin typeface="Lucida Console" panose="020B0609040504020204" pitchFamily="49" charset="0"/>
              </a:rPr>
              <a:t>시작정점을 큐에 저장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while(!is_empty(&amp;q)){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	v = dequeue(&amp;q); 			    // </a:t>
            </a:r>
            <a:r>
              <a:rPr lang="ko-KR" altLang="en-US" sz="1400">
                <a:latin typeface="Lucida Console" panose="020B0609040504020204" pitchFamily="49" charset="0"/>
              </a:rPr>
              <a:t>큐에서 정점 추출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	for(w=g-&gt;adj_list[v]; w; w = w-&gt;link) //</a:t>
            </a:r>
            <a:r>
              <a:rPr lang="ko-KR" altLang="en-US" sz="1400">
                <a:latin typeface="Lucida Console" panose="020B0609040504020204" pitchFamily="49" charset="0"/>
              </a:rPr>
              <a:t>인접 정점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		if(!visited[w-&gt;vertex]){ 	   // </a:t>
            </a:r>
            <a:r>
              <a:rPr lang="ko-KR" altLang="en-US" sz="1400">
                <a:latin typeface="Lucida Console" panose="020B0609040504020204" pitchFamily="49" charset="0"/>
              </a:rPr>
              <a:t>미방문 정점 탐색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		visited[w-&gt;vertex] = TRUE;   // </a:t>
            </a:r>
            <a:r>
              <a:rPr lang="ko-KR" altLang="en-US" sz="1400">
                <a:latin typeface="Lucida Console" panose="020B0609040504020204" pitchFamily="49" charset="0"/>
              </a:rPr>
              <a:t>방문 표시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		printf("%d ", w-&gt;vertex);    // </a:t>
            </a:r>
            <a:r>
              <a:rPr lang="ko-KR" altLang="en-US" sz="1400">
                <a:latin typeface="Lucida Console" panose="020B0609040504020204" pitchFamily="49" charset="0"/>
              </a:rPr>
              <a:t>정점 출력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		enqueue(&amp;q, w-&gt;vertex); // </a:t>
            </a:r>
            <a:r>
              <a:rPr lang="ko-KR" altLang="en-US" sz="1400">
                <a:latin typeface="Lucida Console" panose="020B0609040504020204" pitchFamily="49" charset="0"/>
              </a:rPr>
              <a:t>방문한 정점을 큐에 삽입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}</a:t>
            </a:r>
            <a:endParaRPr lang="en-US" altLang="ko-KR" sz="10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24313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/>
              <a:t>1800</a:t>
            </a:r>
            <a:r>
              <a:rPr lang="ko-KR" altLang="en-US" dirty="0" smtClean="0"/>
              <a:t>년대 </a:t>
            </a:r>
            <a:r>
              <a:rPr lang="ko-KR" altLang="en-US" dirty="0" err="1" smtClean="0"/>
              <a:t>오일러에</a:t>
            </a:r>
            <a:r>
              <a:rPr lang="ko-KR" altLang="en-US" dirty="0" smtClean="0"/>
              <a:t> 의하여 창안</a:t>
            </a:r>
          </a:p>
          <a:p>
            <a:pPr eaLnBrk="1" hangingPunct="1"/>
            <a:r>
              <a:rPr lang="en-US" altLang="ko-KR" dirty="0" smtClean="0">
                <a:solidFill>
                  <a:srgbClr val="98B947"/>
                </a:solidFill>
              </a:rPr>
              <a:t>//</a:t>
            </a:r>
            <a:r>
              <a:rPr lang="ko-KR" altLang="en-US" dirty="0" smtClean="0">
                <a:solidFill>
                  <a:srgbClr val="98B947"/>
                </a:solidFill>
              </a:rPr>
              <a:t>그래프에선 방향성도 고려 가능함</a:t>
            </a:r>
            <a:endParaRPr lang="ko-KR" altLang="en-US" dirty="0" smtClean="0">
              <a:solidFill>
                <a:srgbClr val="98B947"/>
              </a:solidFill>
            </a:endParaRPr>
          </a:p>
          <a:p>
            <a:pPr marL="0" indent="0" eaLnBrk="1" hangingPunct="1">
              <a:buNone/>
            </a:pPr>
            <a:endParaRPr lang="en-US" altLang="ko-KR" sz="1000" dirty="0" smtClean="0"/>
          </a:p>
          <a:p>
            <a:pPr eaLnBrk="1" hangingPunct="1"/>
            <a:r>
              <a:rPr lang="ko-KR" altLang="en-US" dirty="0" err="1" smtClean="0"/>
              <a:t>오일러</a:t>
            </a:r>
            <a:r>
              <a:rPr lang="ko-KR" altLang="en-US" dirty="0" smtClean="0"/>
              <a:t>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모든 다리를 한번만 건너서 처음 출발했던 장소로 돌아오는 문제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en-US" altLang="ko-KR" dirty="0" smtClean="0"/>
              <a:t>A,B,C,D </a:t>
            </a:r>
            <a:r>
              <a:rPr lang="ko-KR" altLang="en-US" dirty="0" smtClean="0"/>
              <a:t>지역의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관계 표현</a:t>
            </a:r>
          </a:p>
          <a:p>
            <a:pPr lvl="1" eaLnBrk="1" hangingPunct="1"/>
            <a:r>
              <a:rPr lang="ko-KR" altLang="en-US" dirty="0" smtClean="0"/>
              <a:t>위치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정점</a:t>
            </a:r>
            <a:r>
              <a:rPr lang="en-US" altLang="ko-KR" dirty="0" smtClean="0"/>
              <a:t>(node)</a:t>
            </a:r>
          </a:p>
          <a:p>
            <a:pPr lvl="1" eaLnBrk="1" hangingPunct="1"/>
            <a:r>
              <a:rPr lang="ko-KR" altLang="en-US" dirty="0" smtClean="0"/>
              <a:t>다리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간선</a:t>
            </a:r>
            <a:r>
              <a:rPr lang="en-US" altLang="ko-KR" dirty="0" smtClean="0"/>
              <a:t>(edge)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오일러</a:t>
            </a:r>
            <a:r>
              <a:rPr lang="ko-KR" altLang="en-US" dirty="0" smtClean="0"/>
              <a:t> 정리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모든 정점에 연결된 간선의 수가 짝수이면 </a:t>
            </a:r>
            <a:r>
              <a:rPr lang="ko-KR" altLang="en-US" dirty="0" err="1" smtClean="0"/>
              <a:t>오일러</a:t>
            </a:r>
            <a:r>
              <a:rPr lang="ko-KR" altLang="en-US" dirty="0" smtClean="0"/>
              <a:t> 경로 존재함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따라서 그래프 </a:t>
            </a:r>
            <a:r>
              <a:rPr lang="en-US" altLang="ko-KR" dirty="0" smtClean="0"/>
              <a:t>(b)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오일러</a:t>
            </a:r>
            <a:endParaRPr lang="en-US" altLang="ko-KR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경로가 존재하지 않음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역사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11" y="1853824"/>
            <a:ext cx="3567822" cy="179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69" y="3672214"/>
            <a:ext cx="3307305" cy="22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49738" cy="18732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최대로 연결된 부분 그래프들</a:t>
            </a:r>
          </a:p>
          <a:p>
            <a:pPr eaLnBrk="1" hangingPunct="1"/>
            <a:r>
              <a:rPr lang="en-US" altLang="ko-KR" dirty="0" smtClean="0"/>
              <a:t>DFS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BFS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 이용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DFS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BFS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탐색 프로그램의 </a:t>
            </a:r>
            <a:r>
              <a:rPr lang="en-US" altLang="ko-KR" dirty="0" smtClean="0"/>
              <a:t>visited[v]=TRUE;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visited[v]=count; </a:t>
            </a:r>
            <a:r>
              <a:rPr lang="ko-KR" altLang="en-US" dirty="0" smtClean="0"/>
              <a:t>로 교체</a:t>
            </a:r>
            <a:endParaRPr lang="en-US" altLang="ko-KR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성분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12775" y="3563938"/>
            <a:ext cx="7920038" cy="27019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void find_connected_component(GraphType *g)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{	int i;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	count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	for(i=0; i&lt;g-&gt;n; i++)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     		if(!visited[i]){    // </a:t>
            </a:r>
            <a:r>
              <a:rPr lang="ko-KR" altLang="en-US" sz="1600">
                <a:latin typeface="Lucida Console" panose="020B0609040504020204" pitchFamily="49" charset="0"/>
              </a:rPr>
              <a:t>방문되지 않았으면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>
                <a:latin typeface="Lucida Console" panose="020B0609040504020204" pitchFamily="49" charset="0"/>
              </a:rPr>
              <a:t>			</a:t>
            </a:r>
            <a:r>
              <a:rPr lang="en-US" altLang="ko-KR" sz="1600">
                <a:latin typeface="Lucida Console" panose="020B0609040504020204" pitchFamily="49" charset="0"/>
              </a:rPr>
              <a:t>count++;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	   		dfs_mat(g, i);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538790"/>
            <a:ext cx="3061320" cy="179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38150" y="1448780"/>
            <a:ext cx="8229600" cy="207023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그</a:t>
            </a:r>
            <a:r>
              <a:rPr lang="ko-KR" altLang="en-US" dirty="0" smtClean="0"/>
              <a:t>래프 내의 모든 정점을 포함하는 트리</a:t>
            </a:r>
          </a:p>
          <a:p>
            <a:pPr eaLnBrk="1" hangingPunct="1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모든 정점들이 연결되어 있어야 하고 사이클을 포함해서는 안됨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r>
              <a:rPr lang="en-US" altLang="ko-KR" dirty="0" smtClean="0"/>
              <a:t>n</a:t>
            </a:r>
            <a:r>
              <a:rPr lang="ko-KR" altLang="en-US" dirty="0" smtClean="0"/>
              <a:t>개의 정점을 가지는 그래프의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신장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개의 간선을 가짐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최소의 링크를 사용하는 네트워크 구축 시 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도로망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유통망 등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Spanning : </a:t>
            </a:r>
            <a:r>
              <a:rPr lang="ko-KR" altLang="en-US" dirty="0" smtClean="0"/>
              <a:t>다양성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신장 트리</a:t>
            </a:r>
            <a:r>
              <a:rPr lang="en-US" altLang="ko-KR" dirty="0" smtClean="0">
                <a:latin typeface="Trebuchet MS" pitchFamily="34" charset="0"/>
              </a:rPr>
              <a:t> </a:t>
            </a:r>
            <a:r>
              <a:rPr lang="ko-KR" altLang="en-US" dirty="0" smtClean="0">
                <a:latin typeface="Trebuchet MS" pitchFamily="34" charset="0"/>
              </a:rPr>
              <a:t>알고리즘</a:t>
            </a:r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신장 트리</a:t>
            </a:r>
            <a:r>
              <a:rPr lang="en-US" altLang="ko-KR" dirty="0" smtClean="0">
                <a:latin typeface="Trebuchet MS" pitchFamily="34" charset="0"/>
              </a:rPr>
              <a:t>(spanning tree)</a:t>
            </a:r>
            <a:endParaRPr lang="ko-KR" altLang="en-US" dirty="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17866" y="3699030"/>
            <a:ext cx="7920038" cy="19843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depth_first_search(v)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>
              <a:latin typeface="Lucida Console" panose="020B0609040504020204" pitchFamily="49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v</a:t>
            </a:r>
            <a:r>
              <a:rPr lang="ko-KR" altLang="en-US" sz="1500">
                <a:latin typeface="Lucida Console" panose="020B0609040504020204" pitchFamily="49" charset="0"/>
              </a:rPr>
              <a:t>를 방문되었다고 표시</a:t>
            </a:r>
            <a:r>
              <a:rPr lang="en-US" altLang="ko-KR" sz="1500"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for all u ∈ (v</a:t>
            </a:r>
            <a:r>
              <a:rPr lang="ko-KR" altLang="en-US" sz="1500">
                <a:latin typeface="Lucida Console" panose="020B0609040504020204" pitchFamily="49" charset="0"/>
              </a:rPr>
              <a:t>에 인접한 정점</a:t>
            </a:r>
            <a:r>
              <a:rPr lang="en-US" altLang="ko-KR" sz="1500">
                <a:latin typeface="Lucida Console" panose="020B0609040504020204" pitchFamily="49" charset="0"/>
              </a:rPr>
              <a:t>)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	if (u</a:t>
            </a:r>
            <a:r>
              <a:rPr lang="ko-KR" altLang="en-US" sz="1500">
                <a:latin typeface="Lucida Console" panose="020B0609040504020204" pitchFamily="49" charset="0"/>
              </a:rPr>
              <a:t>가 아직 방문되지 않았으면</a:t>
            </a:r>
            <a:r>
              <a:rPr lang="en-US" altLang="ko-KR" sz="1500">
                <a:latin typeface="Lucida Console" panose="020B0609040504020204" pitchFamily="49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		then 	(v,u)</a:t>
            </a:r>
            <a:r>
              <a:rPr lang="ko-KR" altLang="en-US" sz="1500">
                <a:latin typeface="Lucida Console" panose="020B0609040504020204" pitchFamily="49" charset="0"/>
              </a:rPr>
              <a:t>를 신장트리 간선이라고 표시</a:t>
            </a:r>
            <a:r>
              <a:rPr lang="en-US" altLang="ko-KR" sz="1500"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			depth_first_search(u);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68300"/>
            <a:ext cx="8229600" cy="1035050"/>
          </a:xfrm>
        </p:spPr>
        <p:txBody>
          <a:bodyPr/>
          <a:lstStyle/>
          <a:p>
            <a:pPr eaLnBrk="1" hangingPunct="1"/>
            <a:r>
              <a:rPr lang="ko-KR" altLang="en-US" smtClean="0"/>
              <a:t>신장 트리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403350"/>
            <a:ext cx="7527925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719263"/>
            <a:ext cx="8229600" cy="220503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smtClean="0"/>
              <a:t>네트워크에 있는 모든 정점들을 가장 적은 수의 간선과 비용으로 연결</a:t>
            </a:r>
          </a:p>
          <a:p>
            <a:pPr eaLnBrk="1" hangingPunct="1"/>
            <a:r>
              <a:rPr lang="en-US" altLang="ko-KR" smtClean="0"/>
              <a:t>MST</a:t>
            </a:r>
            <a:r>
              <a:rPr lang="ko-KR" altLang="en-US" smtClean="0"/>
              <a:t>의 응용</a:t>
            </a:r>
          </a:p>
          <a:p>
            <a:pPr lvl="1" eaLnBrk="1" hangingPunct="1"/>
            <a:r>
              <a:rPr lang="ko-KR" altLang="en-US" smtClean="0"/>
              <a:t>도로 건설 </a:t>
            </a:r>
            <a:r>
              <a:rPr lang="en-US" altLang="ko-KR" smtClean="0"/>
              <a:t>- </a:t>
            </a:r>
            <a:r>
              <a:rPr lang="ko-KR" altLang="en-US" smtClean="0"/>
              <a:t>도시들을 모두 연결하면서 도로의 길이를 최소가 되도록 하는 문제 </a:t>
            </a:r>
          </a:p>
          <a:p>
            <a:pPr lvl="1" eaLnBrk="1" hangingPunct="1"/>
            <a:r>
              <a:rPr lang="ko-KR" altLang="en-US" smtClean="0"/>
              <a:t>전기 회로 </a:t>
            </a:r>
            <a:r>
              <a:rPr lang="en-US" altLang="ko-KR" smtClean="0"/>
              <a:t>- </a:t>
            </a:r>
            <a:r>
              <a:rPr lang="ko-KR" altLang="en-US" smtClean="0"/>
              <a:t>단자들을 모두 연결하면서 전선의 길이를 가장 최소로 하는 문제 </a:t>
            </a:r>
          </a:p>
          <a:p>
            <a:pPr lvl="1" eaLnBrk="1" hangingPunct="1"/>
            <a:r>
              <a:rPr lang="ko-KR" altLang="en-US" smtClean="0"/>
              <a:t>통신 </a:t>
            </a:r>
            <a:r>
              <a:rPr lang="en-US" altLang="ko-KR" smtClean="0"/>
              <a:t>- </a:t>
            </a:r>
            <a:r>
              <a:rPr lang="ko-KR" altLang="en-US" smtClean="0"/>
              <a:t>전화선의 길이가 최소가 되도록 전화 케이블 망을 구성하는 문제 </a:t>
            </a:r>
          </a:p>
          <a:p>
            <a:pPr lvl="1" eaLnBrk="1" hangingPunct="1"/>
            <a:r>
              <a:rPr lang="ko-KR" altLang="en-US" smtClean="0"/>
              <a:t>배관 </a:t>
            </a:r>
            <a:r>
              <a:rPr lang="en-US" altLang="ko-KR" smtClean="0"/>
              <a:t>- </a:t>
            </a:r>
            <a:r>
              <a:rPr lang="ko-KR" altLang="en-US" smtClean="0"/>
              <a:t>파이프를 모두 연결하면서 파이프의 총 길이를 최소로 하는 문제 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545" y="27865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최소비용 </a:t>
            </a:r>
            <a:r>
              <a:rPr lang="ko-KR" altLang="en-US" dirty="0" err="1" smtClean="0"/>
              <a:t>신장트리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latin typeface="Trebuchet MS" pitchFamily="34" charset="0"/>
              </a:rPr>
              <a:t> (MST: minimum spanning tree)</a:t>
            </a:r>
            <a:endParaRPr lang="ko-KR" altLang="en-US" dirty="0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05" y="4059070"/>
            <a:ext cx="2970330" cy="229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9388"/>
            <a:ext cx="8229600" cy="175418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탐욕적인 방법</a:t>
            </a:r>
            <a:r>
              <a:rPr lang="en-US" altLang="ko-KR" smtClean="0">
                <a:latin typeface="Trebuchet MS" pitchFamily="34" charset="0"/>
              </a:rPr>
              <a:t>(greedy method)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주요 알고리즘 설계 기법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각 단계에서 최선의 답을 선택하는 과정을 반복함으로써 최종적인 해답에 도달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탐욕적인 방법은 항상 최적의 해답을</a:t>
            </a:r>
            <a:r>
              <a:rPr lang="en-US" altLang="ko-KR" smtClean="0">
                <a:latin typeface="Trebuchet MS" pitchFamily="34" charset="0"/>
              </a:rPr>
              <a:t> </a:t>
            </a:r>
            <a:r>
              <a:rPr lang="ko-KR" altLang="en-US" smtClean="0">
                <a:latin typeface="Trebuchet MS" pitchFamily="34" charset="0"/>
              </a:rPr>
              <a:t>주는지 검증 필요</a:t>
            </a:r>
            <a:endParaRPr lang="en-US" altLang="ko-KR" smtClean="0">
              <a:latin typeface="Trebuchet MS" pitchFamily="34" charset="0"/>
            </a:endParaRPr>
          </a:p>
          <a:p>
            <a:pPr lvl="1" eaLnBrk="1" hangingPunct="1"/>
            <a:r>
              <a:rPr lang="en-US" altLang="ko-KR" smtClean="0">
                <a:latin typeface="Trebuchet MS" pitchFamily="34" charset="0"/>
              </a:rPr>
              <a:t>Kruskal</a:t>
            </a:r>
            <a:r>
              <a:rPr lang="ko-KR" altLang="en-US" smtClean="0">
                <a:latin typeface="Trebuchet MS" pitchFamily="34" charset="0"/>
              </a:rPr>
              <a:t> </a:t>
            </a:r>
            <a:r>
              <a:rPr lang="en-US" altLang="ko-KR" smtClean="0">
                <a:latin typeface="Trebuchet MS" pitchFamily="34" charset="0"/>
              </a:rPr>
              <a:t>MST </a:t>
            </a:r>
            <a:r>
              <a:rPr lang="ko-KR" altLang="en-US" smtClean="0">
                <a:latin typeface="Trebuchet MS" pitchFamily="34" charset="0"/>
              </a:rPr>
              <a:t>알고리즘은 최적의 해답임이 증명됨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1" y="3725558"/>
            <a:ext cx="3060340" cy="228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자유형 1"/>
          <p:cNvSpPr/>
          <p:nvPr/>
        </p:nvSpPr>
        <p:spPr>
          <a:xfrm>
            <a:off x="267419" y="3933645"/>
            <a:ext cx="2794958" cy="569344"/>
          </a:xfrm>
          <a:custGeom>
            <a:avLst/>
            <a:gdLst>
              <a:gd name="connsiteX0" fmla="*/ 0 w 2794958"/>
              <a:gd name="connsiteY0" fmla="*/ 439947 h 569344"/>
              <a:gd name="connsiteX1" fmla="*/ 189781 w 2794958"/>
              <a:gd name="connsiteY1" fmla="*/ 500332 h 569344"/>
              <a:gd name="connsiteX2" fmla="*/ 241539 w 2794958"/>
              <a:gd name="connsiteY2" fmla="*/ 508959 h 569344"/>
              <a:gd name="connsiteX3" fmla="*/ 319177 w 2794958"/>
              <a:gd name="connsiteY3" fmla="*/ 526212 h 569344"/>
              <a:gd name="connsiteX4" fmla="*/ 345056 w 2794958"/>
              <a:gd name="connsiteY4" fmla="*/ 517585 h 569344"/>
              <a:gd name="connsiteX5" fmla="*/ 362309 w 2794958"/>
              <a:gd name="connsiteY5" fmla="*/ 491706 h 569344"/>
              <a:gd name="connsiteX6" fmla="*/ 388189 w 2794958"/>
              <a:gd name="connsiteY6" fmla="*/ 457200 h 569344"/>
              <a:gd name="connsiteX7" fmla="*/ 439947 w 2794958"/>
              <a:gd name="connsiteY7" fmla="*/ 284672 h 569344"/>
              <a:gd name="connsiteX8" fmla="*/ 457200 w 2794958"/>
              <a:gd name="connsiteY8" fmla="*/ 215661 h 569344"/>
              <a:gd name="connsiteX9" fmla="*/ 465826 w 2794958"/>
              <a:gd name="connsiteY9" fmla="*/ 189781 h 569344"/>
              <a:gd name="connsiteX10" fmla="*/ 474453 w 2794958"/>
              <a:gd name="connsiteY10" fmla="*/ 155276 h 569344"/>
              <a:gd name="connsiteX11" fmla="*/ 483079 w 2794958"/>
              <a:gd name="connsiteY11" fmla="*/ 112144 h 569344"/>
              <a:gd name="connsiteX12" fmla="*/ 517585 w 2794958"/>
              <a:gd name="connsiteY12" fmla="*/ 34506 h 569344"/>
              <a:gd name="connsiteX13" fmla="*/ 543464 w 2794958"/>
              <a:gd name="connsiteY13" fmla="*/ 25880 h 569344"/>
              <a:gd name="connsiteX14" fmla="*/ 577970 w 2794958"/>
              <a:gd name="connsiteY14" fmla="*/ 17253 h 569344"/>
              <a:gd name="connsiteX15" fmla="*/ 629728 w 2794958"/>
              <a:gd name="connsiteY15" fmla="*/ 0 h 569344"/>
              <a:gd name="connsiteX16" fmla="*/ 655607 w 2794958"/>
              <a:gd name="connsiteY16" fmla="*/ 8627 h 569344"/>
              <a:gd name="connsiteX17" fmla="*/ 664234 w 2794958"/>
              <a:gd name="connsiteY17" fmla="*/ 34506 h 569344"/>
              <a:gd name="connsiteX18" fmla="*/ 690113 w 2794958"/>
              <a:gd name="connsiteY18" fmla="*/ 60385 h 569344"/>
              <a:gd name="connsiteX19" fmla="*/ 715992 w 2794958"/>
              <a:gd name="connsiteY19" fmla="*/ 112144 h 569344"/>
              <a:gd name="connsiteX20" fmla="*/ 733245 w 2794958"/>
              <a:gd name="connsiteY20" fmla="*/ 189781 h 569344"/>
              <a:gd name="connsiteX21" fmla="*/ 750498 w 2794958"/>
              <a:gd name="connsiteY21" fmla="*/ 379563 h 569344"/>
              <a:gd name="connsiteX22" fmla="*/ 776377 w 2794958"/>
              <a:gd name="connsiteY22" fmla="*/ 526212 h 569344"/>
              <a:gd name="connsiteX23" fmla="*/ 793630 w 2794958"/>
              <a:gd name="connsiteY23" fmla="*/ 552091 h 569344"/>
              <a:gd name="connsiteX24" fmla="*/ 819509 w 2794958"/>
              <a:gd name="connsiteY24" fmla="*/ 560717 h 569344"/>
              <a:gd name="connsiteX25" fmla="*/ 905773 w 2794958"/>
              <a:gd name="connsiteY25" fmla="*/ 569344 h 569344"/>
              <a:gd name="connsiteX26" fmla="*/ 983411 w 2794958"/>
              <a:gd name="connsiteY26" fmla="*/ 534838 h 569344"/>
              <a:gd name="connsiteX27" fmla="*/ 1009290 w 2794958"/>
              <a:gd name="connsiteY27" fmla="*/ 500332 h 569344"/>
              <a:gd name="connsiteX28" fmla="*/ 1035170 w 2794958"/>
              <a:gd name="connsiteY28" fmla="*/ 474453 h 569344"/>
              <a:gd name="connsiteX29" fmla="*/ 1052423 w 2794958"/>
              <a:gd name="connsiteY29" fmla="*/ 448574 h 569344"/>
              <a:gd name="connsiteX30" fmla="*/ 1095555 w 2794958"/>
              <a:gd name="connsiteY30" fmla="*/ 388189 h 569344"/>
              <a:gd name="connsiteX31" fmla="*/ 1164566 w 2794958"/>
              <a:gd name="connsiteY31" fmla="*/ 396815 h 569344"/>
              <a:gd name="connsiteX32" fmla="*/ 1233577 w 2794958"/>
              <a:gd name="connsiteY32" fmla="*/ 439947 h 569344"/>
              <a:gd name="connsiteX33" fmla="*/ 1250830 w 2794958"/>
              <a:gd name="connsiteY33" fmla="*/ 465827 h 569344"/>
              <a:gd name="connsiteX34" fmla="*/ 1293962 w 2794958"/>
              <a:gd name="connsiteY34" fmla="*/ 517585 h 569344"/>
              <a:gd name="connsiteX35" fmla="*/ 1319841 w 2794958"/>
              <a:gd name="connsiteY35" fmla="*/ 569344 h 569344"/>
              <a:gd name="connsiteX36" fmla="*/ 1345721 w 2794958"/>
              <a:gd name="connsiteY36" fmla="*/ 560717 h 569344"/>
              <a:gd name="connsiteX37" fmla="*/ 1414732 w 2794958"/>
              <a:gd name="connsiteY37" fmla="*/ 543464 h 569344"/>
              <a:gd name="connsiteX38" fmla="*/ 1466490 w 2794958"/>
              <a:gd name="connsiteY38" fmla="*/ 517585 h 569344"/>
              <a:gd name="connsiteX39" fmla="*/ 1544128 w 2794958"/>
              <a:gd name="connsiteY39" fmla="*/ 457200 h 569344"/>
              <a:gd name="connsiteX40" fmla="*/ 1595887 w 2794958"/>
              <a:gd name="connsiteY40" fmla="*/ 414068 h 569344"/>
              <a:gd name="connsiteX41" fmla="*/ 1630392 w 2794958"/>
              <a:gd name="connsiteY41" fmla="*/ 336430 h 569344"/>
              <a:gd name="connsiteX42" fmla="*/ 1656272 w 2794958"/>
              <a:gd name="connsiteY42" fmla="*/ 301925 h 569344"/>
              <a:gd name="connsiteX43" fmla="*/ 1690777 w 2794958"/>
              <a:gd name="connsiteY43" fmla="*/ 250166 h 569344"/>
              <a:gd name="connsiteX44" fmla="*/ 1716656 w 2794958"/>
              <a:gd name="connsiteY44" fmla="*/ 224287 h 569344"/>
              <a:gd name="connsiteX45" fmla="*/ 1794294 w 2794958"/>
              <a:gd name="connsiteY45" fmla="*/ 138023 h 569344"/>
              <a:gd name="connsiteX46" fmla="*/ 1871932 w 2794958"/>
              <a:gd name="connsiteY46" fmla="*/ 86264 h 569344"/>
              <a:gd name="connsiteX47" fmla="*/ 1897811 w 2794958"/>
              <a:gd name="connsiteY47" fmla="*/ 69012 h 569344"/>
              <a:gd name="connsiteX48" fmla="*/ 1923690 w 2794958"/>
              <a:gd name="connsiteY48" fmla="*/ 51759 h 569344"/>
              <a:gd name="connsiteX49" fmla="*/ 2001328 w 2794958"/>
              <a:gd name="connsiteY49" fmla="*/ 60385 h 569344"/>
              <a:gd name="connsiteX50" fmla="*/ 2053087 w 2794958"/>
              <a:gd name="connsiteY50" fmla="*/ 112144 h 569344"/>
              <a:gd name="connsiteX51" fmla="*/ 2096219 w 2794958"/>
              <a:gd name="connsiteY51" fmla="*/ 189781 h 569344"/>
              <a:gd name="connsiteX52" fmla="*/ 2122098 w 2794958"/>
              <a:gd name="connsiteY52" fmla="*/ 215661 h 569344"/>
              <a:gd name="connsiteX53" fmla="*/ 2156604 w 2794958"/>
              <a:gd name="connsiteY53" fmla="*/ 293298 h 569344"/>
              <a:gd name="connsiteX54" fmla="*/ 2165230 w 2794958"/>
              <a:gd name="connsiteY54" fmla="*/ 319178 h 569344"/>
              <a:gd name="connsiteX55" fmla="*/ 2182483 w 2794958"/>
              <a:gd name="connsiteY55" fmla="*/ 345057 h 569344"/>
              <a:gd name="connsiteX56" fmla="*/ 2191109 w 2794958"/>
              <a:gd name="connsiteY56" fmla="*/ 379563 h 569344"/>
              <a:gd name="connsiteX57" fmla="*/ 2208362 w 2794958"/>
              <a:gd name="connsiteY57" fmla="*/ 405442 h 569344"/>
              <a:gd name="connsiteX58" fmla="*/ 2225615 w 2794958"/>
              <a:gd name="connsiteY58" fmla="*/ 439947 h 569344"/>
              <a:gd name="connsiteX59" fmla="*/ 2251494 w 2794958"/>
              <a:gd name="connsiteY59" fmla="*/ 448574 h 569344"/>
              <a:gd name="connsiteX60" fmla="*/ 2277373 w 2794958"/>
              <a:gd name="connsiteY60" fmla="*/ 465827 h 569344"/>
              <a:gd name="connsiteX61" fmla="*/ 2329132 w 2794958"/>
              <a:gd name="connsiteY61" fmla="*/ 483080 h 569344"/>
              <a:gd name="connsiteX62" fmla="*/ 2406770 w 2794958"/>
              <a:gd name="connsiteY62" fmla="*/ 517585 h 569344"/>
              <a:gd name="connsiteX63" fmla="*/ 2441275 w 2794958"/>
              <a:gd name="connsiteY63" fmla="*/ 526212 h 569344"/>
              <a:gd name="connsiteX64" fmla="*/ 2510287 w 2794958"/>
              <a:gd name="connsiteY64" fmla="*/ 552091 h 569344"/>
              <a:gd name="connsiteX65" fmla="*/ 2536166 w 2794958"/>
              <a:gd name="connsiteY65" fmla="*/ 543464 h 569344"/>
              <a:gd name="connsiteX66" fmla="*/ 2562045 w 2794958"/>
              <a:gd name="connsiteY66" fmla="*/ 517585 h 569344"/>
              <a:gd name="connsiteX67" fmla="*/ 2587924 w 2794958"/>
              <a:gd name="connsiteY67" fmla="*/ 500332 h 569344"/>
              <a:gd name="connsiteX68" fmla="*/ 2605177 w 2794958"/>
              <a:gd name="connsiteY68" fmla="*/ 474453 h 569344"/>
              <a:gd name="connsiteX69" fmla="*/ 2656936 w 2794958"/>
              <a:gd name="connsiteY69" fmla="*/ 422695 h 569344"/>
              <a:gd name="connsiteX70" fmla="*/ 2674189 w 2794958"/>
              <a:gd name="connsiteY70" fmla="*/ 396815 h 569344"/>
              <a:gd name="connsiteX71" fmla="*/ 2708694 w 2794958"/>
              <a:gd name="connsiteY71" fmla="*/ 422695 h 569344"/>
              <a:gd name="connsiteX72" fmla="*/ 2734573 w 2794958"/>
              <a:gd name="connsiteY72" fmla="*/ 465827 h 569344"/>
              <a:gd name="connsiteX73" fmla="*/ 2760453 w 2794958"/>
              <a:gd name="connsiteY73" fmla="*/ 500332 h 569344"/>
              <a:gd name="connsiteX74" fmla="*/ 2794958 w 2794958"/>
              <a:gd name="connsiteY74" fmla="*/ 526212 h 56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794958" h="569344">
                <a:moveTo>
                  <a:pt x="0" y="439947"/>
                </a:moveTo>
                <a:cubicBezTo>
                  <a:pt x="129086" y="458389"/>
                  <a:pt x="-10388" y="433609"/>
                  <a:pt x="189781" y="500332"/>
                </a:cubicBezTo>
                <a:cubicBezTo>
                  <a:pt x="206374" y="505863"/>
                  <a:pt x="224330" y="505830"/>
                  <a:pt x="241539" y="508959"/>
                </a:cubicBezTo>
                <a:cubicBezTo>
                  <a:pt x="281712" y="516263"/>
                  <a:pt x="282241" y="516977"/>
                  <a:pt x="319177" y="526212"/>
                </a:cubicBezTo>
                <a:cubicBezTo>
                  <a:pt x="327803" y="523336"/>
                  <a:pt x="337956" y="523265"/>
                  <a:pt x="345056" y="517585"/>
                </a:cubicBezTo>
                <a:cubicBezTo>
                  <a:pt x="353152" y="511108"/>
                  <a:pt x="356283" y="500142"/>
                  <a:pt x="362309" y="491706"/>
                </a:cubicBezTo>
                <a:cubicBezTo>
                  <a:pt x="370666" y="480007"/>
                  <a:pt x="381759" y="470060"/>
                  <a:pt x="388189" y="457200"/>
                </a:cubicBezTo>
                <a:cubicBezTo>
                  <a:pt x="460149" y="313280"/>
                  <a:pt x="391467" y="430116"/>
                  <a:pt x="439947" y="284672"/>
                </a:cubicBezTo>
                <a:cubicBezTo>
                  <a:pt x="459664" y="225519"/>
                  <a:pt x="436382" y="298934"/>
                  <a:pt x="457200" y="215661"/>
                </a:cubicBezTo>
                <a:cubicBezTo>
                  <a:pt x="459405" y="206839"/>
                  <a:pt x="463328" y="198524"/>
                  <a:pt x="465826" y="189781"/>
                </a:cubicBezTo>
                <a:cubicBezTo>
                  <a:pt x="469083" y="178381"/>
                  <a:pt x="471881" y="166849"/>
                  <a:pt x="474453" y="155276"/>
                </a:cubicBezTo>
                <a:cubicBezTo>
                  <a:pt x="477634" y="140963"/>
                  <a:pt x="479221" y="126289"/>
                  <a:pt x="483079" y="112144"/>
                </a:cubicBezTo>
                <a:cubicBezTo>
                  <a:pt x="487125" y="97309"/>
                  <a:pt x="499642" y="48860"/>
                  <a:pt x="517585" y="34506"/>
                </a:cubicBezTo>
                <a:cubicBezTo>
                  <a:pt x="524685" y="28826"/>
                  <a:pt x="534721" y="28378"/>
                  <a:pt x="543464" y="25880"/>
                </a:cubicBezTo>
                <a:cubicBezTo>
                  <a:pt x="554864" y="22623"/>
                  <a:pt x="566614" y="20660"/>
                  <a:pt x="577970" y="17253"/>
                </a:cubicBezTo>
                <a:cubicBezTo>
                  <a:pt x="595389" y="12027"/>
                  <a:pt x="629728" y="0"/>
                  <a:pt x="629728" y="0"/>
                </a:cubicBezTo>
                <a:cubicBezTo>
                  <a:pt x="638354" y="2876"/>
                  <a:pt x="649177" y="2197"/>
                  <a:pt x="655607" y="8627"/>
                </a:cubicBezTo>
                <a:cubicBezTo>
                  <a:pt x="662037" y="15057"/>
                  <a:pt x="659190" y="26940"/>
                  <a:pt x="664234" y="34506"/>
                </a:cubicBezTo>
                <a:cubicBezTo>
                  <a:pt x="671001" y="44657"/>
                  <a:pt x="681487" y="51759"/>
                  <a:pt x="690113" y="60385"/>
                </a:cubicBezTo>
                <a:cubicBezTo>
                  <a:pt x="726452" y="169405"/>
                  <a:pt x="665835" y="-4886"/>
                  <a:pt x="715992" y="112144"/>
                </a:cubicBezTo>
                <a:cubicBezTo>
                  <a:pt x="720030" y="121567"/>
                  <a:pt x="732367" y="183634"/>
                  <a:pt x="733245" y="189781"/>
                </a:cubicBezTo>
                <a:cubicBezTo>
                  <a:pt x="742383" y="253747"/>
                  <a:pt x="745101" y="314795"/>
                  <a:pt x="750498" y="379563"/>
                </a:cubicBezTo>
                <a:cubicBezTo>
                  <a:pt x="752982" y="409375"/>
                  <a:pt x="753540" y="491957"/>
                  <a:pt x="776377" y="526212"/>
                </a:cubicBezTo>
                <a:cubicBezTo>
                  <a:pt x="782128" y="534838"/>
                  <a:pt x="785534" y="545614"/>
                  <a:pt x="793630" y="552091"/>
                </a:cubicBezTo>
                <a:cubicBezTo>
                  <a:pt x="800730" y="557771"/>
                  <a:pt x="810522" y="559334"/>
                  <a:pt x="819509" y="560717"/>
                </a:cubicBezTo>
                <a:cubicBezTo>
                  <a:pt x="848071" y="565111"/>
                  <a:pt x="877018" y="566468"/>
                  <a:pt x="905773" y="569344"/>
                </a:cubicBezTo>
                <a:cubicBezTo>
                  <a:pt x="931399" y="560802"/>
                  <a:pt x="962905" y="555344"/>
                  <a:pt x="983411" y="534838"/>
                </a:cubicBezTo>
                <a:cubicBezTo>
                  <a:pt x="993577" y="524672"/>
                  <a:pt x="999933" y="511248"/>
                  <a:pt x="1009290" y="500332"/>
                </a:cubicBezTo>
                <a:cubicBezTo>
                  <a:pt x="1017230" y="491069"/>
                  <a:pt x="1027360" y="483825"/>
                  <a:pt x="1035170" y="474453"/>
                </a:cubicBezTo>
                <a:cubicBezTo>
                  <a:pt x="1041807" y="466488"/>
                  <a:pt x="1046397" y="457010"/>
                  <a:pt x="1052423" y="448574"/>
                </a:cubicBezTo>
                <a:cubicBezTo>
                  <a:pt x="1105923" y="373674"/>
                  <a:pt x="1054895" y="449178"/>
                  <a:pt x="1095555" y="388189"/>
                </a:cubicBezTo>
                <a:cubicBezTo>
                  <a:pt x="1118559" y="391064"/>
                  <a:pt x="1142075" y="391192"/>
                  <a:pt x="1164566" y="396815"/>
                </a:cubicBezTo>
                <a:cubicBezTo>
                  <a:pt x="1188249" y="402736"/>
                  <a:pt x="1215261" y="426210"/>
                  <a:pt x="1233577" y="439947"/>
                </a:cubicBezTo>
                <a:cubicBezTo>
                  <a:pt x="1239328" y="448574"/>
                  <a:pt x="1244193" y="457862"/>
                  <a:pt x="1250830" y="465827"/>
                </a:cubicBezTo>
                <a:cubicBezTo>
                  <a:pt x="1274679" y="494446"/>
                  <a:pt x="1277898" y="485457"/>
                  <a:pt x="1293962" y="517585"/>
                </a:cubicBezTo>
                <a:cubicBezTo>
                  <a:pt x="1329685" y="589028"/>
                  <a:pt x="1270390" y="495161"/>
                  <a:pt x="1319841" y="569344"/>
                </a:cubicBezTo>
                <a:cubicBezTo>
                  <a:pt x="1328468" y="566468"/>
                  <a:pt x="1336948" y="563110"/>
                  <a:pt x="1345721" y="560717"/>
                </a:cubicBezTo>
                <a:cubicBezTo>
                  <a:pt x="1368597" y="554478"/>
                  <a:pt x="1393524" y="554068"/>
                  <a:pt x="1414732" y="543464"/>
                </a:cubicBezTo>
                <a:cubicBezTo>
                  <a:pt x="1431985" y="534838"/>
                  <a:pt x="1450441" y="528285"/>
                  <a:pt x="1466490" y="517585"/>
                </a:cubicBezTo>
                <a:cubicBezTo>
                  <a:pt x="1493769" y="499399"/>
                  <a:pt x="1520945" y="480383"/>
                  <a:pt x="1544128" y="457200"/>
                </a:cubicBezTo>
                <a:cubicBezTo>
                  <a:pt x="1577338" y="423990"/>
                  <a:pt x="1559856" y="438088"/>
                  <a:pt x="1595887" y="414068"/>
                </a:cubicBezTo>
                <a:cubicBezTo>
                  <a:pt x="1604976" y="391344"/>
                  <a:pt x="1616959" y="357922"/>
                  <a:pt x="1630392" y="336430"/>
                </a:cubicBezTo>
                <a:cubicBezTo>
                  <a:pt x="1638012" y="324238"/>
                  <a:pt x="1648027" y="313703"/>
                  <a:pt x="1656272" y="301925"/>
                </a:cubicBezTo>
                <a:cubicBezTo>
                  <a:pt x="1668163" y="284938"/>
                  <a:pt x="1676115" y="264828"/>
                  <a:pt x="1690777" y="250166"/>
                </a:cubicBezTo>
                <a:cubicBezTo>
                  <a:pt x="1699403" y="241540"/>
                  <a:pt x="1708717" y="233550"/>
                  <a:pt x="1716656" y="224287"/>
                </a:cubicBezTo>
                <a:cubicBezTo>
                  <a:pt x="1746354" y="189640"/>
                  <a:pt x="1750734" y="167063"/>
                  <a:pt x="1794294" y="138023"/>
                </a:cubicBezTo>
                <a:lnTo>
                  <a:pt x="1871932" y="86264"/>
                </a:lnTo>
                <a:lnTo>
                  <a:pt x="1897811" y="69012"/>
                </a:lnTo>
                <a:lnTo>
                  <a:pt x="1923690" y="51759"/>
                </a:lnTo>
                <a:cubicBezTo>
                  <a:pt x="1949569" y="54634"/>
                  <a:pt x="1977732" y="49374"/>
                  <a:pt x="2001328" y="60385"/>
                </a:cubicBezTo>
                <a:cubicBezTo>
                  <a:pt x="2023438" y="70703"/>
                  <a:pt x="2053087" y="112144"/>
                  <a:pt x="2053087" y="112144"/>
                </a:cubicBezTo>
                <a:cubicBezTo>
                  <a:pt x="2065379" y="136728"/>
                  <a:pt x="2079967" y="168112"/>
                  <a:pt x="2096219" y="189781"/>
                </a:cubicBezTo>
                <a:cubicBezTo>
                  <a:pt x="2103539" y="199541"/>
                  <a:pt x="2113472" y="207034"/>
                  <a:pt x="2122098" y="215661"/>
                </a:cubicBezTo>
                <a:cubicBezTo>
                  <a:pt x="2142630" y="277255"/>
                  <a:pt x="2129263" y="252287"/>
                  <a:pt x="2156604" y="293298"/>
                </a:cubicBezTo>
                <a:cubicBezTo>
                  <a:pt x="2159479" y="301925"/>
                  <a:pt x="2161163" y="311045"/>
                  <a:pt x="2165230" y="319178"/>
                </a:cubicBezTo>
                <a:cubicBezTo>
                  <a:pt x="2169866" y="328451"/>
                  <a:pt x="2178399" y="335528"/>
                  <a:pt x="2182483" y="345057"/>
                </a:cubicBezTo>
                <a:cubicBezTo>
                  <a:pt x="2187153" y="355954"/>
                  <a:pt x="2186439" y="368666"/>
                  <a:pt x="2191109" y="379563"/>
                </a:cubicBezTo>
                <a:cubicBezTo>
                  <a:pt x="2195193" y="389092"/>
                  <a:pt x="2203218" y="396440"/>
                  <a:pt x="2208362" y="405442"/>
                </a:cubicBezTo>
                <a:cubicBezTo>
                  <a:pt x="2214742" y="416607"/>
                  <a:pt x="2216522" y="430854"/>
                  <a:pt x="2225615" y="439947"/>
                </a:cubicBezTo>
                <a:cubicBezTo>
                  <a:pt x="2232045" y="446377"/>
                  <a:pt x="2243361" y="444507"/>
                  <a:pt x="2251494" y="448574"/>
                </a:cubicBezTo>
                <a:cubicBezTo>
                  <a:pt x="2260767" y="453211"/>
                  <a:pt x="2267899" y="461616"/>
                  <a:pt x="2277373" y="465827"/>
                </a:cubicBezTo>
                <a:cubicBezTo>
                  <a:pt x="2293992" y="473213"/>
                  <a:pt x="2312866" y="474947"/>
                  <a:pt x="2329132" y="483080"/>
                </a:cubicBezTo>
                <a:cubicBezTo>
                  <a:pt x="2359192" y="498109"/>
                  <a:pt x="2373730" y="506571"/>
                  <a:pt x="2406770" y="517585"/>
                </a:cubicBezTo>
                <a:cubicBezTo>
                  <a:pt x="2418017" y="521334"/>
                  <a:pt x="2430174" y="522049"/>
                  <a:pt x="2441275" y="526212"/>
                </a:cubicBezTo>
                <a:cubicBezTo>
                  <a:pt x="2531492" y="560043"/>
                  <a:pt x="2421719" y="529948"/>
                  <a:pt x="2510287" y="552091"/>
                </a:cubicBezTo>
                <a:cubicBezTo>
                  <a:pt x="2518913" y="549215"/>
                  <a:pt x="2528600" y="548508"/>
                  <a:pt x="2536166" y="543464"/>
                </a:cubicBezTo>
                <a:cubicBezTo>
                  <a:pt x="2546317" y="536697"/>
                  <a:pt x="2552673" y="525395"/>
                  <a:pt x="2562045" y="517585"/>
                </a:cubicBezTo>
                <a:cubicBezTo>
                  <a:pt x="2570010" y="510948"/>
                  <a:pt x="2579298" y="506083"/>
                  <a:pt x="2587924" y="500332"/>
                </a:cubicBezTo>
                <a:cubicBezTo>
                  <a:pt x="2593675" y="491706"/>
                  <a:pt x="2598289" y="482202"/>
                  <a:pt x="2605177" y="474453"/>
                </a:cubicBezTo>
                <a:cubicBezTo>
                  <a:pt x="2621387" y="456217"/>
                  <a:pt x="2643402" y="442996"/>
                  <a:pt x="2656936" y="422695"/>
                </a:cubicBezTo>
                <a:lnTo>
                  <a:pt x="2674189" y="396815"/>
                </a:lnTo>
                <a:cubicBezTo>
                  <a:pt x="2685691" y="405442"/>
                  <a:pt x="2699227" y="411875"/>
                  <a:pt x="2708694" y="422695"/>
                </a:cubicBezTo>
                <a:cubicBezTo>
                  <a:pt x="2719735" y="435313"/>
                  <a:pt x="2725272" y="451876"/>
                  <a:pt x="2734573" y="465827"/>
                </a:cubicBezTo>
                <a:cubicBezTo>
                  <a:pt x="2742548" y="477790"/>
                  <a:pt x="2752096" y="488633"/>
                  <a:pt x="2760453" y="500332"/>
                </a:cubicBezTo>
                <a:cubicBezTo>
                  <a:pt x="2782357" y="530997"/>
                  <a:pt x="2766528" y="526212"/>
                  <a:pt x="2794958" y="526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720961" y="3822291"/>
            <a:ext cx="197096" cy="222707"/>
          </a:xfrm>
          <a:custGeom>
            <a:avLst/>
            <a:gdLst>
              <a:gd name="connsiteX0" fmla="*/ 120770 w 189782"/>
              <a:gd name="connsiteY0" fmla="*/ 293298 h 327816"/>
              <a:gd name="connsiteX1" fmla="*/ 34506 w 189782"/>
              <a:gd name="connsiteY1" fmla="*/ 284672 h 327816"/>
              <a:gd name="connsiteX2" fmla="*/ 25880 w 189782"/>
              <a:gd name="connsiteY2" fmla="*/ 258793 h 327816"/>
              <a:gd name="connsiteX3" fmla="*/ 0 w 189782"/>
              <a:gd name="connsiteY3" fmla="*/ 163902 h 327816"/>
              <a:gd name="connsiteX4" fmla="*/ 8627 w 189782"/>
              <a:gd name="connsiteY4" fmla="*/ 69012 h 327816"/>
              <a:gd name="connsiteX5" fmla="*/ 17253 w 189782"/>
              <a:gd name="connsiteY5" fmla="*/ 43132 h 327816"/>
              <a:gd name="connsiteX6" fmla="*/ 94891 w 189782"/>
              <a:gd name="connsiteY6" fmla="*/ 0 h 327816"/>
              <a:gd name="connsiteX7" fmla="*/ 163902 w 189782"/>
              <a:gd name="connsiteY7" fmla="*/ 34506 h 327816"/>
              <a:gd name="connsiteX8" fmla="*/ 181155 w 189782"/>
              <a:gd name="connsiteY8" fmla="*/ 86264 h 327816"/>
              <a:gd name="connsiteX9" fmla="*/ 189782 w 189782"/>
              <a:gd name="connsiteY9" fmla="*/ 112144 h 327816"/>
              <a:gd name="connsiteX10" fmla="*/ 172529 w 189782"/>
              <a:gd name="connsiteY10" fmla="*/ 241540 h 327816"/>
              <a:gd name="connsiteX11" fmla="*/ 138023 w 189782"/>
              <a:gd name="connsiteY11" fmla="*/ 293298 h 327816"/>
              <a:gd name="connsiteX12" fmla="*/ 94891 w 189782"/>
              <a:gd name="connsiteY12" fmla="*/ 327804 h 327816"/>
              <a:gd name="connsiteX13" fmla="*/ 120770 w 189782"/>
              <a:gd name="connsiteY13" fmla="*/ 293298 h 32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9782" h="327816">
                <a:moveTo>
                  <a:pt x="120770" y="293298"/>
                </a:moveTo>
                <a:cubicBezTo>
                  <a:pt x="110706" y="286109"/>
                  <a:pt x="61664" y="294548"/>
                  <a:pt x="34506" y="284672"/>
                </a:cubicBezTo>
                <a:cubicBezTo>
                  <a:pt x="25961" y="281565"/>
                  <a:pt x="28272" y="267566"/>
                  <a:pt x="25880" y="258793"/>
                </a:cubicBezTo>
                <a:cubicBezTo>
                  <a:pt x="-3302" y="151791"/>
                  <a:pt x="19855" y="223461"/>
                  <a:pt x="0" y="163902"/>
                </a:cubicBezTo>
                <a:cubicBezTo>
                  <a:pt x="2876" y="132272"/>
                  <a:pt x="4135" y="100453"/>
                  <a:pt x="8627" y="69012"/>
                </a:cubicBezTo>
                <a:cubicBezTo>
                  <a:pt x="9913" y="60010"/>
                  <a:pt x="10823" y="49562"/>
                  <a:pt x="17253" y="43132"/>
                </a:cubicBezTo>
                <a:cubicBezTo>
                  <a:pt x="46913" y="13472"/>
                  <a:pt x="62350" y="10848"/>
                  <a:pt x="94891" y="0"/>
                </a:cubicBezTo>
                <a:cubicBezTo>
                  <a:pt x="128204" y="6663"/>
                  <a:pt x="145779" y="1884"/>
                  <a:pt x="163902" y="34506"/>
                </a:cubicBezTo>
                <a:cubicBezTo>
                  <a:pt x="172734" y="50403"/>
                  <a:pt x="175404" y="69011"/>
                  <a:pt x="181155" y="86264"/>
                </a:cubicBezTo>
                <a:lnTo>
                  <a:pt x="189782" y="112144"/>
                </a:lnTo>
                <a:cubicBezTo>
                  <a:pt x="189171" y="119476"/>
                  <a:pt x="189801" y="210451"/>
                  <a:pt x="172529" y="241540"/>
                </a:cubicBezTo>
                <a:cubicBezTo>
                  <a:pt x="162459" y="259666"/>
                  <a:pt x="149525" y="276045"/>
                  <a:pt x="138023" y="293298"/>
                </a:cubicBezTo>
                <a:cubicBezTo>
                  <a:pt x="118440" y="322672"/>
                  <a:pt x="128226" y="319471"/>
                  <a:pt x="94891" y="327804"/>
                </a:cubicBezTo>
                <a:cubicBezTo>
                  <a:pt x="92102" y="328501"/>
                  <a:pt x="130834" y="300487"/>
                  <a:pt x="120770" y="29329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961710" y="4321834"/>
            <a:ext cx="0" cy="350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33306" y="4270075"/>
            <a:ext cx="135015" cy="103517"/>
          </a:xfrm>
          <a:prstGeom prst="ellipse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15300" y="3918779"/>
            <a:ext cx="194846" cy="22191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폭발 1 3"/>
          <p:cNvSpPr/>
          <p:nvPr/>
        </p:nvSpPr>
        <p:spPr>
          <a:xfrm>
            <a:off x="1781690" y="4157944"/>
            <a:ext cx="236186" cy="163890"/>
          </a:xfrm>
          <a:prstGeom prst="irregularSeal1">
            <a:avLst/>
          </a:prstGeom>
          <a:solidFill>
            <a:srgbClr val="98B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01670" y="4672284"/>
            <a:ext cx="25652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얘가 기준이면</a:t>
            </a:r>
            <a:endParaRPr lang="en-US" altLang="ko-KR" sz="1400" dirty="0" smtClean="0"/>
          </a:p>
          <a:p>
            <a:r>
              <a:rPr lang="ko-KR" altLang="en-US" sz="1400" dirty="0" smtClean="0"/>
              <a:t>사실은 저 빨간 동그라미가 최대값이지만 근처만 확인해서</a:t>
            </a:r>
            <a:endParaRPr lang="en-US" altLang="ko-KR" sz="1400" dirty="0" smtClean="0"/>
          </a:p>
          <a:p>
            <a:r>
              <a:rPr lang="ko-KR" altLang="en-US" sz="1400" dirty="0" smtClean="0"/>
              <a:t>분홍과 노랑을 비교해 노란 동그라미를 최대값으로 한다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47688" y="4868862"/>
            <a:ext cx="8029575" cy="162047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1600" dirty="0" smtClean="0"/>
              <a:t>MST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최소 비용의 간선으로 구성됨과 동시에 사이클을 포함하지 않아야 함</a:t>
            </a:r>
            <a:endParaRPr lang="en-US" altLang="ko-KR" sz="16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1600" dirty="0" smtClean="0"/>
              <a:t>각 단계에서 </a:t>
            </a:r>
            <a:r>
              <a:rPr lang="ko-KR" altLang="en-US" sz="1600" dirty="0" smtClean="0">
                <a:solidFill>
                  <a:srgbClr val="FF0000"/>
                </a:solidFill>
              </a:rPr>
              <a:t>사이클을 이루지 않는 </a:t>
            </a:r>
            <a:r>
              <a:rPr lang="ko-KR" altLang="en-US" sz="1600" dirty="0" smtClean="0"/>
              <a:t>최소 비용 간선 선택 </a:t>
            </a:r>
            <a:r>
              <a:rPr lang="en-US" altLang="ko-KR" sz="1600" dirty="0" smtClean="0">
                <a:solidFill>
                  <a:srgbClr val="98B947"/>
                </a:solidFill>
              </a:rPr>
              <a:t>//</a:t>
            </a:r>
            <a:r>
              <a:rPr lang="ko-KR" altLang="en-US" sz="1600" dirty="0" smtClean="0">
                <a:solidFill>
                  <a:srgbClr val="98B947"/>
                </a:solidFill>
              </a:rPr>
              <a:t>사이클 생성되는지 계속 확인한다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400" dirty="0" smtClean="0"/>
              <a:t>그래프의 간선들을 가중치의 오름차순으로 정렬</a:t>
            </a:r>
            <a:r>
              <a:rPr lang="en-US" altLang="ko-KR" sz="1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400" dirty="0" smtClean="0"/>
              <a:t>정렬된 간선 중에서 사이클을 형성하지 않는 간선을 현재의 </a:t>
            </a:r>
            <a:r>
              <a:rPr lang="en-US" altLang="ko-KR" sz="1400" dirty="0" smtClean="0"/>
              <a:t>MST</a:t>
            </a:r>
            <a:r>
              <a:rPr lang="ko-KR" altLang="en-US" sz="1400" dirty="0" smtClean="0"/>
              <a:t> 집합에 추가</a:t>
            </a:r>
            <a:r>
              <a:rPr lang="en-US" altLang="ko-KR" sz="1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400" dirty="0" smtClean="0"/>
              <a:t>만약 사이클을 형성하면 그 간선은 제외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 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143000"/>
            <a:ext cx="4860925" cy="35464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09600"/>
            <a:ext cx="3859213" cy="563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650875"/>
            <a:ext cx="3859213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97374" y="619107"/>
            <a:ext cx="400110" cy="17101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400" dirty="0" smtClean="0"/>
              <a:t>사이클 절대 </a:t>
            </a:r>
            <a:r>
              <a:rPr lang="ko-KR" altLang="en-US" sz="1400" dirty="0" err="1" smtClean="0"/>
              <a:t>노노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27333" y="578514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8B947"/>
                </a:solidFill>
              </a:rPr>
              <a:t>먼저 오름차순 시킴 </a:t>
            </a:r>
            <a:r>
              <a:rPr lang="en-US" altLang="ko-KR" dirty="0" smtClean="0">
                <a:solidFill>
                  <a:srgbClr val="98B947"/>
                </a:solidFill>
              </a:rPr>
              <a:t>(</a:t>
            </a:r>
            <a:r>
              <a:rPr lang="ko-KR" altLang="en-US" dirty="0" smtClean="0">
                <a:solidFill>
                  <a:srgbClr val="98B947"/>
                </a:solidFill>
              </a:rPr>
              <a:t>사이클 되는 지 확인하면서</a:t>
            </a:r>
            <a:r>
              <a:rPr lang="en-US" altLang="ko-KR" dirty="0" smtClean="0">
                <a:solidFill>
                  <a:srgbClr val="98B947"/>
                </a:solidFill>
              </a:rPr>
              <a:t>)</a:t>
            </a:r>
            <a:endParaRPr lang="ko-KR" altLang="en-US" dirty="0">
              <a:solidFill>
                <a:srgbClr val="98B94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8229600" cy="4811713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Trebuchet MS" pitchFamily="34" charset="0"/>
              </a:rPr>
              <a:t>union-find </a:t>
            </a:r>
            <a:r>
              <a:rPr lang="ko-KR" altLang="en-US" dirty="0" smtClean="0">
                <a:latin typeface="Trebuchet MS" pitchFamily="34" charset="0"/>
              </a:rPr>
              <a:t>알고리즘</a:t>
            </a:r>
          </a:p>
          <a:p>
            <a:pPr lvl="1" eaLnBrk="1" hangingPunct="1"/>
            <a:r>
              <a:rPr lang="ko-KR" altLang="en-US" dirty="0" smtClean="0">
                <a:latin typeface="Trebuchet MS" pitchFamily="34" charset="0"/>
              </a:rPr>
              <a:t>두 집합들의 합집합 </a:t>
            </a:r>
            <a:r>
              <a:rPr lang="ko-KR" altLang="en-US" dirty="0" err="1" smtClean="0">
                <a:latin typeface="Trebuchet MS" pitchFamily="34" charset="0"/>
              </a:rPr>
              <a:t>만듬</a:t>
            </a:r>
            <a:endParaRPr lang="en-US" altLang="ko-KR" dirty="0" smtClean="0">
              <a:latin typeface="Trebuchet MS" pitchFamily="34" charset="0"/>
            </a:endParaRPr>
          </a:p>
          <a:p>
            <a:pPr lvl="1" eaLnBrk="1" hangingPunct="1"/>
            <a:r>
              <a:rPr lang="ko-KR" altLang="en-US" dirty="0" smtClean="0">
                <a:latin typeface="Trebuchet MS" pitchFamily="34" charset="0"/>
              </a:rPr>
              <a:t>원소가 어떤 집합에 속하는지 알아냄</a:t>
            </a:r>
          </a:p>
          <a:p>
            <a:pPr lvl="1" eaLnBrk="1" hangingPunct="1"/>
            <a:r>
              <a:rPr lang="en-US" altLang="ko-KR" dirty="0" err="1" smtClean="0">
                <a:latin typeface="Trebuchet MS" pitchFamily="34" charset="0"/>
              </a:rPr>
              <a:t>Kruskal</a:t>
            </a:r>
            <a:r>
              <a:rPr lang="ko-KR" altLang="en-US" dirty="0" smtClean="0">
                <a:latin typeface="Trebuchet MS" pitchFamily="34" charset="0"/>
              </a:rPr>
              <a:t>의 </a:t>
            </a:r>
            <a:r>
              <a:rPr lang="en-US" altLang="ko-KR" dirty="0" smtClean="0">
                <a:latin typeface="Trebuchet MS" pitchFamily="34" charset="0"/>
              </a:rPr>
              <a:t>MST </a:t>
            </a:r>
            <a:r>
              <a:rPr lang="ko-KR" altLang="en-US" dirty="0" smtClean="0">
                <a:latin typeface="Trebuchet MS" pitchFamily="34" charset="0"/>
              </a:rPr>
              <a:t>알고리즘에서 사이클 검사에 사용</a:t>
            </a:r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1466850" y="2798763"/>
            <a:ext cx="195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a</a:t>
            </a:r>
            <a:r>
              <a:rPr lang="ko-KR" altLang="en-US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와 </a:t>
            </a:r>
            <a:r>
              <a:rPr lang="en-US" altLang="ko-KR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b</a:t>
            </a:r>
            <a:r>
              <a:rPr lang="ko-KR" altLang="en-US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가 같은 집합에 속함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5021263" y="2798763"/>
            <a:ext cx="195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a</a:t>
            </a:r>
            <a:r>
              <a:rPr lang="ko-KR" altLang="en-US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와 </a:t>
            </a:r>
            <a:r>
              <a:rPr lang="en-US" altLang="ko-KR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b</a:t>
            </a:r>
            <a:r>
              <a:rPr lang="ko-KR" altLang="en-US" sz="1200">
                <a:solidFill>
                  <a:srgbClr val="FF3300"/>
                </a:solidFill>
                <a:latin typeface="HY엽서L" pitchFamily="18" charset="-127"/>
                <a:ea typeface="HY엽서L" pitchFamily="18" charset="-127"/>
              </a:rPr>
              <a:t>가 다른 집합에 속함</a:t>
            </a:r>
          </a:p>
        </p:txBody>
      </p:sp>
      <p:pic>
        <p:nvPicPr>
          <p:cNvPr id="3994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3159125"/>
            <a:ext cx="6854825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233363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ko-KR" smtClean="0"/>
              <a:t>union-find </a:t>
            </a:r>
            <a:r>
              <a:rPr lang="ko-KR" altLang="en-US" smtClean="0"/>
              <a:t>프로그램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188" y="908720"/>
            <a:ext cx="7920037" cy="57323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 err="1"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parent[MAX_VERTICES]; 	// </a:t>
            </a:r>
            <a:r>
              <a:rPr lang="ko-KR" altLang="en-US" sz="1050" dirty="0">
                <a:latin typeface="+mn-lt"/>
              </a:rPr>
              <a:t>부모 </a:t>
            </a:r>
            <a:r>
              <a:rPr lang="ko-KR" altLang="en-US" sz="1050" dirty="0" err="1">
                <a:latin typeface="+mn-lt"/>
              </a:rPr>
              <a:t>노드</a:t>
            </a:r>
            <a:endParaRPr lang="ko-KR" altLang="en-US" sz="1050" dirty="0">
              <a:latin typeface="+mn-lt"/>
            </a:endParaRPr>
          </a:p>
          <a:p>
            <a:pPr>
              <a:defRPr/>
            </a:pPr>
            <a:r>
              <a:rPr lang="en-US" altLang="ko-KR" sz="1200" dirty="0" err="1"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num[MAX_VERTICES]; 	// </a:t>
            </a:r>
            <a:r>
              <a:rPr lang="ko-KR" altLang="en-US" sz="1050" dirty="0">
                <a:latin typeface="+mn-lt"/>
              </a:rPr>
              <a:t>각 집합의 크기</a:t>
            </a:r>
            <a:endParaRPr lang="en-US" altLang="ko-KR" sz="1050" dirty="0">
              <a:latin typeface="+mn-lt"/>
            </a:endParaRPr>
          </a:p>
          <a:p>
            <a:pPr>
              <a:defRPr/>
            </a:pPr>
            <a:r>
              <a:rPr lang="en-US" altLang="ko-KR" sz="1050" dirty="0">
                <a:latin typeface="+mn-lt"/>
              </a:rPr>
              <a:t>// </a:t>
            </a:r>
            <a:r>
              <a:rPr lang="ko-KR" altLang="en-US" sz="900" dirty="0">
                <a:latin typeface="+mn-lt"/>
              </a:rPr>
              <a:t>초기화</a:t>
            </a:r>
            <a:endParaRPr lang="ko-KR" altLang="en-US" sz="1050" dirty="0">
              <a:latin typeface="+mn-lt"/>
            </a:endParaRPr>
          </a:p>
          <a:p>
            <a:pPr>
              <a:defRPr/>
            </a:pPr>
            <a:r>
              <a:rPr lang="en-US" altLang="ko-KR" sz="1200" dirty="0">
                <a:latin typeface="+mn-lt"/>
              </a:rPr>
              <a:t>void </a:t>
            </a:r>
            <a:r>
              <a:rPr lang="en-US" altLang="ko-KR" sz="1200" dirty="0" err="1">
                <a:latin typeface="+mn-lt"/>
              </a:rPr>
              <a:t>set_init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n)		</a:t>
            </a:r>
            <a:endParaRPr lang="ko-KR" altLang="en-US" sz="1050" dirty="0">
              <a:latin typeface="+mn-lt"/>
            </a:endParaRPr>
          </a:p>
          <a:p>
            <a:pPr>
              <a:defRPr/>
            </a:pPr>
            <a:r>
              <a:rPr lang="en-US" altLang="ko-KR" sz="1200" dirty="0">
                <a:latin typeface="+mn-lt"/>
              </a:rPr>
              <a:t>{</a:t>
            </a:r>
            <a:r>
              <a:rPr lang="en-US" altLang="ko-KR" sz="1200" dirty="0" err="1"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for(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=0;i&lt;</a:t>
            </a:r>
            <a:r>
              <a:rPr lang="en-US" altLang="ko-KR" sz="1200" dirty="0" err="1">
                <a:latin typeface="+mn-lt"/>
              </a:rPr>
              <a:t>n;i</a:t>
            </a:r>
            <a:r>
              <a:rPr lang="en-US" altLang="ko-KR" sz="1200" dirty="0">
                <a:latin typeface="+mn-lt"/>
              </a:rPr>
              <a:t>++){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parent[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] = -1;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num[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] = 1;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}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ko-KR" sz="1600" dirty="0">
                <a:latin typeface="+mn-lt"/>
              </a:rPr>
              <a:t> // </a:t>
            </a:r>
            <a:r>
              <a:rPr lang="en-US" altLang="ko-KR" sz="1200" dirty="0">
                <a:latin typeface="+mn-lt"/>
              </a:rPr>
              <a:t>vertex</a:t>
            </a:r>
            <a:r>
              <a:rPr lang="ko-KR" altLang="en-US" sz="1200" dirty="0">
                <a:latin typeface="+mn-lt"/>
              </a:rPr>
              <a:t>가 속하는 집합 반환</a:t>
            </a:r>
            <a:endParaRPr lang="en-US" altLang="ko-KR" sz="1200" dirty="0">
              <a:latin typeface="+mn-lt"/>
            </a:endParaRPr>
          </a:p>
          <a:p>
            <a:pPr>
              <a:defRPr/>
            </a:pPr>
            <a:r>
              <a:rPr lang="en-US" altLang="ko-KR" sz="1200" dirty="0" err="1"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set_find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vertex)		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     </a:t>
            </a:r>
            <a:r>
              <a:rPr lang="en-US" altLang="ko-KR" sz="1200" dirty="0" err="1"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p, s, 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=-1;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     for(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=vertex;(p=parent[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])&gt;=0;i=p) ;	// </a:t>
            </a:r>
            <a:r>
              <a:rPr lang="ko-KR" altLang="en-US" sz="1050" dirty="0">
                <a:latin typeface="+mn-lt"/>
              </a:rPr>
              <a:t>루트 </a:t>
            </a:r>
            <a:r>
              <a:rPr lang="ko-KR" altLang="en-US" sz="1050" dirty="0" err="1">
                <a:latin typeface="+mn-lt"/>
              </a:rPr>
              <a:t>노드까지</a:t>
            </a:r>
            <a:r>
              <a:rPr lang="ko-KR" altLang="en-US" sz="1050" dirty="0">
                <a:latin typeface="+mn-lt"/>
              </a:rPr>
              <a:t> 반복</a:t>
            </a:r>
            <a:endParaRPr lang="en-US" altLang="ko-KR" sz="1200" dirty="0">
              <a:latin typeface="+mn-lt"/>
            </a:endParaRPr>
          </a:p>
          <a:p>
            <a:pPr>
              <a:defRPr/>
            </a:pPr>
            <a:r>
              <a:rPr lang="en-US" altLang="ko-KR" sz="1200" dirty="0">
                <a:latin typeface="+mn-lt"/>
              </a:rPr>
              <a:t>     s = 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; 				// </a:t>
            </a:r>
            <a:r>
              <a:rPr lang="ko-KR" altLang="en-US" sz="1050" dirty="0">
                <a:latin typeface="+mn-lt"/>
              </a:rPr>
              <a:t>집합의 대표 원소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     for(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=vertex;(p=parent[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])&gt;=0;i=p)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parent[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] = s; 		// </a:t>
            </a:r>
            <a:r>
              <a:rPr lang="ko-KR" altLang="en-US" sz="1050" dirty="0">
                <a:latin typeface="+mn-lt"/>
              </a:rPr>
              <a:t>집합의 모든 원소들의 부모를 </a:t>
            </a:r>
            <a:r>
              <a:rPr lang="en-US" altLang="ko-KR" sz="1050" dirty="0">
                <a:latin typeface="+mn-lt"/>
              </a:rPr>
              <a:t>s</a:t>
            </a:r>
            <a:r>
              <a:rPr lang="ko-KR" altLang="en-US" sz="1050" dirty="0">
                <a:latin typeface="+mn-lt"/>
              </a:rPr>
              <a:t>로 설정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     return s;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ko-KR" sz="1600" dirty="0">
                <a:latin typeface="+mn-lt"/>
              </a:rPr>
              <a:t>// </a:t>
            </a:r>
            <a:r>
              <a:rPr lang="ko-KR" altLang="en-US" sz="1200" dirty="0">
                <a:latin typeface="+mn-lt"/>
              </a:rPr>
              <a:t>두 개의 원소가 속한 집합을 합함</a:t>
            </a:r>
            <a:endParaRPr lang="en-US" altLang="ko-KR" sz="1200" dirty="0">
              <a:latin typeface="+mn-lt"/>
            </a:endParaRPr>
          </a:p>
          <a:p>
            <a:pPr>
              <a:defRPr/>
            </a:pPr>
            <a:r>
              <a:rPr lang="en-US" altLang="ko-KR" sz="1200" dirty="0">
                <a:latin typeface="+mn-lt"/>
              </a:rPr>
              <a:t>void </a:t>
            </a:r>
            <a:r>
              <a:rPr lang="en-US" altLang="ko-KR" sz="1200" dirty="0" err="1">
                <a:latin typeface="+mn-lt"/>
              </a:rPr>
              <a:t>set_union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s1, </a:t>
            </a:r>
            <a:r>
              <a:rPr lang="en-US" altLang="ko-KR" sz="1200" dirty="0" err="1"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s2)	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     if( num[s1] &lt; num[s2] ){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         parent[s1] = s2;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         num[s2] += </a:t>
            </a:r>
            <a:r>
              <a:rPr lang="en-US" altLang="ko-KR" sz="1200" dirty="0" err="1">
                <a:latin typeface="+mn-lt"/>
              </a:rPr>
              <a:t>num</a:t>
            </a:r>
            <a:r>
              <a:rPr lang="en-US" altLang="ko-KR" sz="1200" dirty="0">
                <a:latin typeface="+mn-lt"/>
              </a:rPr>
              <a:t>[s1</a:t>
            </a:r>
            <a:r>
              <a:rPr lang="en-US" altLang="ko-KR" sz="1200" dirty="0" smtClean="0">
                <a:latin typeface="+mn-lt"/>
              </a:rPr>
              <a:t>];    </a:t>
            </a:r>
            <a:r>
              <a:rPr lang="en-US" altLang="ko-KR" sz="12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     else {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           parent[s2] = s1;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           num[s1] += </a:t>
            </a:r>
            <a:r>
              <a:rPr lang="en-US" altLang="ko-KR" sz="1200" dirty="0" err="1">
                <a:latin typeface="+mn-lt"/>
              </a:rPr>
              <a:t>num</a:t>
            </a:r>
            <a:r>
              <a:rPr lang="en-US" altLang="ko-KR" sz="1200" dirty="0">
                <a:latin typeface="+mn-lt"/>
              </a:rPr>
              <a:t>[s2</a:t>
            </a:r>
            <a:r>
              <a:rPr lang="en-US" altLang="ko-KR" sz="1200" dirty="0" smtClean="0">
                <a:latin typeface="+mn-lt"/>
              </a:rPr>
              <a:t>];  </a:t>
            </a:r>
            <a:r>
              <a:rPr lang="en-US" altLang="ko-KR" sz="12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657225" y="908720"/>
            <a:ext cx="7920038" cy="58483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+mn-lt"/>
              </a:rPr>
              <a:t>#include &lt;</a:t>
            </a:r>
            <a:r>
              <a:rPr lang="en-US" altLang="ko-KR" sz="1100" dirty="0" err="1">
                <a:latin typeface="+mn-lt"/>
              </a:rPr>
              <a:t>stdio.h</a:t>
            </a:r>
            <a:r>
              <a:rPr lang="en-US" altLang="ko-KR" sz="1100" dirty="0">
                <a:latin typeface="+mn-lt"/>
              </a:rPr>
              <a:t>&gt;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#define MAX_VERTICES 100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#define INF 1000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// </a:t>
            </a:r>
            <a:r>
              <a:rPr lang="ko-KR" altLang="en-US" sz="1100" dirty="0">
                <a:latin typeface="+mn-lt"/>
              </a:rPr>
              <a:t>프로그램 </a:t>
            </a:r>
            <a:r>
              <a:rPr lang="en-US" altLang="ko-KR" sz="1100" dirty="0">
                <a:latin typeface="+mn-lt"/>
              </a:rPr>
              <a:t>10.7</a:t>
            </a:r>
            <a:r>
              <a:rPr lang="ko-KR" altLang="en-US" sz="1100" dirty="0">
                <a:latin typeface="+mn-lt"/>
              </a:rPr>
              <a:t>의 </a:t>
            </a:r>
            <a:r>
              <a:rPr lang="en-US" altLang="ko-KR" sz="1100" dirty="0">
                <a:latin typeface="+mn-lt"/>
              </a:rPr>
              <a:t>union-find </a:t>
            </a:r>
            <a:r>
              <a:rPr lang="ko-KR" altLang="en-US" sz="1100" dirty="0">
                <a:latin typeface="+mn-lt"/>
              </a:rPr>
              <a:t>프로그램 삽입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// ...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// </a:t>
            </a:r>
            <a:r>
              <a:rPr lang="ko-KR" altLang="en-US" sz="1100" dirty="0" err="1">
                <a:latin typeface="+mn-lt"/>
              </a:rPr>
              <a:t>히프의</a:t>
            </a:r>
            <a:r>
              <a:rPr lang="ko-KR" altLang="en-US" sz="1100" dirty="0">
                <a:latin typeface="+mn-lt"/>
              </a:rPr>
              <a:t> 요소 타입 정의</a:t>
            </a:r>
          </a:p>
          <a:p>
            <a:pPr>
              <a:defRPr/>
            </a:pPr>
            <a:r>
              <a:rPr lang="en-US" altLang="ko-KR" sz="1100" dirty="0" err="1">
                <a:latin typeface="+mn-lt"/>
              </a:rPr>
              <a:t>typedef</a:t>
            </a:r>
            <a:r>
              <a:rPr lang="en-US" altLang="ko-KR" sz="1100" dirty="0">
                <a:latin typeface="+mn-lt"/>
              </a:rPr>
              <a:t> </a:t>
            </a:r>
            <a:r>
              <a:rPr lang="en-US" altLang="ko-KR" sz="1100" dirty="0" err="1">
                <a:latin typeface="+mn-lt"/>
              </a:rPr>
              <a:t>struct</a:t>
            </a:r>
            <a:r>
              <a:rPr lang="en-US" altLang="ko-KR" sz="1100" dirty="0">
                <a:latin typeface="+mn-lt"/>
              </a:rPr>
              <a:t> {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int</a:t>
            </a:r>
            <a:r>
              <a:rPr lang="en-US" altLang="ko-KR" sz="1100" dirty="0">
                <a:latin typeface="+mn-lt"/>
              </a:rPr>
              <a:t> key; 	// </a:t>
            </a:r>
            <a:r>
              <a:rPr lang="ko-KR" altLang="en-US" sz="1100" dirty="0">
                <a:latin typeface="+mn-lt"/>
              </a:rPr>
              <a:t>간선의 가중치</a:t>
            </a:r>
          </a:p>
          <a:p>
            <a:pPr>
              <a:defRPr/>
            </a:pPr>
            <a:r>
              <a:rPr lang="ko-KR" altLang="en-US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int</a:t>
            </a:r>
            <a:r>
              <a:rPr lang="en-US" altLang="ko-KR" sz="1100" dirty="0">
                <a:latin typeface="+mn-lt"/>
              </a:rPr>
              <a:t> u; 	// </a:t>
            </a:r>
            <a:r>
              <a:rPr lang="ko-KR" altLang="en-US" sz="1100" dirty="0">
                <a:latin typeface="+mn-lt"/>
              </a:rPr>
              <a:t>정점 </a:t>
            </a:r>
            <a:r>
              <a:rPr lang="en-US" altLang="ko-KR" sz="1100" dirty="0">
                <a:latin typeface="+mn-lt"/>
              </a:rPr>
              <a:t>1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int</a:t>
            </a:r>
            <a:r>
              <a:rPr lang="en-US" altLang="ko-KR" sz="1100" dirty="0">
                <a:latin typeface="+mn-lt"/>
              </a:rPr>
              <a:t> v; 	// </a:t>
            </a:r>
            <a:r>
              <a:rPr lang="ko-KR" altLang="en-US" sz="1100" dirty="0">
                <a:latin typeface="+mn-lt"/>
              </a:rPr>
              <a:t>정점 </a:t>
            </a:r>
            <a:r>
              <a:rPr lang="en-US" altLang="ko-KR" sz="1100" dirty="0">
                <a:latin typeface="+mn-lt"/>
              </a:rPr>
              <a:t>2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} element;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// </a:t>
            </a:r>
            <a:r>
              <a:rPr lang="ko-KR" altLang="en-US" sz="1100" dirty="0">
                <a:latin typeface="+mn-lt"/>
              </a:rPr>
              <a:t>프로그램 </a:t>
            </a:r>
            <a:r>
              <a:rPr lang="en-US" altLang="ko-KR" sz="1100" dirty="0">
                <a:latin typeface="+mn-lt"/>
              </a:rPr>
              <a:t>8.5 </a:t>
            </a:r>
            <a:r>
              <a:rPr lang="ko-KR" altLang="en-US" sz="1100" dirty="0">
                <a:latin typeface="+mn-lt"/>
              </a:rPr>
              <a:t>중에서 최소 </a:t>
            </a:r>
            <a:r>
              <a:rPr lang="ko-KR" altLang="en-US" sz="1100" dirty="0" err="1">
                <a:latin typeface="+mn-lt"/>
              </a:rPr>
              <a:t>히프</a:t>
            </a:r>
            <a:r>
              <a:rPr lang="ko-KR" altLang="en-US" sz="1100" dirty="0">
                <a:latin typeface="+mn-lt"/>
              </a:rPr>
              <a:t> 프로그램 삽입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// ...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// </a:t>
            </a:r>
            <a:r>
              <a:rPr lang="ko-KR" altLang="en-US" sz="1100" dirty="0">
                <a:latin typeface="+mn-lt"/>
              </a:rPr>
              <a:t>정점 </a:t>
            </a:r>
            <a:r>
              <a:rPr lang="en-US" altLang="ko-KR" sz="1100" dirty="0">
                <a:latin typeface="+mn-lt"/>
              </a:rPr>
              <a:t>u</a:t>
            </a:r>
            <a:r>
              <a:rPr lang="ko-KR" altLang="en-US" sz="1100" dirty="0">
                <a:latin typeface="+mn-lt"/>
              </a:rPr>
              <a:t>와 정점 </a:t>
            </a:r>
            <a:r>
              <a:rPr lang="en-US" altLang="ko-KR" sz="1100" dirty="0">
                <a:latin typeface="+mn-lt"/>
              </a:rPr>
              <a:t>v</a:t>
            </a:r>
            <a:r>
              <a:rPr lang="ko-KR" altLang="en-US" sz="1100" dirty="0">
                <a:latin typeface="+mn-lt"/>
              </a:rPr>
              <a:t>를 연결하는 가중치가 </a:t>
            </a:r>
            <a:r>
              <a:rPr lang="en-US" altLang="ko-KR" sz="1100" dirty="0">
                <a:latin typeface="+mn-lt"/>
              </a:rPr>
              <a:t>weight</a:t>
            </a:r>
            <a:r>
              <a:rPr lang="ko-KR" altLang="en-US" sz="1100" dirty="0">
                <a:latin typeface="+mn-lt"/>
              </a:rPr>
              <a:t>인 간선을 </a:t>
            </a:r>
            <a:r>
              <a:rPr lang="ko-KR" altLang="en-US" sz="1100" dirty="0" err="1">
                <a:latin typeface="+mn-lt"/>
              </a:rPr>
              <a:t>히프에</a:t>
            </a:r>
            <a:r>
              <a:rPr lang="ko-KR" altLang="en-US" sz="1100" dirty="0">
                <a:latin typeface="+mn-lt"/>
              </a:rPr>
              <a:t> 삽입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void </a:t>
            </a:r>
            <a:r>
              <a:rPr lang="en-US" altLang="ko-KR" sz="1100" dirty="0" err="1">
                <a:latin typeface="+mn-lt"/>
              </a:rPr>
              <a:t>insert_heap_edge</a:t>
            </a:r>
            <a:r>
              <a:rPr lang="en-US" altLang="ko-KR" sz="1100" dirty="0">
                <a:latin typeface="+mn-lt"/>
              </a:rPr>
              <a:t>(</a:t>
            </a:r>
            <a:r>
              <a:rPr lang="en-US" altLang="ko-KR" sz="1100" dirty="0" err="1">
                <a:latin typeface="+mn-lt"/>
              </a:rPr>
              <a:t>HeapType</a:t>
            </a:r>
            <a:r>
              <a:rPr lang="en-US" altLang="ko-KR" sz="1100" dirty="0">
                <a:latin typeface="+mn-lt"/>
              </a:rPr>
              <a:t> *h, </a:t>
            </a:r>
            <a:r>
              <a:rPr lang="en-US" altLang="ko-KR" sz="1100" dirty="0" err="1">
                <a:latin typeface="+mn-lt"/>
              </a:rPr>
              <a:t>int</a:t>
            </a:r>
            <a:r>
              <a:rPr lang="en-US" altLang="ko-KR" sz="1100" dirty="0">
                <a:latin typeface="+mn-lt"/>
              </a:rPr>
              <a:t> u, </a:t>
            </a:r>
            <a:r>
              <a:rPr lang="en-US" altLang="ko-KR" sz="1100" dirty="0" err="1">
                <a:latin typeface="+mn-lt"/>
              </a:rPr>
              <a:t>int</a:t>
            </a:r>
            <a:r>
              <a:rPr lang="en-US" altLang="ko-KR" sz="1100" dirty="0">
                <a:latin typeface="+mn-lt"/>
              </a:rPr>
              <a:t> v, </a:t>
            </a:r>
            <a:r>
              <a:rPr lang="en-US" altLang="ko-KR" sz="1100" dirty="0" err="1">
                <a:latin typeface="+mn-lt"/>
              </a:rPr>
              <a:t>int</a:t>
            </a:r>
            <a:r>
              <a:rPr lang="en-US" altLang="ko-KR" sz="1100" dirty="0">
                <a:latin typeface="+mn-lt"/>
              </a:rPr>
              <a:t> weight) {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element e;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e.u</a:t>
            </a:r>
            <a:r>
              <a:rPr lang="en-US" altLang="ko-KR" sz="1100" dirty="0">
                <a:latin typeface="+mn-lt"/>
              </a:rPr>
              <a:t> = u;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e.v</a:t>
            </a:r>
            <a:r>
              <a:rPr lang="en-US" altLang="ko-KR" sz="1100" dirty="0">
                <a:latin typeface="+mn-lt"/>
              </a:rPr>
              <a:t> = v;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e.key</a:t>
            </a:r>
            <a:r>
              <a:rPr lang="en-US" altLang="ko-KR" sz="1100" dirty="0">
                <a:latin typeface="+mn-lt"/>
              </a:rPr>
              <a:t> = weight;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insert_min_heap</a:t>
            </a:r>
            <a:r>
              <a:rPr lang="en-US" altLang="ko-KR" sz="1100" dirty="0">
                <a:latin typeface="+mn-lt"/>
              </a:rPr>
              <a:t>(h, e);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// </a:t>
            </a:r>
            <a:r>
              <a:rPr lang="ko-KR" altLang="en-US" sz="1100" dirty="0">
                <a:latin typeface="+mn-lt"/>
              </a:rPr>
              <a:t>인접 행렬이나 인접 리스트에서 간선들을 읽어서 최소 </a:t>
            </a:r>
            <a:r>
              <a:rPr lang="ko-KR" altLang="en-US" sz="1100" dirty="0" err="1">
                <a:latin typeface="+mn-lt"/>
              </a:rPr>
              <a:t>히프에</a:t>
            </a:r>
            <a:r>
              <a:rPr lang="ko-KR" altLang="en-US" sz="1100" dirty="0">
                <a:latin typeface="+mn-lt"/>
              </a:rPr>
              <a:t> 삽입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// </a:t>
            </a:r>
            <a:r>
              <a:rPr lang="ko-KR" altLang="en-US" sz="1100" dirty="0">
                <a:latin typeface="+mn-lt"/>
              </a:rPr>
              <a:t>현재는 예제 그래프의 간선들을 삽입한다</a:t>
            </a:r>
            <a:r>
              <a:rPr lang="en-US" altLang="ko-KR" sz="1100" dirty="0">
                <a:latin typeface="+mn-lt"/>
              </a:rPr>
              <a:t>.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void </a:t>
            </a:r>
            <a:r>
              <a:rPr lang="en-US" altLang="ko-KR" sz="1100" dirty="0" err="1">
                <a:latin typeface="+mn-lt"/>
              </a:rPr>
              <a:t>insert_all_edges</a:t>
            </a:r>
            <a:r>
              <a:rPr lang="en-US" altLang="ko-KR" sz="1100" dirty="0">
                <a:latin typeface="+mn-lt"/>
              </a:rPr>
              <a:t>(</a:t>
            </a:r>
            <a:r>
              <a:rPr lang="en-US" altLang="ko-KR" sz="1100" dirty="0" err="1">
                <a:latin typeface="+mn-lt"/>
              </a:rPr>
              <a:t>HeapType</a:t>
            </a:r>
            <a:r>
              <a:rPr lang="en-US" altLang="ko-KR" sz="1100" dirty="0">
                <a:latin typeface="+mn-lt"/>
              </a:rPr>
              <a:t> *h) {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insert_heap_edge</a:t>
            </a:r>
            <a:r>
              <a:rPr lang="en-US" altLang="ko-KR" sz="1100" dirty="0">
                <a:latin typeface="+mn-lt"/>
              </a:rPr>
              <a:t>(h, 0, 1, 29);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insert_heap_edge</a:t>
            </a:r>
            <a:r>
              <a:rPr lang="en-US" altLang="ko-KR" sz="1100" dirty="0">
                <a:latin typeface="+mn-lt"/>
              </a:rPr>
              <a:t>(h, 1, 2, 16);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insert_heap_edge</a:t>
            </a:r>
            <a:r>
              <a:rPr lang="en-US" altLang="ko-KR" sz="1100" dirty="0">
                <a:latin typeface="+mn-lt"/>
              </a:rPr>
              <a:t>(h, 2, 3, 12);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insert_heap_edge</a:t>
            </a:r>
            <a:r>
              <a:rPr lang="en-US" altLang="ko-KR" sz="1100" dirty="0">
                <a:latin typeface="+mn-lt"/>
              </a:rPr>
              <a:t>(h, 3, 4, 22);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insert_heap_edge</a:t>
            </a:r>
            <a:r>
              <a:rPr lang="en-US" altLang="ko-KR" sz="1100" dirty="0">
                <a:latin typeface="+mn-lt"/>
              </a:rPr>
              <a:t>(h, 4, 5, 27);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insert_heap_edge</a:t>
            </a:r>
            <a:r>
              <a:rPr lang="en-US" altLang="ko-KR" sz="1100" dirty="0">
                <a:latin typeface="+mn-lt"/>
              </a:rPr>
              <a:t>(h, 5, 0, 10);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insert_heap_edge</a:t>
            </a:r>
            <a:r>
              <a:rPr lang="en-US" altLang="ko-KR" sz="1100" dirty="0">
                <a:latin typeface="+mn-lt"/>
              </a:rPr>
              <a:t>(h, 6, 1, 15);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insert_heap_edge</a:t>
            </a:r>
            <a:r>
              <a:rPr lang="en-US" altLang="ko-KR" sz="1100" dirty="0">
                <a:latin typeface="+mn-lt"/>
              </a:rPr>
              <a:t>(h, 6, 3, 18);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	</a:t>
            </a:r>
            <a:r>
              <a:rPr lang="en-US" altLang="ko-KR" sz="1100" dirty="0" err="1">
                <a:latin typeface="+mn-lt"/>
              </a:rPr>
              <a:t>insert_heap_edge</a:t>
            </a:r>
            <a:r>
              <a:rPr lang="en-US" altLang="ko-KR" sz="1100" dirty="0">
                <a:latin typeface="+mn-lt"/>
              </a:rPr>
              <a:t>(h, 6, 4, 25);</a:t>
            </a:r>
          </a:p>
          <a:p>
            <a:pPr>
              <a:defRPr/>
            </a:pPr>
            <a:r>
              <a:rPr lang="en-US" altLang="ko-KR" sz="1100" dirty="0"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그래프 </a:t>
            </a:r>
            <a:r>
              <a:rPr lang="en-US" altLang="ko-KR" dirty="0" smtClean="0"/>
              <a:t>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(V, E)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정점</a:t>
            </a:r>
            <a:r>
              <a:rPr lang="en-US" altLang="ko-KR" dirty="0" smtClean="0"/>
              <a:t>(vertices)</a:t>
            </a:r>
          </a:p>
          <a:p>
            <a:pPr lvl="1" eaLnBrk="1" hangingPunct="1"/>
            <a:r>
              <a:rPr lang="ko-KR" altLang="en-US" dirty="0" smtClean="0"/>
              <a:t>여러 가지 특성을 가질 수 있는 객체 의미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V(G) :</a:t>
            </a:r>
            <a:r>
              <a:rPr lang="ko-KR" altLang="en-US" dirty="0" smtClean="0"/>
              <a:t> 그래프</a:t>
            </a:r>
            <a:r>
              <a:rPr lang="en-US" altLang="ko-KR" dirty="0" smtClean="0"/>
              <a:t> G</a:t>
            </a:r>
            <a:r>
              <a:rPr lang="ko-KR" altLang="en-US" dirty="0" smtClean="0"/>
              <a:t>의 정점들의 집합</a:t>
            </a:r>
          </a:p>
          <a:p>
            <a:pPr lvl="1" eaLnBrk="1" hangingPunct="1"/>
            <a:r>
              <a:rPr lang="ko-KR" altLang="en-US" dirty="0" err="1" smtClean="0"/>
              <a:t>노드</a:t>
            </a:r>
            <a:r>
              <a:rPr lang="en-US" altLang="ko-KR" dirty="0" smtClean="0"/>
              <a:t>(node)</a:t>
            </a:r>
            <a:r>
              <a:rPr lang="ko-KR" altLang="en-US" dirty="0" smtClean="0"/>
              <a:t>라고도 불림</a:t>
            </a:r>
          </a:p>
          <a:p>
            <a:pPr eaLnBrk="1" hangingPunct="1"/>
            <a:r>
              <a:rPr lang="ko-KR" altLang="en-US" dirty="0" smtClean="0"/>
              <a:t>간선</a:t>
            </a:r>
            <a:r>
              <a:rPr lang="en-US" altLang="ko-KR" dirty="0" smtClean="0"/>
              <a:t>(edge)</a:t>
            </a:r>
          </a:p>
          <a:p>
            <a:pPr lvl="1" eaLnBrk="1" hangingPunct="1"/>
            <a:r>
              <a:rPr lang="ko-KR" altLang="en-US" dirty="0" smtClean="0"/>
              <a:t>정점들 간의 관계 의미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E(G) :</a:t>
            </a:r>
            <a:r>
              <a:rPr lang="ko-KR" altLang="en-US" dirty="0" smtClean="0"/>
              <a:t> 그래프</a:t>
            </a:r>
            <a:r>
              <a:rPr lang="en-US" altLang="ko-KR" dirty="0" smtClean="0"/>
              <a:t> G</a:t>
            </a:r>
            <a:r>
              <a:rPr lang="ko-KR" altLang="en-US" dirty="0" smtClean="0"/>
              <a:t>의 간선들의 집합</a:t>
            </a:r>
          </a:p>
          <a:p>
            <a:pPr lvl="1" eaLnBrk="1" hangingPunct="1"/>
            <a:r>
              <a:rPr lang="ko-KR" altLang="en-US" dirty="0" smtClean="0"/>
              <a:t>링크</a:t>
            </a:r>
            <a:r>
              <a:rPr lang="en-US" altLang="ko-KR" dirty="0" smtClean="0"/>
              <a:t>(link)</a:t>
            </a:r>
            <a:r>
              <a:rPr lang="ko-KR" altLang="en-US" dirty="0" smtClean="0"/>
              <a:t>라고도 불림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ko-KR" altLang="en-US" dirty="0" smtClean="0"/>
              <a:t>경로길이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ko-KR" altLang="en-US" dirty="0" smtClean="0"/>
              <a:t>경로를 구성하는 데 사용된 간선의 수</a:t>
            </a:r>
            <a:endParaRPr lang="en-US" altLang="ko-KR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정의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70" y="2933945"/>
            <a:ext cx="3567113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7225" y="1133475"/>
            <a:ext cx="7920038" cy="526256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lt"/>
              </a:rPr>
              <a:t>// </a:t>
            </a:r>
            <a:r>
              <a:rPr lang="en-US" altLang="ko-KR" sz="1200" dirty="0" err="1">
                <a:latin typeface="+mn-lt"/>
              </a:rPr>
              <a:t>kruskal</a:t>
            </a:r>
            <a:r>
              <a:rPr lang="ko-KR" altLang="en-US" sz="1200" dirty="0">
                <a:latin typeface="+mn-lt"/>
              </a:rPr>
              <a:t>의 최소 비용 신장 트리 프로그램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void </a:t>
            </a:r>
            <a:r>
              <a:rPr lang="en-US" altLang="ko-KR" sz="1200" dirty="0" err="1">
                <a:latin typeface="+mn-lt"/>
              </a:rPr>
              <a:t>kruskal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n)</a:t>
            </a:r>
          </a:p>
          <a:p>
            <a:pPr>
              <a:defRPr/>
            </a:pPr>
            <a:r>
              <a:rPr lang="en-US" altLang="ko-KR" sz="16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ko-KR" sz="1200" dirty="0" err="1"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edge_accepted</a:t>
            </a:r>
            <a:r>
              <a:rPr lang="en-US" altLang="ko-KR" sz="1200" dirty="0">
                <a:latin typeface="+mn-lt"/>
              </a:rPr>
              <a:t>=0; 	// </a:t>
            </a:r>
            <a:r>
              <a:rPr lang="ko-KR" altLang="en-US" sz="1050" dirty="0">
                <a:latin typeface="+mn-lt"/>
              </a:rPr>
              <a:t>현재까지 선택된 간선의 수</a:t>
            </a:r>
          </a:p>
          <a:p>
            <a:pPr>
              <a:defRPr/>
            </a:pPr>
            <a:r>
              <a:rPr lang="en-US" altLang="ko-KR" sz="1200" dirty="0" err="1">
                <a:latin typeface="+mn-lt"/>
              </a:rPr>
              <a:t>HeapType</a:t>
            </a:r>
            <a:r>
              <a:rPr lang="en-US" altLang="ko-KR" sz="1200" dirty="0">
                <a:latin typeface="+mn-lt"/>
              </a:rPr>
              <a:t> h; 		// </a:t>
            </a:r>
            <a:r>
              <a:rPr lang="ko-KR" altLang="en-US" sz="1050" dirty="0">
                <a:latin typeface="+mn-lt"/>
              </a:rPr>
              <a:t>최소 </a:t>
            </a:r>
            <a:r>
              <a:rPr lang="ko-KR" altLang="en-US" sz="1050" dirty="0" err="1">
                <a:latin typeface="+mn-lt"/>
              </a:rPr>
              <a:t>히프</a:t>
            </a:r>
            <a:endParaRPr lang="ko-KR" altLang="en-US" sz="1050" dirty="0">
              <a:latin typeface="+mn-lt"/>
            </a:endParaRPr>
          </a:p>
          <a:p>
            <a:pPr>
              <a:defRPr/>
            </a:pPr>
            <a:r>
              <a:rPr lang="en-US" altLang="ko-KR" sz="1200" dirty="0" err="1">
                <a:latin typeface="+mn-lt"/>
              </a:rPr>
              <a:t>int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uset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vset</a:t>
            </a:r>
            <a:r>
              <a:rPr lang="en-US" altLang="ko-KR" sz="1200" dirty="0">
                <a:latin typeface="+mn-lt"/>
              </a:rPr>
              <a:t>; 	// </a:t>
            </a:r>
            <a:r>
              <a:rPr lang="ko-KR" altLang="en-US" sz="1050" dirty="0">
                <a:latin typeface="+mn-lt"/>
              </a:rPr>
              <a:t>정점 </a:t>
            </a:r>
            <a:r>
              <a:rPr lang="en-US" altLang="ko-KR" sz="1050" dirty="0">
                <a:latin typeface="+mn-lt"/>
              </a:rPr>
              <a:t>u</a:t>
            </a:r>
            <a:r>
              <a:rPr lang="ko-KR" altLang="en-US" sz="1050" dirty="0">
                <a:latin typeface="+mn-lt"/>
              </a:rPr>
              <a:t>와 정점 </a:t>
            </a:r>
            <a:r>
              <a:rPr lang="en-US" altLang="ko-KR" sz="1050" dirty="0">
                <a:latin typeface="+mn-lt"/>
              </a:rPr>
              <a:t>v</a:t>
            </a:r>
            <a:r>
              <a:rPr lang="ko-KR" altLang="en-US" sz="1050" dirty="0">
                <a:latin typeface="+mn-lt"/>
              </a:rPr>
              <a:t>의 집합 번호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element e; 		// </a:t>
            </a:r>
            <a:r>
              <a:rPr lang="ko-KR" altLang="en-US" sz="1050" dirty="0" err="1">
                <a:latin typeface="+mn-lt"/>
              </a:rPr>
              <a:t>히프</a:t>
            </a:r>
            <a:r>
              <a:rPr lang="ko-KR" altLang="en-US" sz="1050" dirty="0">
                <a:latin typeface="+mn-lt"/>
              </a:rPr>
              <a:t> 요소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init(&amp;h); 		// </a:t>
            </a:r>
            <a:r>
              <a:rPr lang="ko-KR" altLang="en-US" sz="1050" dirty="0" err="1">
                <a:latin typeface="+mn-lt"/>
              </a:rPr>
              <a:t>히프</a:t>
            </a:r>
            <a:r>
              <a:rPr lang="ko-KR" altLang="en-US" sz="1050" dirty="0">
                <a:latin typeface="+mn-lt"/>
              </a:rPr>
              <a:t> 초기화</a:t>
            </a:r>
          </a:p>
          <a:p>
            <a:pPr>
              <a:defRPr/>
            </a:pPr>
            <a:r>
              <a:rPr lang="en-US" altLang="ko-KR" sz="1200" dirty="0" err="1">
                <a:latin typeface="+mn-lt"/>
              </a:rPr>
              <a:t>insert_all_edges</a:t>
            </a:r>
            <a:r>
              <a:rPr lang="en-US" altLang="ko-KR" sz="1200" dirty="0">
                <a:latin typeface="+mn-lt"/>
              </a:rPr>
              <a:t>(&amp;h); 	// </a:t>
            </a:r>
            <a:r>
              <a:rPr lang="ko-KR" altLang="en-US" sz="1050" dirty="0" err="1">
                <a:latin typeface="+mn-lt"/>
              </a:rPr>
              <a:t>히프에</a:t>
            </a:r>
            <a:r>
              <a:rPr lang="ko-KR" altLang="en-US" sz="1050" dirty="0">
                <a:latin typeface="+mn-lt"/>
              </a:rPr>
              <a:t> 간선들을 삽입</a:t>
            </a:r>
          </a:p>
          <a:p>
            <a:pPr>
              <a:defRPr/>
            </a:pPr>
            <a:r>
              <a:rPr lang="en-US" altLang="ko-KR" sz="1200" dirty="0" err="1">
                <a:latin typeface="+mn-lt"/>
              </a:rPr>
              <a:t>set_init</a:t>
            </a:r>
            <a:r>
              <a:rPr lang="en-US" altLang="ko-KR" sz="1200" dirty="0">
                <a:latin typeface="+mn-lt"/>
              </a:rPr>
              <a:t>(n); 		// </a:t>
            </a:r>
            <a:r>
              <a:rPr lang="ko-KR" altLang="en-US" sz="1050" dirty="0">
                <a:latin typeface="+mn-lt"/>
              </a:rPr>
              <a:t>집합 초기화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while( </a:t>
            </a:r>
            <a:r>
              <a:rPr lang="en-US" altLang="ko-KR" sz="1200" dirty="0" err="1">
                <a:latin typeface="+mn-lt"/>
              </a:rPr>
              <a:t>edge_accepted</a:t>
            </a:r>
            <a:r>
              <a:rPr lang="en-US" altLang="ko-KR" sz="1200" dirty="0">
                <a:latin typeface="+mn-lt"/>
              </a:rPr>
              <a:t> &lt; (n-1) ) // </a:t>
            </a:r>
            <a:r>
              <a:rPr lang="ko-KR" altLang="en-US" sz="1050" dirty="0">
                <a:latin typeface="+mn-lt"/>
              </a:rPr>
              <a:t>간선의 수 </a:t>
            </a:r>
            <a:r>
              <a:rPr lang="en-US" altLang="ko-KR" sz="1050" dirty="0">
                <a:latin typeface="+mn-lt"/>
              </a:rPr>
              <a:t>&lt; (n-1)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{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e = </a:t>
            </a:r>
            <a:r>
              <a:rPr lang="en-US" altLang="ko-KR" sz="1200" dirty="0" err="1">
                <a:latin typeface="+mn-lt"/>
              </a:rPr>
              <a:t>delete_min_heap</a:t>
            </a:r>
            <a:r>
              <a:rPr lang="en-US" altLang="ko-KR" sz="1200" dirty="0">
                <a:latin typeface="+mn-lt"/>
              </a:rPr>
              <a:t>(&amp;h); 	// </a:t>
            </a:r>
            <a:r>
              <a:rPr lang="ko-KR" altLang="en-US" sz="1050" dirty="0">
                <a:latin typeface="+mn-lt"/>
              </a:rPr>
              <a:t>최소 </a:t>
            </a:r>
            <a:r>
              <a:rPr lang="ko-KR" altLang="en-US" sz="1050" dirty="0" err="1">
                <a:latin typeface="+mn-lt"/>
              </a:rPr>
              <a:t>히프에서</a:t>
            </a:r>
            <a:r>
              <a:rPr lang="ko-KR" altLang="en-US" sz="1050" dirty="0">
                <a:latin typeface="+mn-lt"/>
              </a:rPr>
              <a:t> 삭제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</a:t>
            </a:r>
            <a:r>
              <a:rPr lang="en-US" altLang="ko-KR" sz="1200" dirty="0" err="1">
                <a:latin typeface="+mn-lt"/>
              </a:rPr>
              <a:t>uset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set_find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e.u</a:t>
            </a:r>
            <a:r>
              <a:rPr lang="en-US" altLang="ko-KR" sz="1200" dirty="0">
                <a:latin typeface="+mn-lt"/>
              </a:rPr>
              <a:t>); 		// </a:t>
            </a:r>
            <a:r>
              <a:rPr lang="ko-KR" altLang="en-US" sz="1050" dirty="0">
                <a:latin typeface="+mn-lt"/>
              </a:rPr>
              <a:t>정점 </a:t>
            </a:r>
            <a:r>
              <a:rPr lang="en-US" altLang="ko-KR" sz="1050" dirty="0">
                <a:latin typeface="+mn-lt"/>
              </a:rPr>
              <a:t>u</a:t>
            </a:r>
            <a:r>
              <a:rPr lang="ko-KR" altLang="en-US" sz="1050" dirty="0">
                <a:latin typeface="+mn-lt"/>
              </a:rPr>
              <a:t>의 집합 번호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</a:t>
            </a:r>
            <a:r>
              <a:rPr lang="en-US" altLang="ko-KR" sz="1200" dirty="0" err="1">
                <a:latin typeface="+mn-lt"/>
              </a:rPr>
              <a:t>vset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set_find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e.v</a:t>
            </a:r>
            <a:r>
              <a:rPr lang="en-US" altLang="ko-KR" sz="1200" dirty="0">
                <a:latin typeface="+mn-lt"/>
              </a:rPr>
              <a:t>); 		// </a:t>
            </a:r>
            <a:r>
              <a:rPr lang="ko-KR" altLang="en-US" sz="1050" dirty="0">
                <a:latin typeface="+mn-lt"/>
              </a:rPr>
              <a:t>정점 </a:t>
            </a:r>
            <a:r>
              <a:rPr lang="en-US" altLang="ko-KR" sz="1050" dirty="0">
                <a:latin typeface="+mn-lt"/>
              </a:rPr>
              <a:t>v</a:t>
            </a:r>
            <a:r>
              <a:rPr lang="ko-KR" altLang="en-US" sz="1050" dirty="0">
                <a:latin typeface="+mn-lt"/>
              </a:rPr>
              <a:t>의 집합 번호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if( </a:t>
            </a:r>
            <a:r>
              <a:rPr lang="en-US" altLang="ko-KR" sz="1200" dirty="0" err="1">
                <a:latin typeface="+mn-lt"/>
              </a:rPr>
              <a:t>uset</a:t>
            </a:r>
            <a:r>
              <a:rPr lang="en-US" altLang="ko-KR" sz="1200" dirty="0">
                <a:latin typeface="+mn-lt"/>
              </a:rPr>
              <a:t> != </a:t>
            </a:r>
            <a:r>
              <a:rPr lang="en-US" altLang="ko-KR" sz="1200" dirty="0" err="1">
                <a:latin typeface="+mn-lt"/>
              </a:rPr>
              <a:t>vset</a:t>
            </a:r>
            <a:r>
              <a:rPr lang="en-US" altLang="ko-KR" sz="1200" dirty="0">
                <a:latin typeface="+mn-lt"/>
              </a:rPr>
              <a:t> ){ 		// </a:t>
            </a:r>
            <a:r>
              <a:rPr lang="ko-KR" altLang="en-US" sz="1050" dirty="0">
                <a:latin typeface="+mn-lt"/>
              </a:rPr>
              <a:t>서로 속한 집합이 다르면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	</a:t>
            </a:r>
            <a:r>
              <a:rPr lang="en-US" altLang="ko-KR" sz="1200" dirty="0" err="1">
                <a:latin typeface="+mn-lt"/>
              </a:rPr>
              <a:t>printf</a:t>
            </a:r>
            <a:r>
              <a:rPr lang="en-US" altLang="ko-KR" sz="1200" dirty="0">
                <a:latin typeface="+mn-lt"/>
              </a:rPr>
              <a:t>("(%</a:t>
            </a:r>
            <a:r>
              <a:rPr lang="en-US" altLang="ko-KR" sz="1200" dirty="0" err="1">
                <a:latin typeface="+mn-lt"/>
              </a:rPr>
              <a:t>d,%d</a:t>
            </a:r>
            <a:r>
              <a:rPr lang="en-US" altLang="ko-KR" sz="1200" dirty="0">
                <a:latin typeface="+mn-lt"/>
              </a:rPr>
              <a:t>) %d \</a:t>
            </a:r>
            <a:r>
              <a:rPr lang="en-US" altLang="ko-KR" sz="1200" dirty="0" err="1">
                <a:latin typeface="+mn-lt"/>
              </a:rPr>
              <a:t>n",e.u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e.v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e.key</a:t>
            </a:r>
            <a:r>
              <a:rPr lang="en-US" altLang="ko-KR" sz="1200" dirty="0">
                <a:latin typeface="+mn-lt"/>
              </a:rPr>
              <a:t>);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	</a:t>
            </a:r>
            <a:r>
              <a:rPr lang="en-US" altLang="ko-KR" sz="1200" dirty="0" err="1">
                <a:latin typeface="+mn-lt"/>
              </a:rPr>
              <a:t>edge_accepted</a:t>
            </a:r>
            <a:r>
              <a:rPr lang="en-US" altLang="ko-KR" sz="1200" dirty="0">
                <a:latin typeface="+mn-lt"/>
              </a:rPr>
              <a:t>++;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	</a:t>
            </a:r>
            <a:r>
              <a:rPr lang="en-US" altLang="ko-KR" sz="1200" dirty="0" err="1">
                <a:latin typeface="+mn-lt"/>
              </a:rPr>
              <a:t>set_union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uset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vset</a:t>
            </a:r>
            <a:r>
              <a:rPr lang="en-US" altLang="ko-KR" sz="1200" dirty="0">
                <a:latin typeface="+mn-lt"/>
              </a:rPr>
              <a:t>); 	// </a:t>
            </a:r>
            <a:r>
              <a:rPr lang="ko-KR" altLang="en-US" sz="1050" dirty="0" err="1">
                <a:latin typeface="+mn-lt"/>
              </a:rPr>
              <a:t>두개의</a:t>
            </a:r>
            <a:r>
              <a:rPr lang="ko-KR" altLang="en-US" sz="1050" dirty="0">
                <a:latin typeface="+mn-lt"/>
              </a:rPr>
              <a:t> 집합을 합친다</a:t>
            </a:r>
            <a:r>
              <a:rPr lang="en-US" altLang="ko-KR" sz="1050" dirty="0">
                <a:latin typeface="+mn-lt"/>
              </a:rPr>
              <a:t>.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	}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	}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//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main()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ko-KR" sz="1200" dirty="0" err="1">
                <a:latin typeface="+mn-lt"/>
              </a:rPr>
              <a:t>kruskal</a:t>
            </a:r>
            <a:r>
              <a:rPr lang="en-US" altLang="ko-KR" sz="1200" dirty="0">
                <a:latin typeface="+mn-lt"/>
              </a:rPr>
              <a:t>(7);</a:t>
            </a:r>
          </a:p>
          <a:p>
            <a:pPr>
              <a:defRPr/>
            </a:pPr>
            <a:r>
              <a:rPr lang="en-US" altLang="ko-KR" sz="1200" dirty="0">
                <a:latin typeface="+mn-lt"/>
              </a:rPr>
              <a:t>}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 Kruskal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  <a:r>
              <a:rPr lang="en-US" altLang="ko-KR" smtClean="0"/>
              <a:t>(cont.)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853825"/>
            <a:ext cx="8229600" cy="4272338"/>
          </a:xfrm>
        </p:spPr>
        <p:txBody>
          <a:bodyPr/>
          <a:lstStyle/>
          <a:p>
            <a:r>
              <a:rPr lang="en-US" altLang="ko-KR" sz="2000" dirty="0" err="1" smtClean="0"/>
              <a:t>Kruskal</a:t>
            </a:r>
            <a:r>
              <a:rPr lang="ko-KR" altLang="en-US" sz="2000" dirty="0" smtClean="0"/>
              <a:t> 알고리즘은 대부분 간선들을 정렬하는 시간에 좌우됨</a:t>
            </a:r>
            <a:endParaRPr lang="en-US" altLang="ko-KR" sz="2000" dirty="0" smtClean="0"/>
          </a:p>
          <a:p>
            <a:pPr lvl="1"/>
            <a:r>
              <a:rPr lang="ko-KR" altLang="en-US" dirty="0" smtClean="0"/>
              <a:t>사이클 테스트  등의 작업은 정렬에 비해 매우 신속하게 수행됨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sz="2000" dirty="0" smtClean="0"/>
              <a:t>네트워크의 간선 </a:t>
            </a:r>
            <a:r>
              <a:rPr lang="en-US" altLang="ko-KR" sz="2000" i="1" dirty="0" smtClean="0"/>
              <a:t>e</a:t>
            </a:r>
            <a:r>
              <a:rPr lang="ko-KR" altLang="en-US" sz="2000" i="1" dirty="0" smtClean="0"/>
              <a:t>개를 </a:t>
            </a:r>
            <a:r>
              <a:rPr lang="ko-KR" altLang="en-US" sz="2000" i="1" dirty="0" err="1" smtClean="0"/>
              <a:t>퀵정렬과</a:t>
            </a:r>
            <a:r>
              <a:rPr lang="ko-KR" altLang="en-US" sz="2000" i="1" dirty="0" smtClean="0"/>
              <a:t> 같은 효율적인 알고리즘으로 정렬</a:t>
            </a:r>
            <a:r>
              <a:rPr lang="ko-KR" altLang="en-US" sz="2000" dirty="0" smtClean="0"/>
              <a:t>한다면 </a:t>
            </a:r>
            <a:r>
              <a:rPr lang="en-US" altLang="ko-KR" sz="2000" dirty="0" err="1" smtClean="0"/>
              <a:t>Kruskal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알고리즘의 시간 복잡도는 </a:t>
            </a:r>
            <a:r>
              <a:rPr lang="en-US" altLang="ko-KR" sz="2000" i="1" dirty="0" smtClean="0"/>
              <a:t>O(e*log(e))</a:t>
            </a:r>
            <a:r>
              <a:rPr lang="ko-KR" altLang="en-US" sz="2000" i="1" dirty="0" smtClean="0"/>
              <a:t>가 된다</a:t>
            </a:r>
            <a:endParaRPr lang="en-US" altLang="ko-KR" sz="2000" dirty="0" smtClean="0">
              <a:latin typeface="Trebuchet MS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 Kruskal</a:t>
            </a:r>
            <a:r>
              <a:rPr lang="ko-KR" altLang="en-US" sz="4000" smtClean="0"/>
              <a:t>의 </a:t>
            </a:r>
            <a:r>
              <a:rPr lang="en-US" altLang="ko-KR" sz="4000" smtClean="0"/>
              <a:t>MST </a:t>
            </a:r>
            <a:r>
              <a:rPr lang="ko-KR" altLang="en-US" sz="4000" smtClean="0"/>
              <a:t>알고리즘 복잡도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3475"/>
            <a:ext cx="8229600" cy="16652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mtClean="0"/>
              <a:t>시작 정점에서부터 출발하여 신장 트리 집합을 단계적으로 확장해나감</a:t>
            </a:r>
          </a:p>
          <a:p>
            <a:pPr lvl="1" eaLnBrk="1" hangingPunct="1"/>
            <a:r>
              <a:rPr lang="ko-KR" altLang="en-US" smtClean="0"/>
              <a:t>시작 단계에서는 시작 정점만이 신장 트리 집합에 포함됨</a:t>
            </a:r>
          </a:p>
          <a:p>
            <a:pPr eaLnBrk="1" hangingPunct="1"/>
            <a:r>
              <a:rPr lang="ko-KR" altLang="en-US" smtClean="0"/>
              <a:t>신장 트리 집합에</a:t>
            </a:r>
            <a:r>
              <a:rPr lang="en-US" altLang="ko-KR" smtClean="0"/>
              <a:t> </a:t>
            </a:r>
            <a:r>
              <a:rPr lang="ko-KR" altLang="en-US" smtClean="0"/>
              <a:t>인접한 정점 중에서 최저 간선으로 연결된 정점 선택하여 신장 트리 집합에 추가함</a:t>
            </a:r>
          </a:p>
          <a:p>
            <a:pPr eaLnBrk="1" hangingPunct="1"/>
            <a:r>
              <a:rPr lang="ko-KR" altLang="en-US" smtClean="0"/>
              <a:t>이 과정은 신장 트리 집합이 </a:t>
            </a:r>
            <a:r>
              <a:rPr lang="en-US" altLang="ko-KR" smtClean="0"/>
              <a:t>n-1</a:t>
            </a:r>
            <a:r>
              <a:rPr lang="ko-KR" altLang="en-US" smtClean="0"/>
              <a:t>개의 간선을 가질 때까지 반복</a:t>
            </a:r>
            <a:r>
              <a:rPr lang="en-US" altLang="ko-KR" smtClean="0"/>
              <a:t> 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sp>
        <p:nvSpPr>
          <p:cNvPr id="45060" name="AutoShape 6"/>
          <p:cNvSpPr>
            <a:spLocks noChangeArrowheads="1"/>
          </p:cNvSpPr>
          <p:nvPr/>
        </p:nvSpPr>
        <p:spPr bwMode="auto">
          <a:xfrm>
            <a:off x="4481513" y="3203575"/>
            <a:ext cx="2655772" cy="2115635"/>
          </a:xfrm>
          <a:prstGeom prst="cloudCallout">
            <a:avLst>
              <a:gd name="adj1" fmla="val -74745"/>
              <a:gd name="adj2" fmla="val -422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400" dirty="0">
                <a:solidFill>
                  <a:srgbClr val="FF0000"/>
                </a:solidFill>
              </a:rPr>
              <a:t>간선 </a:t>
            </a:r>
            <a:r>
              <a:rPr lang="en-US" altLang="ko-KR" sz="1400" dirty="0">
                <a:solidFill>
                  <a:srgbClr val="FF0000"/>
                </a:solidFill>
              </a:rPr>
              <a:t>(a, b)=29</a:t>
            </a:r>
          </a:p>
          <a:p>
            <a:pPr algn="ctr" eaLnBrk="1" hangingPunct="1"/>
            <a:r>
              <a:rPr lang="ko-KR" altLang="en-US" sz="1400" dirty="0">
                <a:solidFill>
                  <a:srgbClr val="FF0000"/>
                </a:solidFill>
              </a:rPr>
              <a:t>간선 </a:t>
            </a:r>
            <a:r>
              <a:rPr lang="en-US" altLang="ko-KR" sz="1400" dirty="0">
                <a:solidFill>
                  <a:srgbClr val="FF0000"/>
                </a:solidFill>
              </a:rPr>
              <a:t>(f, e)=27</a:t>
            </a:r>
          </a:p>
          <a:p>
            <a:pPr algn="ctr" eaLnBrk="1" hangingPunct="1"/>
            <a:endParaRPr lang="en-US" altLang="ko-KR" sz="1000" dirty="0">
              <a:solidFill>
                <a:srgbClr val="FF0000"/>
              </a:solidFill>
            </a:endParaRPr>
          </a:p>
          <a:p>
            <a:pPr algn="ctr" eaLnBrk="1" hangingPunct="1"/>
            <a:r>
              <a:rPr lang="ko-KR" altLang="en-US" sz="1400" dirty="0">
                <a:solidFill>
                  <a:srgbClr val="FF0000"/>
                </a:solidFill>
              </a:rPr>
              <a:t>간선 </a:t>
            </a:r>
            <a:r>
              <a:rPr lang="en-US" altLang="ko-KR" sz="1400" dirty="0">
                <a:solidFill>
                  <a:srgbClr val="FF0000"/>
                </a:solidFill>
              </a:rPr>
              <a:t>(f, e) </a:t>
            </a:r>
            <a:r>
              <a:rPr lang="ko-KR" altLang="en-US" sz="1400" dirty="0">
                <a:solidFill>
                  <a:srgbClr val="FF0000"/>
                </a:solidFill>
              </a:rPr>
              <a:t>선택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 eaLnBrk="1" hangingPunct="1"/>
            <a:endParaRPr lang="en-US" altLang="ko-KR" sz="1000" dirty="0">
              <a:solidFill>
                <a:srgbClr val="FF0000"/>
              </a:solidFill>
            </a:endParaRPr>
          </a:p>
          <a:p>
            <a:pPr algn="ctr" eaLnBrk="1" hangingPunct="1"/>
            <a:r>
              <a:rPr lang="ko-KR" altLang="en-US" sz="1400" dirty="0">
                <a:solidFill>
                  <a:srgbClr val="FF0000"/>
                </a:solidFill>
              </a:rPr>
              <a:t>정점 </a:t>
            </a:r>
            <a:r>
              <a:rPr lang="en-US" altLang="ko-KR" sz="1400" dirty="0">
                <a:solidFill>
                  <a:srgbClr val="FF0000"/>
                </a:solidFill>
              </a:rPr>
              <a:t>e</a:t>
            </a:r>
            <a:r>
              <a:rPr lang="ko-KR" altLang="en-US" sz="1400" dirty="0">
                <a:solidFill>
                  <a:srgbClr val="FF0000"/>
                </a:solidFill>
              </a:rPr>
              <a:t>가 신장 트리 집합에 추가됨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035300"/>
            <a:ext cx="2474912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알고리즘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341438"/>
            <a:ext cx="5041900" cy="44275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359150"/>
            <a:ext cx="2998787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515938"/>
            <a:ext cx="5518150" cy="570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657225" y="954088"/>
            <a:ext cx="7920038" cy="59086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#</a:t>
            </a:r>
            <a:r>
              <a:rPr lang="en-US" altLang="ko-KR" sz="1400" dirty="0">
                <a:solidFill>
                  <a:srgbClr val="3366FF"/>
                </a:solidFill>
                <a:latin typeface="LetterGothic12PitchBT-Roman"/>
              </a:rPr>
              <a:t>include</a:t>
            </a:r>
            <a:r>
              <a:rPr lang="en-US" altLang="ko-KR" sz="14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&lt;</a:t>
            </a:r>
            <a:r>
              <a:rPr lang="en-US" altLang="ko-KR" sz="1400" dirty="0" err="1">
                <a:solidFill>
                  <a:srgbClr val="000000"/>
                </a:solidFill>
                <a:latin typeface="LetterGothic12PitchBT-Roman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&gt;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#</a:t>
            </a:r>
            <a:r>
              <a:rPr lang="en-US" altLang="ko-KR" sz="1400" dirty="0">
                <a:solidFill>
                  <a:srgbClr val="3366FF"/>
                </a:solidFill>
                <a:latin typeface="LetterGothic12PitchBT-Roman"/>
              </a:rPr>
              <a:t>define</a:t>
            </a:r>
            <a:r>
              <a:rPr lang="en-US" altLang="ko-KR" sz="14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TRUE 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#</a:t>
            </a:r>
            <a:r>
              <a:rPr lang="en-US" altLang="ko-KR" sz="1400" dirty="0">
                <a:solidFill>
                  <a:srgbClr val="3366FF"/>
                </a:solidFill>
                <a:latin typeface="LetterGothic12PitchBT-Roman"/>
              </a:rPr>
              <a:t>define</a:t>
            </a:r>
            <a:r>
              <a:rPr lang="en-US" altLang="ko-KR" sz="14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FALSE 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#</a:t>
            </a:r>
            <a:r>
              <a:rPr lang="en-US" altLang="ko-KR" sz="1400" dirty="0">
                <a:solidFill>
                  <a:srgbClr val="3366FF"/>
                </a:solidFill>
                <a:latin typeface="LetterGothic12PitchBT-Roman"/>
              </a:rPr>
              <a:t>define</a:t>
            </a:r>
            <a:r>
              <a:rPr lang="en-US" altLang="ko-KR" sz="14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MAX_VERTICES 7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#</a:t>
            </a:r>
            <a:r>
              <a:rPr lang="en-US" altLang="ko-KR" sz="1400" dirty="0">
                <a:solidFill>
                  <a:srgbClr val="3366FF"/>
                </a:solidFill>
                <a:latin typeface="LetterGothic12PitchBT-Roman"/>
              </a:rPr>
              <a:t>define</a:t>
            </a:r>
            <a:r>
              <a:rPr lang="en-US" altLang="ko-KR" sz="14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INF 1000L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366FF"/>
                </a:solidFill>
                <a:latin typeface="LetterGothic12PitchBT-Roman"/>
              </a:rPr>
              <a:t>int</a:t>
            </a:r>
            <a:r>
              <a:rPr lang="en-US" altLang="ko-KR" sz="14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weight[MAX_VERTICES][MAX_VERTICES]={</a:t>
            </a:r>
          </a:p>
          <a:p>
            <a:pPr>
              <a:defRPr/>
            </a:pPr>
            <a:r>
              <a:rPr lang="de-DE" altLang="ko-KR" sz="1400" dirty="0">
                <a:solidFill>
                  <a:srgbClr val="000000"/>
                </a:solidFill>
                <a:latin typeface="LetterGothic12PitchBT-Roman"/>
              </a:rPr>
              <a:t>{ 0, 29, INF, INF, INF, 10, INF },</a:t>
            </a:r>
          </a:p>
          <a:p>
            <a:pPr>
              <a:defRPr/>
            </a:pPr>
            <a:r>
              <a:rPr lang="de-DE" altLang="ko-KR" sz="1400" dirty="0">
                <a:solidFill>
                  <a:srgbClr val="000000"/>
                </a:solidFill>
                <a:latin typeface="LetterGothic12PitchBT-Roman"/>
              </a:rPr>
              <a:t>{ 29, 0, 16, INF, INF, INF, 15 },</a:t>
            </a:r>
          </a:p>
          <a:p>
            <a:pPr>
              <a:defRPr/>
            </a:pPr>
            <a:r>
              <a:rPr lang="de-DE" altLang="ko-KR" sz="1400" dirty="0">
                <a:solidFill>
                  <a:srgbClr val="000000"/>
                </a:solidFill>
                <a:latin typeface="LetterGothic12PitchBT-Roman"/>
              </a:rPr>
              <a:t>{ INF, 16, 0, 12, INF, INF, INF },</a:t>
            </a:r>
          </a:p>
          <a:p>
            <a:pPr>
              <a:defRPr/>
            </a:pPr>
            <a:r>
              <a:rPr lang="de-DE" altLang="ko-KR" sz="1400" dirty="0">
                <a:solidFill>
                  <a:srgbClr val="000000"/>
                </a:solidFill>
                <a:latin typeface="LetterGothic12PitchBT-Roman"/>
              </a:rPr>
              <a:t>{ INF, INF, 12, 0, 22, INF, 18 },</a:t>
            </a:r>
          </a:p>
          <a:p>
            <a:pPr>
              <a:defRPr/>
            </a:pPr>
            <a:r>
              <a:rPr lang="de-DE" altLang="ko-KR" sz="1400" dirty="0">
                <a:solidFill>
                  <a:srgbClr val="000000"/>
                </a:solidFill>
                <a:latin typeface="LetterGothic12PitchBT-Roman"/>
              </a:rPr>
              <a:t>{ INF, INF, INF, 22, 0, 27, 25 },</a:t>
            </a:r>
          </a:p>
          <a:p>
            <a:pPr>
              <a:defRPr/>
            </a:pPr>
            <a:r>
              <a:rPr lang="de-DE" altLang="ko-KR" sz="1400" dirty="0">
                <a:solidFill>
                  <a:srgbClr val="000000"/>
                </a:solidFill>
                <a:latin typeface="LetterGothic12PitchBT-Roman"/>
              </a:rPr>
              <a:t>{ 10, INF, INF, INF, 27, 0, INF },</a:t>
            </a:r>
          </a:p>
          <a:p>
            <a:pPr>
              <a:defRPr/>
            </a:pPr>
            <a:r>
              <a:rPr lang="de-DE" altLang="ko-KR" sz="1400" dirty="0">
                <a:solidFill>
                  <a:srgbClr val="000000"/>
                </a:solidFill>
                <a:latin typeface="LetterGothic12PitchBT-Roman"/>
              </a:rPr>
              <a:t>{ INF, 15, INF, 18, 25, INF, 0 }};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366FF"/>
                </a:solidFill>
                <a:latin typeface="LetterGothic12PitchBT-Roman"/>
              </a:rPr>
              <a:t>int</a:t>
            </a:r>
            <a:r>
              <a:rPr lang="en-US" altLang="ko-KR" sz="14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selected[MAX_VERTICES];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366FF"/>
                </a:solidFill>
                <a:latin typeface="LetterGothic12PitchBT-Roman"/>
              </a:rPr>
              <a:t>int</a:t>
            </a:r>
            <a:r>
              <a:rPr lang="en-US" altLang="ko-KR" sz="1400" dirty="0">
                <a:solidFill>
                  <a:srgbClr val="3366FF"/>
                </a:solidFill>
                <a:latin typeface="LetterGothic12PitchBT-Roman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dist[MAX_VERTICES];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// </a:t>
            </a:r>
            <a:r>
              <a: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#ｵｪｷ・Identity-H"/>
              </a:rPr>
              <a:t>최소 </a:t>
            </a:r>
            <a:r>
              <a:rPr lang="en-US" altLang="ko-KR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#ｵｪｷ・Identity-H"/>
              </a:rPr>
              <a:t>dist[v] </a:t>
            </a:r>
            <a:r>
              <a: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#ｵｪｷ・Identity-H"/>
              </a:rPr>
              <a:t>값을 갖는 정점을 반환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366FF"/>
                </a:solidFill>
                <a:latin typeface="LetterGothic12PitchBT-Roman"/>
              </a:rPr>
              <a:t>int</a:t>
            </a:r>
            <a:r>
              <a:rPr lang="en-US" altLang="ko-KR" sz="14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LetterGothic12PitchBT-Roman"/>
              </a:rPr>
              <a:t>get_min_vertex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(</a:t>
            </a:r>
            <a:r>
              <a:rPr lang="en-US" altLang="ko-KR" sz="1400" dirty="0" err="1">
                <a:solidFill>
                  <a:srgbClr val="3366FF"/>
                </a:solidFill>
                <a:latin typeface="LetterGothic12PitchBT-Roman"/>
              </a:rPr>
              <a:t>int</a:t>
            </a:r>
            <a:r>
              <a:rPr lang="en-US" altLang="ko-KR" sz="1400" dirty="0">
                <a:solidFill>
                  <a:srgbClr val="3366FF"/>
                </a:solidFill>
                <a:latin typeface="LetterGothic12PitchBT-Roman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n)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{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366FF"/>
                </a:solidFill>
                <a:latin typeface="LetterGothic12PitchBT-Roman"/>
              </a:rPr>
              <a:t>int</a:t>
            </a:r>
            <a:r>
              <a:rPr lang="en-US" altLang="ko-KR" sz="1400" dirty="0">
                <a:solidFill>
                  <a:srgbClr val="3366FF"/>
                </a:solidFill>
                <a:latin typeface="LetterGothic12PitchBT-Roman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LetterGothic12PitchBT-Roman"/>
              </a:rPr>
              <a:t>v,i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;</a:t>
            </a:r>
          </a:p>
          <a:p>
            <a:pPr>
              <a:defRPr/>
            </a:pPr>
            <a:r>
              <a:rPr lang="nn-NO" altLang="ko-KR" sz="1400" dirty="0">
                <a:solidFill>
                  <a:srgbClr val="3366FF"/>
                </a:solidFill>
                <a:latin typeface="LetterGothic12PitchBT-Roman"/>
              </a:rPr>
              <a:t>for</a:t>
            </a:r>
            <a:r>
              <a:rPr lang="nn-NO" altLang="ko-KR" sz="14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nn-NO" altLang="ko-KR" sz="1400" dirty="0">
                <a:solidFill>
                  <a:srgbClr val="000000"/>
                </a:solidFill>
                <a:latin typeface="LetterGothic12PitchBT-Roman"/>
              </a:rPr>
              <a:t>(i = 0; i &lt;n; i++)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FFFF"/>
                </a:solidFill>
                <a:latin typeface="LetterGothic12PitchBT-Roman"/>
              </a:rPr>
              <a:t>	</a:t>
            </a:r>
            <a:r>
              <a:rPr lang="en-US" altLang="ko-KR" sz="1400" dirty="0">
                <a:solidFill>
                  <a:srgbClr val="3366FF"/>
                </a:solidFill>
                <a:latin typeface="LetterGothic12PitchBT-Roman"/>
              </a:rPr>
              <a:t>if 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(!selected[</a:t>
            </a:r>
            <a:r>
              <a:rPr lang="en-US" altLang="ko-KR" sz="1400" dirty="0" err="1">
                <a:solidFill>
                  <a:srgbClr val="000000"/>
                </a:solidFill>
                <a:latin typeface="LetterGothic12PitchBT-Roman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]) {	v = </a:t>
            </a:r>
            <a:r>
              <a:rPr lang="en-US" altLang="ko-KR" sz="1400" dirty="0" err="1">
                <a:solidFill>
                  <a:srgbClr val="000000"/>
                </a:solidFill>
                <a:latin typeface="LetterGothic12PitchBT-Roman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			break;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		}</a:t>
            </a:r>
          </a:p>
          <a:p>
            <a:pPr>
              <a:defRPr/>
            </a:pPr>
            <a:r>
              <a:rPr lang="nn-NO" altLang="ko-KR" sz="1400" dirty="0">
                <a:solidFill>
                  <a:srgbClr val="3366FF"/>
                </a:solidFill>
                <a:latin typeface="LetterGothic12PitchBT-Roman"/>
              </a:rPr>
              <a:t>for</a:t>
            </a:r>
            <a:r>
              <a:rPr lang="nn-NO" altLang="ko-KR" sz="14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nn-NO" altLang="ko-KR" sz="1400" dirty="0">
                <a:solidFill>
                  <a:srgbClr val="000000"/>
                </a:solidFill>
                <a:latin typeface="LetterGothic12PitchBT-Roman"/>
              </a:rPr>
              <a:t>(i = 0; i &lt; n; i++)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FFFF"/>
                </a:solidFill>
                <a:latin typeface="LetterGothic12PitchBT-Roman"/>
              </a:rPr>
              <a:t>	</a:t>
            </a:r>
            <a:r>
              <a:rPr lang="en-US" altLang="ko-KR" sz="1400" dirty="0">
                <a:solidFill>
                  <a:srgbClr val="3366FF"/>
                </a:solidFill>
                <a:latin typeface="LetterGothic12PitchBT-Roman"/>
              </a:rPr>
              <a:t>if 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( !selected[</a:t>
            </a:r>
            <a:r>
              <a:rPr lang="en-US" altLang="ko-KR" sz="1400" dirty="0" err="1">
                <a:solidFill>
                  <a:srgbClr val="000000"/>
                </a:solidFill>
                <a:latin typeface="LetterGothic12PitchBT-Roman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] &amp;&amp; (dist[</a:t>
            </a:r>
            <a:r>
              <a:rPr lang="en-US" altLang="ko-KR" sz="1400" dirty="0" err="1">
                <a:solidFill>
                  <a:srgbClr val="000000"/>
                </a:solidFill>
                <a:latin typeface="LetterGothic12PitchBT-Roman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] &lt; dist[v])) v = </a:t>
            </a:r>
            <a:r>
              <a:rPr lang="en-US" altLang="ko-KR" sz="1400" dirty="0" err="1">
                <a:solidFill>
                  <a:srgbClr val="000000"/>
                </a:solidFill>
                <a:latin typeface="LetterGothic12PitchBT-Roman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366FF"/>
                </a:solidFill>
                <a:latin typeface="LetterGothic12PitchBT-Roman"/>
              </a:rPr>
              <a:t>return</a:t>
            </a:r>
            <a:r>
              <a:rPr lang="en-US" altLang="ko-KR" sz="14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(v);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etterGothic12PitchBT-Roman"/>
              </a:rPr>
              <a:t>}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29600" cy="674688"/>
          </a:xfrm>
        </p:spPr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657225" y="1069975"/>
            <a:ext cx="7920038" cy="55092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3366FF"/>
                </a:solidFill>
                <a:latin typeface="LetterGothic12PitchBT-Roman"/>
              </a:rPr>
              <a:t>void</a:t>
            </a:r>
            <a:r>
              <a:rPr lang="en-US" altLang="ko-KR" sz="16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prim(</a:t>
            </a:r>
            <a:r>
              <a:rPr lang="en-US" altLang="ko-KR" sz="1600" dirty="0" err="1">
                <a:solidFill>
                  <a:srgbClr val="3366FF"/>
                </a:solidFill>
                <a:latin typeface="LetterGothic12PitchBT-Roman"/>
              </a:rPr>
              <a:t>int</a:t>
            </a:r>
            <a:r>
              <a:rPr lang="en-US" altLang="ko-KR" sz="16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s, </a:t>
            </a:r>
            <a:r>
              <a:rPr lang="en-US" altLang="ko-KR" sz="1600" dirty="0" err="1">
                <a:solidFill>
                  <a:srgbClr val="3366FF"/>
                </a:solidFill>
                <a:latin typeface="LetterGothic12PitchBT-Roman"/>
              </a:rPr>
              <a:t>int</a:t>
            </a:r>
            <a:r>
              <a:rPr lang="en-US" altLang="ko-KR" sz="16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n)</a:t>
            </a:r>
          </a:p>
          <a:p>
            <a:pPr eaLnBrk="1" hangingPunct="1"/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{</a:t>
            </a:r>
            <a:r>
              <a:rPr lang="en-US" altLang="ko-KR" sz="1600" dirty="0" err="1">
                <a:solidFill>
                  <a:srgbClr val="3366FF"/>
                </a:solidFill>
                <a:latin typeface="LetterGothic12PitchBT-Roman"/>
              </a:rPr>
              <a:t>int</a:t>
            </a:r>
            <a:r>
              <a:rPr lang="en-US" altLang="ko-KR" sz="1600" dirty="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LetterGothic12PitchBT-Roman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, u, v;</a:t>
            </a:r>
          </a:p>
          <a:p>
            <a:pPr eaLnBrk="1" hangingPunct="1"/>
            <a:r>
              <a:rPr lang="en-US" altLang="ko-KR" sz="1600" dirty="0">
                <a:solidFill>
                  <a:srgbClr val="3366FF"/>
                </a:solidFill>
                <a:latin typeface="LetterGothic12PitchBT-Roman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(u=0;u&lt;</a:t>
            </a:r>
            <a:r>
              <a:rPr lang="en-US" altLang="ko-KR" sz="1600" dirty="0" err="1">
                <a:solidFill>
                  <a:srgbClr val="000000"/>
                </a:solidFill>
                <a:latin typeface="LetterGothic12PitchBT-Roman"/>
              </a:rPr>
              <a:t>n;u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++)</a:t>
            </a:r>
          </a:p>
          <a:p>
            <a:pPr eaLnBrk="1" hangingPunct="1"/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	{</a:t>
            </a:r>
            <a:r>
              <a:rPr lang="en-US" altLang="ko-KR" sz="1600" dirty="0" err="1">
                <a:solidFill>
                  <a:srgbClr val="000000"/>
                </a:solidFill>
                <a:latin typeface="LetterGothic12PitchBT-Roman"/>
              </a:rPr>
              <a:t>dist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[u]=INF;</a:t>
            </a:r>
          </a:p>
          <a:p>
            <a:pPr eaLnBrk="1" hangingPunct="1"/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	 selected[u] = FALSE;</a:t>
            </a:r>
          </a:p>
          <a:p>
            <a:pPr eaLnBrk="1" hangingPunct="1"/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	}</a:t>
            </a:r>
          </a:p>
          <a:p>
            <a:pPr eaLnBrk="1" hangingPunct="1"/>
            <a:r>
              <a:rPr lang="en-US" altLang="ko-KR" sz="1600" dirty="0" err="1">
                <a:solidFill>
                  <a:srgbClr val="000000"/>
                </a:solidFill>
                <a:latin typeface="LetterGothic12PitchBT-Roman"/>
              </a:rPr>
              <a:t>dist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[s]=0;</a:t>
            </a:r>
          </a:p>
          <a:p>
            <a:pPr eaLnBrk="1" hangingPunct="1"/>
            <a:r>
              <a:rPr lang="en-US" altLang="ko-KR" sz="1600" dirty="0">
                <a:solidFill>
                  <a:srgbClr val="3366FF"/>
                </a:solidFill>
                <a:latin typeface="LetterGothic12PitchBT-Roman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LetterGothic12PitchBT-Roman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=0;i&lt;</a:t>
            </a:r>
            <a:r>
              <a:rPr lang="en-US" altLang="ko-KR" sz="1600" dirty="0" err="1">
                <a:solidFill>
                  <a:srgbClr val="000000"/>
                </a:solidFill>
                <a:latin typeface="LetterGothic12PitchBT-Roman"/>
              </a:rPr>
              <a:t>n;i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++){</a:t>
            </a:r>
          </a:p>
          <a:p>
            <a:pPr eaLnBrk="1" hangingPunct="1"/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	u = </a:t>
            </a:r>
            <a:r>
              <a:rPr lang="en-US" altLang="ko-KR" sz="1600" dirty="0" err="1">
                <a:solidFill>
                  <a:srgbClr val="000000"/>
                </a:solidFill>
                <a:latin typeface="LetterGothic12PitchBT-Roman"/>
              </a:rPr>
              <a:t>get_min_vertex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(n);</a:t>
            </a:r>
          </a:p>
          <a:p>
            <a:pPr eaLnBrk="1" hangingPunct="1"/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	selected[u]=TRUE;</a:t>
            </a:r>
          </a:p>
          <a:p>
            <a:pPr eaLnBrk="1" hangingPunct="1"/>
            <a:r>
              <a:rPr lang="en-US" altLang="ko-KR" sz="1600" dirty="0">
                <a:solidFill>
                  <a:srgbClr val="00FFFF"/>
                </a:solidFill>
                <a:latin typeface="LetterGothic12PitchBT-Roman"/>
              </a:rPr>
              <a:t>	</a:t>
            </a:r>
            <a:r>
              <a:rPr lang="en-US" altLang="ko-KR" sz="1600" dirty="0">
                <a:solidFill>
                  <a:srgbClr val="3366FF"/>
                </a:solidFill>
                <a:latin typeface="LetterGothic12PitchBT-Roman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( </a:t>
            </a:r>
            <a:r>
              <a:rPr lang="en-US" altLang="ko-KR" sz="1600" dirty="0" err="1">
                <a:solidFill>
                  <a:srgbClr val="000000"/>
                </a:solidFill>
                <a:latin typeface="LetterGothic12PitchBT-Roman"/>
              </a:rPr>
              <a:t>dist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[u] == INF ) </a:t>
            </a:r>
            <a:r>
              <a:rPr lang="en-US" altLang="ko-KR" sz="1600" dirty="0">
                <a:solidFill>
                  <a:srgbClr val="3366FF"/>
                </a:solidFill>
                <a:latin typeface="LetterGothic12PitchBT-Roman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;</a:t>
            </a:r>
          </a:p>
          <a:p>
            <a:pPr eaLnBrk="1" hangingPunct="1"/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LetterGothic12PitchBT-Roman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(</a:t>
            </a:r>
            <a:r>
              <a:rPr lang="en-US" altLang="ko-KR" sz="1600" dirty="0">
                <a:solidFill>
                  <a:srgbClr val="B36E00"/>
                </a:solidFill>
                <a:latin typeface="LetterGothic12PitchBT-Roman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, u);</a:t>
            </a:r>
          </a:p>
          <a:p>
            <a:pPr eaLnBrk="1" hangingPunct="1"/>
            <a:r>
              <a:rPr lang="en-US" altLang="ko-KR" sz="1600" dirty="0">
                <a:solidFill>
                  <a:srgbClr val="00FFFF"/>
                </a:solidFill>
                <a:latin typeface="LetterGothic12PitchBT-Roman"/>
              </a:rPr>
              <a:t>	</a:t>
            </a:r>
            <a:r>
              <a:rPr lang="en-US" altLang="ko-KR" sz="1600" dirty="0">
                <a:solidFill>
                  <a:srgbClr val="3366FF"/>
                </a:solidFill>
                <a:latin typeface="LetterGothic12PitchBT-Roman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( v=0; v&lt;n; v++)</a:t>
            </a:r>
          </a:p>
          <a:p>
            <a:pPr eaLnBrk="1" hangingPunct="1"/>
            <a:r>
              <a:rPr lang="en-US" altLang="ko-KR" sz="1600" dirty="0">
                <a:solidFill>
                  <a:srgbClr val="00FFFF"/>
                </a:solidFill>
                <a:latin typeface="LetterGothic12PitchBT-Roman"/>
              </a:rPr>
              <a:t>		</a:t>
            </a:r>
            <a:r>
              <a:rPr lang="en-US" altLang="ko-KR" sz="1600" dirty="0">
                <a:solidFill>
                  <a:srgbClr val="3366FF"/>
                </a:solidFill>
                <a:latin typeface="LetterGothic12PitchBT-Roman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( weight[u][v]!= INF)</a:t>
            </a:r>
          </a:p>
          <a:p>
            <a:pPr eaLnBrk="1" hangingPunct="1"/>
            <a:r>
              <a:rPr lang="en-US" altLang="ko-KR" sz="1600" dirty="0">
                <a:solidFill>
                  <a:srgbClr val="00FFFF"/>
                </a:solidFill>
                <a:latin typeface="LetterGothic12PitchBT-Roman"/>
              </a:rPr>
              <a:t>			</a:t>
            </a:r>
            <a:r>
              <a:rPr lang="en-US" altLang="ko-KR" sz="1600" dirty="0">
                <a:solidFill>
                  <a:srgbClr val="3366FF"/>
                </a:solidFill>
                <a:latin typeface="LetterGothic12PitchBT-Roman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( !selected[v] &amp;&amp; weight[u][v]&lt; </a:t>
            </a:r>
            <a:r>
              <a:rPr lang="en-US" altLang="ko-KR" sz="1600" dirty="0" err="1">
                <a:solidFill>
                  <a:srgbClr val="000000"/>
                </a:solidFill>
                <a:latin typeface="LetterGothic12PitchBT-Roman"/>
              </a:rPr>
              <a:t>dist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[v] )</a:t>
            </a:r>
          </a:p>
          <a:p>
            <a:pPr eaLnBrk="1" hangingPunct="1"/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				</a:t>
            </a:r>
            <a:r>
              <a:rPr lang="en-US" altLang="ko-KR" sz="1600" dirty="0" err="1">
                <a:solidFill>
                  <a:srgbClr val="000000"/>
                </a:solidFill>
                <a:latin typeface="LetterGothic12PitchBT-Roman"/>
              </a:rPr>
              <a:t>dist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[v] = weight[u][v];</a:t>
            </a:r>
          </a:p>
          <a:p>
            <a:pPr eaLnBrk="1" hangingPunct="1"/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	}</a:t>
            </a:r>
          </a:p>
          <a:p>
            <a:pPr eaLnBrk="1" hangingPunct="1"/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}</a:t>
            </a:r>
          </a:p>
          <a:p>
            <a:pPr eaLnBrk="1" hangingPunct="1"/>
            <a:endParaRPr lang="en-US" altLang="ko-KR" sz="1600" dirty="0">
              <a:solidFill>
                <a:srgbClr val="000000"/>
              </a:solidFill>
              <a:latin typeface="LetterGothic12PitchBT-Roman"/>
            </a:endParaRPr>
          </a:p>
          <a:p>
            <a:pPr eaLnBrk="1" hangingPunct="1"/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main</a:t>
            </a:r>
            <a:r>
              <a:rPr lang="en-US" altLang="ko-KR" sz="1600" dirty="0" smtClean="0">
                <a:solidFill>
                  <a:srgbClr val="000000"/>
                </a:solidFill>
                <a:latin typeface="LetterGothic12PitchBT-Roman"/>
              </a:rPr>
              <a:t>(){</a:t>
            </a:r>
          </a:p>
          <a:p>
            <a:pPr eaLnBrk="1" hangingPunct="1"/>
            <a:r>
              <a:rPr lang="en-US" altLang="ko-KR" sz="1600" dirty="0" smtClean="0">
                <a:solidFill>
                  <a:srgbClr val="000000"/>
                </a:solidFill>
                <a:latin typeface="LetterGothic12PitchBT-Roman"/>
              </a:rPr>
              <a:t>       prim(0</a:t>
            </a:r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, MAX_VERTICES);</a:t>
            </a:r>
          </a:p>
          <a:p>
            <a:pPr eaLnBrk="1" hangingPunct="1"/>
            <a:r>
              <a:rPr lang="en-US" altLang="ko-KR" sz="1600" dirty="0">
                <a:solidFill>
                  <a:srgbClr val="000000"/>
                </a:solidFill>
                <a:latin typeface="LetterGothic12PitchBT-Roman"/>
              </a:rPr>
              <a:t>}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3850"/>
            <a:ext cx="8229600" cy="719138"/>
          </a:xfrm>
        </p:spPr>
        <p:txBody>
          <a:bodyPr/>
          <a:lstStyle/>
          <a:p>
            <a:pPr eaLnBrk="1" hangingPunct="1"/>
            <a:r>
              <a:rPr lang="en-US" altLang="ko-KR" smtClean="0"/>
              <a:t>Prim</a:t>
            </a:r>
            <a:r>
              <a:rPr lang="ko-KR" altLang="en-US" smtClean="0"/>
              <a:t>의 </a:t>
            </a:r>
            <a:r>
              <a:rPr lang="en-US" altLang="ko-KR" smtClean="0"/>
              <a:t>MST </a:t>
            </a:r>
            <a:r>
              <a:rPr lang="ko-KR" altLang="en-US" smtClean="0"/>
              <a:t>프로그램</a:t>
            </a:r>
            <a:r>
              <a:rPr lang="en-US" altLang="ko-KR" smtClean="0"/>
              <a:t>(cont.)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314450"/>
            <a:ext cx="8229600" cy="4811713"/>
          </a:xfrm>
        </p:spPr>
        <p:txBody>
          <a:bodyPr/>
          <a:lstStyle/>
          <a:p>
            <a:r>
              <a:rPr lang="ko-KR" altLang="en-US" sz="2000" smtClean="0"/>
              <a:t>주 반복문이 정점의 수 </a:t>
            </a:r>
            <a:r>
              <a:rPr lang="en-US" altLang="ko-KR" sz="2000" i="1" smtClean="0"/>
              <a:t>n</a:t>
            </a:r>
            <a:r>
              <a:rPr lang="ko-KR" altLang="en-US" sz="2000" i="1" smtClean="0"/>
              <a:t>만큼 반복하고</a:t>
            </a:r>
            <a:r>
              <a:rPr lang="en-US" altLang="ko-KR" sz="2000" i="1" smtClean="0"/>
              <a:t>, </a:t>
            </a:r>
            <a:r>
              <a:rPr lang="ko-KR" altLang="en-US" sz="2000" i="1" smtClean="0"/>
              <a:t>내부 반복문이 </a:t>
            </a:r>
            <a:r>
              <a:rPr lang="en-US" altLang="ko-KR" sz="2000" i="1" smtClean="0"/>
              <a:t>n</a:t>
            </a:r>
            <a:r>
              <a:rPr lang="ko-KR" altLang="en-US" sz="2000" i="1" smtClean="0"/>
              <a:t>번 반복하</a:t>
            </a:r>
            <a:r>
              <a:rPr lang="ko-KR" altLang="en-US" sz="2000" smtClean="0"/>
              <a:t>므로 </a:t>
            </a:r>
            <a:r>
              <a:rPr lang="en-US" altLang="ko-KR" sz="2000" smtClean="0"/>
              <a:t>Prim</a:t>
            </a:r>
            <a:r>
              <a:rPr lang="ko-KR" altLang="en-US" sz="2000" smtClean="0"/>
              <a:t>의 알고리즘은 </a:t>
            </a:r>
            <a:r>
              <a:rPr lang="en-US" altLang="ko-KR" sz="2000" b="1" i="1" smtClean="0">
                <a:latin typeface="MMTimesItalic"/>
              </a:rPr>
              <a:t>O</a:t>
            </a:r>
            <a:r>
              <a:rPr lang="en-US" altLang="ko-KR" sz="2000" b="1" i="1" smtClean="0">
                <a:latin typeface="MMTimesRoman"/>
              </a:rPr>
              <a:t>(</a:t>
            </a:r>
            <a:r>
              <a:rPr lang="en-US" altLang="ko-KR" sz="2000" b="1" i="1" smtClean="0">
                <a:latin typeface="MMTimesItalic"/>
              </a:rPr>
              <a:t>n</a:t>
            </a:r>
            <a:r>
              <a:rPr lang="en-US" altLang="ko-KR" sz="900" b="1" i="1" smtClean="0">
                <a:latin typeface="MMTimesRoman"/>
              </a:rPr>
              <a:t>2</a:t>
            </a:r>
            <a:r>
              <a:rPr lang="en-US" altLang="ko-KR" sz="2000" b="1" i="1" smtClean="0">
                <a:latin typeface="MMTimesRoman"/>
              </a:rPr>
              <a:t>)</a:t>
            </a:r>
            <a:r>
              <a:rPr lang="en-US" altLang="ko-KR" sz="2000" i="1" smtClean="0">
                <a:latin typeface="MMTimesRoman"/>
              </a:rPr>
              <a:t> </a:t>
            </a:r>
            <a:r>
              <a:rPr lang="ko-KR" altLang="en-US" sz="2000" i="1" smtClean="0"/>
              <a:t>의 복잡도를 가진다</a:t>
            </a:r>
            <a:r>
              <a:rPr lang="en-US" altLang="ko-KR" sz="2000" i="1" smtClean="0"/>
              <a:t>.</a:t>
            </a:r>
          </a:p>
          <a:p>
            <a:r>
              <a:rPr lang="ko-KR" altLang="en-US" sz="2000" smtClean="0"/>
              <a:t>희박한 그래프</a:t>
            </a:r>
            <a:endParaRPr lang="en-US" altLang="ko-KR" sz="2000" smtClean="0"/>
          </a:p>
          <a:p>
            <a:pPr lvl="1"/>
            <a:r>
              <a:rPr lang="ko-KR" altLang="en-US" smtClean="0"/>
              <a:t> </a:t>
            </a:r>
            <a:r>
              <a:rPr lang="en-US" altLang="ko-KR" i="1" smtClean="0"/>
              <a:t>O(e*log(e)) </a:t>
            </a:r>
            <a:r>
              <a:rPr lang="ko-KR" altLang="en-US" smtClean="0"/>
              <a:t>인 </a:t>
            </a:r>
            <a:r>
              <a:rPr lang="en-US" altLang="ko-KR" smtClean="0"/>
              <a:t>Kruskal</a:t>
            </a:r>
            <a:r>
              <a:rPr lang="ko-KR" altLang="en-US" smtClean="0"/>
              <a:t>의 알고리즘이</a:t>
            </a:r>
            <a:r>
              <a:rPr lang="en-US" altLang="ko-KR" smtClean="0"/>
              <a:t> </a:t>
            </a:r>
            <a:r>
              <a:rPr lang="ko-KR" altLang="en-US" smtClean="0"/>
              <a:t>유리</a:t>
            </a:r>
          </a:p>
          <a:p>
            <a:r>
              <a:rPr lang="ko-KR" altLang="en-US" sz="2000" smtClean="0"/>
              <a:t>밀집한 그래프</a:t>
            </a:r>
            <a:endParaRPr lang="en-US" altLang="ko-KR" sz="2000" smtClean="0"/>
          </a:p>
          <a:p>
            <a:pPr lvl="1"/>
            <a:r>
              <a:rPr lang="en-US" altLang="ko-KR" i="1" smtClean="0">
                <a:latin typeface="MMTimesItalic"/>
              </a:rPr>
              <a:t>O</a:t>
            </a:r>
            <a:r>
              <a:rPr lang="en-US" altLang="ko-KR" i="1" smtClean="0">
                <a:latin typeface="MMTimesRoman"/>
              </a:rPr>
              <a:t>(</a:t>
            </a:r>
            <a:r>
              <a:rPr lang="en-US" altLang="ko-KR" i="1" smtClean="0">
                <a:latin typeface="MMTimesItalic"/>
              </a:rPr>
              <a:t>n</a:t>
            </a:r>
            <a:r>
              <a:rPr lang="en-US" altLang="ko-KR" sz="800" i="1" smtClean="0">
                <a:latin typeface="MMTimesRoman"/>
              </a:rPr>
              <a:t>2</a:t>
            </a:r>
            <a:r>
              <a:rPr lang="en-US" altLang="ko-KR" i="1" smtClean="0">
                <a:latin typeface="MMTimesRoman"/>
              </a:rPr>
              <a:t>) </a:t>
            </a:r>
            <a:r>
              <a:rPr lang="en-US" altLang="ko-KR" i="1" smtClean="0"/>
              <a:t> </a:t>
            </a:r>
            <a:r>
              <a:rPr lang="ko-KR" altLang="en-US" smtClean="0"/>
              <a:t>인 </a:t>
            </a:r>
            <a:r>
              <a:rPr lang="en-US" altLang="ko-KR" smtClean="0"/>
              <a:t>Prim</a:t>
            </a:r>
            <a:r>
              <a:rPr lang="ko-KR" altLang="en-US" smtClean="0"/>
              <a:t>의 알고리즘이 유리</a:t>
            </a:r>
            <a:endParaRPr lang="en-US" altLang="ko-KR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 Prim</a:t>
            </a:r>
            <a:r>
              <a:rPr lang="ko-KR" altLang="en-US" sz="4000" smtClean="0"/>
              <a:t>의 </a:t>
            </a:r>
            <a:r>
              <a:rPr lang="en-US" altLang="ko-KR" sz="4000" smtClean="0"/>
              <a:t>MST </a:t>
            </a:r>
            <a:r>
              <a:rPr lang="ko-KR" altLang="en-US" sz="4000" smtClean="0"/>
              <a:t>알고리즘 복잡도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963"/>
            <a:ext cx="8229600" cy="22050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smtClean="0"/>
              <a:t>네트워크에서 정점 </a:t>
            </a:r>
            <a:r>
              <a:rPr lang="en-US" altLang="ko-KR" dirty="0" smtClean="0"/>
              <a:t>u</a:t>
            </a:r>
            <a:r>
              <a:rPr lang="ko-KR" altLang="en-US" dirty="0" smtClean="0"/>
              <a:t>와 정점 </a:t>
            </a:r>
            <a:r>
              <a:rPr lang="en-US" altLang="ko-KR" dirty="0" smtClean="0"/>
              <a:t>v</a:t>
            </a:r>
            <a:r>
              <a:rPr lang="ko-KR" altLang="en-US" dirty="0" smtClean="0"/>
              <a:t>를 연결하는 경로 중에서 간선들의 가중치 합이 최소가 되는 경로</a:t>
            </a:r>
          </a:p>
          <a:p>
            <a:pPr eaLnBrk="1" hangingPunct="1"/>
            <a:r>
              <a:rPr lang="ko-KR" altLang="en-US" dirty="0" smtClean="0"/>
              <a:t>간선의 가중치는 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등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정점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정점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가는 최단 경로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인접행렬에서 간선이 없는 </a:t>
            </a:r>
            <a:r>
              <a:rPr lang="ko-KR" altLang="en-US" dirty="0" err="1" smtClean="0"/>
              <a:t>노드쌍의</a:t>
            </a:r>
            <a:r>
              <a:rPr lang="ko-KR" altLang="en-US" dirty="0" smtClean="0"/>
              <a:t> 가중치는 ∞ 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0,4,1,2,3</a:t>
            </a:r>
            <a:r>
              <a:rPr lang="ko-KR" altLang="en-US" dirty="0" smtClean="0"/>
              <a:t>이 최단 경로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최단경로 길이는 </a:t>
            </a:r>
            <a:r>
              <a:rPr lang="en-US" altLang="ko-KR" dirty="0" smtClean="0"/>
              <a:t>3+2+4+2=11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최단 경로</a:t>
            </a:r>
            <a:r>
              <a:rPr lang="en-US" altLang="ko-KR" smtClean="0"/>
              <a:t>(shortest path) </a:t>
            </a:r>
            <a:endParaRPr lang="ko-KR" altLang="en-US" smtClean="0"/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09020"/>
            <a:ext cx="4680712" cy="260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963"/>
            <a:ext cx="8229600" cy="270033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하나의 시작 정점으로부터 모든 다른 정점까지의 최단 경로 찾음</a:t>
            </a:r>
          </a:p>
          <a:p>
            <a:pPr eaLnBrk="1" hangingPunct="1"/>
            <a:r>
              <a:rPr lang="ko-KR" altLang="en-US" smtClean="0">
                <a:latin typeface="Trebuchet MS" pitchFamily="34" charset="0"/>
              </a:rPr>
              <a:t>집합 </a:t>
            </a:r>
            <a:r>
              <a:rPr lang="en-US" altLang="ko-KR" smtClean="0">
                <a:latin typeface="Trebuchet MS" pitchFamily="34" charset="0"/>
              </a:rPr>
              <a:t>S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시작 정점 </a:t>
            </a:r>
            <a:r>
              <a:rPr lang="en-US" altLang="ko-KR" smtClean="0">
                <a:latin typeface="Trebuchet MS" pitchFamily="34" charset="0"/>
              </a:rPr>
              <a:t>v</a:t>
            </a:r>
            <a:r>
              <a:rPr lang="ko-KR" altLang="en-US" smtClean="0">
                <a:latin typeface="Trebuchet MS" pitchFamily="34" charset="0"/>
              </a:rPr>
              <a:t>로부터의 최단경로가 이미 발견된 정점들의 집합</a:t>
            </a:r>
          </a:p>
          <a:p>
            <a:pPr eaLnBrk="1" hangingPunct="1"/>
            <a:r>
              <a:rPr lang="en-US" altLang="ko-KR" smtClean="0">
                <a:latin typeface="Trebuchet MS" pitchFamily="34" charset="0"/>
              </a:rPr>
              <a:t>distance </a:t>
            </a:r>
            <a:r>
              <a:rPr lang="ko-KR" altLang="en-US" smtClean="0">
                <a:latin typeface="Trebuchet MS" pitchFamily="34" charset="0"/>
              </a:rPr>
              <a:t>배열</a:t>
            </a:r>
            <a:endParaRPr lang="en-US" altLang="ko-KR" smtClean="0">
              <a:latin typeface="Trebuchet MS" pitchFamily="34" charset="0"/>
            </a:endParaRP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최단경로가 알려진 정점들만을 이용한 다른 정점들까지의 최단경로 길이</a:t>
            </a:r>
            <a:endParaRPr lang="en-US" altLang="ko-KR" smtClean="0">
              <a:latin typeface="Trebuchet MS" pitchFamily="34" charset="0"/>
            </a:endParaRPr>
          </a:p>
          <a:p>
            <a:pPr lvl="1" eaLnBrk="1" hangingPunct="1"/>
            <a:r>
              <a:rPr lang="en-US" altLang="ko-KR" smtClean="0">
                <a:latin typeface="Trebuchet MS" pitchFamily="34" charset="0"/>
              </a:rPr>
              <a:t>distance </a:t>
            </a:r>
            <a:r>
              <a:rPr lang="ko-KR" altLang="en-US" smtClean="0">
                <a:latin typeface="Trebuchet MS" pitchFamily="34" charset="0"/>
              </a:rPr>
              <a:t>배열의 초기값</a:t>
            </a:r>
            <a:r>
              <a:rPr lang="en-US" altLang="ko-KR" smtClean="0">
                <a:latin typeface="Trebuchet MS" pitchFamily="34" charset="0"/>
              </a:rPr>
              <a:t>(</a:t>
            </a:r>
            <a:r>
              <a:rPr lang="ko-KR" altLang="en-US" smtClean="0">
                <a:latin typeface="Trebuchet MS" pitchFamily="34" charset="0"/>
              </a:rPr>
              <a:t>시작 정점 </a:t>
            </a:r>
            <a:r>
              <a:rPr lang="en-US" altLang="ko-KR" smtClean="0">
                <a:latin typeface="Trebuchet MS" pitchFamily="34" charset="0"/>
              </a:rPr>
              <a:t>v)</a:t>
            </a:r>
          </a:p>
          <a:p>
            <a:pPr lvl="2" eaLnBrk="1" hangingPunct="1"/>
            <a:r>
              <a:rPr lang="en-US" altLang="ko-KR" smtClean="0">
                <a:latin typeface="Trebuchet MS" pitchFamily="34" charset="0"/>
              </a:rPr>
              <a:t>distance[v] = 0</a:t>
            </a:r>
          </a:p>
          <a:p>
            <a:pPr lvl="2" eaLnBrk="1" hangingPunct="1"/>
            <a:r>
              <a:rPr lang="ko-KR" altLang="en-US" smtClean="0">
                <a:latin typeface="Trebuchet MS" pitchFamily="34" charset="0"/>
              </a:rPr>
              <a:t>다른 정점에 대한 </a:t>
            </a:r>
            <a:r>
              <a:rPr lang="en-US" altLang="ko-KR" smtClean="0">
                <a:latin typeface="Trebuchet MS" pitchFamily="34" charset="0"/>
              </a:rPr>
              <a:t>distance </a:t>
            </a:r>
            <a:r>
              <a:rPr lang="ko-KR" altLang="en-US" smtClean="0">
                <a:latin typeface="Trebuchet MS" pitchFamily="34" charset="0"/>
              </a:rPr>
              <a:t>값은 시작정점과 해당 정점간의 가중치 값</a:t>
            </a:r>
            <a:endParaRPr lang="en-US" altLang="ko-KR" smtClean="0">
              <a:latin typeface="Trebuchet MS" pitchFamily="34" charset="0"/>
            </a:endParaRPr>
          </a:p>
          <a:p>
            <a:pPr eaLnBrk="1" hangingPunct="1"/>
            <a:r>
              <a:rPr lang="ko-KR" altLang="en-US" smtClean="0">
                <a:latin typeface="Trebuchet MS" pitchFamily="34" charset="0"/>
              </a:rPr>
              <a:t>매 단계에서 가장 </a:t>
            </a:r>
            <a:r>
              <a:rPr lang="en-US" altLang="ko-KR" smtClean="0">
                <a:latin typeface="Trebuchet MS" pitchFamily="34" charset="0"/>
              </a:rPr>
              <a:t>distance </a:t>
            </a:r>
            <a:r>
              <a:rPr lang="ko-KR" altLang="en-US" smtClean="0">
                <a:latin typeface="Trebuchet MS" pitchFamily="34" charset="0"/>
              </a:rPr>
              <a:t>값이 작은 정점을 </a:t>
            </a:r>
            <a:r>
              <a:rPr lang="en-US" altLang="ko-KR" smtClean="0">
                <a:latin typeface="Trebuchet MS" pitchFamily="34" charset="0"/>
              </a:rPr>
              <a:t>S</a:t>
            </a:r>
            <a:r>
              <a:rPr lang="ko-KR" altLang="en-US" smtClean="0">
                <a:latin typeface="Trebuchet MS" pitchFamily="34" charset="0"/>
              </a:rPr>
              <a:t>에 추가</a:t>
            </a:r>
            <a:r>
              <a:rPr lang="en-US" altLang="ko-KR" smtClean="0">
                <a:latin typeface="Trebuchet MS" pitchFamily="34" charset="0"/>
              </a:rPr>
              <a:t> 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 알고리즘 </a:t>
            </a: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983038"/>
            <a:ext cx="36004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도로망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smtClean="0"/>
              <a:t>선수 과목 </a:t>
            </a:r>
            <a:r>
              <a:rPr lang="ko-KR" altLang="en-US" dirty="0"/>
              <a:t>관계</a:t>
            </a:r>
          </a:p>
          <a:p>
            <a:endParaRPr lang="ko-KR" alt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그래프로 표현하는 것들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63815"/>
            <a:ext cx="5553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63" y="4014065"/>
            <a:ext cx="325913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963"/>
            <a:ext cx="4924425" cy="5400675"/>
          </a:xfrm>
        </p:spPr>
        <p:txBody>
          <a:bodyPr/>
          <a:lstStyle/>
          <a:p>
            <a:r>
              <a:rPr lang="en-US" altLang="ko-KR" sz="1600" smtClean="0"/>
              <a:t>distance </a:t>
            </a:r>
            <a:r>
              <a:rPr lang="ko-KR" altLang="en-US" sz="1600" smtClean="0"/>
              <a:t>값이 가장 작은 정점을 </a:t>
            </a:r>
            <a:r>
              <a:rPr lang="en-US" altLang="ko-KR" sz="1600" smtClean="0"/>
              <a:t>u</a:t>
            </a:r>
            <a:r>
              <a:rPr lang="ko-KR" altLang="en-US" sz="1600" smtClean="0"/>
              <a:t>라고 하자</a:t>
            </a:r>
            <a:r>
              <a:rPr lang="en-US" altLang="ko-KR" sz="1600" smtClean="0"/>
              <a:t>. </a:t>
            </a:r>
            <a:r>
              <a:rPr lang="ko-KR" altLang="en-US" sz="1600" smtClean="0"/>
              <a:t>그러면 시작 정점 </a:t>
            </a:r>
            <a:r>
              <a:rPr lang="en-US" altLang="ko-KR" sz="1600" smtClean="0"/>
              <a:t>v</a:t>
            </a:r>
            <a:r>
              <a:rPr lang="ko-KR" altLang="en-US" sz="1600" smtClean="0"/>
              <a:t>에서 정점 </a:t>
            </a:r>
            <a:r>
              <a:rPr lang="en-US" altLang="ko-KR" sz="1600" smtClean="0"/>
              <a:t>u</a:t>
            </a:r>
            <a:r>
              <a:rPr lang="ko-KR" altLang="en-US" sz="1600" smtClean="0"/>
              <a:t>까지의 최단거리는 경로 ①이 된다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정점 </a:t>
            </a:r>
            <a:r>
              <a:rPr lang="en-US" altLang="ko-KR" sz="1600" smtClean="0"/>
              <a:t>w</a:t>
            </a:r>
            <a:r>
              <a:rPr lang="ko-KR" altLang="en-US" sz="1600" smtClean="0"/>
              <a:t>를 거쳐서 정점 </a:t>
            </a:r>
            <a:r>
              <a:rPr lang="en-US" altLang="ko-KR" sz="1600" smtClean="0"/>
              <a:t>u</a:t>
            </a:r>
            <a:r>
              <a:rPr lang="ko-KR" altLang="en-US" sz="1600" smtClean="0"/>
              <a:t>로 가는 가상적인 </a:t>
            </a:r>
            <a:endParaRPr lang="en-US" altLang="ko-KR" sz="1600" smtClean="0"/>
          </a:p>
          <a:p>
            <a:pPr>
              <a:buFont typeface="Wingdings" pitchFamily="2" charset="2"/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더 짧은 경로가 있다고 가정해보자</a:t>
            </a:r>
            <a:r>
              <a:rPr lang="en-US" altLang="ko-KR" sz="1600" smtClean="0"/>
              <a:t>,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그러면 정점 </a:t>
            </a:r>
            <a:r>
              <a:rPr lang="en-US" altLang="ko-KR" sz="1600" smtClean="0"/>
              <a:t>v</a:t>
            </a:r>
            <a:r>
              <a:rPr lang="ko-KR" altLang="en-US" sz="1600" smtClean="0"/>
              <a:t>에서 정점 </a:t>
            </a:r>
            <a:r>
              <a:rPr lang="en-US" altLang="ko-KR" sz="1600" smtClean="0"/>
              <a:t>u</a:t>
            </a:r>
            <a:r>
              <a:rPr lang="ko-KR" altLang="en-US" sz="1600" smtClean="0"/>
              <a:t>까지의 거리는</a:t>
            </a:r>
            <a:endParaRPr lang="en-US" altLang="ko-KR" sz="1600" smtClean="0"/>
          </a:p>
          <a:p>
            <a:pPr>
              <a:buFont typeface="Wingdings" pitchFamily="2" charset="2"/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정점 </a:t>
            </a:r>
            <a:r>
              <a:rPr lang="en-US" altLang="ko-KR" sz="1600" smtClean="0"/>
              <a:t>v</a:t>
            </a:r>
            <a:r>
              <a:rPr lang="ko-KR" altLang="en-US" sz="1600" smtClean="0"/>
              <a:t>에서 정점 </a:t>
            </a:r>
            <a:r>
              <a:rPr lang="en-US" altLang="ko-KR" sz="1600" smtClean="0"/>
              <a:t>w</a:t>
            </a:r>
            <a:r>
              <a:rPr lang="ko-KR" altLang="en-US" sz="1600" smtClean="0"/>
              <a:t>까지의 거리 ②와 정점 </a:t>
            </a:r>
            <a:r>
              <a:rPr lang="en-US" altLang="ko-KR" sz="1600" smtClean="0"/>
              <a:t>w</a:t>
            </a:r>
            <a:r>
              <a:rPr lang="ko-KR" altLang="en-US" sz="1600" smtClean="0"/>
              <a:t>에서 정점 </a:t>
            </a:r>
            <a:r>
              <a:rPr lang="en-US" altLang="ko-KR" sz="1600" smtClean="0"/>
              <a:t>u</a:t>
            </a:r>
            <a:r>
              <a:rPr lang="ko-KR" altLang="en-US" sz="1600" smtClean="0"/>
              <a:t>로 가는 거리③을 합한 값이 된다</a:t>
            </a:r>
            <a:r>
              <a:rPr lang="en-US" altLang="ko-KR" sz="1600" smtClean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sz="1600" smtClean="0"/>
          </a:p>
          <a:p>
            <a:r>
              <a:rPr lang="ko-KR" altLang="en-US" sz="1600" smtClean="0"/>
              <a:t>그러나 경로 ②는 경로 ①보다 항상 길 수 밖에 없다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왜냐하면 현재 </a:t>
            </a:r>
            <a:r>
              <a:rPr lang="en-US" altLang="ko-KR" sz="1600" smtClean="0"/>
              <a:t>distance </a:t>
            </a:r>
            <a:r>
              <a:rPr lang="ko-KR" altLang="en-US" sz="1600" smtClean="0"/>
              <a:t>값이 가장 작은 정점은 </a:t>
            </a:r>
            <a:r>
              <a:rPr lang="en-US" altLang="ko-KR" sz="1600" smtClean="0"/>
              <a:t>u</a:t>
            </a:r>
            <a:r>
              <a:rPr lang="ko-KR" altLang="en-US" sz="1600" smtClean="0"/>
              <a:t>이기 때문이다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따라서 매 단계에서 </a:t>
            </a:r>
            <a:r>
              <a:rPr lang="en-US" altLang="ko-KR" sz="1600" smtClean="0"/>
              <a:t>distance </a:t>
            </a:r>
            <a:r>
              <a:rPr lang="ko-KR" altLang="en-US" sz="1600" smtClean="0"/>
              <a:t>값이 가장 작은 정점들을 추가해나가면 시작 정점에서 모든 </a:t>
            </a:r>
            <a:endParaRPr lang="en-US" altLang="ko-KR" sz="1600" smtClean="0"/>
          </a:p>
          <a:p>
            <a:pPr>
              <a:buFont typeface="Wingdings" pitchFamily="2" charset="2"/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정점까지의 최단거리를 구할 수 있다</a:t>
            </a:r>
            <a:r>
              <a:rPr lang="en-US" altLang="ko-KR" sz="1600" smtClean="0"/>
              <a:t>.</a:t>
            </a:r>
            <a:endParaRPr lang="en-US" altLang="ko-KR" sz="1600" smtClean="0">
              <a:latin typeface="Trebuchet MS" pitchFamily="34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 알고리즘 </a:t>
            </a:r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1493838"/>
            <a:ext cx="324167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새로운 정점이 </a:t>
            </a:r>
            <a:r>
              <a:rPr lang="en-US" altLang="ko-KR" smtClean="0">
                <a:latin typeface="Trebuchet MS" pitchFamily="34" charset="0"/>
              </a:rPr>
              <a:t>S</a:t>
            </a:r>
            <a:r>
              <a:rPr lang="ko-KR" altLang="en-US" smtClean="0">
                <a:latin typeface="Trebuchet MS" pitchFamily="34" charset="0"/>
              </a:rPr>
              <a:t>에 추가되면 </a:t>
            </a:r>
            <a:r>
              <a:rPr lang="en-US" altLang="ko-KR" smtClean="0">
                <a:latin typeface="Trebuchet MS" pitchFamily="34" charset="0"/>
              </a:rPr>
              <a:t>distance</a:t>
            </a:r>
            <a:r>
              <a:rPr lang="ko-KR" altLang="en-US" smtClean="0">
                <a:latin typeface="Trebuchet MS" pitchFamily="34" charset="0"/>
              </a:rPr>
              <a:t>값 갱신</a:t>
            </a:r>
            <a:endParaRPr lang="en-US" altLang="ko-KR" smtClean="0">
              <a:latin typeface="Trebuchet MS" pitchFamily="34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 알고리즘</a:t>
            </a:r>
          </a:p>
        </p:txBody>
      </p:sp>
      <p:pic>
        <p:nvPicPr>
          <p:cNvPr id="542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79625"/>
            <a:ext cx="724535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 알고리즘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431800" y="1628775"/>
            <a:ext cx="8326438" cy="38846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// </a:t>
            </a:r>
            <a:r>
              <a:rPr lang="ko-KR" altLang="en-US" sz="1600">
                <a:latin typeface="Lucida Console" panose="020B0609040504020204" pitchFamily="49" charset="0"/>
              </a:rPr>
              <a:t>입력</a:t>
            </a:r>
            <a:r>
              <a:rPr lang="en-US" altLang="ko-KR" sz="1600">
                <a:latin typeface="Lucida Console" panose="020B0609040504020204" pitchFamily="49" charset="0"/>
              </a:rPr>
              <a:t>: </a:t>
            </a:r>
            <a:r>
              <a:rPr lang="ko-KR" altLang="en-US" sz="1600">
                <a:latin typeface="Lucida Console" panose="020B0609040504020204" pitchFamily="49" charset="0"/>
              </a:rPr>
              <a:t>가중치 그래프 </a:t>
            </a:r>
            <a:r>
              <a:rPr lang="en-US" altLang="ko-KR" sz="1600">
                <a:latin typeface="Lucida Console" panose="020B0609040504020204" pitchFamily="49" charset="0"/>
              </a:rPr>
              <a:t>G, </a:t>
            </a:r>
            <a:r>
              <a:rPr lang="ko-KR" altLang="en-US" sz="1600">
                <a:latin typeface="Lucida Console" panose="020B0609040504020204" pitchFamily="49" charset="0"/>
              </a:rPr>
              <a:t>가중치는 음수가 아님</a:t>
            </a:r>
            <a:r>
              <a:rPr lang="en-US" altLang="ko-KR" sz="1600">
                <a:latin typeface="Lucida Console" panose="020B0609040504020204" pitchFamily="49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// </a:t>
            </a:r>
            <a:r>
              <a:rPr lang="ko-KR" altLang="en-US" sz="1600">
                <a:latin typeface="Lucida Console" panose="020B0609040504020204" pitchFamily="49" charset="0"/>
              </a:rPr>
              <a:t>출력</a:t>
            </a:r>
            <a:r>
              <a:rPr lang="en-US" altLang="ko-KR" sz="1600">
                <a:latin typeface="Lucida Console" panose="020B0609040504020204" pitchFamily="49" charset="0"/>
              </a:rPr>
              <a:t>: distance </a:t>
            </a:r>
            <a:r>
              <a:rPr lang="ko-KR" altLang="en-US" sz="1600">
                <a:latin typeface="Lucida Console" panose="020B0609040504020204" pitchFamily="49" charset="0"/>
              </a:rPr>
              <a:t>배열</a:t>
            </a:r>
            <a:r>
              <a:rPr lang="en-US" altLang="ko-KR" sz="1600">
                <a:latin typeface="Lucida Console" panose="020B0609040504020204" pitchFamily="49" charset="0"/>
              </a:rPr>
              <a:t>, distance[u]</a:t>
            </a:r>
            <a:r>
              <a:rPr lang="ko-KR" altLang="en-US" sz="1600">
                <a:latin typeface="Lucida Console" panose="020B0609040504020204" pitchFamily="49" charset="0"/>
              </a:rPr>
              <a:t>는 </a:t>
            </a:r>
            <a:r>
              <a:rPr lang="en-US" altLang="ko-KR" sz="1600">
                <a:latin typeface="Lucida Console" panose="020B0609040504020204" pitchFamily="49" charset="0"/>
              </a:rPr>
              <a:t>v</a:t>
            </a:r>
            <a:r>
              <a:rPr lang="ko-KR" altLang="en-US" sz="1600">
                <a:latin typeface="Lucida Console" panose="020B0609040504020204" pitchFamily="49" charset="0"/>
              </a:rPr>
              <a:t>에서 </a:t>
            </a:r>
            <a:r>
              <a:rPr lang="en-US" altLang="ko-KR" sz="1600">
                <a:latin typeface="Lucida Console" panose="020B0609040504020204" pitchFamily="49" charset="0"/>
              </a:rPr>
              <a:t>u</a:t>
            </a:r>
            <a:r>
              <a:rPr lang="ko-KR" altLang="en-US" sz="1600">
                <a:latin typeface="Lucida Console" panose="020B0609040504020204" pitchFamily="49" charset="0"/>
              </a:rPr>
              <a:t>까지의 최단 거리이다</a:t>
            </a:r>
            <a:r>
              <a:rPr lang="en-US" altLang="ko-KR" sz="1600">
                <a:latin typeface="Lucida Console" panose="020B0609040504020204" pitchFamily="49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shortest_path(G, v)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600">
              <a:latin typeface="Lucida Console" panose="020B0609040504020204" pitchFamily="49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S←{v}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for </a:t>
            </a:r>
            <a:r>
              <a:rPr lang="ko-KR" altLang="en-US" sz="1600">
                <a:latin typeface="Lucida Console" panose="020B0609040504020204" pitchFamily="49" charset="0"/>
              </a:rPr>
              <a:t>각 정점 </a:t>
            </a:r>
            <a:r>
              <a:rPr lang="en-US" altLang="ko-KR" sz="1600">
                <a:latin typeface="Lucida Console" panose="020B0609040504020204" pitchFamily="49" charset="0"/>
              </a:rPr>
              <a:t>w∈G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	distance[w]←weight[v][w];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while </a:t>
            </a:r>
            <a:r>
              <a:rPr lang="ko-KR" altLang="en-US" sz="1600">
                <a:latin typeface="Lucida Console" panose="020B0609040504020204" pitchFamily="49" charset="0"/>
              </a:rPr>
              <a:t>모든 정점이 </a:t>
            </a:r>
            <a:r>
              <a:rPr lang="en-US" altLang="ko-KR" sz="1600">
                <a:latin typeface="Lucida Console" panose="020B0609040504020204" pitchFamily="49" charset="0"/>
              </a:rPr>
              <a:t>S</a:t>
            </a:r>
            <a:r>
              <a:rPr lang="ko-KR" altLang="en-US" sz="1600">
                <a:latin typeface="Lucida Console" panose="020B0609040504020204" pitchFamily="49" charset="0"/>
              </a:rPr>
              <a:t>에 포함되지 않으면 </a:t>
            </a:r>
            <a:r>
              <a:rPr lang="en-US" altLang="ko-KR" sz="1600">
                <a:latin typeface="Lucida Console" panose="020B0609040504020204" pitchFamily="49" charset="0"/>
              </a:rPr>
              <a:t>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	u←</a:t>
            </a:r>
            <a:r>
              <a:rPr lang="ko-KR" altLang="en-US" sz="1600">
                <a:latin typeface="Lucida Console" panose="020B0609040504020204" pitchFamily="49" charset="0"/>
              </a:rPr>
              <a:t>집합 </a:t>
            </a:r>
            <a:r>
              <a:rPr lang="en-US" altLang="ko-KR" sz="1600">
                <a:latin typeface="Lucida Console" panose="020B0609040504020204" pitchFamily="49" charset="0"/>
              </a:rPr>
              <a:t>S</a:t>
            </a:r>
            <a:r>
              <a:rPr lang="ko-KR" altLang="en-US" sz="1600">
                <a:latin typeface="Lucida Console" panose="020B0609040504020204" pitchFamily="49" charset="0"/>
              </a:rPr>
              <a:t>에 속하지 않는 정점 중에서 최소 </a:t>
            </a:r>
            <a:r>
              <a:rPr lang="en-US" altLang="ko-KR" sz="1600">
                <a:latin typeface="Lucida Console" panose="020B0609040504020204" pitchFamily="49" charset="0"/>
              </a:rPr>
              <a:t>distance </a:t>
            </a:r>
            <a:r>
              <a:rPr lang="ko-KR" altLang="en-US" sz="1600">
                <a:latin typeface="Lucida Console" panose="020B0609040504020204" pitchFamily="49" charset="0"/>
              </a:rPr>
              <a:t>정점</a:t>
            </a:r>
            <a:r>
              <a:rPr lang="en-US" altLang="ko-KR" sz="1600"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	S←S∪{u}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	for u</a:t>
            </a:r>
            <a:r>
              <a:rPr lang="ko-KR" altLang="en-US" sz="1600">
                <a:latin typeface="Lucida Console" panose="020B0609040504020204" pitchFamily="49" charset="0"/>
              </a:rPr>
              <a:t>에 인접하고 </a:t>
            </a:r>
            <a:r>
              <a:rPr lang="en-US" altLang="ko-KR" sz="1600">
                <a:latin typeface="Lucida Console" panose="020B0609040504020204" pitchFamily="49" charset="0"/>
              </a:rPr>
              <a:t>S</a:t>
            </a:r>
            <a:r>
              <a:rPr lang="ko-KR" altLang="en-US" sz="1600">
                <a:latin typeface="Lucida Console" panose="020B0609040504020204" pitchFamily="49" charset="0"/>
              </a:rPr>
              <a:t>에 있는 각 정점 </a:t>
            </a:r>
            <a:r>
              <a:rPr lang="en-US" altLang="ko-KR" sz="1600">
                <a:latin typeface="Lucida Console" panose="020B0609040504020204" pitchFamily="49" charset="0"/>
              </a:rPr>
              <a:t>z 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  		if distance[u]+weight[u][z] &lt; distance[z]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anose="020B0609040504020204" pitchFamily="49" charset="0"/>
              </a:rPr>
              <a:t>			then distance[z]←distance[u]+weight[u][z];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 알고리즘</a:t>
            </a: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24" y="1628800"/>
            <a:ext cx="2556985" cy="215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718810"/>
            <a:ext cx="2568700" cy="217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08" y="4149080"/>
            <a:ext cx="2542901" cy="219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65" y="4127975"/>
            <a:ext cx="2539122" cy="220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37185" y="1718810"/>
            <a:ext cx="297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98B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시작점과 끝점 지정하고</a:t>
            </a:r>
            <a:endParaRPr lang="en-US" altLang="ko-KR" dirty="0" smtClean="0">
              <a:solidFill>
                <a:srgbClr val="98B94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98B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rgbClr val="98B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명확히 지정됨</a:t>
            </a:r>
            <a:r>
              <a:rPr lang="en-US" altLang="ko-KR" dirty="0" smtClean="0">
                <a:solidFill>
                  <a:srgbClr val="98B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rgbClr val="98B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인접 </a:t>
            </a:r>
            <a:r>
              <a:rPr lang="ko-KR" altLang="en-US" dirty="0" err="1" smtClean="0">
                <a:solidFill>
                  <a:srgbClr val="98B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ko-KR" altLang="en-US" dirty="0" smtClean="0">
                <a:solidFill>
                  <a:srgbClr val="98B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비용 계산해서 체크해 나감</a:t>
            </a:r>
            <a:endParaRPr lang="en-US" altLang="ko-KR" dirty="0" smtClean="0">
              <a:solidFill>
                <a:srgbClr val="98B94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98B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rgbClr val="98B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최단거리 구함</a:t>
            </a:r>
            <a:r>
              <a:rPr lang="en-US" altLang="ko-KR" dirty="0" smtClean="0">
                <a:solidFill>
                  <a:srgbClr val="98B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dirty="0" smtClean="0">
                <a:solidFill>
                  <a:srgbClr val="98B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인접 안 하면 루</a:t>
            </a:r>
            <a:r>
              <a:rPr lang="ko-KR" altLang="en-US" dirty="0">
                <a:solidFill>
                  <a:srgbClr val="98B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 알고리즘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83795"/>
            <a:ext cx="2419349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63" y="1583795"/>
            <a:ext cx="2414588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19" y="4014065"/>
            <a:ext cx="2430270" cy="221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7225" y="1087438"/>
            <a:ext cx="7920038" cy="544671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ko-KR" sz="1200" dirty="0">
                <a:solidFill>
                  <a:srgbClr val="3366FF"/>
                </a:solidFill>
                <a:latin typeface="Lucida Console" panose="020B0609040504020204" pitchFamily="49" charset="0"/>
              </a:rPr>
              <a:t>include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stdio.h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ko-KR" sz="1200" dirty="0">
                <a:solidFill>
                  <a:srgbClr val="3366FF"/>
                </a:solidFill>
                <a:latin typeface="Lucida Console" panose="020B0609040504020204" pitchFamily="49" charset="0"/>
              </a:rPr>
              <a:t>include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limits.h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ko-KR" sz="1200" dirty="0">
                <a:solidFill>
                  <a:srgbClr val="3366FF"/>
                </a:solidFill>
                <a:latin typeface="Lucida Console" panose="020B0609040504020204" pitchFamily="49" charset="0"/>
              </a:rPr>
              <a:t>define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TRUE 1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ko-KR" sz="1200" dirty="0">
                <a:solidFill>
                  <a:srgbClr val="3366FF"/>
                </a:solidFill>
                <a:latin typeface="Lucida Console" panose="020B0609040504020204" pitchFamily="49" charset="0"/>
              </a:rPr>
              <a:t>define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FALSE 0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ko-KR" sz="1200" dirty="0">
                <a:solidFill>
                  <a:srgbClr val="3366FF"/>
                </a:solidFill>
                <a:latin typeface="Lucida Console" panose="020B0609040504020204" pitchFamily="49" charset="0"/>
              </a:rPr>
              <a:t>define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MAX_VERTICES 7 	// </a:t>
            </a:r>
            <a:r>
              <a:rPr lang="ko-KR" alt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정점의 수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#</a:t>
            </a:r>
            <a:r>
              <a:rPr lang="en-US" altLang="ko-KR" sz="1200" dirty="0">
                <a:solidFill>
                  <a:srgbClr val="3366FF"/>
                </a:solidFill>
                <a:latin typeface="Lucida Console" panose="020B0609040504020204" pitchFamily="49" charset="0"/>
              </a:rPr>
              <a:t>define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 INF 1000 		// </a:t>
            </a:r>
            <a:r>
              <a:rPr lang="ko-KR" alt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무한대 </a:t>
            </a:r>
            <a:r>
              <a:rPr lang="en-US" altLang="ko-KR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ko-KR" alt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연결이 없는 경우</a:t>
            </a:r>
            <a:r>
              <a:rPr lang="en-US" altLang="ko-KR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weight[MAX_VERTICES][MAX_VERTICES]={ // </a:t>
            </a:r>
            <a:r>
              <a:rPr lang="ko-KR" alt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네트워크의 인접 행렬</a:t>
            </a:r>
          </a:p>
          <a:p>
            <a:pPr>
              <a:defRPr/>
            </a:pPr>
            <a:r>
              <a:rPr lang="de-DE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{ 0, 7, INF, INF, 3, 10, INF },</a:t>
            </a:r>
          </a:p>
          <a:p>
            <a:pPr>
              <a:defRPr/>
            </a:pPr>
            <a:r>
              <a:rPr lang="de-DE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{ 7, 0, 4, 10, 2, 6, INF },</a:t>
            </a:r>
          </a:p>
          <a:p>
            <a:pPr>
              <a:defRPr/>
            </a:pPr>
            <a:r>
              <a:rPr lang="de-DE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{ INF, 4, 0, 2, INF, INF, INF },</a:t>
            </a:r>
          </a:p>
          <a:p>
            <a:pPr>
              <a:defRPr/>
            </a:pPr>
            <a:r>
              <a:rPr lang="de-DE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{ INF, 10, 2, 0, 11, 9, 4 },</a:t>
            </a:r>
          </a:p>
          <a:p>
            <a:pPr>
              <a:defRPr/>
            </a:pPr>
            <a:r>
              <a:rPr lang="de-DE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{ 3, 2, INF, 11, 0, INF, 5 },</a:t>
            </a:r>
          </a:p>
          <a:p>
            <a:pPr>
              <a:defRPr/>
            </a:pPr>
            <a:r>
              <a:rPr lang="de-DE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{ 10, 6, INF, 9, INF, 0, INF },</a:t>
            </a:r>
          </a:p>
          <a:p>
            <a:pPr>
              <a:defRPr/>
            </a:pPr>
            <a:r>
              <a:rPr lang="de-DE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{ INF, INF, INF, 4, 5, INF, 0 }};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distance[MAX_VERTICES]; 	// </a:t>
            </a:r>
            <a:r>
              <a:rPr lang="ko-KR" alt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시작정점으로부터의 최단경로 거리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found[MAX_VERTICES]; 	// </a:t>
            </a:r>
            <a:r>
              <a:rPr lang="ko-KR" alt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방문한 정점 표시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//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choose(</a:t>
            </a:r>
            <a:r>
              <a:rPr lang="en-US" altLang="ko-KR" sz="1200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distance[], </a:t>
            </a:r>
            <a:r>
              <a:rPr lang="en-US" altLang="ko-KR" sz="1200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n, </a:t>
            </a:r>
            <a:r>
              <a:rPr lang="en-US" altLang="ko-KR" sz="1200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found[])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, min, </a:t>
            </a: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minpos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min = INT_MAX;</a:t>
            </a:r>
          </a:p>
          <a:p>
            <a:pPr>
              <a:defRPr/>
            </a:pP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minpos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 = -1;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366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=0;i&lt;</a:t>
            </a: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n;i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++)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200" dirty="0">
                <a:solidFill>
                  <a:srgbClr val="3366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( distance[</a:t>
            </a: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]&lt; min &amp;&amp; ! found[</a:t>
            </a: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] ){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		min = distance[</a:t>
            </a: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];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		</a:t>
            </a: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minpos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		}</a:t>
            </a:r>
          </a:p>
          <a:p>
            <a:pPr>
              <a:defRPr/>
            </a:pPr>
            <a:r>
              <a:rPr lang="en-US" altLang="ko-KR" sz="1200" dirty="0">
                <a:solidFill>
                  <a:srgbClr val="3366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ko-KR" sz="12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minpos</a:t>
            </a: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Dijkstra</a:t>
            </a:r>
            <a:r>
              <a:rPr lang="ko-KR" altLang="en-US" smtClean="0"/>
              <a:t>의 최단경로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ChangeArrowheads="1"/>
          </p:cNvSpPr>
          <p:nvPr/>
        </p:nvSpPr>
        <p:spPr bwMode="auto">
          <a:xfrm>
            <a:off x="657225" y="1087438"/>
            <a:ext cx="7920038" cy="504753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366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ko-KR" sz="14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shortest_path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start,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n)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4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, u, w;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366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=0;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&lt;n;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++) 	// </a:t>
            </a:r>
            <a:r>
              <a: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초기화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	{distance[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] = weight[start][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	 found[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] = FALSE;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found[start] = TRUE; // </a:t>
            </a:r>
            <a:r>
              <a: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시작 정점 방문 표시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distance[start] = 0;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366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=0;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&lt;n-2; </a:t>
            </a: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++){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	u = choose(distance, n, found);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	found[u] = TRUE;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FFFF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dirty="0">
                <a:solidFill>
                  <a:srgbClr val="3366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(w=0;w&lt;n; w++)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FFFF"/>
                </a:solidFill>
                <a:latin typeface="Lucida Console" panose="020B0609040504020204" pitchFamily="49" charset="0"/>
              </a:rPr>
              <a:t>		</a:t>
            </a:r>
            <a:r>
              <a:rPr lang="en-US" altLang="ko-KR" sz="1400" dirty="0">
                <a:solidFill>
                  <a:srgbClr val="3366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(!found[w])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FFFF"/>
                </a:solidFill>
                <a:latin typeface="Lucida Console" panose="020B0609040504020204" pitchFamily="49" charset="0"/>
              </a:rPr>
              <a:t>			</a:t>
            </a:r>
            <a:r>
              <a:rPr lang="pl-PL" altLang="ko-KR" sz="1400" dirty="0">
                <a:solidFill>
                  <a:srgbClr val="3366FF"/>
                </a:solidFill>
                <a:latin typeface="Lucida Console" panose="020B0609040504020204" pitchFamily="49" charset="0"/>
              </a:rPr>
              <a:t>if</a:t>
            </a:r>
            <a:r>
              <a:rPr lang="pl-PL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 distance[u]+weight[u][w]&lt;distance[w] 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				distance[w] = distance[u]+weight[u][w];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	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//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366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ko-KR" sz="1400" dirty="0">
                <a:solidFill>
                  <a:srgbClr val="00FFFF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main()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shortest_path</a:t>
            </a: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(0, MAX_VERTICES);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23850"/>
            <a:ext cx="8229600" cy="855663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Dijkstra</a:t>
            </a:r>
            <a:r>
              <a:rPr lang="ko-KR" altLang="en-US" sz="3600" smtClean="0"/>
              <a:t>의 최단경로</a:t>
            </a:r>
            <a:r>
              <a:rPr lang="en-US" altLang="ko-KR" sz="3600" smtClean="0"/>
              <a:t> </a:t>
            </a:r>
            <a:r>
              <a:rPr lang="ko-KR" altLang="en-US" sz="3600" smtClean="0"/>
              <a:t>프로그램</a:t>
            </a:r>
            <a:r>
              <a:rPr lang="en-US" altLang="ko-KR" sz="3600" smtClean="0"/>
              <a:t>(cont.)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314450"/>
            <a:ext cx="8229600" cy="4811713"/>
          </a:xfrm>
        </p:spPr>
        <p:txBody>
          <a:bodyPr/>
          <a:lstStyle/>
          <a:p>
            <a:r>
              <a:rPr lang="ko-KR" altLang="en-US" sz="2400" smtClean="0"/>
              <a:t>네트워크에 </a:t>
            </a:r>
            <a:r>
              <a:rPr lang="en-US" altLang="ko-KR" sz="2400" smtClean="0"/>
              <a:t>n</a:t>
            </a:r>
            <a:r>
              <a:rPr lang="ko-KR" altLang="en-US" sz="2400" smtClean="0"/>
              <a:t>개의 정점이 있다면</a:t>
            </a:r>
            <a:r>
              <a:rPr lang="en-US" altLang="ko-KR" sz="2400" smtClean="0"/>
              <a:t>, Dijkstra</a:t>
            </a:r>
            <a:r>
              <a:rPr lang="ko-KR" altLang="en-US" sz="2400" smtClean="0"/>
              <a:t>의 최단경로 알고리즘은 주반복문을 </a:t>
            </a:r>
            <a:r>
              <a:rPr lang="en-US" altLang="ko-KR" sz="2400" smtClean="0"/>
              <a:t>n</a:t>
            </a:r>
            <a:r>
              <a:rPr lang="ko-KR" altLang="en-US" sz="2400" smtClean="0"/>
              <a:t>번 반복하고 내부 반복문을 </a:t>
            </a:r>
            <a:r>
              <a:rPr lang="en-US" altLang="ko-KR" sz="2400" smtClean="0"/>
              <a:t>2n</a:t>
            </a:r>
            <a:r>
              <a:rPr lang="ko-KR" altLang="en-US" sz="2400" smtClean="0"/>
              <a:t>번 반복하므로 </a:t>
            </a:r>
            <a:r>
              <a:rPr lang="en-US" altLang="ko-KR" sz="2400" i="1" smtClean="0">
                <a:latin typeface="MMTimesItalic"/>
              </a:rPr>
              <a:t>O</a:t>
            </a:r>
            <a:r>
              <a:rPr lang="en-US" altLang="ko-KR" sz="2400" i="1" smtClean="0">
                <a:latin typeface="MMTimesRoman"/>
              </a:rPr>
              <a:t>(</a:t>
            </a:r>
            <a:r>
              <a:rPr lang="en-US" altLang="ko-KR" sz="2400" i="1" smtClean="0">
                <a:latin typeface="MMTimesItalic"/>
              </a:rPr>
              <a:t>n</a:t>
            </a:r>
            <a:r>
              <a:rPr lang="en-US" altLang="ko-KR" sz="900" i="1" smtClean="0">
                <a:latin typeface="MMTimesRoman"/>
              </a:rPr>
              <a:t>2</a:t>
            </a:r>
            <a:r>
              <a:rPr lang="en-US" altLang="ko-KR" sz="2400" i="1" smtClean="0">
                <a:latin typeface="MMTimesRoman"/>
              </a:rPr>
              <a:t>)</a:t>
            </a:r>
            <a:r>
              <a:rPr lang="ko-KR" altLang="en-US" sz="2400" smtClean="0"/>
              <a:t>의 복잡도를가진다</a:t>
            </a:r>
            <a:r>
              <a:rPr lang="en-US" altLang="ko-KR" sz="2400" smtClean="0"/>
              <a:t>.</a:t>
            </a:r>
            <a:endParaRPr lang="en-US" altLang="ko-KR" sz="2400" smtClean="0">
              <a:latin typeface="Trebuchet MS" pitchFamily="34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 </a:t>
            </a:r>
            <a:r>
              <a:rPr lang="en-US" altLang="ko-KR" sz="3600" smtClean="0"/>
              <a:t>Dijkstra</a:t>
            </a:r>
            <a:r>
              <a:rPr lang="ko-KR" altLang="en-US" sz="3600" smtClean="0"/>
              <a:t>의 최단경로 알고리즘 복잡도</a:t>
            </a:r>
            <a:endParaRPr lang="ko-KR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963"/>
            <a:ext cx="8229600" cy="24304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z="2000" dirty="0" smtClean="0"/>
              <a:t>모든 정점 사이의 최단경로를 찾음</a:t>
            </a:r>
            <a:r>
              <a:rPr lang="en-US" altLang="ko-KR" sz="2000" dirty="0" smtClean="0"/>
              <a:t> </a:t>
            </a:r>
          </a:p>
          <a:p>
            <a:pPr eaLnBrk="1" hangingPunct="1"/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배열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중 반복을 하는 루프로 구성</a:t>
            </a:r>
          </a:p>
          <a:p>
            <a:r>
              <a:rPr lang="ko-KR" altLang="en-US" sz="2000" dirty="0" smtClean="0"/>
              <a:t>인접 행렬 </a:t>
            </a:r>
            <a:r>
              <a:rPr lang="en-US" altLang="ko-KR" sz="2000" dirty="0" smtClean="0"/>
              <a:t>weight </a:t>
            </a:r>
            <a:r>
              <a:rPr lang="ko-KR" altLang="en-US" sz="2000" dirty="0" smtClean="0"/>
              <a:t>구성</a:t>
            </a:r>
          </a:p>
          <a:p>
            <a:pPr lvl="1"/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==j</a:t>
            </a:r>
            <a:r>
              <a:rPr lang="ko-KR" altLang="en-US" sz="1800" dirty="0" smtClean="0"/>
              <a:t>이면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weight[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][j]=0</a:t>
            </a:r>
          </a:p>
          <a:p>
            <a:pPr lvl="1"/>
            <a:r>
              <a:rPr lang="ko-KR" altLang="en-US" sz="1800" dirty="0" err="1" smtClean="0">
                <a:solidFill>
                  <a:srgbClr val="3399FF"/>
                </a:solidFill>
              </a:rPr>
              <a:t>두개의</a:t>
            </a:r>
            <a:r>
              <a:rPr lang="ko-KR" altLang="en-US" sz="1800" dirty="0" smtClean="0">
                <a:solidFill>
                  <a:srgbClr val="3399FF"/>
                </a:solidFill>
              </a:rPr>
              <a:t> 정점 </a:t>
            </a:r>
            <a:r>
              <a:rPr lang="en-US" altLang="ko-KR" sz="1800" dirty="0" err="1" smtClean="0">
                <a:solidFill>
                  <a:srgbClr val="3399FF"/>
                </a:solidFill>
              </a:rPr>
              <a:t>i,j</a:t>
            </a:r>
            <a:r>
              <a:rPr lang="en-US" altLang="ko-KR" sz="1800" dirty="0" smtClean="0">
                <a:solidFill>
                  <a:srgbClr val="3399FF"/>
                </a:solidFill>
              </a:rPr>
              <a:t> </a:t>
            </a:r>
            <a:r>
              <a:rPr lang="ko-KR" altLang="en-US" sz="1800" dirty="0" smtClean="0">
                <a:solidFill>
                  <a:srgbClr val="3399FF"/>
                </a:solidFill>
              </a:rPr>
              <a:t>사이에 간선이 존재하지 않으면</a:t>
            </a:r>
            <a:r>
              <a:rPr lang="en-US" altLang="ko-KR" sz="1800" dirty="0" smtClean="0">
                <a:solidFill>
                  <a:srgbClr val="3399FF"/>
                </a:solidFill>
              </a:rPr>
              <a:t>,</a:t>
            </a:r>
            <a:r>
              <a:rPr lang="ko-KR" altLang="en-US" sz="1800" dirty="0" smtClean="0">
                <a:solidFill>
                  <a:srgbClr val="3399FF"/>
                </a:solidFill>
              </a:rPr>
              <a:t> </a:t>
            </a:r>
            <a:r>
              <a:rPr lang="en-US" altLang="ko-KR" sz="1800" dirty="0" smtClean="0">
                <a:solidFill>
                  <a:srgbClr val="3399FF"/>
                </a:solidFill>
              </a:rPr>
              <a:t>weight[</a:t>
            </a:r>
            <a:r>
              <a:rPr lang="en-US" altLang="ko-KR" sz="1800" dirty="0" err="1" smtClean="0">
                <a:solidFill>
                  <a:srgbClr val="3399FF"/>
                </a:solidFill>
              </a:rPr>
              <a:t>i</a:t>
            </a:r>
            <a:r>
              <a:rPr lang="en-US" altLang="ko-KR" sz="1800" dirty="0" smtClean="0">
                <a:solidFill>
                  <a:srgbClr val="3399FF"/>
                </a:solidFill>
              </a:rPr>
              <a:t>][j]=</a:t>
            </a:r>
            <a:r>
              <a:rPr lang="ko-KR" altLang="en-US" sz="1800" dirty="0" smtClean="0">
                <a:solidFill>
                  <a:srgbClr val="3399FF"/>
                </a:solidFill>
              </a:rPr>
              <a:t>∞</a:t>
            </a:r>
            <a:endParaRPr lang="en-US" altLang="ko-KR" sz="1800" dirty="0" smtClean="0">
              <a:solidFill>
                <a:srgbClr val="3399FF"/>
              </a:solidFill>
            </a:endParaRPr>
          </a:p>
          <a:p>
            <a:pPr lvl="1"/>
            <a:r>
              <a:rPr lang="ko-KR" altLang="en-US" sz="1800" dirty="0" smtClean="0">
                <a:solidFill>
                  <a:srgbClr val="3399FF"/>
                </a:solidFill>
              </a:rPr>
              <a:t>정점 </a:t>
            </a:r>
            <a:r>
              <a:rPr lang="en-US" altLang="ko-KR" sz="1800" dirty="0" err="1" smtClean="0">
                <a:solidFill>
                  <a:srgbClr val="3399FF"/>
                </a:solidFill>
              </a:rPr>
              <a:t>i,j</a:t>
            </a:r>
            <a:r>
              <a:rPr lang="en-US" altLang="ko-KR" sz="1800" dirty="0" smtClean="0">
                <a:solidFill>
                  <a:srgbClr val="3399FF"/>
                </a:solidFill>
              </a:rPr>
              <a:t> </a:t>
            </a:r>
            <a:r>
              <a:rPr lang="ko-KR" altLang="en-US" sz="1800" dirty="0" smtClean="0">
                <a:solidFill>
                  <a:srgbClr val="3399FF"/>
                </a:solidFill>
              </a:rPr>
              <a:t>사이에 간선이 존재하면</a:t>
            </a:r>
            <a:r>
              <a:rPr lang="en-US" altLang="ko-KR" sz="1800" dirty="0" smtClean="0">
                <a:solidFill>
                  <a:srgbClr val="3399FF"/>
                </a:solidFill>
              </a:rPr>
              <a:t>,</a:t>
            </a:r>
            <a:r>
              <a:rPr lang="ko-KR" altLang="en-US" sz="1800" dirty="0" smtClean="0">
                <a:solidFill>
                  <a:srgbClr val="3399FF"/>
                </a:solidFill>
              </a:rPr>
              <a:t> </a:t>
            </a:r>
            <a:r>
              <a:rPr lang="en-US" altLang="ko-KR" sz="1800" dirty="0" smtClean="0">
                <a:solidFill>
                  <a:srgbClr val="3399FF"/>
                </a:solidFill>
              </a:rPr>
              <a:t>weight[</a:t>
            </a:r>
            <a:r>
              <a:rPr lang="en-US" altLang="ko-KR" sz="1800" dirty="0" err="1" smtClean="0">
                <a:solidFill>
                  <a:srgbClr val="3399FF"/>
                </a:solidFill>
              </a:rPr>
              <a:t>i</a:t>
            </a:r>
            <a:r>
              <a:rPr lang="en-US" altLang="ko-KR" sz="1800" dirty="0" smtClean="0">
                <a:solidFill>
                  <a:srgbClr val="3399FF"/>
                </a:solidFill>
              </a:rPr>
              <a:t>][j]</a:t>
            </a:r>
            <a:r>
              <a:rPr lang="ko-KR" altLang="en-US" sz="1800" dirty="0" smtClean="0">
                <a:solidFill>
                  <a:srgbClr val="3399FF"/>
                </a:solidFill>
              </a:rPr>
              <a:t>는 간선 </a:t>
            </a:r>
            <a:r>
              <a:rPr lang="en-US" altLang="ko-KR" sz="1800" dirty="0" smtClean="0">
                <a:solidFill>
                  <a:srgbClr val="3399FF"/>
                </a:solidFill>
              </a:rPr>
              <a:t>(</a:t>
            </a:r>
            <a:r>
              <a:rPr lang="en-US" altLang="ko-KR" sz="1800" dirty="0" err="1" smtClean="0">
                <a:solidFill>
                  <a:srgbClr val="3399FF"/>
                </a:solidFill>
              </a:rPr>
              <a:t>i</a:t>
            </a:r>
            <a:r>
              <a:rPr lang="en-US" altLang="ko-KR" sz="1800" dirty="0" smtClean="0">
                <a:solidFill>
                  <a:srgbClr val="3399FF"/>
                </a:solidFill>
              </a:rPr>
              <a:t>, j)</a:t>
            </a:r>
            <a:r>
              <a:rPr lang="ko-KR" altLang="en-US" sz="1800" dirty="0" smtClean="0">
                <a:solidFill>
                  <a:srgbClr val="3399FF"/>
                </a:solidFill>
              </a:rPr>
              <a:t>의 가중치</a:t>
            </a:r>
            <a:endParaRPr lang="en-US" altLang="ko-KR" sz="1800" dirty="0" smtClean="0">
              <a:solidFill>
                <a:srgbClr val="3399FF"/>
              </a:solidFill>
            </a:endParaRPr>
          </a:p>
          <a:p>
            <a:pPr lvl="1"/>
            <a:r>
              <a:rPr lang="ko-KR" altLang="en-US" sz="1800" dirty="0" smtClean="0">
                <a:solidFill>
                  <a:srgbClr val="3399FF"/>
                </a:solidFill>
              </a:rPr>
              <a:t>배열 </a:t>
            </a:r>
            <a:r>
              <a:rPr lang="en-US" altLang="ko-KR" sz="1800" dirty="0" smtClean="0">
                <a:solidFill>
                  <a:srgbClr val="3399FF"/>
                </a:solidFill>
              </a:rPr>
              <a:t>A</a:t>
            </a:r>
            <a:r>
              <a:rPr lang="ko-KR" altLang="en-US" sz="1800" dirty="0" smtClean="0">
                <a:solidFill>
                  <a:srgbClr val="3399FF"/>
                </a:solidFill>
              </a:rPr>
              <a:t>의 초기 값은 인접 행렬 </a:t>
            </a:r>
            <a:r>
              <a:rPr lang="en-US" altLang="ko-KR" sz="1800" dirty="0" smtClean="0">
                <a:solidFill>
                  <a:srgbClr val="3399FF"/>
                </a:solidFill>
              </a:rPr>
              <a:t>weight</a:t>
            </a:r>
            <a:r>
              <a:rPr lang="ko-KR" altLang="en-US" sz="1800" dirty="0" smtClean="0">
                <a:solidFill>
                  <a:srgbClr val="3399FF"/>
                </a:solidFill>
              </a:rPr>
              <a:t>임</a:t>
            </a:r>
            <a:endParaRPr lang="en-US" altLang="ko-KR" sz="1800" dirty="0" smtClean="0">
              <a:solidFill>
                <a:srgbClr val="3399FF"/>
              </a:solidFill>
            </a:endParaRPr>
          </a:p>
          <a:p>
            <a:pPr lvl="1"/>
            <a:r>
              <a:rPr lang="en-US" altLang="ko-KR" dirty="0" smtClean="0">
                <a:solidFill>
                  <a:srgbClr val="98B947"/>
                </a:solidFill>
              </a:rPr>
              <a:t>//</a:t>
            </a:r>
            <a:r>
              <a:rPr lang="ko-KR" altLang="en-US" dirty="0" smtClean="0">
                <a:solidFill>
                  <a:srgbClr val="98B947"/>
                </a:solidFill>
              </a:rPr>
              <a:t>시작점과 끝점 몰라도 됨</a:t>
            </a:r>
            <a:endParaRPr lang="ko-KR" altLang="en-US" sz="1800" dirty="0" smtClean="0">
              <a:solidFill>
                <a:srgbClr val="98B947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최단경로 알고리즘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701675" y="4149725"/>
            <a:ext cx="7920038" cy="18526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itchFamily="49" charset="0"/>
                <a:ea typeface="HY엽서M" pitchFamily="18" charset="-127"/>
              </a:rPr>
              <a:t>floyd(G)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6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itchFamily="49" charset="0"/>
                <a:ea typeface="HY엽서M" pitchFamily="18" charset="-127"/>
              </a:rPr>
              <a:t>for k ← 0 to n - 1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itchFamily="49" charset="0"/>
                <a:ea typeface="HY엽서M" pitchFamily="18" charset="-127"/>
              </a:rPr>
              <a:t>    for i ← 0 to  n - 1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itchFamily="49" charset="0"/>
                <a:ea typeface="HY엽서M" pitchFamily="18" charset="-127"/>
              </a:rPr>
              <a:t>       for j ← 0 to n - 1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>
                <a:latin typeface="Lucida Console" pitchFamily="49" charset="0"/>
                <a:ea typeface="HY엽서M" pitchFamily="18" charset="-127"/>
              </a:rPr>
              <a:t>           A[i][j] = min(A[i][j], A[i][k] + A[k][j])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2988"/>
            <a:ext cx="8229600" cy="517683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err="1" smtClean="0">
                <a:latin typeface="Trebuchet MS" pitchFamily="34" charset="0"/>
              </a:rPr>
              <a:t>A</a:t>
            </a:r>
            <a:r>
              <a:rPr lang="en-US" altLang="ko-KR" baseline="30000" dirty="0" err="1" smtClean="0">
                <a:latin typeface="Trebuchet MS" pitchFamily="34" charset="0"/>
              </a:rPr>
              <a:t>k</a:t>
            </a:r>
            <a:r>
              <a:rPr lang="en-US" altLang="ko-KR" baseline="30000" dirty="0" smtClean="0">
                <a:latin typeface="Trebuchet MS" pitchFamily="34" charset="0"/>
              </a:rPr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</a:t>
            </a:r>
          </a:p>
          <a:p>
            <a:pPr lvl="1" eaLnBrk="1" hangingPunct="1"/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>
                <a:latin typeface="Trebuchet MS" pitchFamily="34" charset="0"/>
              </a:rPr>
              <a:t>k</a:t>
            </a:r>
            <a:r>
              <a:rPr lang="ko-KR" altLang="en-US" dirty="0" smtClean="0"/>
              <a:t>까지의 정점만을 이용한 정점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j</a:t>
            </a:r>
            <a:r>
              <a:rPr lang="ko-KR" altLang="en-US" dirty="0" smtClean="0"/>
              <a:t>까지의 최단 경로 길이</a:t>
            </a:r>
            <a:r>
              <a:rPr lang="en-US" altLang="ko-KR" dirty="0" smtClean="0"/>
              <a:t> </a:t>
            </a:r>
          </a:p>
          <a:p>
            <a:pPr eaLnBrk="1" hangingPunct="1"/>
            <a:r>
              <a:rPr lang="en-US" altLang="ko-KR" dirty="0" err="1" smtClean="0"/>
              <a:t>A</a:t>
            </a:r>
            <a:r>
              <a:rPr lang="en-US" altLang="ko-KR" baseline="30000" dirty="0" err="1" smtClean="0"/>
              <a:t>-1</a:t>
            </a:r>
            <a:r>
              <a:rPr lang="en-US" altLang="ko-KR" dirty="0" err="1" smtClean="0"/>
              <a:t>→A</a:t>
            </a:r>
            <a:r>
              <a:rPr lang="en-US" altLang="ko-KR" baseline="30000" dirty="0" err="1" smtClean="0"/>
              <a:t>0</a:t>
            </a:r>
            <a:r>
              <a:rPr lang="en-US" altLang="ko-KR" baseline="30000" dirty="0" smtClean="0"/>
              <a:t> </a:t>
            </a:r>
            <a:r>
              <a:rPr lang="en-US" altLang="ko-KR" dirty="0" smtClean="0"/>
              <a:t>→</a:t>
            </a:r>
            <a:r>
              <a:rPr lang="en-US" altLang="ko-KR" baseline="30000" dirty="0" smtClean="0"/>
              <a:t> </a:t>
            </a:r>
            <a:r>
              <a:rPr lang="en-US" altLang="ko-KR" dirty="0" smtClean="0"/>
              <a:t>A</a:t>
            </a:r>
            <a:r>
              <a:rPr lang="en-US" altLang="ko-KR" baseline="30000" dirty="0" smtClean="0"/>
              <a:t>1 </a:t>
            </a:r>
            <a:r>
              <a:rPr lang="en-US" altLang="ko-KR" dirty="0" smtClean="0"/>
              <a:t>→</a:t>
            </a:r>
            <a:r>
              <a:rPr lang="en-US" altLang="ko-KR" baseline="30000" dirty="0" smtClean="0"/>
              <a:t> </a:t>
            </a:r>
            <a:r>
              <a:rPr lang="en-US" altLang="ko-KR" dirty="0" smtClean="0">
                <a:latin typeface="Arial" pitchFamily="34" charset="0"/>
              </a:rPr>
              <a:t>…</a:t>
            </a:r>
            <a:r>
              <a:rPr lang="en-US" altLang="ko-KR" dirty="0" smtClean="0"/>
              <a:t> → A</a:t>
            </a:r>
            <a:r>
              <a:rPr lang="en-US" altLang="ko-KR" baseline="30000" dirty="0" smtClean="0"/>
              <a:t>n-1</a:t>
            </a:r>
            <a:r>
              <a:rPr lang="ko-KR" altLang="en-US" dirty="0" smtClean="0"/>
              <a:t>순으로 최단 경로 </a:t>
            </a:r>
            <a:r>
              <a:rPr lang="ko-KR" altLang="en-US" dirty="0" err="1" smtClean="0"/>
              <a:t>구해감</a:t>
            </a:r>
            <a:endParaRPr lang="en-US" altLang="ko-KR" dirty="0" smtClean="0"/>
          </a:p>
          <a:p>
            <a:pPr eaLnBrk="1" hangingPunct="1"/>
            <a:r>
              <a:rPr lang="en-US" altLang="ko-KR" dirty="0" err="1" smtClean="0">
                <a:latin typeface="Trebuchet MS" pitchFamily="34" charset="0"/>
              </a:rPr>
              <a:t>A</a:t>
            </a:r>
            <a:r>
              <a:rPr lang="en-US" altLang="ko-KR" baseline="30000" dirty="0" err="1" smtClean="0">
                <a:latin typeface="Trebuchet MS" pitchFamily="34" charset="0"/>
              </a:rPr>
              <a:t>k</a:t>
            </a:r>
            <a:r>
              <a:rPr lang="en-US" altLang="ko-KR" baseline="30000" dirty="0" smtClean="0">
                <a:latin typeface="Trebuchet MS" pitchFamily="34" charset="0"/>
              </a:rPr>
              <a:t>-1</a:t>
            </a:r>
            <a:r>
              <a:rPr lang="ko-KR" altLang="en-US" dirty="0" smtClean="0">
                <a:latin typeface="Trebuchet MS" pitchFamily="34" charset="0"/>
              </a:rPr>
              <a:t>까지 </a:t>
            </a:r>
            <a:r>
              <a:rPr lang="ko-KR" altLang="en-US" dirty="0" err="1" smtClean="0">
                <a:latin typeface="Trebuchet MS" pitchFamily="34" charset="0"/>
              </a:rPr>
              <a:t>구해진</a:t>
            </a:r>
            <a:r>
              <a:rPr lang="ko-KR" altLang="en-US" dirty="0" smtClean="0">
                <a:latin typeface="Trebuchet MS" pitchFamily="34" charset="0"/>
              </a:rPr>
              <a:t> 상태에서</a:t>
            </a:r>
            <a:r>
              <a:rPr lang="en-US" altLang="ko-KR" dirty="0" smtClean="0">
                <a:latin typeface="Trebuchet MS" pitchFamily="34" charset="0"/>
              </a:rPr>
              <a:t> </a:t>
            </a:r>
            <a:r>
              <a:rPr lang="ko-KR" altLang="en-US" dirty="0" smtClean="0">
                <a:latin typeface="Trebuchet MS" pitchFamily="34" charset="0"/>
              </a:rPr>
              <a:t> </a:t>
            </a:r>
            <a:r>
              <a:rPr lang="en-US" altLang="ko-KR" dirty="0" smtClean="0">
                <a:latin typeface="Trebuchet MS" pitchFamily="34" charset="0"/>
              </a:rPr>
              <a:t>k</a:t>
            </a:r>
            <a:r>
              <a:rPr lang="ko-KR" altLang="en-US" dirty="0" smtClean="0">
                <a:latin typeface="Trebuchet MS" pitchFamily="34" charset="0"/>
              </a:rPr>
              <a:t>번째 정점이 추가로 고려되는 상황을 생각하자</a:t>
            </a:r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endParaRPr lang="en-US" altLang="ko-KR" dirty="0" smtClean="0"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latin typeface="Trebuchet MS" pitchFamily="34" charset="0"/>
            </a:endParaRPr>
          </a:p>
          <a:p>
            <a:pPr eaLnBrk="1" hangingPunct="1"/>
            <a:r>
              <a:rPr lang="en-US" altLang="ko-KR" dirty="0" smtClean="0">
                <a:latin typeface="Trebuchet MS" pitchFamily="34" charset="0"/>
              </a:rPr>
              <a:t>0</a:t>
            </a:r>
            <a:r>
              <a:rPr lang="ko-KR" altLang="en-US" dirty="0" smtClean="0">
                <a:latin typeface="Trebuchet MS" pitchFamily="34" charset="0"/>
              </a:rPr>
              <a:t>부터 </a:t>
            </a:r>
            <a:r>
              <a:rPr lang="en-US" altLang="ko-KR" dirty="0" smtClean="0">
                <a:latin typeface="Trebuchet MS" pitchFamily="34" charset="0"/>
              </a:rPr>
              <a:t>k</a:t>
            </a:r>
            <a:r>
              <a:rPr lang="ko-KR" altLang="en-US" dirty="0" smtClean="0">
                <a:latin typeface="Trebuchet MS" pitchFamily="34" charset="0"/>
              </a:rPr>
              <a:t>까지의 정점만을 사용하여 정점 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ko-KR" altLang="en-US" dirty="0" smtClean="0">
                <a:latin typeface="Trebuchet MS" pitchFamily="34" charset="0"/>
              </a:rPr>
              <a:t>에서 정점 </a:t>
            </a:r>
            <a:r>
              <a:rPr lang="en-US" altLang="ko-KR" dirty="0" smtClean="0">
                <a:latin typeface="Trebuchet MS" pitchFamily="34" charset="0"/>
              </a:rPr>
              <a:t>j</a:t>
            </a:r>
            <a:r>
              <a:rPr lang="ko-KR" altLang="en-US" dirty="0" smtClean="0">
                <a:latin typeface="Trebuchet MS" pitchFamily="34" charset="0"/>
              </a:rPr>
              <a:t>로 가는 최단 경로는 다음의 </a:t>
            </a:r>
            <a:r>
              <a:rPr lang="en-US" altLang="ko-KR" dirty="0" smtClean="0">
                <a:latin typeface="Trebuchet MS" pitchFamily="34" charset="0"/>
              </a:rPr>
              <a:t>2</a:t>
            </a:r>
            <a:r>
              <a:rPr lang="ko-KR" altLang="en-US" dirty="0" smtClean="0">
                <a:latin typeface="Trebuchet MS" pitchFamily="34" charset="0"/>
              </a:rPr>
              <a:t>가지의 경우로 </a:t>
            </a:r>
            <a:r>
              <a:rPr lang="ko-KR" altLang="en-US" dirty="0" smtClean="0">
                <a:latin typeface="Trebuchet MS" pitchFamily="34" charset="0"/>
              </a:rPr>
              <a:t>나뉘어 진다</a:t>
            </a:r>
            <a:r>
              <a:rPr lang="en-US" altLang="ko-KR" dirty="0" smtClean="0">
                <a:latin typeface="Trebuchet MS" pitchFamily="34" charset="0"/>
              </a:rPr>
              <a:t>.</a:t>
            </a:r>
          </a:p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정점 </a:t>
            </a:r>
            <a:r>
              <a:rPr lang="en-US" altLang="ko-KR" dirty="0" smtClean="0">
                <a:latin typeface="Trebuchet MS" pitchFamily="34" charset="0"/>
              </a:rPr>
              <a:t>k</a:t>
            </a:r>
            <a:r>
              <a:rPr lang="ko-KR" altLang="en-US" dirty="0" smtClean="0">
                <a:latin typeface="Trebuchet MS" pitchFamily="34" charset="0"/>
              </a:rPr>
              <a:t>를 거치지 않는 경우</a:t>
            </a:r>
            <a:r>
              <a:rPr lang="en-US" altLang="ko-KR" dirty="0" smtClean="0">
                <a:latin typeface="Trebuchet MS" pitchFamily="34" charset="0"/>
              </a:rPr>
              <a:t>: </a:t>
            </a:r>
          </a:p>
          <a:p>
            <a:pPr lvl="1" eaLnBrk="1" hangingPunct="1"/>
            <a:r>
              <a:rPr lang="en-US" altLang="ko-KR" dirty="0" err="1" smtClean="0">
                <a:latin typeface="Trebuchet MS" pitchFamily="34" charset="0"/>
              </a:rPr>
              <a:t>A</a:t>
            </a:r>
            <a:r>
              <a:rPr lang="en-US" altLang="ko-KR" baseline="30000" dirty="0" err="1" smtClean="0">
                <a:latin typeface="Trebuchet MS" pitchFamily="34" charset="0"/>
              </a:rPr>
              <a:t>k</a:t>
            </a:r>
            <a:r>
              <a:rPr lang="en-US" altLang="ko-KR" dirty="0" smtClean="0">
                <a:latin typeface="Trebuchet MS" pitchFamily="34" charset="0"/>
              </a:rPr>
              <a:t>[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 smtClean="0">
                <a:latin typeface="Trebuchet MS" pitchFamily="34" charset="0"/>
              </a:rPr>
              <a:t>][j] </a:t>
            </a:r>
            <a:r>
              <a:rPr lang="ko-KR" altLang="en-US" dirty="0" smtClean="0"/>
              <a:t>는 </a:t>
            </a:r>
            <a:r>
              <a:rPr lang="en-US" altLang="ko-KR" dirty="0" smtClean="0">
                <a:latin typeface="Trebuchet MS" pitchFamily="34" charset="0"/>
              </a:rPr>
              <a:t>k</a:t>
            </a:r>
            <a:r>
              <a:rPr lang="ko-KR" altLang="en-US" dirty="0" smtClean="0"/>
              <a:t>보다 큰 정점은 통과하지 않으므로 </a:t>
            </a:r>
            <a:r>
              <a:rPr lang="ko-KR" altLang="en-US" dirty="0" smtClean="0"/>
              <a:t>최단 거리는 </a:t>
            </a:r>
            <a:r>
              <a:rPr lang="ko-KR" altLang="en-US" dirty="0" smtClean="0"/>
              <a:t>여전히 </a:t>
            </a:r>
            <a:r>
              <a:rPr lang="en-US" altLang="ko-KR" dirty="0" err="1" smtClean="0">
                <a:latin typeface="Trebuchet MS" pitchFamily="34" charset="0"/>
              </a:rPr>
              <a:t>A</a:t>
            </a:r>
            <a:r>
              <a:rPr lang="en-US" altLang="ko-KR" baseline="30000" dirty="0" err="1" smtClean="0">
                <a:latin typeface="Trebuchet MS" pitchFamily="34" charset="0"/>
              </a:rPr>
              <a:t>k</a:t>
            </a:r>
            <a:r>
              <a:rPr lang="en-US" altLang="ko-KR" baseline="30000" dirty="0" smtClean="0">
                <a:latin typeface="Trebuchet MS" pitchFamily="34" charset="0"/>
              </a:rPr>
              <a:t>-1</a:t>
            </a:r>
            <a:r>
              <a:rPr lang="en-US" altLang="ko-KR" dirty="0" smtClean="0">
                <a:latin typeface="Trebuchet MS" pitchFamily="34" charset="0"/>
              </a:rPr>
              <a:t>[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 smtClean="0">
                <a:latin typeface="Trebuchet MS" pitchFamily="34" charset="0"/>
              </a:rPr>
              <a:t>][j]</a:t>
            </a:r>
            <a:r>
              <a:rPr lang="en-US" altLang="ko-KR" dirty="0" smtClean="0"/>
              <a:t>]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정점 </a:t>
            </a:r>
            <a:r>
              <a:rPr lang="en-US" altLang="ko-KR" dirty="0" smtClean="0">
                <a:latin typeface="Trebuchet MS" pitchFamily="34" charset="0"/>
              </a:rPr>
              <a:t>k</a:t>
            </a:r>
            <a:r>
              <a:rPr lang="ko-KR" altLang="en-US" dirty="0" smtClean="0">
                <a:latin typeface="Trebuchet MS" pitchFamily="34" charset="0"/>
              </a:rPr>
              <a:t>를 거치는 경우</a:t>
            </a:r>
            <a:r>
              <a:rPr lang="en-US" altLang="ko-KR" dirty="0" smtClean="0">
                <a:latin typeface="Trebuchet MS" pitchFamily="34" charset="0"/>
              </a:rPr>
              <a:t>: </a:t>
            </a:r>
          </a:p>
          <a:p>
            <a:pPr lvl="1" eaLnBrk="1" hangingPunct="1"/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ko-KR" altLang="en-US" dirty="0" smtClean="0">
                <a:latin typeface="Trebuchet MS" pitchFamily="34" charset="0"/>
              </a:rPr>
              <a:t>에서 </a:t>
            </a:r>
            <a:r>
              <a:rPr lang="en-US" altLang="ko-KR" dirty="0" smtClean="0">
                <a:latin typeface="Trebuchet MS" pitchFamily="34" charset="0"/>
              </a:rPr>
              <a:t>k</a:t>
            </a:r>
            <a:r>
              <a:rPr lang="ko-KR" altLang="en-US" dirty="0" smtClean="0">
                <a:latin typeface="Trebuchet MS" pitchFamily="34" charset="0"/>
              </a:rPr>
              <a:t>까지의 </a:t>
            </a:r>
            <a:r>
              <a:rPr lang="ko-KR" altLang="en-US" dirty="0" smtClean="0">
                <a:latin typeface="Trebuchet MS" pitchFamily="34" charset="0"/>
              </a:rPr>
              <a:t>최단 거리  </a:t>
            </a:r>
            <a:r>
              <a:rPr lang="en-US" altLang="ko-KR" dirty="0" err="1" smtClean="0">
                <a:latin typeface="Trebuchet MS" pitchFamily="34" charset="0"/>
              </a:rPr>
              <a:t>A</a:t>
            </a:r>
            <a:r>
              <a:rPr lang="en-US" altLang="ko-KR" baseline="30000" dirty="0" err="1" smtClean="0">
                <a:latin typeface="Trebuchet MS" pitchFamily="34" charset="0"/>
              </a:rPr>
              <a:t>k</a:t>
            </a:r>
            <a:r>
              <a:rPr lang="en-US" altLang="ko-KR" baseline="30000" dirty="0" smtClean="0">
                <a:latin typeface="Trebuchet MS" pitchFamily="34" charset="0"/>
              </a:rPr>
              <a:t>-1</a:t>
            </a:r>
            <a:r>
              <a:rPr lang="en-US" altLang="ko-KR" dirty="0" smtClean="0">
                <a:latin typeface="Trebuchet MS" pitchFamily="34" charset="0"/>
              </a:rPr>
              <a:t>[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 smtClean="0">
                <a:latin typeface="Trebuchet MS" pitchFamily="34" charset="0"/>
              </a:rPr>
              <a:t>][k]</a:t>
            </a:r>
            <a:r>
              <a:rPr lang="ko-KR" altLang="en-US" dirty="0" smtClean="0">
                <a:latin typeface="Trebuchet MS" pitchFamily="34" charset="0"/>
              </a:rPr>
              <a:t>에 </a:t>
            </a:r>
            <a:r>
              <a:rPr lang="en-US" altLang="ko-KR" dirty="0" smtClean="0">
                <a:latin typeface="Trebuchet MS" pitchFamily="34" charset="0"/>
              </a:rPr>
              <a:t>k</a:t>
            </a:r>
            <a:r>
              <a:rPr lang="ko-KR" altLang="en-US" dirty="0" smtClean="0">
                <a:latin typeface="Trebuchet MS" pitchFamily="34" charset="0"/>
              </a:rPr>
              <a:t>에서 </a:t>
            </a:r>
            <a:r>
              <a:rPr lang="en-US" altLang="ko-KR" dirty="0" smtClean="0">
                <a:latin typeface="Trebuchet MS" pitchFamily="34" charset="0"/>
              </a:rPr>
              <a:t>j</a:t>
            </a:r>
            <a:r>
              <a:rPr lang="ko-KR" altLang="en-US" dirty="0" smtClean="0">
                <a:latin typeface="Trebuchet MS" pitchFamily="34" charset="0"/>
              </a:rPr>
              <a:t>까지의 </a:t>
            </a:r>
            <a:r>
              <a:rPr lang="ko-KR" altLang="en-US" dirty="0" smtClean="0">
                <a:latin typeface="Trebuchet MS" pitchFamily="34" charset="0"/>
              </a:rPr>
              <a:t>최단 거리  </a:t>
            </a:r>
            <a:r>
              <a:rPr lang="en-US" altLang="ko-KR" dirty="0" err="1" smtClean="0">
                <a:latin typeface="Trebuchet MS" pitchFamily="34" charset="0"/>
              </a:rPr>
              <a:t>A</a:t>
            </a:r>
            <a:r>
              <a:rPr lang="en-US" altLang="ko-KR" baseline="30000" dirty="0" err="1" smtClean="0">
                <a:latin typeface="Trebuchet MS" pitchFamily="34" charset="0"/>
              </a:rPr>
              <a:t>k</a:t>
            </a:r>
            <a:r>
              <a:rPr lang="en-US" altLang="ko-KR" baseline="30000" dirty="0" smtClean="0">
                <a:latin typeface="Trebuchet MS" pitchFamily="34" charset="0"/>
              </a:rPr>
              <a:t>-1</a:t>
            </a:r>
            <a:r>
              <a:rPr lang="en-US" altLang="ko-KR" dirty="0" smtClean="0">
                <a:latin typeface="Trebuchet MS" pitchFamily="34" charset="0"/>
              </a:rPr>
              <a:t>[k][j]</a:t>
            </a:r>
            <a:r>
              <a:rPr lang="ko-KR" altLang="en-US" dirty="0" smtClean="0">
                <a:latin typeface="Trebuchet MS" pitchFamily="34" charset="0"/>
              </a:rPr>
              <a:t>를 더한 값</a:t>
            </a:r>
            <a:endParaRPr lang="en-US" altLang="ko-KR" dirty="0" smtClean="0">
              <a:latin typeface="Trebuchet MS" pitchFamily="34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최단경로 알고리즘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2303875"/>
            <a:ext cx="2358084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간 인접 관계</a:t>
            </a:r>
          </a:p>
          <a:p>
            <a:endParaRPr lang="ko-KR" altLang="en-US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그래프로 표현하는 것들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2528900"/>
            <a:ext cx="3887787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657225" y="1624013"/>
            <a:ext cx="7920038" cy="37846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3366FF"/>
                </a:solidFill>
                <a:latin typeface="LetterGothic12PitchBT-Roman"/>
              </a:rPr>
              <a:t>int</a:t>
            </a:r>
            <a:r>
              <a:rPr lang="en-US" altLang="ko-KR" sz="160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A[MAX_VERTICES][MAX_VERTICES];</a:t>
            </a:r>
          </a:p>
          <a:p>
            <a:pPr eaLnBrk="1" hangingPunct="1"/>
            <a:r>
              <a:rPr lang="en-US" altLang="ko-KR" sz="1600">
                <a:solidFill>
                  <a:srgbClr val="3366FF"/>
                </a:solidFill>
                <a:latin typeface="LetterGothic12PitchBT-Roman"/>
              </a:rPr>
              <a:t>void</a:t>
            </a:r>
            <a:r>
              <a:rPr lang="en-US" altLang="ko-KR" sz="160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floyd(int n)</a:t>
            </a:r>
          </a:p>
          <a:p>
            <a:pPr eaLnBrk="1" hangingPunct="1"/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{</a:t>
            </a:r>
          </a:p>
          <a:p>
            <a:pPr eaLnBrk="1" hangingPunct="1"/>
            <a:r>
              <a:rPr lang="en-US" altLang="ko-KR" sz="1600">
                <a:solidFill>
                  <a:srgbClr val="3366FF"/>
                </a:solidFill>
                <a:latin typeface="LetterGothic12PitchBT-Roman"/>
              </a:rPr>
              <a:t>int</a:t>
            </a:r>
            <a:r>
              <a:rPr lang="en-US" altLang="ko-KR" sz="1600">
                <a:solidFill>
                  <a:srgbClr val="00FFFF"/>
                </a:solidFill>
                <a:latin typeface="LetterGothic12PitchBT-Roman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i, j, k;</a:t>
            </a:r>
          </a:p>
          <a:p>
            <a:pPr eaLnBrk="1" hangingPunct="1"/>
            <a:endParaRPr lang="en-US" altLang="ko-KR" sz="1600">
              <a:solidFill>
                <a:srgbClr val="00FFFF"/>
              </a:solidFill>
              <a:latin typeface="LetterGothic12PitchBT-Roman"/>
            </a:endParaRPr>
          </a:p>
          <a:p>
            <a:pPr eaLnBrk="1" hangingPunct="1"/>
            <a:r>
              <a:rPr lang="en-US" altLang="ko-KR" sz="1600">
                <a:solidFill>
                  <a:srgbClr val="3366FF"/>
                </a:solidFill>
                <a:latin typeface="LetterGothic12PitchBT-Roman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(i=0; i&lt;n; i++)</a:t>
            </a:r>
          </a:p>
          <a:p>
            <a:pPr eaLnBrk="1" hangingPunct="1"/>
            <a:r>
              <a:rPr lang="en-US" altLang="ko-KR" sz="1600">
                <a:solidFill>
                  <a:srgbClr val="00FFFF"/>
                </a:solidFill>
                <a:latin typeface="LetterGothic12PitchBT-Roman"/>
              </a:rPr>
              <a:t>	</a:t>
            </a:r>
            <a:r>
              <a:rPr lang="en-US" altLang="ko-KR" sz="1600">
                <a:solidFill>
                  <a:srgbClr val="3366FF"/>
                </a:solidFill>
                <a:latin typeface="LetterGothic12PitchBT-Roman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(j=0; j&lt;n; j++)</a:t>
            </a:r>
          </a:p>
          <a:p>
            <a:pPr eaLnBrk="1" hangingPunct="1"/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		A[i][j]=weight[i][j];</a:t>
            </a:r>
          </a:p>
          <a:p>
            <a:pPr eaLnBrk="1" hangingPunct="1"/>
            <a:endParaRPr lang="en-US" altLang="ko-KR" sz="1600">
              <a:solidFill>
                <a:srgbClr val="00FFFF"/>
              </a:solidFill>
              <a:latin typeface="LetterGothic12PitchBT-Roman"/>
            </a:endParaRPr>
          </a:p>
          <a:p>
            <a:pPr eaLnBrk="1" hangingPunct="1"/>
            <a:r>
              <a:rPr lang="en-US" altLang="ko-KR" sz="1600">
                <a:solidFill>
                  <a:srgbClr val="3366FF"/>
                </a:solidFill>
                <a:latin typeface="LetterGothic12PitchBT-Roman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(k=0; k&lt;n; k++)</a:t>
            </a:r>
          </a:p>
          <a:p>
            <a:pPr eaLnBrk="1" hangingPunct="1"/>
            <a:r>
              <a:rPr lang="en-US" altLang="ko-KR" sz="1600">
                <a:solidFill>
                  <a:srgbClr val="00FFFF"/>
                </a:solidFill>
                <a:latin typeface="LetterGothic12PitchBT-Roman"/>
              </a:rPr>
              <a:t>	</a:t>
            </a:r>
            <a:r>
              <a:rPr lang="en-US" altLang="ko-KR" sz="1600">
                <a:solidFill>
                  <a:srgbClr val="3366FF"/>
                </a:solidFill>
                <a:latin typeface="LetterGothic12PitchBT-Roman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(i=0; i&lt;n; i++)</a:t>
            </a:r>
          </a:p>
          <a:p>
            <a:pPr eaLnBrk="1" hangingPunct="1"/>
            <a:r>
              <a:rPr lang="en-US" altLang="ko-KR" sz="1600">
                <a:solidFill>
                  <a:srgbClr val="00FFFF"/>
                </a:solidFill>
                <a:latin typeface="LetterGothic12PitchBT-Roman"/>
              </a:rPr>
              <a:t>		</a:t>
            </a:r>
            <a:r>
              <a:rPr lang="en-US" altLang="ko-KR" sz="1600">
                <a:solidFill>
                  <a:srgbClr val="3366FF"/>
                </a:solidFill>
                <a:latin typeface="LetterGothic12PitchBT-Roman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(j=0; j&lt;n; j++)</a:t>
            </a:r>
          </a:p>
          <a:p>
            <a:pPr eaLnBrk="1" hangingPunct="1"/>
            <a:r>
              <a:rPr lang="en-US" altLang="ko-KR" sz="1600">
                <a:solidFill>
                  <a:srgbClr val="00FFFF"/>
                </a:solidFill>
                <a:latin typeface="LetterGothic12PitchBT-Roman"/>
              </a:rPr>
              <a:t>			</a:t>
            </a:r>
            <a:r>
              <a:rPr lang="en-US" altLang="ko-KR" sz="1600">
                <a:solidFill>
                  <a:srgbClr val="3366FF"/>
                </a:solidFill>
                <a:latin typeface="LetterGothic12PitchBT-Roman"/>
              </a:rPr>
              <a:t>if </a:t>
            </a:r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(A[i][k]+A[k][j] &lt; A[i][j])</a:t>
            </a:r>
          </a:p>
          <a:p>
            <a:pPr eaLnBrk="1" hangingPunct="1"/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				A[i][j] = A[i][k]+A[k][j];</a:t>
            </a:r>
          </a:p>
          <a:p>
            <a:pPr eaLnBrk="1" hangingPunct="1"/>
            <a:r>
              <a:rPr lang="en-US" altLang="ko-KR" sz="1600">
                <a:solidFill>
                  <a:srgbClr val="000000"/>
                </a:solidFill>
                <a:latin typeface="LetterGothic12PitchBT-Roman"/>
              </a:rPr>
              <a:t>}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최단경로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Floyd</a:t>
            </a:r>
            <a:r>
              <a:rPr lang="ko-KR" altLang="en-US" smtClean="0"/>
              <a:t>의 최단경로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98538"/>
            <a:ext cx="2303462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1363663"/>
            <a:ext cx="2205037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314450"/>
            <a:ext cx="8229600" cy="4811713"/>
          </a:xfrm>
        </p:spPr>
        <p:txBody>
          <a:bodyPr/>
          <a:lstStyle/>
          <a:p>
            <a:r>
              <a:rPr lang="ko-KR" altLang="en-US" sz="2100" smtClean="0"/>
              <a:t>네트워크에 </a:t>
            </a:r>
            <a:r>
              <a:rPr lang="en-US" altLang="ko-KR" sz="2100" smtClean="0"/>
              <a:t>n</a:t>
            </a:r>
            <a:r>
              <a:rPr lang="ko-KR" altLang="en-US" sz="2100" smtClean="0"/>
              <a:t>개의 정점이 있다면</a:t>
            </a:r>
            <a:r>
              <a:rPr lang="en-US" altLang="ko-KR" sz="2100" smtClean="0"/>
              <a:t>, Floyd</a:t>
            </a:r>
            <a:r>
              <a:rPr lang="ko-KR" altLang="en-US" sz="2100" smtClean="0"/>
              <a:t>의 최단경로 </a:t>
            </a:r>
            <a:endParaRPr lang="en-US" altLang="ko-KR" sz="2100" smtClean="0"/>
          </a:p>
          <a:p>
            <a:pPr>
              <a:buFont typeface="Wingdings" pitchFamily="2" charset="2"/>
              <a:buNone/>
            </a:pPr>
            <a:r>
              <a:rPr lang="en-US" altLang="ko-KR" sz="2100" smtClean="0"/>
              <a:t>	</a:t>
            </a:r>
            <a:r>
              <a:rPr lang="ko-KR" altLang="en-US" sz="2100" smtClean="0"/>
              <a:t>알고리즘은 </a:t>
            </a:r>
            <a:r>
              <a:rPr lang="en-US" altLang="ko-KR" sz="2100" smtClean="0"/>
              <a:t>3</a:t>
            </a:r>
            <a:r>
              <a:rPr lang="ko-KR" altLang="en-US" sz="2100" smtClean="0"/>
              <a:t>중 반복문을 실행되므로 시간 복잡도는 </a:t>
            </a:r>
            <a:endParaRPr lang="en-US" altLang="ko-KR" sz="2100" smtClean="0"/>
          </a:p>
          <a:p>
            <a:pPr>
              <a:buFont typeface="Wingdings" pitchFamily="2" charset="2"/>
              <a:buNone/>
            </a:pPr>
            <a:r>
              <a:rPr lang="en-US" altLang="ko-KR" sz="2100" i="1" smtClean="0">
                <a:latin typeface="MMTimesItalic"/>
              </a:rPr>
              <a:t>	O</a:t>
            </a:r>
            <a:r>
              <a:rPr lang="en-US" altLang="ko-KR" sz="2100" i="1" smtClean="0">
                <a:latin typeface="MMTimesRoman"/>
              </a:rPr>
              <a:t>(</a:t>
            </a:r>
            <a:r>
              <a:rPr lang="en-US" altLang="ko-KR" sz="2100" i="1" smtClean="0">
                <a:latin typeface="MMTimesItalic"/>
              </a:rPr>
              <a:t>n</a:t>
            </a:r>
            <a:r>
              <a:rPr lang="en-US" altLang="ko-KR" sz="2100" i="1" smtClean="0">
                <a:latin typeface="MMTimesRoman"/>
              </a:rPr>
              <a:t>3)</a:t>
            </a:r>
            <a:r>
              <a:rPr lang="ko-KR" altLang="en-US" sz="2100" smtClean="0"/>
              <a:t> 이</a:t>
            </a:r>
            <a:r>
              <a:rPr lang="en-US" altLang="ko-KR" sz="2100" smtClean="0"/>
              <a:t> </a:t>
            </a:r>
            <a:r>
              <a:rPr lang="ko-KR" altLang="en-US" sz="2100" smtClean="0"/>
              <a:t>된다</a:t>
            </a:r>
            <a:endParaRPr lang="en-US" altLang="ko-KR" sz="2100" smtClean="0"/>
          </a:p>
          <a:p>
            <a:r>
              <a:rPr lang="ko-KR" altLang="en-US" sz="2100" smtClean="0"/>
              <a:t>모든 정점상의 최단경로를 구하려면 </a:t>
            </a:r>
            <a:r>
              <a:rPr lang="en-US" altLang="ko-KR" sz="2100" smtClean="0"/>
              <a:t>Dijkstra</a:t>
            </a:r>
            <a:r>
              <a:rPr lang="ko-KR" altLang="en-US" sz="2100" smtClean="0"/>
              <a:t>의 알고리즘</a:t>
            </a:r>
            <a:r>
              <a:rPr lang="en-US" altLang="ko-KR" sz="2100" i="1" smtClean="0">
                <a:latin typeface="MMTimesItalic"/>
              </a:rPr>
              <a:t> O</a:t>
            </a:r>
            <a:r>
              <a:rPr lang="en-US" altLang="ko-KR" sz="2100" i="1" smtClean="0">
                <a:latin typeface="MMTimesRoman"/>
              </a:rPr>
              <a:t>(</a:t>
            </a:r>
            <a:r>
              <a:rPr lang="en-US" altLang="ko-KR" sz="2100" i="1" smtClean="0">
                <a:latin typeface="MMTimesItalic"/>
              </a:rPr>
              <a:t>n</a:t>
            </a:r>
            <a:r>
              <a:rPr lang="en-US" altLang="ko-KR" sz="2100" i="1" smtClean="0">
                <a:latin typeface="MMTimesRoman"/>
              </a:rPr>
              <a:t>2)</a:t>
            </a:r>
            <a:r>
              <a:rPr lang="ko-KR" altLang="en-US" sz="2100" smtClean="0"/>
              <a:t>을 </a:t>
            </a:r>
            <a:r>
              <a:rPr lang="en-US" altLang="ko-KR" sz="2100" i="1" smtClean="0"/>
              <a:t>n</a:t>
            </a:r>
            <a:r>
              <a:rPr lang="ko-KR" altLang="en-US" sz="2100" smtClean="0"/>
              <a:t>번 반복해도 되며</a:t>
            </a:r>
            <a:r>
              <a:rPr lang="en-US" altLang="ko-KR" sz="2100" smtClean="0"/>
              <a:t>, </a:t>
            </a:r>
            <a:r>
              <a:rPr lang="ko-KR" altLang="en-US" sz="2100" smtClean="0"/>
              <a:t>이 경우 전체 복잡도는 </a:t>
            </a:r>
            <a:r>
              <a:rPr lang="en-US" altLang="ko-KR" sz="2100" i="1" smtClean="0">
                <a:latin typeface="MMTimesItalic"/>
              </a:rPr>
              <a:t>O</a:t>
            </a:r>
            <a:r>
              <a:rPr lang="en-US" altLang="ko-KR" sz="2100" i="1" smtClean="0">
                <a:latin typeface="MMTimesRoman"/>
              </a:rPr>
              <a:t>(</a:t>
            </a:r>
            <a:r>
              <a:rPr lang="en-US" altLang="ko-KR" sz="2100" i="1" smtClean="0">
                <a:latin typeface="MMTimesItalic"/>
              </a:rPr>
              <a:t>n</a:t>
            </a:r>
            <a:r>
              <a:rPr lang="en-US" altLang="ko-KR" sz="2100" i="1" smtClean="0">
                <a:latin typeface="MMTimesRoman"/>
              </a:rPr>
              <a:t>3)</a:t>
            </a:r>
            <a:r>
              <a:rPr lang="ko-KR" altLang="en-US" sz="2100" smtClean="0"/>
              <a:t> 이</a:t>
            </a:r>
            <a:r>
              <a:rPr lang="en-US" altLang="ko-KR" sz="210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 sz="2100" smtClean="0"/>
              <a:t>	</a:t>
            </a:r>
            <a:r>
              <a:rPr lang="ko-KR" altLang="en-US" sz="2100" smtClean="0"/>
              <a:t>된다</a:t>
            </a:r>
            <a:endParaRPr lang="en-US" altLang="ko-KR" sz="2100" i="1" smtClean="0"/>
          </a:p>
          <a:p>
            <a:r>
              <a:rPr lang="ko-KR" altLang="en-US" sz="2100" smtClean="0"/>
              <a:t>모든 정점 쌍의 최단경로를 구하는데 있어 두 알고리즘 </a:t>
            </a:r>
            <a:endParaRPr lang="en-US" altLang="ko-KR" sz="2100" smtClean="0"/>
          </a:p>
          <a:p>
            <a:pPr>
              <a:buFont typeface="Wingdings" pitchFamily="2" charset="2"/>
              <a:buNone/>
            </a:pPr>
            <a:r>
              <a:rPr lang="en-US" altLang="ko-KR" sz="2100" smtClean="0"/>
              <a:t>	</a:t>
            </a:r>
            <a:r>
              <a:rPr lang="ko-KR" altLang="en-US" sz="2100" smtClean="0"/>
              <a:t>모두 동일한 </a:t>
            </a:r>
            <a:r>
              <a:rPr lang="en-US" altLang="ko-KR" sz="2100" i="1" smtClean="0">
                <a:latin typeface="MMTimesItalic"/>
              </a:rPr>
              <a:t>O</a:t>
            </a:r>
            <a:r>
              <a:rPr lang="en-US" altLang="ko-KR" sz="2100" i="1" smtClean="0">
                <a:latin typeface="MMTimesRoman"/>
              </a:rPr>
              <a:t>(</a:t>
            </a:r>
            <a:r>
              <a:rPr lang="en-US" altLang="ko-KR" sz="2100" i="1" smtClean="0">
                <a:latin typeface="MMTimesItalic"/>
              </a:rPr>
              <a:t>n</a:t>
            </a:r>
            <a:r>
              <a:rPr lang="en-US" altLang="ko-KR" sz="2100" i="1" smtClean="0">
                <a:latin typeface="MMTimesRoman"/>
              </a:rPr>
              <a:t>3)</a:t>
            </a:r>
            <a:r>
              <a:rPr lang="ko-KR" altLang="en-US" sz="2100" smtClean="0"/>
              <a:t>의 복잡도를 가지지만 </a:t>
            </a:r>
            <a:r>
              <a:rPr lang="en-US" altLang="ko-KR" sz="2100" smtClean="0"/>
              <a:t>Floyd</a:t>
            </a:r>
            <a:r>
              <a:rPr lang="ko-KR" altLang="en-US" sz="2100" smtClean="0"/>
              <a:t>의 </a:t>
            </a:r>
            <a:endParaRPr lang="en-US" altLang="ko-KR" sz="2100" smtClean="0"/>
          </a:p>
          <a:p>
            <a:pPr>
              <a:buFont typeface="Wingdings" pitchFamily="2" charset="2"/>
              <a:buNone/>
            </a:pPr>
            <a:r>
              <a:rPr lang="en-US" altLang="ko-KR" sz="2100" smtClean="0"/>
              <a:t>	</a:t>
            </a:r>
            <a:r>
              <a:rPr lang="ko-KR" altLang="en-US" sz="2100" smtClean="0"/>
              <a:t>알고리즘은 매우 간결한 반복구문을 사용하므로 </a:t>
            </a:r>
            <a:r>
              <a:rPr lang="en-US" altLang="ko-KR" sz="2100" smtClean="0"/>
              <a:t>Dijkstra</a:t>
            </a:r>
            <a:r>
              <a:rPr lang="ko-KR" altLang="en-US" sz="2100" smtClean="0"/>
              <a:t>의 </a:t>
            </a:r>
            <a:endParaRPr lang="en-US" altLang="ko-KR" sz="2100" smtClean="0"/>
          </a:p>
          <a:p>
            <a:pPr>
              <a:buFont typeface="Wingdings" pitchFamily="2" charset="2"/>
              <a:buNone/>
            </a:pPr>
            <a:r>
              <a:rPr lang="en-US" altLang="ko-KR" sz="2100" smtClean="0"/>
              <a:t>	</a:t>
            </a:r>
            <a:r>
              <a:rPr lang="ko-KR" altLang="en-US" sz="2100" smtClean="0"/>
              <a:t>알고리즘 보다 효율적이다</a:t>
            </a:r>
            <a:endParaRPr lang="en-US" altLang="ko-KR" sz="2100" smtClean="0">
              <a:latin typeface="Trebuchet MS" pitchFamily="34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  Floyd</a:t>
            </a:r>
            <a:r>
              <a:rPr lang="ko-KR" altLang="en-US" sz="3600" smtClean="0"/>
              <a:t>의 최단경로 알고리즘 복잡도</a:t>
            </a:r>
            <a:endParaRPr lang="ko-KR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314450"/>
            <a:ext cx="8229600" cy="55435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방향 그래프에서 간선 </a:t>
            </a:r>
            <a:r>
              <a:rPr lang="en-US" altLang="ko-KR" dirty="0" smtClean="0"/>
              <a:t>&lt;u, v&gt;</a:t>
            </a:r>
            <a:r>
              <a:rPr lang="ko-KR" altLang="en-US" dirty="0" smtClean="0"/>
              <a:t>가 있다면 정점 </a:t>
            </a:r>
            <a:r>
              <a:rPr lang="en-US" altLang="ko-KR" dirty="0" smtClean="0"/>
              <a:t>u</a:t>
            </a:r>
            <a:r>
              <a:rPr lang="ko-KR" altLang="en-US" dirty="0" smtClean="0"/>
              <a:t>는 정점 </a:t>
            </a:r>
            <a:r>
              <a:rPr lang="en-US" altLang="ko-KR" dirty="0" smtClean="0"/>
              <a:t>v</a:t>
            </a:r>
            <a:r>
              <a:rPr lang="ko-KR" altLang="en-US" dirty="0" smtClean="0"/>
              <a:t>를 선행함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방향 그래프 정점들의 선행 순서를 위배하지 않으면서 모든 정점을 나열</a:t>
            </a:r>
            <a:endParaRPr lang="en-US" altLang="ko-KR" dirty="0" smtClean="0"/>
          </a:p>
          <a:p>
            <a:r>
              <a:rPr lang="ko-KR" altLang="en-US" dirty="0" smtClean="0"/>
              <a:t>선수 과목은 과목들의 선행 관계 표현함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9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700" dirty="0" smtClean="0"/>
          </a:p>
          <a:p>
            <a:r>
              <a:rPr lang="ko-KR" altLang="en-US" dirty="0" smtClean="0"/>
              <a:t>위상 순서</a:t>
            </a:r>
            <a:r>
              <a:rPr lang="en-US" altLang="ko-KR" dirty="0" smtClean="0"/>
              <a:t>(topological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order)</a:t>
            </a:r>
          </a:p>
          <a:p>
            <a:pPr lvl="1"/>
            <a:r>
              <a:rPr lang="en-US" altLang="ko-KR" dirty="0" smtClean="0"/>
              <a:t>(0,1,2,3,4,5) , (1,0,2,3,4,5)</a:t>
            </a:r>
          </a:p>
          <a:p>
            <a:r>
              <a:rPr lang="en-US" altLang="ko-KR" dirty="0" smtClean="0"/>
              <a:t>(2,0,1,3,4,5)</a:t>
            </a:r>
            <a:r>
              <a:rPr lang="ko-KR" altLang="en-US" dirty="0" smtClean="0"/>
              <a:t>는 위상 순서가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왜냐하면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정점이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 정점 앞에 오기 때문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위상정렬</a:t>
            </a:r>
            <a:r>
              <a:rPr lang="en-US" altLang="ko-KR" smtClean="0">
                <a:latin typeface="Trebuchet MS" pitchFamily="34" charset="0"/>
              </a:rPr>
              <a:t>(topological sort)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66564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0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26271"/>
              </p:ext>
            </p:extLst>
          </p:nvPr>
        </p:nvGraphicFramePr>
        <p:xfrm>
          <a:off x="1196625" y="2888940"/>
          <a:ext cx="3644900" cy="1922466"/>
        </p:xfrm>
        <a:graphic>
          <a:graphicData uri="http://schemas.openxmlformats.org/drawingml/2006/table">
            <a:tbl>
              <a:tblPr/>
              <a:tblGrid>
                <a:gridCol w="1066800"/>
                <a:gridCol w="1511300"/>
                <a:gridCol w="1066800"/>
              </a:tblGrid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과목번호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과목명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선수과목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0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컴퓨터개론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없음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이산수학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없음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C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언어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0</a:t>
                      </a: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자료구조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0, 1, 2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확률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1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5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알고리즘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HY엽서M" pitchFamily="18" charset="-127"/>
                          <a:ea typeface="HY엽서M" pitchFamily="18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2, 3, 4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735" marB="45735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pic>
        <p:nvPicPr>
          <p:cNvPr id="66600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901" y="3068960"/>
            <a:ext cx="2673415" cy="151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위상정렬 알고리즘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611188" y="1530350"/>
            <a:ext cx="7920037" cy="28924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Input: </a:t>
            </a:r>
            <a:r>
              <a:rPr lang="ko-KR" altLang="en-US" sz="1400">
                <a:latin typeface="Lucida Console" panose="020B0609040504020204" pitchFamily="49" charset="0"/>
              </a:rPr>
              <a:t>그래프 </a:t>
            </a:r>
            <a:r>
              <a:rPr lang="en-US" altLang="ko-KR" sz="1400">
                <a:latin typeface="Lucida Console" panose="020B0609040504020204" pitchFamily="49" charset="0"/>
              </a:rPr>
              <a:t>G=(V,E)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Output: </a:t>
            </a:r>
            <a:r>
              <a:rPr lang="ko-KR" altLang="en-US" sz="1400">
                <a:latin typeface="Lucida Console" panose="020B0609040504020204" pitchFamily="49" charset="0"/>
              </a:rPr>
              <a:t>위상 정렬 순서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ko-KR" altLang="en-US" sz="1400">
              <a:latin typeface="Lucida Console" panose="020B0609040504020204" pitchFamily="49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topo_sort(G)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>
              <a:latin typeface="Lucida Console" panose="020B0609040504020204" pitchFamily="49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for i←0 to  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if( </a:t>
            </a:r>
            <a:r>
              <a:rPr lang="ko-KR" altLang="en-US" sz="1400">
                <a:latin typeface="Lucida Console" panose="020B0609040504020204" pitchFamily="49" charset="0"/>
              </a:rPr>
              <a:t>모든 정점이 선행 정점을 가지면 </a:t>
            </a:r>
            <a:r>
              <a:rPr lang="en-US" altLang="ko-KR" sz="1400">
                <a:latin typeface="Lucida Console" panose="020B0609040504020204" pitchFamily="49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	then </a:t>
            </a:r>
            <a:r>
              <a:rPr lang="ko-KR" altLang="en-US" sz="1400">
                <a:latin typeface="Lucida Console" panose="020B0609040504020204" pitchFamily="49" charset="0"/>
              </a:rPr>
              <a:t>사이클이 존재하고 위상 정렬 불가</a:t>
            </a:r>
            <a:r>
              <a:rPr lang="en-US" altLang="ko-KR" sz="1400"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</a:t>
            </a:r>
            <a:r>
              <a:rPr lang="ko-KR" altLang="en-US" sz="1400">
                <a:latin typeface="Lucida Console" panose="020B0609040504020204" pitchFamily="49" charset="0"/>
              </a:rPr>
              <a:t>선행 정점을 가지지 않는 정점 </a:t>
            </a:r>
            <a:r>
              <a:rPr lang="en-US" altLang="ko-KR" sz="1400">
                <a:latin typeface="Lucida Console" panose="020B0609040504020204" pitchFamily="49" charset="0"/>
              </a:rPr>
              <a:t>v </a:t>
            </a:r>
            <a:r>
              <a:rPr lang="ko-KR" altLang="en-US" sz="1400">
                <a:latin typeface="Lucida Console" panose="020B0609040504020204" pitchFamily="49" charset="0"/>
              </a:rPr>
              <a:t>선택</a:t>
            </a:r>
            <a:r>
              <a:rPr lang="en-US" altLang="ko-KR" sz="1400"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v</a:t>
            </a:r>
            <a:r>
              <a:rPr lang="ko-KR" altLang="en-US" sz="1400">
                <a:latin typeface="Lucida Console" panose="020B0609040504020204" pitchFamily="49" charset="0"/>
              </a:rPr>
              <a:t>를 출력</a:t>
            </a:r>
            <a:r>
              <a:rPr lang="en-US" altLang="ko-KR" sz="1400"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anose="020B0609040504020204" pitchFamily="49" charset="0"/>
              </a:rPr>
              <a:t>	v</a:t>
            </a:r>
            <a:r>
              <a:rPr lang="ko-KR" altLang="en-US" sz="1400">
                <a:latin typeface="Lucida Console" panose="020B0609040504020204" pitchFamily="49" charset="0"/>
              </a:rPr>
              <a:t>와 </a:t>
            </a:r>
            <a:r>
              <a:rPr lang="en-US" altLang="ko-KR" sz="1400">
                <a:latin typeface="Lucida Console" panose="020B0609040504020204" pitchFamily="49" charset="0"/>
              </a:rPr>
              <a:t>v</a:t>
            </a:r>
            <a:r>
              <a:rPr lang="ko-KR" altLang="en-US" sz="1400">
                <a:latin typeface="Lucida Console" panose="020B0609040504020204" pitchFamily="49" charset="0"/>
              </a:rPr>
              <a:t>에서 나온 모든 간선들을 그래프에서 삭제</a:t>
            </a:r>
            <a:r>
              <a:rPr lang="en-US" altLang="ko-KR" sz="1400">
                <a:latin typeface="Lucida Console" panose="020B06090405040202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위상정렬의 예</a:t>
            </a: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538790"/>
            <a:ext cx="5862096" cy="461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36183" y="2708920"/>
            <a:ext cx="11701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진입차수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인 걸 선택해서 그 정점과 연결된 모든 간선을 삭제한다</a:t>
            </a:r>
            <a:endParaRPr lang="en-US" altLang="ko-KR" sz="1000" dirty="0" smtClean="0"/>
          </a:p>
          <a:p>
            <a:r>
              <a:rPr lang="en-US" altLang="ko-KR" sz="1000" dirty="0" smtClean="0"/>
              <a:t>=&gt;</a:t>
            </a:r>
            <a:r>
              <a:rPr lang="ko-KR" altLang="en-US" sz="1000" dirty="0" smtClean="0"/>
              <a:t>수행한 걸 지운다</a:t>
            </a:r>
            <a:endParaRPr lang="en-US" altLang="ko-KR" sz="1000" dirty="0" smtClean="0"/>
          </a:p>
          <a:p>
            <a:r>
              <a:rPr lang="en-US" altLang="ko-KR" sz="1000" dirty="0" smtClean="0"/>
              <a:t>Ex)1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내차수가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0</a:t>
            </a:r>
            <a:r>
              <a:rPr lang="ko-KR" altLang="en-US" sz="1000" dirty="0" smtClean="0"/>
              <a:t>이므로 정점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을 먼저 삭제한다</a:t>
            </a:r>
            <a:endParaRPr lang="en-US" altLang="ko-KR" sz="1000" dirty="0" smtClean="0"/>
          </a:p>
          <a:p>
            <a:endParaRPr lang="ko-KR" altLang="en-US" sz="1000" dirty="0"/>
          </a:p>
        </p:txBody>
      </p:sp>
      <p:cxnSp>
        <p:nvCxnSpPr>
          <p:cNvPr id="4" name="꺾인 연결선 3"/>
          <p:cNvCxnSpPr/>
          <p:nvPr/>
        </p:nvCxnSpPr>
        <p:spPr>
          <a:xfrm rot="5400000" flipH="1" flipV="1">
            <a:off x="4691249" y="2398897"/>
            <a:ext cx="460002" cy="3"/>
          </a:xfrm>
          <a:prstGeom prst="bentConnector3">
            <a:avLst>
              <a:gd name="adj1" fmla="val 50000"/>
            </a:avLst>
          </a:prstGeom>
          <a:ln w="57150">
            <a:solidFill>
              <a:srgbClr val="98B9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556665" y="4644135"/>
            <a:ext cx="945105" cy="0"/>
          </a:xfrm>
          <a:prstGeom prst="straightConnector1">
            <a:avLst/>
          </a:prstGeom>
          <a:ln w="38100">
            <a:solidFill>
              <a:srgbClr val="98B9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540" y="4104075"/>
            <a:ext cx="112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정점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내차수가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됨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ChangeArrowheads="1"/>
          </p:cNvSpPr>
          <p:nvPr/>
        </p:nvSpPr>
        <p:spPr bwMode="auto">
          <a:xfrm>
            <a:off x="657225" y="1628775"/>
            <a:ext cx="7920038" cy="403066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void </a:t>
            </a:r>
            <a:r>
              <a:rPr lang="en-US" altLang="ko-KR" sz="1600" dirty="0" err="1">
                <a:latin typeface="LetterGothic12PitchBT-Roman"/>
              </a:rPr>
              <a:t>topo_sort</a:t>
            </a:r>
            <a:r>
              <a:rPr lang="en-US" altLang="ko-KR" sz="1600" dirty="0">
                <a:latin typeface="LetterGothic12PitchBT-Roman"/>
              </a:rPr>
              <a:t>(</a:t>
            </a:r>
            <a:r>
              <a:rPr lang="en-US" altLang="ko-KR" sz="1600" dirty="0" err="1">
                <a:latin typeface="LetterGothic12PitchBT-Roman"/>
              </a:rPr>
              <a:t>GraphType</a:t>
            </a:r>
            <a:r>
              <a:rPr lang="en-US" altLang="ko-KR" sz="1600" dirty="0">
                <a:latin typeface="LetterGothic12PitchBT-Roman"/>
              </a:rPr>
              <a:t> *g)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{</a:t>
            </a:r>
          </a:p>
          <a:p>
            <a:pPr>
              <a:defRPr/>
            </a:pPr>
            <a:r>
              <a:rPr lang="en-US" altLang="ko-KR" sz="1600" dirty="0" err="1">
                <a:latin typeface="LetterGothic12PitchBT-Roman"/>
              </a:rPr>
              <a:t>int</a:t>
            </a:r>
            <a:r>
              <a:rPr lang="en-US" altLang="ko-KR" sz="1600" dirty="0">
                <a:latin typeface="LetterGothic12PitchBT-Roman"/>
              </a:rPr>
              <a:t> </a:t>
            </a:r>
            <a:r>
              <a:rPr lang="en-US" altLang="ko-KR" sz="1600" dirty="0" err="1">
                <a:latin typeface="LetterGothic12PitchBT-Roman"/>
              </a:rPr>
              <a:t>i</a:t>
            </a:r>
            <a:r>
              <a:rPr lang="en-US" altLang="ko-KR" sz="1600" dirty="0">
                <a:latin typeface="LetterGothic12PitchBT-Roman"/>
              </a:rPr>
              <a:t>;</a:t>
            </a:r>
          </a:p>
          <a:p>
            <a:pPr>
              <a:defRPr/>
            </a:pPr>
            <a:r>
              <a:rPr lang="en-US" altLang="ko-KR" sz="1600" dirty="0" err="1">
                <a:latin typeface="LetterGothic12PitchBT-Roman"/>
              </a:rPr>
              <a:t>StackType</a:t>
            </a:r>
            <a:r>
              <a:rPr lang="en-US" altLang="ko-KR" sz="1600" dirty="0">
                <a:latin typeface="LetterGothic12PitchBT-Roman"/>
              </a:rPr>
              <a:t> s;</a:t>
            </a:r>
          </a:p>
          <a:p>
            <a:pPr>
              <a:defRPr/>
            </a:pPr>
            <a:r>
              <a:rPr lang="en-US" altLang="ko-KR" sz="1600" dirty="0" err="1">
                <a:latin typeface="LetterGothic12PitchBT-Roman"/>
              </a:rPr>
              <a:t>GraphNode</a:t>
            </a:r>
            <a:r>
              <a:rPr lang="en-US" altLang="ko-KR" sz="1600" dirty="0">
                <a:latin typeface="LetterGothic12PitchBT-Roman"/>
              </a:rPr>
              <a:t> *node;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// </a:t>
            </a:r>
            <a:r>
              <a:rPr lang="ko-KR" altLang="en-US" sz="1200" dirty="0">
                <a:latin typeface="#ｵｪｷ・Identity-H"/>
              </a:rPr>
              <a:t>모든 정점의 진입 차수를 계산</a:t>
            </a:r>
          </a:p>
          <a:p>
            <a:pPr>
              <a:defRPr/>
            </a:pPr>
            <a:r>
              <a:rPr lang="en-US" altLang="ko-KR" sz="1600" dirty="0" err="1">
                <a:latin typeface="LetterGothic12PitchBT-Roman"/>
              </a:rPr>
              <a:t>int</a:t>
            </a:r>
            <a:r>
              <a:rPr lang="en-US" altLang="ko-KR" sz="1600" dirty="0">
                <a:latin typeface="LetterGothic12PitchBT-Roman"/>
              </a:rPr>
              <a:t> *</a:t>
            </a:r>
            <a:r>
              <a:rPr lang="en-US" altLang="ko-KR" sz="1600" dirty="0" err="1">
                <a:latin typeface="LetterGothic12PitchBT-Roman"/>
              </a:rPr>
              <a:t>in_degree</a:t>
            </a:r>
            <a:r>
              <a:rPr lang="en-US" altLang="ko-KR" sz="1600" dirty="0">
                <a:latin typeface="LetterGothic12PitchBT-Roman"/>
              </a:rPr>
              <a:t> = (</a:t>
            </a:r>
            <a:r>
              <a:rPr lang="en-US" altLang="ko-KR" sz="1600" dirty="0" err="1">
                <a:latin typeface="LetterGothic12PitchBT-Roman"/>
              </a:rPr>
              <a:t>int</a:t>
            </a:r>
            <a:r>
              <a:rPr lang="en-US" altLang="ko-KR" sz="1600" dirty="0">
                <a:latin typeface="LetterGothic12PitchBT-Roman"/>
              </a:rPr>
              <a:t> *)</a:t>
            </a:r>
            <a:r>
              <a:rPr lang="en-US" altLang="ko-KR" sz="1600" dirty="0" err="1">
                <a:latin typeface="LetterGothic12PitchBT-Roman"/>
              </a:rPr>
              <a:t>malloc</a:t>
            </a:r>
            <a:r>
              <a:rPr lang="en-US" altLang="ko-KR" sz="1600" dirty="0">
                <a:latin typeface="LetterGothic12PitchBT-Roman"/>
              </a:rPr>
              <a:t>(g-&gt;n* </a:t>
            </a:r>
            <a:r>
              <a:rPr lang="en-US" altLang="ko-KR" sz="1600" dirty="0" err="1">
                <a:latin typeface="LetterGothic12PitchBT-Roman"/>
              </a:rPr>
              <a:t>sizeof</a:t>
            </a:r>
            <a:r>
              <a:rPr lang="en-US" altLang="ko-KR" sz="1600" dirty="0">
                <a:latin typeface="LetterGothic12PitchBT-Roman"/>
              </a:rPr>
              <a:t>(</a:t>
            </a:r>
            <a:r>
              <a:rPr lang="en-US" altLang="ko-KR" sz="1600" dirty="0" err="1">
                <a:latin typeface="LetterGothic12PitchBT-Roman"/>
              </a:rPr>
              <a:t>int</a:t>
            </a:r>
            <a:r>
              <a:rPr lang="en-US" altLang="ko-KR" sz="1600" dirty="0">
                <a:latin typeface="LetterGothic12PitchBT-Roman"/>
              </a:rPr>
              <a:t>));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for(</a:t>
            </a:r>
            <a:r>
              <a:rPr lang="en-US" altLang="ko-KR" sz="1600" dirty="0" err="1">
                <a:latin typeface="LetterGothic12PitchBT-Roman"/>
              </a:rPr>
              <a:t>i</a:t>
            </a:r>
            <a:r>
              <a:rPr lang="en-US" altLang="ko-KR" sz="1600" dirty="0">
                <a:latin typeface="LetterGothic12PitchBT-Roman"/>
              </a:rPr>
              <a:t> = 0; </a:t>
            </a:r>
            <a:r>
              <a:rPr lang="en-US" altLang="ko-KR" sz="1600" dirty="0" err="1">
                <a:latin typeface="LetterGothic12PitchBT-Roman"/>
              </a:rPr>
              <a:t>i</a:t>
            </a:r>
            <a:r>
              <a:rPr lang="en-US" altLang="ko-KR" sz="1600" dirty="0">
                <a:latin typeface="LetterGothic12PitchBT-Roman"/>
              </a:rPr>
              <a:t> &lt; g-&gt;n; </a:t>
            </a:r>
            <a:r>
              <a:rPr lang="en-US" altLang="ko-KR" sz="1600" dirty="0" err="1">
                <a:latin typeface="LetterGothic12PitchBT-Roman"/>
              </a:rPr>
              <a:t>i</a:t>
            </a:r>
            <a:r>
              <a:rPr lang="en-US" altLang="ko-KR" sz="1600" dirty="0">
                <a:latin typeface="LetterGothic12PitchBT-Roman"/>
              </a:rPr>
              <a:t>++) 		// </a:t>
            </a:r>
            <a:r>
              <a:rPr lang="ko-KR" altLang="en-US" sz="1200" dirty="0">
                <a:latin typeface="#ｵｪｷ・Identity-H"/>
              </a:rPr>
              <a:t>초기화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</a:t>
            </a:r>
            <a:r>
              <a:rPr lang="en-US" altLang="ko-KR" sz="1600" dirty="0" err="1">
                <a:latin typeface="LetterGothic12PitchBT-Roman"/>
              </a:rPr>
              <a:t>in_degree</a:t>
            </a:r>
            <a:r>
              <a:rPr lang="en-US" altLang="ko-KR" sz="1600" dirty="0">
                <a:latin typeface="LetterGothic12PitchBT-Roman"/>
              </a:rPr>
              <a:t>[</a:t>
            </a:r>
            <a:r>
              <a:rPr lang="en-US" altLang="ko-KR" sz="1600" dirty="0" err="1">
                <a:latin typeface="LetterGothic12PitchBT-Roman"/>
              </a:rPr>
              <a:t>i</a:t>
            </a:r>
            <a:r>
              <a:rPr lang="en-US" altLang="ko-KR" sz="1600" dirty="0">
                <a:latin typeface="LetterGothic12PitchBT-Roman"/>
              </a:rPr>
              <a:t>] = 0;</a:t>
            </a:r>
          </a:p>
          <a:p>
            <a:pPr>
              <a:defRPr/>
            </a:pPr>
            <a:r>
              <a:rPr lang="nn-NO" altLang="ko-KR" sz="1600" dirty="0">
                <a:latin typeface="LetterGothic12PitchBT-Roman"/>
              </a:rPr>
              <a:t>for(i = 0; i &lt; g-&gt;n; i++){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</a:t>
            </a:r>
            <a:r>
              <a:rPr lang="en-US" altLang="ko-KR" sz="1600" dirty="0" err="1">
                <a:latin typeface="LetterGothic12PitchBT-Roman"/>
              </a:rPr>
              <a:t>GraphNode</a:t>
            </a:r>
            <a:r>
              <a:rPr lang="en-US" altLang="ko-KR" sz="1600" dirty="0">
                <a:latin typeface="LetterGothic12PitchBT-Roman"/>
              </a:rPr>
              <a:t> *node = g-&gt;</a:t>
            </a:r>
            <a:r>
              <a:rPr lang="en-US" altLang="ko-KR" sz="1600" dirty="0" err="1">
                <a:latin typeface="LetterGothic12PitchBT-Roman"/>
              </a:rPr>
              <a:t>adj_list</a:t>
            </a:r>
            <a:r>
              <a:rPr lang="en-US" altLang="ko-KR" sz="1600" dirty="0">
                <a:latin typeface="LetterGothic12PitchBT-Roman"/>
              </a:rPr>
              <a:t>[</a:t>
            </a:r>
            <a:r>
              <a:rPr lang="en-US" altLang="ko-KR" sz="1600" dirty="0" err="1">
                <a:latin typeface="LetterGothic12PitchBT-Roman"/>
              </a:rPr>
              <a:t>i</a:t>
            </a:r>
            <a:r>
              <a:rPr lang="en-US" altLang="ko-KR" sz="1600" dirty="0">
                <a:latin typeface="LetterGothic12PitchBT-Roman"/>
              </a:rPr>
              <a:t>]; 	// </a:t>
            </a:r>
            <a:r>
              <a:rPr lang="ko-KR" altLang="en-US" sz="1200" dirty="0">
                <a:latin typeface="#ｵｪｷ・Identity-H"/>
              </a:rPr>
              <a:t>정점 </a:t>
            </a:r>
            <a:r>
              <a:rPr lang="en-US" altLang="ko-KR" sz="1200" dirty="0" err="1">
                <a:latin typeface="#ｵｪｷ・Identity-H"/>
              </a:rPr>
              <a:t>i</a:t>
            </a:r>
            <a:r>
              <a:rPr lang="ko-KR" altLang="en-US" sz="1200" dirty="0">
                <a:latin typeface="#ｵｪｷ・Identity-H"/>
              </a:rPr>
              <a:t>에서 나오는 간선들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while ( node != NULL ) {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	</a:t>
            </a:r>
            <a:r>
              <a:rPr lang="en-US" altLang="ko-KR" sz="1600" dirty="0" err="1">
                <a:latin typeface="LetterGothic12PitchBT-Roman"/>
              </a:rPr>
              <a:t>In_degree</a:t>
            </a:r>
            <a:r>
              <a:rPr lang="en-US" altLang="ko-KR" sz="1600" dirty="0">
                <a:latin typeface="LetterGothic12PitchBT-Roman"/>
              </a:rPr>
              <a:t>[node-&gt;vertex]++;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	node = node-&gt;link;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</a:t>
            </a:r>
            <a:r>
              <a:rPr lang="en-US" altLang="ko-KR" sz="1600" dirty="0" smtClean="0">
                <a:latin typeface="LetterGothic12PitchBT-Roman"/>
              </a:rPr>
              <a:t>}</a:t>
            </a:r>
            <a:endParaRPr lang="en-US" altLang="ko-KR" sz="1600" dirty="0">
              <a:latin typeface="LetterGothic12PitchBT-Roman"/>
            </a:endParaRP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}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위상정렬 프로그램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ChangeArrowheads="1"/>
          </p:cNvSpPr>
          <p:nvPr/>
        </p:nvSpPr>
        <p:spPr bwMode="auto">
          <a:xfrm>
            <a:off x="657225" y="1089025"/>
            <a:ext cx="7920038" cy="526256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// </a:t>
            </a:r>
            <a:r>
              <a:rPr lang="ko-KR" altLang="en-US" sz="1200" dirty="0">
                <a:latin typeface="#ｵｪｷ・Identity-H"/>
              </a:rPr>
              <a:t>진입 차수가 </a:t>
            </a:r>
            <a:r>
              <a:rPr lang="en-US" altLang="ko-KR" sz="1200" dirty="0">
                <a:latin typeface="#ｵｪｷ・Identity-H"/>
              </a:rPr>
              <a:t>0</a:t>
            </a:r>
            <a:r>
              <a:rPr lang="ko-KR" altLang="en-US" sz="1200" dirty="0">
                <a:latin typeface="#ｵｪｷ・Identity-H"/>
              </a:rPr>
              <a:t>인 정점을 스택에 삽입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init(&amp;s);</a:t>
            </a:r>
          </a:p>
          <a:p>
            <a:pPr>
              <a:defRPr/>
            </a:pPr>
            <a:r>
              <a:rPr lang="nn-NO" altLang="ko-KR" sz="1600" dirty="0">
                <a:latin typeface="LetterGothic12PitchBT-Roman"/>
              </a:rPr>
              <a:t>for(i = 0; i &lt; g-&gt;n; i++){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if( </a:t>
            </a:r>
            <a:r>
              <a:rPr lang="en-US" altLang="ko-KR" sz="1600" dirty="0" err="1">
                <a:latin typeface="LetterGothic12PitchBT-Roman"/>
              </a:rPr>
              <a:t>in_degree</a:t>
            </a:r>
            <a:r>
              <a:rPr lang="en-US" altLang="ko-KR" sz="1600" dirty="0">
                <a:latin typeface="LetterGothic12PitchBT-Roman"/>
              </a:rPr>
              <a:t>[</a:t>
            </a:r>
            <a:r>
              <a:rPr lang="en-US" altLang="ko-KR" sz="1600" dirty="0" err="1">
                <a:latin typeface="LetterGothic12PitchBT-Roman"/>
              </a:rPr>
              <a:t>i</a:t>
            </a:r>
            <a:r>
              <a:rPr lang="en-US" altLang="ko-KR" sz="1600" dirty="0">
                <a:latin typeface="LetterGothic12PitchBT-Roman"/>
              </a:rPr>
              <a:t>] == 0 ) push(&amp;s, </a:t>
            </a:r>
            <a:r>
              <a:rPr lang="en-US" altLang="ko-KR" sz="1600" dirty="0" err="1">
                <a:latin typeface="LetterGothic12PitchBT-Roman"/>
              </a:rPr>
              <a:t>i</a:t>
            </a:r>
            <a:r>
              <a:rPr lang="en-US" altLang="ko-KR" sz="1600" dirty="0">
                <a:latin typeface="LetterGothic12PitchBT-Roman"/>
              </a:rPr>
              <a:t>);</a:t>
            </a:r>
          </a:p>
          <a:p>
            <a:pPr>
              <a:defRPr/>
            </a:pPr>
            <a:r>
              <a:rPr lang="en-US" altLang="ko-KR" sz="1600" dirty="0" smtClean="0">
                <a:latin typeface="LetterGothic12PitchBT-Roman"/>
              </a:rPr>
              <a:t>}</a:t>
            </a:r>
            <a:endParaRPr lang="en-US" altLang="ko-KR" sz="1600" dirty="0">
              <a:latin typeface="LetterGothic12PitchBT-Roman"/>
            </a:endParaRP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// </a:t>
            </a:r>
            <a:r>
              <a:rPr lang="ko-KR" altLang="en-US" sz="1200" dirty="0">
                <a:latin typeface="#ｵｪｷ・Identity-H"/>
              </a:rPr>
              <a:t>위상 순서를 생성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while(!</a:t>
            </a:r>
            <a:r>
              <a:rPr lang="en-US" altLang="ko-KR" sz="1600" dirty="0" err="1">
                <a:latin typeface="LetterGothic12PitchBT-Roman"/>
              </a:rPr>
              <a:t>is_empty</a:t>
            </a:r>
            <a:r>
              <a:rPr lang="en-US" altLang="ko-KR" sz="1600" dirty="0">
                <a:latin typeface="LetterGothic12PitchBT-Roman"/>
              </a:rPr>
              <a:t>(&amp;s)){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</a:t>
            </a:r>
            <a:r>
              <a:rPr lang="en-US" altLang="ko-KR" sz="1600" dirty="0" err="1">
                <a:latin typeface="LetterGothic12PitchBT-Roman"/>
              </a:rPr>
              <a:t>int</a:t>
            </a:r>
            <a:r>
              <a:rPr lang="en-US" altLang="ko-KR" sz="1600" dirty="0">
                <a:latin typeface="LetterGothic12PitchBT-Roman"/>
              </a:rPr>
              <a:t> w;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w = pop(&amp;s);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</a:t>
            </a:r>
            <a:r>
              <a:rPr lang="en-US" altLang="ko-KR" sz="1600" dirty="0" err="1">
                <a:latin typeface="LetterGothic12PitchBT-Roman"/>
              </a:rPr>
              <a:t>printf</a:t>
            </a:r>
            <a:r>
              <a:rPr lang="en-US" altLang="ko-KR" sz="1600" dirty="0">
                <a:latin typeface="LetterGothic12PitchBT-Roman"/>
              </a:rPr>
              <a:t>("%d", w);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node = g-&gt;</a:t>
            </a:r>
            <a:r>
              <a:rPr lang="en-US" altLang="ko-KR" sz="1600" dirty="0" err="1">
                <a:latin typeface="LetterGothic12PitchBT-Roman"/>
              </a:rPr>
              <a:t>adj_list</a:t>
            </a:r>
            <a:r>
              <a:rPr lang="en-US" altLang="ko-KR" sz="1600" dirty="0">
                <a:latin typeface="LetterGothic12PitchBT-Roman"/>
              </a:rPr>
              <a:t>[w]; 			// </a:t>
            </a:r>
            <a:r>
              <a:rPr lang="ko-KR" altLang="en-US" sz="1200" dirty="0">
                <a:latin typeface="#ｵｪｷ・Identity-H"/>
              </a:rPr>
              <a:t>각 정점의 진입 차수를 변경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while (node != NULL) {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	</a:t>
            </a:r>
            <a:r>
              <a:rPr lang="en-US" altLang="ko-KR" sz="1600" dirty="0" err="1">
                <a:latin typeface="LetterGothic12PitchBT-Roman"/>
              </a:rPr>
              <a:t>int</a:t>
            </a:r>
            <a:r>
              <a:rPr lang="en-US" altLang="ko-KR" sz="1600" dirty="0">
                <a:latin typeface="LetterGothic12PitchBT-Roman"/>
              </a:rPr>
              <a:t> u = node-&gt;vertex;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	</a:t>
            </a:r>
            <a:r>
              <a:rPr lang="en-US" altLang="ko-KR" sz="1600" dirty="0" err="1">
                <a:latin typeface="LetterGothic12PitchBT-Roman"/>
              </a:rPr>
              <a:t>in_degree</a:t>
            </a:r>
            <a:r>
              <a:rPr lang="en-US" altLang="ko-KR" sz="1600" dirty="0">
                <a:latin typeface="LetterGothic12PitchBT-Roman"/>
              </a:rPr>
              <a:t>[u]--; 			// </a:t>
            </a:r>
            <a:r>
              <a:rPr lang="ko-KR" altLang="en-US" sz="1200" dirty="0">
                <a:latin typeface="#ｵｪｷ・Identity-H"/>
              </a:rPr>
              <a:t>진입 차수를 감소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	if(</a:t>
            </a:r>
            <a:r>
              <a:rPr lang="en-US" altLang="ko-KR" sz="1600" dirty="0" err="1">
                <a:latin typeface="LetterGothic12PitchBT-Roman"/>
              </a:rPr>
              <a:t>in_degree</a:t>
            </a:r>
            <a:r>
              <a:rPr lang="en-US" altLang="ko-KR" sz="1600" dirty="0">
                <a:latin typeface="LetterGothic12PitchBT-Roman"/>
              </a:rPr>
              <a:t>[u] == 0) push(&amp;s, u);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		node = node-&gt;link; 	// </a:t>
            </a:r>
            <a:r>
              <a:rPr lang="ko-KR" altLang="en-US" sz="1200" dirty="0">
                <a:latin typeface="#ｵｪｷ・Identity-H"/>
              </a:rPr>
              <a:t>다음 정점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	}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}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free(</a:t>
            </a:r>
            <a:r>
              <a:rPr lang="en-US" altLang="ko-KR" sz="1600" dirty="0" err="1">
                <a:latin typeface="LetterGothic12PitchBT-Roman"/>
              </a:rPr>
              <a:t>in_degree</a:t>
            </a:r>
            <a:r>
              <a:rPr lang="en-US" altLang="ko-KR" sz="1600" dirty="0">
                <a:latin typeface="LetterGothic12PitchBT-Roman"/>
              </a:rPr>
              <a:t>);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return; 			// </a:t>
            </a:r>
            <a:r>
              <a:rPr lang="ko-KR" altLang="en-US" sz="1200" dirty="0" smtClean="0">
                <a:latin typeface="#ｵｪｷ・Identity-H"/>
              </a:rPr>
              <a:t>반환 값이 </a:t>
            </a:r>
            <a:r>
              <a:rPr lang="en-US" altLang="ko-KR" sz="1200" dirty="0">
                <a:latin typeface="#ｵｪｷ・Identity-H"/>
              </a:rPr>
              <a:t>1</a:t>
            </a:r>
            <a:r>
              <a:rPr lang="ko-KR" altLang="en-US" sz="1200" dirty="0">
                <a:latin typeface="#ｵｪｷ・Identity-H"/>
              </a:rPr>
              <a:t>이면 성공</a:t>
            </a:r>
            <a:r>
              <a:rPr lang="en-US" altLang="ko-KR" sz="1200" dirty="0">
                <a:latin typeface="#ｵｪｷ・Identity-H"/>
              </a:rPr>
              <a:t>, 0</a:t>
            </a:r>
            <a:r>
              <a:rPr lang="ko-KR" altLang="en-US" sz="1200" dirty="0">
                <a:latin typeface="#ｵｪｷ・Identity-H"/>
              </a:rPr>
              <a:t>이면 실패</a:t>
            </a:r>
          </a:p>
          <a:p>
            <a:pPr>
              <a:defRPr/>
            </a:pPr>
            <a:r>
              <a:rPr lang="en-US" altLang="ko-KR" sz="1600" dirty="0">
                <a:latin typeface="LetterGothic12PitchBT-Roman"/>
              </a:rPr>
              <a:t>}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368300"/>
            <a:ext cx="8229600" cy="765175"/>
          </a:xfrm>
        </p:spPr>
        <p:txBody>
          <a:bodyPr/>
          <a:lstStyle/>
          <a:p>
            <a:pPr eaLnBrk="1" hangingPunct="1"/>
            <a:r>
              <a:rPr lang="ko-KR" altLang="en-US" smtClean="0"/>
              <a:t>위상정렬 프로그램</a:t>
            </a:r>
            <a:r>
              <a:rPr lang="en-US" altLang="ko-KR" smtClean="0"/>
              <a:t>(cont.)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9025"/>
            <a:ext cx="8229600" cy="472524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ko-KR" dirty="0" err="1" smtClean="0"/>
              <a:t>무방향</a:t>
            </a:r>
            <a:r>
              <a:rPr lang="ko-KR" altLang="ko-KR" dirty="0" smtClean="0"/>
              <a:t> 그래프(undirected graph)</a:t>
            </a:r>
            <a:endParaRPr lang="en-US" altLang="ko-KR" dirty="0" smtClean="0"/>
          </a:p>
          <a:p>
            <a:pPr lvl="1" eaLnBrk="1" hangingPunct="1"/>
            <a:r>
              <a:rPr lang="ko-KR" altLang="ko-KR" dirty="0" err="1" smtClean="0"/>
              <a:t>무방향</a:t>
            </a:r>
            <a:r>
              <a:rPr lang="ko-KR" altLang="ko-KR" dirty="0" smtClean="0"/>
              <a:t> 간선</a:t>
            </a:r>
            <a:r>
              <a:rPr lang="en-US" altLang="ko-KR" dirty="0" smtClean="0"/>
              <a:t>(undirected edge)</a:t>
            </a:r>
            <a:r>
              <a:rPr lang="ko-KR" altLang="en-US" dirty="0" smtClean="0"/>
              <a:t>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 eaLnBrk="1" hangingPunct="1"/>
            <a:r>
              <a:rPr lang="ko-KR" altLang="ko-KR" dirty="0" smtClean="0"/>
              <a:t>간선을 통해서 양방향으로 갈수 있음</a:t>
            </a:r>
            <a:endParaRPr lang="en-US" altLang="ko-KR" dirty="0" smtClean="0"/>
          </a:p>
          <a:p>
            <a:pPr lvl="1" eaLnBrk="1" hangingPunct="1"/>
            <a:r>
              <a:rPr lang="ko-KR" altLang="ko-KR" dirty="0" smtClean="0"/>
              <a:t>도로의 </a:t>
            </a:r>
            <a:r>
              <a:rPr lang="ko-KR" altLang="en-US" dirty="0" smtClean="0"/>
              <a:t>왕복 </a:t>
            </a:r>
            <a:r>
              <a:rPr lang="ko-KR" altLang="ko-KR" dirty="0" smtClean="0"/>
              <a:t>통행</a:t>
            </a:r>
            <a:r>
              <a:rPr lang="en-US" altLang="ko-KR" dirty="0" smtClean="0"/>
              <a:t> </a:t>
            </a:r>
            <a:r>
              <a:rPr lang="ko-KR" altLang="ko-KR" dirty="0" smtClean="0"/>
              <a:t>길</a:t>
            </a:r>
            <a:endParaRPr lang="en-US" altLang="ko-KR" dirty="0" smtClean="0"/>
          </a:p>
          <a:p>
            <a:pPr lvl="1" eaLnBrk="1" hangingPunct="1"/>
            <a:r>
              <a:rPr lang="ko-KR" altLang="ko-KR" dirty="0" smtClean="0"/>
              <a:t>(A, B)와 같이 정점의 쌍으로 표현</a:t>
            </a:r>
            <a:endParaRPr lang="ko-KR" altLang="en-US" dirty="0" smtClean="0"/>
          </a:p>
          <a:p>
            <a:pPr lvl="1" eaLnBrk="1" hangingPunct="1"/>
            <a:r>
              <a:rPr lang="en-US" altLang="ko-KR" dirty="0" smtClean="0"/>
              <a:t>(A, B) = (B, A) </a:t>
            </a:r>
            <a:r>
              <a:rPr lang="en-US" altLang="ko-KR" dirty="0" smtClean="0">
                <a:solidFill>
                  <a:srgbClr val="98B947"/>
                </a:solidFill>
              </a:rPr>
              <a:t>//</a:t>
            </a:r>
            <a:r>
              <a:rPr lang="ko-KR" altLang="en-US" dirty="0" smtClean="0">
                <a:solidFill>
                  <a:srgbClr val="98B947"/>
                </a:solidFill>
              </a:rPr>
              <a:t>교환법칙 </a:t>
            </a:r>
            <a:r>
              <a:rPr lang="ko-KR" altLang="en-US" dirty="0" smtClean="0">
                <a:solidFill>
                  <a:srgbClr val="98B947"/>
                </a:solidFill>
              </a:rPr>
              <a:t>성립</a:t>
            </a:r>
            <a:endParaRPr lang="en-US" altLang="ko-KR" dirty="0" smtClean="0">
              <a:solidFill>
                <a:srgbClr val="98B947"/>
              </a:solidFill>
            </a:endParaRP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ko-KR" dirty="0" smtClean="0"/>
              <a:t>방향 그래프(directed graph)</a:t>
            </a:r>
            <a:endParaRPr lang="ko-KR" altLang="en-US" dirty="0" smtClean="0"/>
          </a:p>
          <a:p>
            <a:pPr lvl="1" eaLnBrk="1" hangingPunct="1"/>
            <a:r>
              <a:rPr lang="ko-KR" altLang="en-US" dirty="0" smtClean="0"/>
              <a:t>방향 간선</a:t>
            </a:r>
            <a:r>
              <a:rPr lang="en-US" altLang="ko-KR" dirty="0" smtClean="0"/>
              <a:t>(undirected edge)</a:t>
            </a:r>
            <a:r>
              <a:rPr lang="ko-KR" altLang="en-US" dirty="0" smtClean="0"/>
              <a:t>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 eaLnBrk="1" hangingPunct="1"/>
            <a:r>
              <a:rPr lang="ko-KR" altLang="ko-KR" dirty="0" smtClean="0"/>
              <a:t>간선을 통해서 한쪽 방향으로만 </a:t>
            </a:r>
            <a:r>
              <a:rPr lang="ko-KR" altLang="en-US" dirty="0" smtClean="0"/>
              <a:t>갈 수 있음</a:t>
            </a:r>
            <a:endParaRPr lang="en-US" altLang="ko-KR" dirty="0" smtClean="0"/>
          </a:p>
          <a:p>
            <a:pPr lvl="1" eaLnBrk="1" hangingPunct="1"/>
            <a:r>
              <a:rPr lang="ko-KR" altLang="ko-KR" dirty="0" smtClean="0"/>
              <a:t>도로의 일방통행</a:t>
            </a:r>
            <a:r>
              <a:rPr lang="en-US" altLang="ko-KR" dirty="0" smtClean="0"/>
              <a:t> </a:t>
            </a:r>
            <a:r>
              <a:rPr lang="ko-KR" altLang="ko-KR" dirty="0" smtClean="0"/>
              <a:t>길</a:t>
            </a:r>
            <a:endParaRPr lang="en-US" altLang="ko-KR" dirty="0" smtClean="0"/>
          </a:p>
          <a:p>
            <a:pPr lvl="1" eaLnBrk="1" hangingPunct="1"/>
            <a:r>
              <a:rPr lang="ko-KR" altLang="ko-KR" dirty="0" smtClean="0"/>
              <a:t>&lt;A, B&gt; 와 같이 정점의 쌍으로 표현 </a:t>
            </a:r>
            <a:endParaRPr lang="en-US" altLang="ko-KR" dirty="0" smtClean="0"/>
          </a:p>
          <a:p>
            <a:pPr lvl="1" eaLnBrk="1" hangingPunct="1"/>
            <a:r>
              <a:rPr lang="ko-KR" altLang="ko-KR" dirty="0" smtClean="0"/>
              <a:t>&lt;A, B&gt;</a:t>
            </a:r>
            <a:r>
              <a:rPr lang="en-US" altLang="ko-KR" dirty="0" smtClean="0"/>
              <a:t> ≠</a:t>
            </a:r>
            <a:r>
              <a:rPr lang="ko-KR" altLang="ko-KR" dirty="0" smtClean="0"/>
              <a:t> &lt;B, A&gt;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98B947"/>
                </a:solidFill>
              </a:rPr>
              <a:t>//</a:t>
            </a:r>
            <a:r>
              <a:rPr lang="ko-KR" altLang="en-US" dirty="0" smtClean="0">
                <a:solidFill>
                  <a:srgbClr val="98B947"/>
                </a:solidFill>
              </a:rPr>
              <a:t>교환법칙 </a:t>
            </a:r>
            <a:r>
              <a:rPr lang="ko-KR" altLang="en-US" dirty="0" err="1" smtClean="0">
                <a:solidFill>
                  <a:srgbClr val="98B947"/>
                </a:solidFill>
              </a:rPr>
              <a:t>성립ㄴㄴ</a:t>
            </a:r>
            <a:endParaRPr lang="en-US" altLang="ko-KR" dirty="0" smtClean="0">
              <a:solidFill>
                <a:srgbClr val="98B947"/>
              </a:solidFill>
            </a:endParaRPr>
          </a:p>
          <a:p>
            <a:pPr eaLnBrk="1" hangingPunct="1"/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그래프의 종류</a:t>
            </a:r>
          </a:p>
        </p:txBody>
      </p:sp>
      <p:sp>
        <p:nvSpPr>
          <p:cNvPr id="9220" name="Oval 7"/>
          <p:cNvSpPr>
            <a:spLocks noChangeArrowheads="1"/>
          </p:cNvSpPr>
          <p:nvPr/>
        </p:nvSpPr>
        <p:spPr bwMode="auto">
          <a:xfrm>
            <a:off x="5743575" y="2033588"/>
            <a:ext cx="269875" cy="269875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A</a:t>
            </a:r>
          </a:p>
        </p:txBody>
      </p:sp>
      <p:sp>
        <p:nvSpPr>
          <p:cNvPr id="9221" name="Oval 8"/>
          <p:cNvSpPr>
            <a:spLocks noChangeArrowheads="1"/>
          </p:cNvSpPr>
          <p:nvPr/>
        </p:nvSpPr>
        <p:spPr bwMode="auto">
          <a:xfrm>
            <a:off x="7092950" y="2033588"/>
            <a:ext cx="269875" cy="269875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B</a:t>
            </a:r>
          </a:p>
        </p:txBody>
      </p:sp>
      <p:cxnSp>
        <p:nvCxnSpPr>
          <p:cNvPr id="9222" name="AutoShape 9"/>
          <p:cNvCxnSpPr>
            <a:cxnSpLocks noChangeShapeType="1"/>
            <a:stCxn id="9220" idx="6"/>
            <a:endCxn id="9221" idx="2"/>
          </p:cNvCxnSpPr>
          <p:nvPr/>
        </p:nvCxnSpPr>
        <p:spPr bwMode="auto">
          <a:xfrm>
            <a:off x="6013450" y="2168525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3" name="Oval 10"/>
          <p:cNvSpPr>
            <a:spLocks noChangeArrowheads="1"/>
          </p:cNvSpPr>
          <p:nvPr/>
        </p:nvSpPr>
        <p:spPr bwMode="auto">
          <a:xfrm>
            <a:off x="5786438" y="3384550"/>
            <a:ext cx="269875" cy="269875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A</a:t>
            </a:r>
          </a:p>
        </p:txBody>
      </p:sp>
      <p:sp>
        <p:nvSpPr>
          <p:cNvPr id="9224" name="Oval 11"/>
          <p:cNvSpPr>
            <a:spLocks noChangeArrowheads="1"/>
          </p:cNvSpPr>
          <p:nvPr/>
        </p:nvSpPr>
        <p:spPr bwMode="auto">
          <a:xfrm>
            <a:off x="7137400" y="3384550"/>
            <a:ext cx="269875" cy="269875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B</a:t>
            </a:r>
          </a:p>
        </p:txBody>
      </p:sp>
      <p:cxnSp>
        <p:nvCxnSpPr>
          <p:cNvPr id="9225" name="AutoShape 12"/>
          <p:cNvCxnSpPr>
            <a:cxnSpLocks noChangeShapeType="1"/>
            <a:stCxn id="9223" idx="6"/>
            <a:endCxn id="9224" idx="2"/>
          </p:cNvCxnSpPr>
          <p:nvPr/>
        </p:nvCxnSpPr>
        <p:spPr bwMode="auto">
          <a:xfrm>
            <a:off x="6056313" y="3519488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2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46" y="4734145"/>
            <a:ext cx="3690410" cy="15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314450"/>
            <a:ext cx="8229600" cy="27003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가중치 그래프</a:t>
            </a:r>
            <a:r>
              <a:rPr lang="en-US" altLang="ko-KR" dirty="0" smtClean="0"/>
              <a:t>(weighted graph)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(network)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간선에 비용</a:t>
            </a:r>
            <a:r>
              <a:rPr lang="en-US" altLang="ko-KR" dirty="0" smtClean="0"/>
              <a:t>(cost)</a:t>
            </a:r>
            <a:r>
              <a:rPr lang="ko-KR" altLang="en-US" dirty="0" smtClean="0"/>
              <a:t>이나 가중치</a:t>
            </a:r>
            <a:r>
              <a:rPr lang="en-US" altLang="ko-KR" dirty="0" smtClean="0"/>
              <a:t>(weight)</a:t>
            </a:r>
            <a:r>
              <a:rPr lang="ko-KR" altLang="en-US" dirty="0" smtClean="0"/>
              <a:t>가 할당된 </a:t>
            </a:r>
            <a:r>
              <a:rPr lang="ko-KR" altLang="en-US" dirty="0" smtClean="0"/>
              <a:t>그래프</a:t>
            </a:r>
            <a:endParaRPr lang="en-US" altLang="ko-KR" dirty="0" smtClean="0"/>
          </a:p>
          <a:p>
            <a:pPr eaLnBrk="1" hangingPunct="1"/>
            <a:r>
              <a:rPr lang="en-US" altLang="ko-KR" dirty="0" smtClean="0">
                <a:solidFill>
                  <a:srgbClr val="98B947"/>
                </a:solidFill>
              </a:rPr>
              <a:t>//</a:t>
            </a:r>
            <a:r>
              <a:rPr lang="ko-KR" altLang="en-US" dirty="0" err="1" smtClean="0">
                <a:solidFill>
                  <a:srgbClr val="98B947"/>
                </a:solidFill>
              </a:rPr>
              <a:t>엣지값</a:t>
            </a:r>
            <a:r>
              <a:rPr lang="ko-KR" altLang="en-US" dirty="0" smtClean="0">
                <a:solidFill>
                  <a:srgbClr val="98B947"/>
                </a:solidFill>
              </a:rPr>
              <a:t> </a:t>
            </a:r>
            <a:r>
              <a:rPr lang="ko-KR" altLang="en-US" dirty="0" err="1" smtClean="0">
                <a:solidFill>
                  <a:srgbClr val="98B947"/>
                </a:solidFill>
              </a:rPr>
              <a:t>표현시</a:t>
            </a:r>
            <a:r>
              <a:rPr lang="ko-KR" altLang="en-US" dirty="0" smtClean="0">
                <a:solidFill>
                  <a:srgbClr val="98B947"/>
                </a:solidFill>
              </a:rPr>
              <a:t> 사용</a:t>
            </a:r>
            <a:endParaRPr lang="en-US" altLang="ko-KR" dirty="0" smtClean="0">
              <a:solidFill>
                <a:srgbClr val="98B947"/>
              </a:solidFill>
            </a:endParaRP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가중치 그래프  예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정점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각 도시를 의미</a:t>
            </a:r>
            <a:r>
              <a:rPr lang="en-US" altLang="ko-KR" dirty="0" smtClean="0"/>
              <a:t> </a:t>
            </a:r>
          </a:p>
          <a:p>
            <a:pPr lvl="1" eaLnBrk="1" hangingPunct="1"/>
            <a:r>
              <a:rPr lang="ko-KR" altLang="en-US" dirty="0" smtClean="0"/>
              <a:t>간선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도시를 연결하는 도로 의미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가중치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도로의 길이</a:t>
            </a:r>
            <a:endParaRPr lang="en-US" altLang="ko-KR" dirty="0" smtClean="0"/>
          </a:p>
          <a:p>
            <a:pPr lvl="1" eaLnBrk="1" hangingPunct="1"/>
            <a:endParaRPr lang="ko-KR" altLang="en-US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가중치 그래프</a:t>
            </a:r>
          </a:p>
        </p:txBody>
      </p:sp>
      <p:sp>
        <p:nvSpPr>
          <p:cNvPr id="10244" name="Oval 13"/>
          <p:cNvSpPr>
            <a:spLocks noChangeArrowheads="1"/>
          </p:cNvSpPr>
          <p:nvPr/>
        </p:nvSpPr>
        <p:spPr bwMode="auto">
          <a:xfrm>
            <a:off x="3763424" y="2297113"/>
            <a:ext cx="269875" cy="269875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A</a:t>
            </a:r>
          </a:p>
        </p:txBody>
      </p:sp>
      <p:sp>
        <p:nvSpPr>
          <p:cNvPr id="10245" name="Oval 14"/>
          <p:cNvSpPr>
            <a:spLocks noChangeArrowheads="1"/>
          </p:cNvSpPr>
          <p:nvPr/>
        </p:nvSpPr>
        <p:spPr bwMode="auto">
          <a:xfrm>
            <a:off x="5112799" y="2297113"/>
            <a:ext cx="269875" cy="269875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B</a:t>
            </a:r>
          </a:p>
        </p:txBody>
      </p:sp>
      <p:cxnSp>
        <p:nvCxnSpPr>
          <p:cNvPr id="10246" name="AutoShape 15"/>
          <p:cNvCxnSpPr>
            <a:cxnSpLocks noChangeShapeType="1"/>
            <a:stCxn id="10244" idx="6"/>
            <a:endCxn id="10245" idx="2"/>
          </p:cNvCxnSpPr>
          <p:nvPr/>
        </p:nvCxnSpPr>
        <p:spPr bwMode="auto">
          <a:xfrm>
            <a:off x="4033299" y="2432051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Text Box 16"/>
          <p:cNvSpPr txBox="1">
            <a:spLocks noChangeArrowheads="1"/>
          </p:cNvSpPr>
          <p:nvPr/>
        </p:nvSpPr>
        <p:spPr bwMode="auto">
          <a:xfrm>
            <a:off x="4301587" y="2195513"/>
            <a:ext cx="552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dirty="0">
                <a:latin typeface="Lucida Console" pitchFamily="49" charset="0"/>
              </a:rPr>
              <a:t>1200</a:t>
            </a:r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7" y="2843935"/>
            <a:ext cx="3388262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3968750"/>
            <a:ext cx="7561263" cy="16652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  <a:ea typeface="휴먼엑스포" pitchFamily="18" charset="-127"/>
              </a:rPr>
              <a:t>V(G1)= {0, 1, 2, 3},      E(G1)= {(0, 1), (0, 2), (0, 3), (1, 2), (2, 3)} </a:t>
            </a:r>
            <a:r>
              <a:rPr lang="en-US" altLang="ko-KR" sz="1600" dirty="0" smtClean="0">
                <a:solidFill>
                  <a:srgbClr val="98B947"/>
                </a:solidFill>
                <a:latin typeface="Trebuchet MS" pitchFamily="34" charset="0"/>
                <a:ea typeface="휴먼엑스포" pitchFamily="18" charset="-127"/>
              </a:rPr>
              <a:t>//</a:t>
            </a:r>
            <a:r>
              <a:rPr lang="ko-KR" altLang="en-US" sz="1600" dirty="0" err="1" smtClean="0">
                <a:solidFill>
                  <a:srgbClr val="98B947"/>
                </a:solidFill>
                <a:latin typeface="Trebuchet MS" pitchFamily="34" charset="0"/>
                <a:ea typeface="휴먼엑스포" pitchFamily="18" charset="-127"/>
              </a:rPr>
              <a:t>무방향</a:t>
            </a:r>
            <a:endParaRPr lang="en-US" altLang="ko-KR" sz="1600" dirty="0" smtClean="0">
              <a:solidFill>
                <a:srgbClr val="98B947"/>
              </a:solidFill>
              <a:latin typeface="Trebuchet MS" pitchFamily="34" charset="0"/>
              <a:ea typeface="휴먼엑스포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  <a:ea typeface="휴먼엑스포" pitchFamily="18" charset="-127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  <a:ea typeface="휴먼엑스포" pitchFamily="18" charset="-127"/>
              </a:rPr>
              <a:t>V(G2)= {0, 1, 2, 3},      E(G2)= {(0, 1), (0, 2))} </a:t>
            </a:r>
            <a:r>
              <a:rPr lang="en-US" altLang="ko-KR" sz="1600" dirty="0" smtClean="0">
                <a:solidFill>
                  <a:srgbClr val="98B947"/>
                </a:solidFill>
                <a:latin typeface="Trebuchet MS" pitchFamily="34" charset="0"/>
                <a:ea typeface="휴먼엑스포" pitchFamily="18" charset="-127"/>
              </a:rPr>
              <a:t>//</a:t>
            </a:r>
            <a:r>
              <a:rPr lang="ko-KR" altLang="en-US" sz="1600" dirty="0" err="1" smtClean="0">
                <a:solidFill>
                  <a:srgbClr val="98B947"/>
                </a:solidFill>
                <a:latin typeface="Trebuchet MS" pitchFamily="34" charset="0"/>
                <a:ea typeface="휴먼엑스포" pitchFamily="18" charset="-127"/>
              </a:rPr>
              <a:t>무방향</a:t>
            </a:r>
            <a:endParaRPr lang="en-US" altLang="ko-KR" sz="1600" dirty="0" smtClean="0">
              <a:solidFill>
                <a:srgbClr val="98B947"/>
              </a:solidFill>
              <a:latin typeface="Trebuchet MS" pitchFamily="34" charset="0"/>
              <a:ea typeface="휴먼엑스포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1600" dirty="0" smtClean="0">
              <a:latin typeface="Trebuchet MS" pitchFamily="34" charset="0"/>
              <a:ea typeface="휴먼엑스포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  <a:ea typeface="휴먼엑스포" pitchFamily="18" charset="-127"/>
              </a:rPr>
              <a:t>V(G3)= {0, 1, 2},         E(G3)= {&lt;0, 1&gt;, &lt;1, 0&gt;, &lt;1, 2&gt;} </a:t>
            </a:r>
            <a:r>
              <a:rPr lang="en-US" altLang="ko-KR" sz="1600" dirty="0" smtClean="0">
                <a:solidFill>
                  <a:srgbClr val="98B947"/>
                </a:solidFill>
                <a:latin typeface="Trebuchet MS" pitchFamily="34" charset="0"/>
                <a:ea typeface="휴먼엑스포" pitchFamily="18" charset="-127"/>
              </a:rPr>
              <a:t>//</a:t>
            </a:r>
            <a:r>
              <a:rPr lang="ko-KR" altLang="en-US" sz="1600" dirty="0" smtClean="0">
                <a:solidFill>
                  <a:srgbClr val="98B947"/>
                </a:solidFill>
                <a:latin typeface="Trebuchet MS" pitchFamily="34" charset="0"/>
                <a:ea typeface="휴먼엑스포" pitchFamily="18" charset="-127"/>
              </a:rPr>
              <a:t>방향</a:t>
            </a:r>
            <a:endParaRPr lang="en-US" altLang="ko-KR" sz="1600" dirty="0" smtClean="0">
              <a:solidFill>
                <a:srgbClr val="98B947"/>
              </a:solidFill>
              <a:latin typeface="Trebuchet MS" pitchFamily="34" charset="0"/>
              <a:ea typeface="휴먼엑스포" pitchFamily="18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dirty="0" smtClean="0">
                <a:latin typeface="Trebuchet MS" pitchFamily="34" charset="0"/>
                <a:ea typeface="휴먼엑스포" pitchFamily="18" charset="-127"/>
              </a:rPr>
              <a:t/>
            </a:r>
            <a:br>
              <a:rPr lang="en-US" altLang="ko-KR" sz="1600" dirty="0" smtClean="0">
                <a:latin typeface="Trebuchet MS" pitchFamily="34" charset="0"/>
                <a:ea typeface="휴먼엑스포" pitchFamily="18" charset="-127"/>
              </a:rPr>
            </a:br>
            <a:endParaRPr lang="en-US" altLang="ko-KR" sz="1600" dirty="0" smtClean="0">
              <a:latin typeface="Trebuchet MS" pitchFamily="34" charset="0"/>
              <a:ea typeface="휴먼엑스포" pitchFamily="18" charset="-127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그래프 표현의 예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583795"/>
            <a:ext cx="6257611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제05장 클래스, 객체, 메소드(강의)</Template>
  <TotalTime>18732</TotalTime>
  <Words>2750</Words>
  <Application>Microsoft Office PowerPoint</Application>
  <PresentationFormat>화면 슬라이드 쇼(4:3)</PresentationFormat>
  <Paragraphs>739</Paragraphs>
  <Slides>67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67</vt:i4>
      </vt:variant>
    </vt:vector>
  </HeadingPairs>
  <TitlesOfParts>
    <vt:vector size="69" baseType="lpstr">
      <vt:lpstr>New_Natural01</vt:lpstr>
      <vt:lpstr>1_Crayons</vt:lpstr>
      <vt:lpstr>CHAP 10 : 그래프</vt:lpstr>
      <vt:lpstr>그래프(graph) </vt:lpstr>
      <vt:lpstr>그래프 역사</vt:lpstr>
      <vt:lpstr>그래프 정의</vt:lpstr>
      <vt:lpstr>그래프로 표현하는 것들</vt:lpstr>
      <vt:lpstr>그래프로 표현하는 것들</vt:lpstr>
      <vt:lpstr>그래프의 종류</vt:lpstr>
      <vt:lpstr>가중치 그래프</vt:lpstr>
      <vt:lpstr>그래프 표현의 예</vt:lpstr>
      <vt:lpstr>부분 그래프(subgraph)</vt:lpstr>
      <vt:lpstr>그래프</vt:lpstr>
      <vt:lpstr>그래프</vt:lpstr>
      <vt:lpstr>그래프의 경로(path)</vt:lpstr>
      <vt:lpstr>그래프의 경로(path)</vt:lpstr>
      <vt:lpstr>그래프의 연결정도</vt:lpstr>
      <vt:lpstr>그래프의 연결정도</vt:lpstr>
      <vt:lpstr>그래프 ADT </vt:lpstr>
      <vt:lpstr>그래프 표현 방법</vt:lpstr>
      <vt:lpstr>그래프 표현 방법(cont.)</vt:lpstr>
      <vt:lpstr>그래프 탐색</vt:lpstr>
      <vt:lpstr>깊이 우선 탐색(DFS)</vt:lpstr>
      <vt:lpstr>DFS 알고리즘</vt:lpstr>
      <vt:lpstr>DFS 알고리즘</vt:lpstr>
      <vt:lpstr>DFS 프로그램</vt:lpstr>
      <vt:lpstr>너비우선 탐색(BFS)</vt:lpstr>
      <vt:lpstr>PowerPoint 프레젠테이션</vt:lpstr>
      <vt:lpstr>PowerPoint 프레젠테이션</vt:lpstr>
      <vt:lpstr>BFS 프로그램(인접행렬)</vt:lpstr>
      <vt:lpstr>BFS 프로그램(인접리스트)</vt:lpstr>
      <vt:lpstr>연결 성분</vt:lpstr>
      <vt:lpstr>신장 트리(spanning tree)</vt:lpstr>
      <vt:lpstr>신장 트리</vt:lpstr>
      <vt:lpstr>최소비용 신장트리  (MST: minimum spanning tree)</vt:lpstr>
      <vt:lpstr>Kruskal의 MST 알고리즘</vt:lpstr>
      <vt:lpstr>Kruskal의 MST 알고리즘 </vt:lpstr>
      <vt:lpstr>PowerPoint 프레젠테이션</vt:lpstr>
      <vt:lpstr>Kruskal의 MST 알고리즘</vt:lpstr>
      <vt:lpstr>union-find 프로그램</vt:lpstr>
      <vt:lpstr>Kruskal의 MST 프로그램</vt:lpstr>
      <vt:lpstr> Kruskal의 MST 프로그램(cont.)</vt:lpstr>
      <vt:lpstr> Kruskal의 MST 알고리즘 복잡도</vt:lpstr>
      <vt:lpstr>Prim의 MST 알고리즘</vt:lpstr>
      <vt:lpstr>Prim의 MST 알고리즘</vt:lpstr>
      <vt:lpstr>PowerPoint 프레젠테이션</vt:lpstr>
      <vt:lpstr>Prim의 MST 프로그램</vt:lpstr>
      <vt:lpstr>Prim의 MST 프로그램(cont.)</vt:lpstr>
      <vt:lpstr> Prim의 MST 알고리즘 복잡도</vt:lpstr>
      <vt:lpstr>최단 경로(shortest path) </vt:lpstr>
      <vt:lpstr>Dijkstra의 최단경로 알고리즘 </vt:lpstr>
      <vt:lpstr>Dijkstra의 최단경로 알고리즘 </vt:lpstr>
      <vt:lpstr>Dijkstra의 최단경로 알고리즘</vt:lpstr>
      <vt:lpstr>Dijkstra의 최단경로 알고리즘</vt:lpstr>
      <vt:lpstr>Dijkstra의 최단경로 알고리즘</vt:lpstr>
      <vt:lpstr>Dijkstra의 최단경로 알고리즘</vt:lpstr>
      <vt:lpstr>Dijkstra의 최단경로 프로그램</vt:lpstr>
      <vt:lpstr>Dijkstra의 최단경로 프로그램(cont.)</vt:lpstr>
      <vt:lpstr> Dijkstra의 최단경로 알고리즘 복잡도</vt:lpstr>
      <vt:lpstr>Floyd의 최단경로 알고리즘</vt:lpstr>
      <vt:lpstr>Floyd의 최단경로 알고리즘</vt:lpstr>
      <vt:lpstr>Floyd의 최단경로 프로그램</vt:lpstr>
      <vt:lpstr>Floyd의 최단경로</vt:lpstr>
      <vt:lpstr>  Floyd의 최단경로 알고리즘 복잡도</vt:lpstr>
      <vt:lpstr>위상정렬(topological sort) </vt:lpstr>
      <vt:lpstr>위상정렬 알고리즘</vt:lpstr>
      <vt:lpstr>위상정렬의 예</vt:lpstr>
      <vt:lpstr>위상정렬 프로그램</vt:lpstr>
      <vt:lpstr>위상정렬 프로그램(cont.)</vt:lpstr>
    </vt:vector>
  </TitlesOfParts>
  <Company>순천향대학교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10</cp:lastModifiedBy>
  <cp:revision>383</cp:revision>
  <dcterms:created xsi:type="dcterms:W3CDTF">2004-02-19T02:52:38Z</dcterms:created>
  <dcterms:modified xsi:type="dcterms:W3CDTF">2017-05-25T07:06:38Z</dcterms:modified>
</cp:coreProperties>
</file>