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  <p:sldMasterId id="2147483878" r:id="rId2"/>
  </p:sldMasterIdLst>
  <p:sldIdLst>
    <p:sldId id="292" r:id="rId3"/>
    <p:sldId id="357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30" r:id="rId16"/>
    <p:sldId id="532" r:id="rId17"/>
    <p:sldId id="533" r:id="rId18"/>
    <p:sldId id="520" r:id="rId19"/>
    <p:sldId id="521" r:id="rId20"/>
    <p:sldId id="526" r:id="rId21"/>
    <p:sldId id="522" r:id="rId22"/>
    <p:sldId id="527" r:id="rId23"/>
    <p:sldId id="523" r:id="rId24"/>
    <p:sldId id="524" r:id="rId25"/>
    <p:sldId id="531" r:id="rId26"/>
    <p:sldId id="529" r:id="rId27"/>
    <p:sldId id="525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4C"/>
    <a:srgbClr val="FF3300"/>
    <a:srgbClr val="003300"/>
    <a:srgbClr val="E1C48F"/>
    <a:srgbClr val="3366FF"/>
    <a:srgbClr val="3399FF"/>
    <a:srgbClr val="FF66CC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3AB2E-4427-4E2A-B995-406BBEA6F0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162D2-BC75-4D8D-B6F5-35485F52454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35CBAE-E8B4-42EE-8A82-85AC096DD6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D9F14-25E3-4BC3-A6B2-9FF7B7493B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1D94B-6120-4A85-B9BB-EA3F30305F1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46AE6-3CF4-4F53-BE99-6DF0D0326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E6C98-F627-494D-A66D-79887E8697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98277-BA4B-48E0-B6B6-85897FC4A0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47E39-E1AD-4F9D-96CC-3D13846D8B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E6783-2B29-4F05-AAB5-8E06D383AB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753EF-BE60-4CD9-8F46-42FF376500D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862BDF-BAFE-4376-AC16-CA642ABE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 smtClean="0"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Arial" charset="0"/>
                <a:ea typeface="HY엽서L" pitchFamily="18" charset="-127"/>
              </a:rPr>
              <a:t>©</a:t>
            </a:r>
            <a:r>
              <a:rPr lang="en-US" altLang="ko-KR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 smtClean="0">
                <a:latin typeface="HY엽서L" pitchFamily="18" charset="-127"/>
                <a:ea typeface="HY엽서L" pitchFamily="18" charset="-127"/>
              </a:rPr>
              <a:t>생능출판사</a:t>
            </a:r>
            <a:r>
              <a:rPr lang="ko-KR" altLang="en-US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2014</a:t>
            </a: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CHAP 11 : </a:t>
            </a:r>
            <a:r>
              <a:rPr lang="ko-KR" altLang="en-US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해싱</a:t>
            </a:r>
            <a:endParaRPr lang="ko-KR" altLang="en-US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쉽게 풀어쓴 자료구조</a:t>
            </a:r>
          </a:p>
          <a:p>
            <a:pPr eaLnBrk="1" hangingPunct="1"/>
            <a:r>
              <a:rPr lang="ko-KR" altLang="en-US" smtClean="0"/>
              <a:t>생능출판사</a:t>
            </a:r>
          </a:p>
          <a:p>
            <a:pPr eaLnBrk="1" hangingPunct="1"/>
            <a:r>
              <a:rPr lang="en-US" altLang="ko-KR" smtClean="0"/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17557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제산 함수 </a:t>
            </a:r>
          </a:p>
          <a:p>
            <a:pPr lvl="1" eaLnBrk="1" hangingPunct="1"/>
            <a:r>
              <a:rPr lang="en-US" altLang="ko-KR" dirty="0" smtClean="0">
                <a:latin typeface="Trebuchet MS" pitchFamily="34" charset="0"/>
              </a:rPr>
              <a:t>h(k)=k mod M  </a:t>
            </a: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해시 테이블의 크기 </a:t>
            </a:r>
            <a:r>
              <a:rPr lang="en-US" altLang="ko-KR" dirty="0" smtClean="0">
                <a:latin typeface="Trebuchet MS" pitchFamily="34" charset="0"/>
              </a:rPr>
              <a:t>M</a:t>
            </a:r>
            <a:r>
              <a:rPr lang="ko-KR" altLang="en-US" dirty="0" smtClean="0">
                <a:latin typeface="Trebuchet MS" pitchFamily="34" charset="0"/>
              </a:rPr>
              <a:t>은 </a:t>
            </a:r>
            <a:r>
              <a:rPr lang="ko-KR" altLang="en-US" b="1" dirty="0" smtClean="0">
                <a:latin typeface="Trebuchet MS" pitchFamily="34" charset="0"/>
              </a:rPr>
              <a:t>소수</a:t>
            </a:r>
            <a:r>
              <a:rPr lang="en-US" altLang="ko-KR" dirty="0" smtClean="0">
                <a:latin typeface="Trebuchet MS" pitchFamily="34" charset="0"/>
              </a:rPr>
              <a:t>(prime number) </a:t>
            </a:r>
            <a:r>
              <a:rPr lang="ko-KR" altLang="en-US" dirty="0" smtClean="0">
                <a:latin typeface="Trebuchet MS" pitchFamily="34" charset="0"/>
              </a:rPr>
              <a:t>선택</a:t>
            </a:r>
            <a:endParaRPr lang="en-US" altLang="ko-KR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dirty="0" smtClean="0">
                <a:solidFill>
                  <a:srgbClr val="727C4C"/>
                </a:solidFill>
                <a:latin typeface="Trebuchet MS" pitchFamily="34" charset="0"/>
              </a:rPr>
              <a:t>//1</a:t>
            </a:r>
            <a:r>
              <a:rPr lang="ko-KR" altLang="en-US" dirty="0" smtClean="0">
                <a:solidFill>
                  <a:srgbClr val="727C4C"/>
                </a:solidFill>
                <a:latin typeface="Trebuchet MS" pitchFamily="34" charset="0"/>
              </a:rPr>
              <a:t>과 자기 자신뿐이기에 충돌이 적다</a:t>
            </a:r>
            <a:endParaRPr lang="en-US" altLang="ko-KR" dirty="0" smtClean="0">
              <a:solidFill>
                <a:srgbClr val="727C4C"/>
              </a:solidFill>
              <a:latin typeface="Trebuchet MS" pitchFamily="34" charset="0"/>
            </a:endParaRPr>
          </a:p>
          <a:p>
            <a:pPr eaLnBrk="1" hangingPunct="1"/>
            <a:r>
              <a:rPr lang="ko-KR" altLang="en-US" dirty="0" err="1" smtClean="0">
                <a:latin typeface="Trebuchet MS" pitchFamily="34" charset="0"/>
              </a:rPr>
              <a:t>폴딩</a:t>
            </a:r>
            <a:r>
              <a:rPr lang="ko-KR" altLang="en-US" dirty="0" smtClean="0">
                <a:latin typeface="Trebuchet MS" pitchFamily="34" charset="0"/>
              </a:rPr>
              <a:t> 함수</a:t>
            </a:r>
          </a:p>
          <a:p>
            <a:pPr lvl="1" eaLnBrk="1" hangingPunct="1"/>
            <a:r>
              <a:rPr lang="ko-KR" altLang="en-US" b="1" dirty="0" smtClean="0"/>
              <a:t>이동 </a:t>
            </a:r>
            <a:r>
              <a:rPr lang="ko-KR" altLang="en-US" b="1" dirty="0" err="1" smtClean="0"/>
              <a:t>폴딩</a:t>
            </a:r>
            <a:r>
              <a:rPr lang="en-US" altLang="ko-KR" dirty="0" smtClean="0"/>
              <a:t>(shift folding)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경계 </a:t>
            </a:r>
            <a:r>
              <a:rPr lang="ko-KR" altLang="en-US" b="1" dirty="0" err="1" smtClean="0"/>
              <a:t>폴딩</a:t>
            </a:r>
            <a:r>
              <a:rPr lang="en-US" altLang="ko-KR" dirty="0" smtClean="0"/>
              <a:t>(boundary folding)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해시함수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3144838"/>
            <a:ext cx="5086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6815" y="5049838"/>
            <a:ext cx="33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27C4C"/>
                </a:solidFill>
              </a:rPr>
              <a:t>경계 </a:t>
            </a:r>
            <a:r>
              <a:rPr lang="ko-KR" altLang="en-US" dirty="0" err="1" smtClean="0">
                <a:solidFill>
                  <a:srgbClr val="727C4C"/>
                </a:solidFill>
              </a:rPr>
              <a:t>폴딩은</a:t>
            </a:r>
            <a:r>
              <a:rPr lang="ko-KR" altLang="en-US" dirty="0" smtClean="0">
                <a:solidFill>
                  <a:srgbClr val="727C4C"/>
                </a:solidFill>
              </a:rPr>
              <a:t> 순서를 바꿈</a:t>
            </a:r>
            <a:endParaRPr lang="ko-KR" altLang="en-US" dirty="0">
              <a:solidFill>
                <a:srgbClr val="727C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229600" cy="4275138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중간제곱 함수</a:t>
            </a:r>
          </a:p>
          <a:p>
            <a:pPr lvl="1" eaLnBrk="1" hangingPunct="1"/>
            <a:r>
              <a:rPr lang="ko-KR" altLang="en-US" dirty="0" err="1" smtClean="0"/>
              <a:t>탐색키를</a:t>
            </a:r>
            <a:r>
              <a:rPr lang="ko-KR" altLang="en-US" dirty="0" smtClean="0"/>
              <a:t> 제곱한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중간의 몇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취해서 해시 주소 생성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비트추출 함수</a:t>
            </a:r>
          </a:p>
          <a:p>
            <a:pPr lvl="1" eaLnBrk="1" hangingPunct="1"/>
            <a:r>
              <a:rPr lang="ko-KR" altLang="en-US" dirty="0" err="1" smtClean="0"/>
              <a:t>탐색키를</a:t>
            </a:r>
            <a:r>
              <a:rPr lang="ko-KR" altLang="en-US" dirty="0" smtClean="0"/>
              <a:t> 이진수로 간주하여 임의의 위치의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해시 주소로 사용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ko-KR" altLang="en-US" dirty="0" smtClean="0"/>
              <a:t>숫자 분석 방법</a:t>
            </a:r>
          </a:p>
          <a:p>
            <a:pPr lvl="1" eaLnBrk="1" hangingPunct="1"/>
            <a:r>
              <a:rPr lang="ko-KR" altLang="en-US" dirty="0" smtClean="0"/>
              <a:t>키 중에서 편중되지 않는 수들을 해시테이블의 크기에 적합하게 조합하여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marL="457200" lvl="1" indent="0" eaLnBrk="1" hangingPunct="1">
              <a:buNone/>
            </a:pPr>
            <a:r>
              <a:rPr lang="en-US" altLang="ko-KR" dirty="0" smtClean="0">
                <a:solidFill>
                  <a:srgbClr val="727C4C"/>
                </a:solidFill>
              </a:rPr>
              <a:t>//</a:t>
            </a:r>
            <a:r>
              <a:rPr lang="ko-KR" altLang="en-US" dirty="0" smtClean="0">
                <a:solidFill>
                  <a:srgbClr val="727C4C"/>
                </a:solidFill>
              </a:rPr>
              <a:t>약간 직관적임</a:t>
            </a:r>
            <a:r>
              <a:rPr lang="en-US" altLang="ko-KR" dirty="0" smtClean="0">
                <a:solidFill>
                  <a:srgbClr val="727C4C"/>
                </a:solidFill>
              </a:rPr>
              <a:t>!</a:t>
            </a:r>
            <a:endParaRPr lang="ko-KR" altLang="en-US" dirty="0" smtClean="0">
              <a:solidFill>
                <a:srgbClr val="727C4C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해시함수</a:t>
            </a:r>
            <a:r>
              <a:rPr lang="en-US" altLang="ko-KR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164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(collision)</a:t>
            </a:r>
          </a:p>
          <a:p>
            <a:pPr lvl="1"/>
            <a:r>
              <a:rPr lang="ko-KR" altLang="en-US" dirty="0" smtClean="0"/>
              <a:t>서로 다른 탐색 키를 갖는 항목들이 같은 해시 주소를 가지는 현상</a:t>
            </a:r>
          </a:p>
          <a:p>
            <a:pPr lvl="1"/>
            <a:r>
              <a:rPr lang="ko-KR" altLang="en-US" dirty="0" smtClean="0"/>
              <a:t>충돌이 발생하면 해시 테이블에 항목 저장 </a:t>
            </a:r>
            <a:r>
              <a:rPr lang="ko-KR" altLang="en-US" dirty="0" smtClean="0"/>
              <a:t>불가능</a:t>
            </a:r>
            <a:r>
              <a:rPr lang="en-US" altLang="ko-KR" sz="1500" dirty="0" smtClean="0">
                <a:solidFill>
                  <a:srgbClr val="727C4C"/>
                </a:solidFill>
              </a:rPr>
              <a:t>(</a:t>
            </a:r>
            <a:r>
              <a:rPr lang="ko-KR" altLang="en-US" sz="1500" dirty="0" smtClean="0">
                <a:solidFill>
                  <a:srgbClr val="727C4C"/>
                </a:solidFill>
              </a:rPr>
              <a:t>슬롯의 개수 넘어가면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  <a:p>
            <a:pPr lvl="1"/>
            <a:r>
              <a:rPr lang="ko-KR" altLang="en-US" dirty="0" smtClean="0"/>
              <a:t>충돌을 효과적으로 해결하는 방법 반드시 필요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충돌해결책</a:t>
            </a:r>
          </a:p>
          <a:p>
            <a:pPr lvl="1" eaLnBrk="1" hangingPunct="1"/>
            <a:r>
              <a:rPr lang="ko-KR" altLang="en-US" dirty="0" smtClean="0"/>
              <a:t>선형조사법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충돌이 일어난 항목을 해시 테이블의 다른 위치에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solidFill>
                  <a:srgbClr val="727C4C"/>
                </a:solidFill>
              </a:rPr>
              <a:t>//</a:t>
            </a:r>
            <a:r>
              <a:rPr lang="ko-KR" altLang="en-US" dirty="0" smtClean="0">
                <a:solidFill>
                  <a:srgbClr val="727C4C"/>
                </a:solidFill>
              </a:rPr>
              <a:t>어디 딴 곳에 저장해둠</a:t>
            </a:r>
            <a:endParaRPr lang="en-US" altLang="ko-KR" dirty="0">
              <a:solidFill>
                <a:srgbClr val="727C4C"/>
              </a:solidFill>
            </a:endParaRPr>
          </a:p>
          <a:p>
            <a:pPr lvl="1" eaLnBrk="1" hangingPunct="1"/>
            <a:r>
              <a:rPr lang="ko-KR" altLang="en-US" dirty="0" err="1" smtClean="0"/>
              <a:t>체이닝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버켓에</a:t>
            </a:r>
            <a:r>
              <a:rPr lang="ko-KR" altLang="en-US" dirty="0" smtClean="0"/>
              <a:t> 삽입과 삭제가 용이한 연결 리스트 할당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충돌해결책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2619375"/>
            <a:ext cx="2598737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3350"/>
            <a:ext cx="8229600" cy="3105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latin typeface="Trebuchet MS" pitchFamily="34" charset="0"/>
              </a:rPr>
              <a:t>충돌이 </a:t>
            </a:r>
            <a:r>
              <a:rPr lang="en-US" altLang="ko-KR" sz="2000" dirty="0" err="1" smtClean="0">
                <a:latin typeface="Trebuchet MS" pitchFamily="34" charset="0"/>
              </a:rPr>
              <a:t>ht</a:t>
            </a:r>
            <a:r>
              <a:rPr lang="en-US" altLang="ko-KR" sz="2000" dirty="0" smtClean="0">
                <a:latin typeface="Trebuchet MS" pitchFamily="34" charset="0"/>
              </a:rPr>
              <a:t>[k]</a:t>
            </a:r>
            <a:r>
              <a:rPr lang="ko-KR" altLang="en-US" sz="2000" dirty="0" smtClean="0">
                <a:latin typeface="Trebuchet MS" pitchFamily="34" charset="0"/>
              </a:rPr>
              <a:t>에서 발생했다면</a:t>
            </a:r>
            <a:r>
              <a:rPr lang="en-US" altLang="ko-KR" sz="2000" dirty="0" smtClean="0">
                <a:latin typeface="Trebuchet MS" pitchFamily="34" charset="0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[k+1]</a:t>
            </a:r>
            <a:r>
              <a:rPr lang="ko-KR" altLang="en-US" sz="1800" dirty="0" smtClean="0">
                <a:latin typeface="Trebuchet MS" pitchFamily="34" charset="0"/>
              </a:rPr>
              <a:t>이 비어 있는지 조사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만약 비어있지 않다면 </a:t>
            </a:r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[k+2] </a:t>
            </a:r>
            <a:r>
              <a:rPr lang="ko-KR" altLang="en-US" sz="1800" dirty="0" smtClean="0">
                <a:latin typeface="Trebuchet MS" pitchFamily="34" charset="0"/>
              </a:rPr>
              <a:t>조사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비어있는 공간이 나올 때까지 계속 조사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테이블의 끝에 도달하게 되면 다시 테이블의 처음부터 조사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조사를 시작했던 곳으로 다시 되돌아오게 되면 테이블이 가득 </a:t>
            </a:r>
            <a:r>
              <a:rPr lang="ko-KR" altLang="en-US" sz="1800" dirty="0" err="1" smtClean="0">
                <a:latin typeface="Trebuchet MS" pitchFamily="34" charset="0"/>
              </a:rPr>
              <a:t>찬것임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조사되는 위치</a:t>
            </a:r>
            <a:r>
              <a:rPr lang="en-US" altLang="ko-KR" sz="1800" dirty="0" smtClean="0">
                <a:latin typeface="Trebuchet MS" pitchFamily="34" charset="0"/>
              </a:rPr>
              <a:t>: h(k), h(k)+1, h(k)+2</a:t>
            </a:r>
            <a:r>
              <a:rPr lang="en-US" altLang="ko-KR" sz="1800" dirty="0" smtClean="0">
                <a:latin typeface="Trebuchet MS" pitchFamily="34" charset="0"/>
              </a:rPr>
              <a:t>,…</a:t>
            </a:r>
            <a:endParaRPr lang="en-US" altLang="ko-KR" sz="2000" dirty="0" smtClean="0"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군집화</a:t>
            </a:r>
            <a:r>
              <a:rPr lang="en-US" altLang="ko-KR" sz="2000" dirty="0" smtClean="0"/>
              <a:t>(clustering)</a:t>
            </a:r>
            <a:r>
              <a:rPr lang="ko-KR" altLang="en-US" sz="2000" dirty="0" smtClean="0"/>
              <a:t>과 결합</a:t>
            </a:r>
            <a:r>
              <a:rPr lang="en-US" altLang="ko-KR" sz="2000" dirty="0" smtClean="0"/>
              <a:t>(Coalescing) </a:t>
            </a:r>
            <a:r>
              <a:rPr lang="ko-KR" altLang="en-US" sz="2000" dirty="0" smtClean="0"/>
              <a:t>문제 발생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선형조사법</a:t>
            </a:r>
            <a:r>
              <a:rPr lang="en-US" altLang="ko-KR" smtClean="0"/>
              <a:t>(linear probing)</a:t>
            </a:r>
            <a:endParaRPr lang="ko-KR" altLang="en-US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5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5"/>
          <a:stretch/>
        </p:blipFill>
        <p:spPr bwMode="auto">
          <a:xfrm>
            <a:off x="431540" y="3879050"/>
            <a:ext cx="2250250" cy="2640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2771800" y="4275947"/>
            <a:ext cx="423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어디 빈 곳 없나 찾음</a:t>
            </a:r>
            <a:endParaRPr lang="en-US" altLang="ko-KR" dirty="0" smtClean="0"/>
          </a:p>
          <a:p>
            <a:r>
              <a:rPr lang="ko-KR" altLang="en-US" dirty="0" smtClean="0"/>
              <a:t>없으면 쭉쭉 내려가며 찾는데 없으면 위로 올라와서 다시</a:t>
            </a:r>
            <a:r>
              <a:rPr lang="en-US" altLang="ko-KR" dirty="0" smtClean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Bucket</a:t>
            </a:r>
            <a:r>
              <a:rPr lang="ko-KR" altLang="en-US" dirty="0" smtClean="0"/>
              <a:t>을 여기 저장함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466655" y="4644135"/>
            <a:ext cx="225025" cy="225025"/>
          </a:xfrm>
          <a:prstGeom prst="ellipse">
            <a:avLst/>
          </a:prstGeom>
          <a:solidFill>
            <a:srgbClr val="72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1718462" y="4786031"/>
            <a:ext cx="1368373" cy="893219"/>
          </a:xfrm>
          <a:prstGeom prst="straightConnector1">
            <a:avLst/>
          </a:prstGeom>
          <a:ln w="57150">
            <a:solidFill>
              <a:srgbClr val="727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229600" cy="854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rebuchet MS" pitchFamily="34" charset="0"/>
              </a:rPr>
              <a:t>(</a:t>
            </a:r>
            <a:r>
              <a:rPr lang="ko-KR" altLang="en-US" sz="2000" smtClean="0">
                <a:latin typeface="Trebuchet MS" pitchFamily="34" charset="0"/>
              </a:rPr>
              <a:t>예</a:t>
            </a:r>
            <a:r>
              <a:rPr lang="en-US" altLang="ko-KR" sz="2000" smtClean="0">
                <a:latin typeface="Trebuchet MS" pitchFamily="34" charset="0"/>
              </a:rPr>
              <a:t>) h(k)=k mod 7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선형조사법</a:t>
            </a:r>
            <a:r>
              <a:rPr lang="en-US" altLang="ko-KR" smtClean="0"/>
              <a:t>(linear probing)</a:t>
            </a:r>
            <a:endParaRPr lang="ko-KR" altLang="en-US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5763" y="2708275"/>
            <a:ext cx="4725987" cy="2062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n-lt"/>
              </a:rPr>
              <a:t>1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(8) : h(8) = 8 mod 7 = 1(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(1) : h(1) = 1 mod 7 = 1(</a:t>
            </a:r>
            <a:r>
              <a:rPr lang="ko-KR" altLang="en-US" sz="1600" dirty="0" smtClean="0">
                <a:latin typeface="+mn-lt"/>
              </a:rPr>
              <a:t>충돌 발생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                  (h(1)+1) mod 7 = 2(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3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(9) : h(9) = 9 mod 7 = 2(</a:t>
            </a:r>
            <a:r>
              <a:rPr lang="ko-KR" altLang="en-US" sz="1600" dirty="0" smtClean="0">
                <a:latin typeface="+mn-lt"/>
              </a:rPr>
              <a:t>충돌 발생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                  (h(9)+1) mod 7 = 3(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4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(6) : h(6) = 6 mod 7 = 6(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5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(13) : h(13) = 13 mod 7 = 6(</a:t>
            </a:r>
            <a:r>
              <a:rPr lang="ko-KR" altLang="en-US" sz="1600" dirty="0">
                <a:latin typeface="+mn-lt"/>
              </a:rPr>
              <a:t>충돌 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                  (h(13)+1) mod 7 = 0(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433471" name="Group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63818"/>
              </p:ext>
            </p:extLst>
          </p:nvPr>
        </p:nvGraphicFramePr>
        <p:xfrm>
          <a:off x="5292725" y="2573338"/>
          <a:ext cx="3375024" cy="2746376"/>
        </p:xfrm>
        <a:graphic>
          <a:graphicData uri="http://schemas.openxmlformats.org/drawingml/2006/table">
            <a:tbl>
              <a:tblPr/>
              <a:tblGrid>
                <a:gridCol w="445721"/>
                <a:gridCol w="585861"/>
                <a:gridCol w="585860"/>
                <a:gridCol w="585861"/>
                <a:gridCol w="585860"/>
                <a:gridCol w="585861"/>
              </a:tblGrid>
              <a:tr h="3432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[0]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13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[1]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[2]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[3]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9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9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9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[4]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[5]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[6]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1" marR="91431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5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229600" cy="854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Trebuchet MS" pitchFamily="34" charset="0"/>
              </a:rPr>
              <a:t>(</a:t>
            </a:r>
            <a:r>
              <a:rPr lang="ko-KR" altLang="en-US" sz="2000" dirty="0" smtClean="0">
                <a:latin typeface="Trebuchet MS" pitchFamily="34" charset="0"/>
              </a:rPr>
              <a:t>예</a:t>
            </a:r>
            <a:r>
              <a:rPr lang="en-US" altLang="ko-KR" sz="2000" dirty="0" smtClean="0">
                <a:latin typeface="Trebuchet MS" pitchFamily="34" charset="0"/>
              </a:rPr>
              <a:t>) “do”, “for”, “if”, “case”, “else”, “return”, “function</a:t>
            </a:r>
            <a:r>
              <a:rPr lang="en-US" altLang="ko-KR" sz="2000" dirty="0" smtClean="0">
                <a:latin typeface="Trebuchet MS" pitchFamily="34" charset="0"/>
              </a:rPr>
              <a:t>’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solidFill>
                  <a:srgbClr val="727C4C"/>
                </a:solidFill>
                <a:latin typeface="Trebuchet MS" pitchFamily="34" charset="0"/>
              </a:rPr>
              <a:t>아스키 코드 써서 값을 세 자리로 만듦 </a:t>
            </a:r>
            <a:r>
              <a:rPr lang="en-US" altLang="ko-KR" dirty="0" smtClean="0">
                <a:solidFill>
                  <a:srgbClr val="727C4C"/>
                </a:solidFill>
                <a:latin typeface="Trebuchet MS" pitchFamily="34" charset="0"/>
              </a:rPr>
              <a:t>d=100, o=111</a:t>
            </a:r>
            <a:endParaRPr lang="en-US" altLang="ko-KR" sz="2000" dirty="0" smtClean="0">
              <a:solidFill>
                <a:srgbClr val="727C4C"/>
              </a:solidFill>
              <a:latin typeface="Trebuchet MS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선형조사법</a:t>
            </a:r>
            <a:r>
              <a:rPr lang="en-US" altLang="ko-KR" smtClean="0"/>
              <a:t>(linear probing)</a:t>
            </a:r>
            <a:endParaRPr lang="ko-KR" altLang="en-US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3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124075"/>
            <a:ext cx="68087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609600" y="4824155"/>
            <a:ext cx="8229600" cy="85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kumimoji="0" lang="ko-KR" altLang="en-US" sz="1900" dirty="0" smtClean="0">
                <a:solidFill>
                  <a:srgbClr val="727C4C"/>
                </a:solidFill>
                <a:latin typeface="Trebuchet MS" pitchFamily="34" charset="0"/>
              </a:rPr>
              <a:t>뒤에 보면 </a:t>
            </a:r>
            <a:r>
              <a:rPr kumimoji="0" lang="ko-KR" altLang="en-US" sz="1900" dirty="0" err="1" smtClean="0">
                <a:solidFill>
                  <a:srgbClr val="727C4C"/>
                </a:solidFill>
                <a:latin typeface="Trebuchet MS" pitchFamily="34" charset="0"/>
              </a:rPr>
              <a:t>버켓의</a:t>
            </a:r>
            <a:r>
              <a:rPr kumimoji="0" lang="ko-KR" altLang="en-US" sz="1900" dirty="0" smtClean="0">
                <a:solidFill>
                  <a:srgbClr val="727C4C"/>
                </a:solidFill>
                <a:latin typeface="Trebuchet MS" pitchFamily="34" charset="0"/>
              </a:rPr>
              <a:t> 수가 </a:t>
            </a:r>
            <a:r>
              <a:rPr kumimoji="0" lang="en-US" altLang="ko-KR" sz="1900" dirty="0" smtClean="0">
                <a:solidFill>
                  <a:srgbClr val="727C4C"/>
                </a:solidFill>
                <a:latin typeface="Trebuchet MS" pitchFamily="34" charset="0"/>
              </a:rPr>
              <a:t>13</a:t>
            </a:r>
            <a:r>
              <a:rPr kumimoji="0" lang="ko-KR" altLang="en-US" sz="1900" dirty="0" smtClean="0">
                <a:solidFill>
                  <a:srgbClr val="727C4C"/>
                </a:solidFill>
                <a:latin typeface="Trebuchet MS" pitchFamily="34" charset="0"/>
              </a:rPr>
              <a:t>임</a:t>
            </a:r>
            <a:r>
              <a:rPr kumimoji="0" lang="en-US" altLang="ko-KR" sz="1900" dirty="0" smtClean="0">
                <a:solidFill>
                  <a:srgbClr val="727C4C"/>
                </a:solidFill>
                <a:latin typeface="Trebuchet MS" pitchFamily="34" charset="0"/>
              </a:rPr>
              <a:t>. </a:t>
            </a:r>
            <a:r>
              <a:rPr kumimoji="0" lang="ko-KR" altLang="en-US" sz="1900" dirty="0" smtClean="0">
                <a:solidFill>
                  <a:srgbClr val="727C4C"/>
                </a:solidFill>
                <a:latin typeface="Trebuchet MS" pitchFamily="34" charset="0"/>
              </a:rPr>
              <a:t>덧셈의 합계를 </a:t>
            </a:r>
            <a:r>
              <a:rPr kumimoji="0" lang="en-US" altLang="ko-KR" sz="1900" dirty="0" smtClean="0">
                <a:solidFill>
                  <a:srgbClr val="727C4C"/>
                </a:solidFill>
                <a:latin typeface="Trebuchet MS" pitchFamily="34" charset="0"/>
              </a:rPr>
              <a:t>13</a:t>
            </a:r>
            <a:r>
              <a:rPr kumimoji="0" lang="ko-KR" altLang="en-US" sz="1900" dirty="0" smtClean="0">
                <a:solidFill>
                  <a:srgbClr val="727C4C"/>
                </a:solidFill>
                <a:latin typeface="Trebuchet MS" pitchFamily="34" charset="0"/>
              </a:rPr>
              <a:t>으로 나눈 것이</a:t>
            </a:r>
            <a:r>
              <a:rPr kumimoji="0" lang="en-US" altLang="ko-KR" sz="1900" dirty="0">
                <a:solidFill>
                  <a:srgbClr val="727C4C"/>
                </a:solidFill>
                <a:latin typeface="Trebuchet MS" pitchFamily="34" charset="0"/>
              </a:rPr>
              <a:t> </a:t>
            </a:r>
            <a:r>
              <a:rPr kumimoji="0" lang="ko-KR" altLang="en-US" sz="1900" dirty="0" smtClean="0">
                <a:solidFill>
                  <a:srgbClr val="727C4C"/>
                </a:solidFill>
                <a:latin typeface="Trebuchet MS" pitchFamily="34" charset="0"/>
              </a:rPr>
              <a:t>해시 주소가 되었다</a:t>
            </a:r>
            <a:endParaRPr kumimoji="0" lang="en-US" altLang="ko-KR" sz="1900" dirty="0" smtClean="0">
              <a:solidFill>
                <a:srgbClr val="727C4C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선형조사법</a:t>
            </a:r>
            <a:r>
              <a:rPr lang="en-US" altLang="ko-KR" smtClean="0"/>
              <a:t>(linear probing)</a:t>
            </a:r>
            <a:endParaRPr lang="ko-KR" altLang="en-US" smtClean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6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449388"/>
            <a:ext cx="676910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37285" y="1763815"/>
            <a:ext cx="873240" cy="315035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8900"/>
            <a:ext cx="8229600" cy="4767263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선형 조사법과 유사하지만</a:t>
            </a:r>
            <a:r>
              <a:rPr lang="en-US" altLang="ko-KR" sz="2000" dirty="0" smtClean="0">
                <a:latin typeface="Trebuchet MS" pitchFamily="34" charset="0"/>
              </a:rPr>
              <a:t>, </a:t>
            </a:r>
            <a:r>
              <a:rPr lang="ko-KR" altLang="en-US" sz="2000" dirty="0" smtClean="0">
                <a:latin typeface="Trebuchet MS" pitchFamily="34" charset="0"/>
              </a:rPr>
              <a:t>다음 조사할 위치를 아래 식 사용</a:t>
            </a:r>
            <a:r>
              <a:rPr lang="en-US" altLang="ko-KR" sz="2000" dirty="0" smtClean="0">
                <a:latin typeface="Trebuchet MS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Trebuchet MS" pitchFamily="34" charset="0"/>
              </a:rPr>
              <a:t>		(h(k)+</a:t>
            </a:r>
            <a:r>
              <a:rPr lang="en-US" altLang="ko-KR" sz="2000" dirty="0" err="1" smtClean="0">
                <a:latin typeface="Trebuchet MS" pitchFamily="34" charset="0"/>
              </a:rPr>
              <a:t>inc</a:t>
            </a:r>
            <a:r>
              <a:rPr lang="en-US" altLang="ko-KR" sz="2000" dirty="0" smtClean="0">
                <a:latin typeface="Trebuchet MS" pitchFamily="34" charset="0"/>
              </a:rPr>
              <a:t>*</a:t>
            </a:r>
            <a:r>
              <a:rPr lang="en-US" altLang="ko-KR" sz="2000" dirty="0" err="1" smtClean="0">
                <a:latin typeface="Trebuchet MS" pitchFamily="34" charset="0"/>
              </a:rPr>
              <a:t>inc</a:t>
            </a:r>
            <a:r>
              <a:rPr lang="en-US" altLang="ko-KR" sz="2000" dirty="0" smtClean="0">
                <a:latin typeface="Trebuchet MS" pitchFamily="34" charset="0"/>
              </a:rPr>
              <a:t>) mod M</a:t>
            </a:r>
          </a:p>
          <a:p>
            <a:pPr lvl="1"/>
            <a:r>
              <a:rPr lang="en-US" altLang="ko-KR" sz="1800" dirty="0" smtClean="0">
                <a:solidFill>
                  <a:srgbClr val="727C4C"/>
                </a:solidFill>
                <a:latin typeface="Trebuchet MS" pitchFamily="34" charset="0"/>
              </a:rPr>
              <a:t>//</a:t>
            </a:r>
            <a:r>
              <a:rPr lang="ko-KR" altLang="en-US" sz="1800" dirty="0" smtClean="0">
                <a:solidFill>
                  <a:srgbClr val="727C4C"/>
                </a:solidFill>
                <a:latin typeface="Trebuchet MS" pitchFamily="34" charset="0"/>
              </a:rPr>
              <a:t>몇 번째에 있는 지</a:t>
            </a:r>
            <a:endParaRPr lang="en-US" altLang="ko-KR" sz="1800" dirty="0" smtClean="0">
              <a:solidFill>
                <a:srgbClr val="727C4C"/>
              </a:solidFill>
              <a:latin typeface="Trebuchet MS" pitchFamily="34" charset="0"/>
            </a:endParaRPr>
          </a:p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조사되는 위치는 다음과 같음</a:t>
            </a:r>
            <a:r>
              <a:rPr lang="en-US" altLang="ko-KR" sz="2000" dirty="0" smtClean="0">
                <a:latin typeface="Trebuchet MS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Trebuchet MS" pitchFamily="34" charset="0"/>
              </a:rPr>
              <a:t>		h(k), h(k)+1, h(k)+4,…</a:t>
            </a:r>
          </a:p>
          <a:p>
            <a:pPr lvl="1"/>
            <a:r>
              <a:rPr lang="en-US" altLang="ko-KR" sz="1800" dirty="0" smtClean="0">
                <a:solidFill>
                  <a:srgbClr val="727C4C"/>
                </a:solidFill>
                <a:latin typeface="Trebuchet MS" pitchFamily="34" charset="0"/>
              </a:rPr>
              <a:t>// </a:t>
            </a:r>
            <a:r>
              <a:rPr lang="en-US" altLang="ko-KR" sz="1800" dirty="0" err="1" smtClean="0">
                <a:solidFill>
                  <a:srgbClr val="727C4C"/>
                </a:solidFill>
                <a:latin typeface="Trebuchet MS" pitchFamily="34" charset="0"/>
              </a:rPr>
              <a:t>inc</a:t>
            </a:r>
            <a:r>
              <a:rPr lang="ko-KR" altLang="en-US" sz="1800" dirty="0" smtClean="0">
                <a:solidFill>
                  <a:srgbClr val="727C4C"/>
                </a:solidFill>
                <a:latin typeface="Trebuchet MS" pitchFamily="34" charset="0"/>
              </a:rPr>
              <a:t>를 제곱하니까 </a:t>
            </a:r>
            <a:r>
              <a:rPr lang="en-US" altLang="ko-KR" sz="1800" dirty="0" smtClean="0">
                <a:solidFill>
                  <a:srgbClr val="727C4C"/>
                </a:solidFill>
                <a:latin typeface="Trebuchet MS" pitchFamily="34" charset="0"/>
              </a:rPr>
              <a:t>1, 2, 4, 9…</a:t>
            </a:r>
          </a:p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선형 조사법에서의 문제점인 군집과 결합 크게 완화 가능</a:t>
            </a: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이차 조사법</a:t>
            </a:r>
            <a:r>
              <a:rPr lang="en-US" altLang="ko-KR" smtClean="0">
                <a:latin typeface="Trebuchet MS" pitchFamily="34" charset="0"/>
              </a:rPr>
              <a:t>(quadratic probing)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075613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 smtClean="0"/>
              <a:t>재해싱</a:t>
            </a:r>
            <a:r>
              <a:rPr lang="en-US" altLang="ko-KR" sz="2400" dirty="0" smtClean="0"/>
              <a:t>(rehashing)</a:t>
            </a:r>
            <a:r>
              <a:rPr lang="ko-KR" altLang="en-US" sz="2400" dirty="0" smtClean="0"/>
              <a:t>이라고도 함</a:t>
            </a: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/>
              <a:t>오버플로우가</a:t>
            </a:r>
            <a:r>
              <a:rPr lang="ko-KR" altLang="en-US" sz="2000" dirty="0" smtClean="0"/>
              <a:t> 발생하면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 해시함수와 다른 별개의 해시 함수 사용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727C4C"/>
                </a:solidFill>
              </a:rPr>
              <a:t>//</a:t>
            </a:r>
            <a:r>
              <a:rPr lang="ko-KR" altLang="en-US" sz="2000" dirty="0" smtClean="0">
                <a:solidFill>
                  <a:srgbClr val="727C4C"/>
                </a:solidFill>
              </a:rPr>
              <a:t>여기서도 소수 사용함</a:t>
            </a:r>
            <a:r>
              <a:rPr lang="en-US" altLang="ko-KR" sz="2000" dirty="0" smtClean="0">
                <a:solidFill>
                  <a:srgbClr val="727C4C"/>
                </a:solidFill>
              </a:rPr>
              <a:t>!!</a:t>
            </a:r>
            <a:endParaRPr lang="en-US" altLang="ko-KR" sz="2000" dirty="0" smtClean="0">
              <a:solidFill>
                <a:srgbClr val="727C4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step=C-(k mod 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h(k), h(k)+step, h(k)+2*step, </a:t>
            </a:r>
            <a:r>
              <a:rPr lang="en-US" altLang="ko-KR" sz="2000" dirty="0" smtClean="0">
                <a:latin typeface="Arial" charset="0"/>
              </a:rPr>
              <a:t>…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크기가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인 </a:t>
            </a:r>
            <a:r>
              <a:rPr lang="ko-KR" altLang="en-US" sz="2400" dirty="0" err="1" smtClean="0"/>
              <a:t>해시테이블에서</a:t>
            </a:r>
            <a:r>
              <a:rPr lang="en-US" altLang="ko-KR" sz="2400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첫 번째 해시 함수가  </a:t>
            </a:r>
            <a:r>
              <a:rPr lang="en-US" altLang="ko-KR" sz="1800" dirty="0" smtClean="0"/>
              <a:t>k mod 7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 smtClean="0"/>
              <a:t>오버플로우</a:t>
            </a:r>
            <a:r>
              <a:rPr lang="ko-KR" altLang="en-US" sz="1800" dirty="0" smtClean="0"/>
              <a:t> 발생시의 해시 함수는 </a:t>
            </a:r>
            <a:r>
              <a:rPr lang="en-US" altLang="ko-KR" sz="1800" dirty="0" smtClean="0"/>
              <a:t>step=5-(5 mod 5)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(8, 1, 9, 6, 13 )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727C4C"/>
                </a:solidFill>
              </a:rPr>
              <a:t>//</a:t>
            </a:r>
            <a:r>
              <a:rPr lang="ko-KR" altLang="en-US" sz="2000" dirty="0" smtClean="0">
                <a:solidFill>
                  <a:srgbClr val="727C4C"/>
                </a:solidFill>
              </a:rPr>
              <a:t>충돌 수가 줄어 </a:t>
            </a:r>
            <a:r>
              <a:rPr lang="ko-KR" altLang="en-US" sz="2000" dirty="0" err="1" smtClean="0">
                <a:solidFill>
                  <a:srgbClr val="727C4C"/>
                </a:solidFill>
              </a:rPr>
              <a:t>듬</a:t>
            </a:r>
            <a:endParaRPr lang="en-US" altLang="ko-KR" sz="2000" dirty="0" smtClean="0">
              <a:solidFill>
                <a:srgbClr val="727C4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 smtClean="0">
                <a:solidFill>
                  <a:srgbClr val="727C4C"/>
                </a:solidFill>
              </a:rPr>
              <a:t>그냥 빈 곳으로 집어넣는 게 아니라 해시함수를 하나 더 만들어서 분배한다</a:t>
            </a:r>
            <a:endParaRPr lang="en-US" altLang="ko-KR" sz="1600" dirty="0" smtClean="0">
              <a:solidFill>
                <a:srgbClr val="727C4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16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이중해싱법</a:t>
            </a:r>
            <a:r>
              <a:rPr lang="en-US" altLang="ko-KR" sz="4400" smtClean="0"/>
              <a:t>(double hashing) </a:t>
            </a:r>
            <a:endParaRPr lang="ko-KR" altLang="en-US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이중해싱법</a:t>
            </a:r>
            <a:r>
              <a:rPr lang="en-US" altLang="ko-KR" sz="4400" smtClean="0"/>
              <a:t>(double hashing) </a:t>
            </a:r>
            <a:endParaRPr lang="ko-KR" alt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22288" y="1179513"/>
            <a:ext cx="8194675" cy="2060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n-lt"/>
              </a:rPr>
              <a:t>1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(8) : h(8) = 8 mod 7 = 1(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(1) : h(1) = 1 mod 7 = 1(</a:t>
            </a:r>
            <a:r>
              <a:rPr lang="ko-KR" altLang="en-US" sz="1600" dirty="0" err="1">
                <a:latin typeface="+mn-lt"/>
              </a:rPr>
              <a:t>충돌발생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	   (h(1)+h‘(1)) mod 7 = (1+5-(1 mod 5)) mod 7 = 5(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3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(9) : h(9) = 9 mod 7 = 2(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4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(6) : h(6) = 6 mod 7 = 6(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5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(13) : h(13) = 13 mod 7 = 6(</a:t>
            </a:r>
            <a:r>
              <a:rPr lang="ko-KR" altLang="en-US" sz="1600" dirty="0">
                <a:latin typeface="+mn-lt"/>
              </a:rPr>
              <a:t>충돌 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                  (h(13)+h‘(13)) mod 7 = (6+5-(13 mod 5)) mod 7= 1(</a:t>
            </a:r>
            <a:r>
              <a:rPr lang="ko-KR" altLang="en-US" sz="1600" dirty="0" err="1">
                <a:latin typeface="+mn-lt"/>
              </a:rPr>
              <a:t>충돌발생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                  (h(13)+2*h‘(13)) mod 7 = (6+2*2) mod 7= 3(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435519" name="Group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56501"/>
              </p:ext>
            </p:extLst>
          </p:nvPr>
        </p:nvGraphicFramePr>
        <p:xfrm>
          <a:off x="1916113" y="3384550"/>
          <a:ext cx="4814886" cy="2790824"/>
        </p:xfrm>
        <a:graphic>
          <a:graphicData uri="http://schemas.openxmlformats.org/drawingml/2006/table">
            <a:tbl>
              <a:tblPr/>
              <a:tblGrid>
                <a:gridCol w="635877"/>
                <a:gridCol w="835801"/>
                <a:gridCol w="835803"/>
                <a:gridCol w="835801"/>
                <a:gridCol w="835803"/>
                <a:gridCol w="835801"/>
              </a:tblGrid>
              <a:tr h="3488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5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단계</a:t>
                      </a:r>
                      <a:endParaRPr kumimoji="1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[0]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[1]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[2]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9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9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9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[3]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13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[4]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[5]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[6]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28" marR="91428"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74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7940675" cy="19796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kumimoji="0" lang="ko-KR" altLang="en-US" dirty="0" smtClean="0">
                <a:latin typeface="Trebuchet MS" pitchFamily="34" charset="0"/>
              </a:rPr>
              <a:t>대부분의 탐색 방법들은 키 값 비교로써 탐색하고자 하는 항목에 접근</a:t>
            </a:r>
          </a:p>
          <a:p>
            <a:pPr eaLnBrk="1" hangingPunct="1"/>
            <a:r>
              <a:rPr kumimoji="0" lang="ko-KR" altLang="en-US" b="1" dirty="0" err="1" smtClean="0">
                <a:latin typeface="Trebuchet MS" pitchFamily="34" charset="0"/>
              </a:rPr>
              <a:t>해싱</a:t>
            </a:r>
            <a:r>
              <a:rPr kumimoji="0" lang="en-US" altLang="ko-KR" dirty="0" smtClean="0">
                <a:latin typeface="Trebuchet MS" pitchFamily="34" charset="0"/>
              </a:rPr>
              <a:t>(hashing) </a:t>
            </a:r>
          </a:p>
          <a:p>
            <a:pPr lvl="1" eaLnBrk="1" hangingPunct="1"/>
            <a:r>
              <a:rPr kumimoji="0" lang="ko-KR" altLang="en-US" dirty="0" smtClean="0">
                <a:latin typeface="Trebuchet MS" pitchFamily="34" charset="0"/>
              </a:rPr>
              <a:t>키 값에 대한 산술적 연산에 의해 테이블의 주소를 계산하여 항목에 접근</a:t>
            </a:r>
          </a:p>
          <a:p>
            <a:pPr eaLnBrk="1" hangingPunct="1"/>
            <a:r>
              <a:rPr kumimoji="0" lang="ko-KR" altLang="en-US" b="1" dirty="0" smtClean="0">
                <a:latin typeface="Trebuchet MS" pitchFamily="34" charset="0"/>
              </a:rPr>
              <a:t>해시 테이블</a:t>
            </a:r>
            <a:r>
              <a:rPr kumimoji="0" lang="en-US" altLang="ko-KR" dirty="0" smtClean="0">
                <a:latin typeface="Trebuchet MS" pitchFamily="34" charset="0"/>
              </a:rPr>
              <a:t>(hash table)</a:t>
            </a:r>
          </a:p>
          <a:p>
            <a:pPr lvl="1" eaLnBrk="1" hangingPunct="1"/>
            <a:r>
              <a:rPr kumimoji="0" lang="ko-KR" altLang="en-US" dirty="0" smtClean="0">
                <a:latin typeface="Trebuchet MS" pitchFamily="34" charset="0"/>
              </a:rPr>
              <a:t>키 값의 연산에 의해 직접 접근이 가능한 구조 </a:t>
            </a:r>
            <a:endParaRPr kumimoji="0" lang="en-US" altLang="ko-KR" dirty="0" smtClean="0">
              <a:latin typeface="Trebuchet MS" pitchFamily="34" charset="0"/>
            </a:endParaRPr>
          </a:p>
          <a:p>
            <a:r>
              <a:rPr lang="ko-KR" altLang="en-US" dirty="0" err="1" smtClean="0"/>
              <a:t>해싱은</a:t>
            </a:r>
            <a:r>
              <a:rPr lang="ko-KR" altLang="en-US" dirty="0" smtClean="0"/>
              <a:t> 물건을 정리하는 것과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r>
              <a:rPr kumimoji="0" lang="en-US" altLang="ko-KR" dirty="0" smtClean="0">
                <a:solidFill>
                  <a:srgbClr val="727C4C"/>
                </a:solidFill>
                <a:latin typeface="Trebuchet MS" pitchFamily="34" charset="0"/>
              </a:rPr>
              <a:t>//</a:t>
            </a:r>
            <a:r>
              <a:rPr kumimoji="0" lang="ko-KR" altLang="en-US" dirty="0" smtClean="0">
                <a:solidFill>
                  <a:srgbClr val="727C4C"/>
                </a:solidFill>
                <a:latin typeface="Trebuchet MS" pitchFamily="34" charset="0"/>
              </a:rPr>
              <a:t>중복 최소화하기</a:t>
            </a:r>
            <a:r>
              <a:rPr kumimoji="0" lang="en-US" altLang="ko-KR" dirty="0" smtClean="0">
                <a:solidFill>
                  <a:srgbClr val="727C4C"/>
                </a:solidFill>
                <a:latin typeface="Trebuchet MS" pitchFamily="34" charset="0"/>
              </a:rPr>
              <a:t>~~   </a:t>
            </a:r>
            <a:r>
              <a:rPr kumimoji="0" lang="ko-KR" altLang="en-US" dirty="0" smtClean="0">
                <a:solidFill>
                  <a:srgbClr val="727C4C"/>
                </a:solidFill>
                <a:latin typeface="Trebuchet MS" pitchFamily="34" charset="0"/>
              </a:rPr>
              <a:t>우체국 편지 구별하는 것 같음</a:t>
            </a:r>
            <a:endParaRPr kumimoji="0" lang="ko-KR" altLang="en-US" dirty="0" smtClean="0">
              <a:solidFill>
                <a:srgbClr val="727C4C"/>
              </a:solidFill>
              <a:latin typeface="Trebuchet MS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해싱이란</a:t>
            </a:r>
            <a:r>
              <a:rPr lang="en-US" altLang="ko-KR" smtClean="0"/>
              <a:t>?</a:t>
            </a:r>
          </a:p>
        </p:txBody>
      </p:sp>
      <p:sp>
        <p:nvSpPr>
          <p:cNvPr id="4100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01" name="Picture 27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519488"/>
            <a:ext cx="59388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55000" cy="3286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오버플로우 문제를 연결 리스트로 해결</a:t>
            </a:r>
            <a:r>
              <a:rPr lang="en-US" altLang="ko-KR" sz="2400" smtClean="0"/>
              <a:t> </a:t>
            </a:r>
          </a:p>
          <a:p>
            <a:pPr lvl="1" eaLnBrk="1" hangingPunct="1"/>
            <a:r>
              <a:rPr lang="ko-KR" altLang="en-US" sz="2200" smtClean="0"/>
              <a:t>각 버켓에 고정된 슬롯이 할당되어 있지 않음</a:t>
            </a:r>
            <a:endParaRPr lang="en-US" altLang="ko-KR" sz="2200" smtClean="0"/>
          </a:p>
          <a:p>
            <a:pPr lvl="1" eaLnBrk="1" hangingPunct="1"/>
            <a:r>
              <a:rPr lang="ko-KR" altLang="en-US" sz="2200" smtClean="0"/>
              <a:t>각 버켓에</a:t>
            </a:r>
            <a:r>
              <a:rPr lang="en-US" altLang="ko-KR" sz="2200" smtClean="0"/>
              <a:t>, </a:t>
            </a:r>
            <a:r>
              <a:rPr lang="ko-KR" altLang="en-US" sz="2200" smtClean="0"/>
              <a:t>삽입과 삭제가 용이한 연결 리스트 할당</a:t>
            </a:r>
            <a:r>
              <a:rPr lang="en-US" altLang="ko-KR" sz="2200" smtClean="0"/>
              <a:t> </a:t>
            </a:r>
          </a:p>
          <a:p>
            <a:pPr lvl="1" eaLnBrk="1" hangingPunct="1"/>
            <a:r>
              <a:rPr lang="ko-KR" altLang="en-US" sz="2200" smtClean="0"/>
              <a:t>버켓 내에서는 연결 리스트 순차 탐색</a:t>
            </a:r>
            <a:r>
              <a:rPr lang="en-US" altLang="ko-KR" sz="2200" smtClean="0"/>
              <a:t> </a:t>
            </a:r>
          </a:p>
          <a:p>
            <a:pPr lvl="1" eaLnBrk="1" hangingPunct="1"/>
            <a:endParaRPr lang="en-US" altLang="ko-KR" sz="2200" smtClean="0"/>
          </a:p>
          <a:p>
            <a:pPr eaLnBrk="1" hangingPunct="1"/>
            <a:r>
              <a:rPr lang="en-US" altLang="ko-KR" sz="2400" smtClean="0"/>
              <a:t>(</a:t>
            </a:r>
            <a:r>
              <a:rPr lang="ko-KR" altLang="en-US" sz="2400" smtClean="0"/>
              <a:t>예</a:t>
            </a:r>
            <a:r>
              <a:rPr lang="en-US" altLang="ko-KR" sz="2400" smtClean="0"/>
              <a:t>) </a:t>
            </a:r>
            <a:r>
              <a:rPr lang="ko-KR" altLang="en-US" sz="2400" smtClean="0"/>
              <a:t>크기가 </a:t>
            </a:r>
            <a:r>
              <a:rPr lang="en-US" altLang="ko-KR" sz="2400" smtClean="0"/>
              <a:t>7</a:t>
            </a:r>
            <a:r>
              <a:rPr lang="ko-KR" altLang="en-US" sz="2400" smtClean="0"/>
              <a:t>인 해시테이블에서</a:t>
            </a:r>
            <a:endParaRPr lang="en-US" altLang="ko-KR" sz="2400" smtClean="0"/>
          </a:p>
          <a:p>
            <a:pPr lvl="1" eaLnBrk="1" hangingPunct="1"/>
            <a:r>
              <a:rPr lang="ko-KR" altLang="en-US" sz="2000" smtClean="0"/>
              <a:t> </a:t>
            </a:r>
            <a:r>
              <a:rPr lang="en-US" altLang="ko-KR" sz="2000" smtClean="0"/>
              <a:t>h(k)=k mod 7</a:t>
            </a:r>
            <a:r>
              <a:rPr lang="ko-KR" altLang="en-US" sz="2000" smtClean="0"/>
              <a:t>의 해시 함수 사용</a:t>
            </a:r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입력 </a:t>
            </a:r>
            <a:r>
              <a:rPr lang="en-US" altLang="ko-KR" sz="2000" smtClean="0"/>
              <a:t>(8, 1, 9, 6, 13) </a:t>
            </a:r>
            <a:r>
              <a:rPr lang="ko-KR" altLang="en-US" sz="2000" smtClean="0"/>
              <a:t>적용</a:t>
            </a: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체이닝</a:t>
            </a:r>
            <a:r>
              <a:rPr lang="en-US" altLang="ko-KR" smtClean="0"/>
              <a:t>(chaining)</a:t>
            </a:r>
            <a:endParaRPr lang="ko-KR" altLang="en-US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3" name="Rectangle 71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체이닝</a:t>
            </a:r>
            <a:r>
              <a:rPr lang="en-US" altLang="ko-KR" smtClean="0"/>
              <a:t>(chaining)</a:t>
            </a:r>
            <a:endParaRPr lang="ko-KR" altLang="en-US" smtClean="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6" name="Rectangle 71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3557" name="Text Box 72"/>
          <p:cNvSpPr txBox="1">
            <a:spLocks noChangeArrowheads="1"/>
          </p:cNvSpPr>
          <p:nvPr/>
        </p:nvSpPr>
        <p:spPr bwMode="auto">
          <a:xfrm>
            <a:off x="701675" y="1179513"/>
            <a:ext cx="7875588" cy="147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+mn-lt"/>
              </a:rPr>
              <a:t>1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(8) : h(8) = 8 mod 7 = 1(</a:t>
            </a:r>
            <a:r>
              <a:rPr lang="ko-KR" altLang="en-US">
                <a:latin typeface="+mn-lt"/>
              </a:rPr>
              <a:t>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2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(1) : h(1) = 1 mod 7 = 1(</a:t>
            </a:r>
            <a:r>
              <a:rPr lang="ko-KR" altLang="en-US">
                <a:latin typeface="+mn-lt"/>
              </a:rPr>
              <a:t>충돌발생</a:t>
            </a:r>
            <a:r>
              <a:rPr lang="en-US" altLang="ko-KR">
                <a:latin typeface="+mn-lt"/>
              </a:rPr>
              <a:t>-&gt;</a:t>
            </a:r>
            <a:r>
              <a:rPr lang="ko-KR" altLang="en-US">
                <a:latin typeface="+mn-lt"/>
              </a:rPr>
              <a:t>새로운 노드 생성 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3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(9) : h(9) = 9 mod 7 = 2(</a:t>
            </a:r>
            <a:r>
              <a:rPr lang="ko-KR" altLang="en-US">
                <a:latin typeface="+mn-lt"/>
              </a:rPr>
              <a:t>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4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(6) : h(6) = 6 mod 7 = 6(</a:t>
            </a:r>
            <a:r>
              <a:rPr lang="ko-KR" altLang="en-US">
                <a:latin typeface="+mn-lt"/>
              </a:rPr>
              <a:t>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5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(13) : h(13) = 13 mod 7 = 6(</a:t>
            </a:r>
            <a:r>
              <a:rPr lang="ko-KR" altLang="en-US">
                <a:latin typeface="+mn-lt"/>
              </a:rPr>
              <a:t>충돌 발생</a:t>
            </a:r>
            <a:r>
              <a:rPr lang="en-US" altLang="ko-KR">
                <a:latin typeface="+mn-lt"/>
              </a:rPr>
              <a:t>-&gt;</a:t>
            </a:r>
            <a:r>
              <a:rPr lang="ko-KR" altLang="en-US">
                <a:latin typeface="+mn-lt"/>
              </a:rPr>
              <a:t>새로운 노드 생성 저장</a:t>
            </a:r>
            <a:r>
              <a:rPr lang="en-US" altLang="ko-KR">
                <a:latin typeface="+mn-lt"/>
              </a:rPr>
              <a:t>)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89250"/>
            <a:ext cx="3814763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92380" y="1448780"/>
            <a:ext cx="2304945" cy="360040"/>
          </a:xfrm>
          <a:prstGeom prst="rect">
            <a:avLst/>
          </a:prstGeom>
          <a:solidFill>
            <a:srgbClr val="FF3300">
              <a:alpha val="27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6287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적재 밀도</a:t>
            </a:r>
            <a:r>
              <a:rPr lang="en-US" altLang="ko-KR" dirty="0" smtClean="0"/>
              <a:t>(loading density) </a:t>
            </a:r>
            <a:r>
              <a:rPr lang="ko-KR" altLang="en-US" dirty="0" smtClean="0"/>
              <a:t>또는 </a:t>
            </a:r>
            <a:r>
              <a:rPr lang="ko-KR" altLang="en-US" b="1" dirty="0" smtClean="0"/>
              <a:t>적재 비율</a:t>
            </a:r>
            <a:r>
              <a:rPr lang="en-US" altLang="ko-KR" dirty="0" smtClean="0"/>
              <a:t>(loading factor)</a:t>
            </a:r>
          </a:p>
          <a:p>
            <a:pPr lvl="1" eaLnBrk="1" hangingPunct="1"/>
            <a:r>
              <a:rPr lang="ko-KR" altLang="en-US" dirty="0" smtClean="0"/>
              <a:t>저장되는 항목의 개수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해시 테이블의 크기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비율</a:t>
            </a:r>
            <a:r>
              <a:rPr lang="en-US" altLang="ko-KR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eaLnBrk="1" hangingPunct="1"/>
            <a:r>
              <a:rPr lang="ko-KR" altLang="en-US" dirty="0" smtClean="0"/>
              <a:t>선형 조사법에서의 비교 연산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체이닝에서의</a:t>
            </a:r>
            <a:r>
              <a:rPr lang="ko-KR" altLang="en-US" dirty="0" smtClean="0"/>
              <a:t> 비교 연산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01" y="2438890"/>
            <a:ext cx="3696630" cy="7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01313"/>
            <a:ext cx="2906300" cy="122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634245"/>
            <a:ext cx="1756640" cy="67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79400"/>
            <a:ext cx="8229600" cy="1143000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  <a:r>
              <a:rPr lang="en-US" altLang="ko-KR" smtClean="0"/>
              <a:t>(cont.)</a:t>
            </a:r>
          </a:p>
        </p:txBody>
      </p:sp>
      <p:sp>
        <p:nvSpPr>
          <p:cNvPr id="25603" name="Rectangle 474"/>
          <p:cNvSpPr>
            <a:spLocks noChangeArrowheads="1"/>
          </p:cNvSpPr>
          <p:nvPr/>
        </p:nvSpPr>
        <p:spPr bwMode="auto">
          <a:xfrm>
            <a:off x="2024063" y="5372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5604" name="AutoShape 10" descr="PICC2"/>
          <p:cNvSpPr>
            <a:spLocks noChangeAspect="1" noChangeArrowheads="1"/>
          </p:cNvSpPr>
          <p:nvPr/>
        </p:nvSpPr>
        <p:spPr bwMode="auto">
          <a:xfrm>
            <a:off x="2154238" y="1989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692150" y="1406525"/>
            <a:ext cx="788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2000" b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선형조사법에서의 비교 연산 횟수</a:t>
            </a:r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14563"/>
            <a:ext cx="74771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79400"/>
            <a:ext cx="8229600" cy="1143000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  <a:r>
              <a:rPr lang="en-US" altLang="ko-KR" smtClean="0"/>
              <a:t>(cont.)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024063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28" name="Rectangle 474"/>
          <p:cNvSpPr>
            <a:spLocks noChangeArrowheads="1"/>
          </p:cNvSpPr>
          <p:nvPr/>
        </p:nvSpPr>
        <p:spPr bwMode="auto">
          <a:xfrm>
            <a:off x="2024063" y="5372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6629" name="AutoShape 10" descr="PICC2"/>
          <p:cNvSpPr>
            <a:spLocks noChangeAspect="1" noChangeArrowheads="1"/>
          </p:cNvSpPr>
          <p:nvPr/>
        </p:nvSpPr>
        <p:spPr bwMode="auto">
          <a:xfrm>
            <a:off x="2154238" y="1989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692150" y="1406525"/>
            <a:ext cx="788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2000" b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체인닝에서의 비교 연산 횟수</a:t>
            </a:r>
          </a:p>
        </p:txBody>
      </p:sp>
      <p:pic>
        <p:nvPicPr>
          <p:cNvPr id="26631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033588"/>
            <a:ext cx="75755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4063" y="5372100"/>
            <a:ext cx="3718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727C4C"/>
                </a:solidFill>
              </a:rPr>
              <a:t>어느 정도 준수함</a:t>
            </a:r>
            <a:endParaRPr lang="en-US" altLang="ko-KR" sz="1500" dirty="0" smtClean="0">
              <a:solidFill>
                <a:srgbClr val="727C4C"/>
              </a:solidFill>
            </a:endParaRPr>
          </a:p>
          <a:p>
            <a:r>
              <a:rPr lang="en-US" altLang="ko-KR" sz="1500" dirty="0" smtClean="0">
                <a:solidFill>
                  <a:srgbClr val="727C4C"/>
                </a:solidFill>
              </a:rPr>
              <a:t>But, </a:t>
            </a:r>
            <a:r>
              <a:rPr lang="ko-KR" altLang="en-US" sz="1500" dirty="0" smtClean="0">
                <a:solidFill>
                  <a:srgbClr val="727C4C"/>
                </a:solidFill>
              </a:rPr>
              <a:t>너무 많은 </a:t>
            </a:r>
            <a:r>
              <a:rPr lang="ko-KR" altLang="en-US" sz="1500" dirty="0" err="1" smtClean="0">
                <a:solidFill>
                  <a:srgbClr val="727C4C"/>
                </a:solidFill>
              </a:rPr>
              <a:t>노드</a:t>
            </a:r>
            <a:r>
              <a:rPr lang="ko-KR" altLang="en-US" sz="1500" dirty="0" smtClean="0">
                <a:solidFill>
                  <a:srgbClr val="727C4C"/>
                </a:solidFill>
              </a:rPr>
              <a:t> 생기면 문제</a:t>
            </a:r>
            <a:r>
              <a:rPr lang="en-US" altLang="ko-KR" sz="1500" dirty="0" smtClean="0">
                <a:solidFill>
                  <a:srgbClr val="727C4C"/>
                </a:solidFill>
              </a:rPr>
              <a:t>…</a:t>
            </a:r>
            <a:endParaRPr lang="ko-KR" altLang="en-US" sz="1500" dirty="0">
              <a:solidFill>
                <a:srgbClr val="727C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79400"/>
            <a:ext cx="8229600" cy="1143000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  <a:r>
              <a:rPr lang="en-US" altLang="ko-KR" smtClean="0"/>
              <a:t>(cont.)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024063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539750" y="4689475"/>
            <a:ext cx="7883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i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V.Lum, P.Yuen, M.Dodd, CACM, 1971, Vol.14, No.4 </a:t>
            </a:r>
            <a:r>
              <a:rPr lang="ko-KR" altLang="en-US" sz="1600" i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참조</a:t>
            </a:r>
            <a:endParaRPr lang="en-US" altLang="ko-KR" sz="1600">
              <a:solidFill>
                <a:srgbClr val="000000"/>
              </a:solidFill>
              <a:ea typeface="HY엽서L" pitchFamily="18" charset="-127"/>
              <a:cs typeface="한컴바탕" pitchFamily="18" charset="2"/>
            </a:endParaRPr>
          </a:p>
        </p:txBody>
      </p:sp>
      <p:sp>
        <p:nvSpPr>
          <p:cNvPr id="27653" name="Rectangle 474"/>
          <p:cNvSpPr>
            <a:spLocks noChangeArrowheads="1"/>
          </p:cNvSpPr>
          <p:nvPr/>
        </p:nvSpPr>
        <p:spPr bwMode="auto">
          <a:xfrm>
            <a:off x="2024063" y="5372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7654" name="AutoShape 10" descr="PICC2"/>
          <p:cNvSpPr>
            <a:spLocks noChangeAspect="1" noChangeArrowheads="1"/>
          </p:cNvSpPr>
          <p:nvPr/>
        </p:nvSpPr>
        <p:spPr bwMode="auto">
          <a:xfrm>
            <a:off x="2154238" y="1989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692150" y="1406525"/>
            <a:ext cx="788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2000" b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각 알고리즘에 따른 평균 버켓 접근 수</a:t>
            </a:r>
          </a:p>
        </p:txBody>
      </p:sp>
      <p:pic>
        <p:nvPicPr>
          <p:cNvPr id="27656" name="Picture 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898650"/>
            <a:ext cx="7834313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해싱과 다른 탐색 방법의 비교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76" name="Rectangle 232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8677" name="AutoShape 11" descr="PICCB"/>
          <p:cNvSpPr>
            <a:spLocks noChangeAspect="1" noChangeArrowheads="1"/>
          </p:cNvSpPr>
          <p:nvPr/>
        </p:nvSpPr>
        <p:spPr bwMode="auto">
          <a:xfrm>
            <a:off x="1793875" y="2446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78" name="AutoShape 13" descr="PICCC"/>
          <p:cNvSpPr>
            <a:spLocks noChangeAspect="1" noChangeArrowheads="1"/>
          </p:cNvSpPr>
          <p:nvPr/>
        </p:nvSpPr>
        <p:spPr bwMode="auto">
          <a:xfrm>
            <a:off x="2597150" y="2446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79" name="AutoShape 15" descr="PICCD"/>
          <p:cNvSpPr>
            <a:spLocks noChangeAspect="1" noChangeArrowheads="1"/>
          </p:cNvSpPr>
          <p:nvPr/>
        </p:nvSpPr>
        <p:spPr bwMode="auto">
          <a:xfrm>
            <a:off x="3400425" y="2446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0" name="AutoShape 18" descr="PICCE"/>
          <p:cNvSpPr>
            <a:spLocks noChangeAspect="1" noChangeArrowheads="1"/>
          </p:cNvSpPr>
          <p:nvPr/>
        </p:nvSpPr>
        <p:spPr bwMode="auto">
          <a:xfrm>
            <a:off x="1793875" y="2827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1" name="AutoShape 20" descr="PICCF"/>
          <p:cNvSpPr>
            <a:spLocks noChangeAspect="1" noChangeArrowheads="1"/>
          </p:cNvSpPr>
          <p:nvPr/>
        </p:nvSpPr>
        <p:spPr bwMode="auto">
          <a:xfrm>
            <a:off x="2597150" y="2827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2" name="AutoShape 22" descr="PICD0"/>
          <p:cNvSpPr>
            <a:spLocks noChangeAspect="1" noChangeArrowheads="1"/>
          </p:cNvSpPr>
          <p:nvPr/>
        </p:nvSpPr>
        <p:spPr bwMode="auto">
          <a:xfrm>
            <a:off x="3400425" y="2827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3" name="AutoShape 26" descr="PICD1"/>
          <p:cNvSpPr>
            <a:spLocks noChangeAspect="1" noChangeArrowheads="1"/>
          </p:cNvSpPr>
          <p:nvPr/>
        </p:nvSpPr>
        <p:spPr bwMode="auto">
          <a:xfrm>
            <a:off x="1793875" y="3208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4" name="AutoShape 28" descr="PICD2"/>
          <p:cNvSpPr>
            <a:spLocks noChangeAspect="1" noChangeArrowheads="1"/>
          </p:cNvSpPr>
          <p:nvPr/>
        </p:nvSpPr>
        <p:spPr bwMode="auto">
          <a:xfrm>
            <a:off x="2597150" y="3208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5" name="AutoShape 30" descr="PICD3"/>
          <p:cNvSpPr>
            <a:spLocks noChangeAspect="1" noChangeArrowheads="1"/>
          </p:cNvSpPr>
          <p:nvPr/>
        </p:nvSpPr>
        <p:spPr bwMode="auto">
          <a:xfrm>
            <a:off x="3400425" y="3208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6" name="AutoShape 33" descr="PICD4"/>
          <p:cNvSpPr>
            <a:spLocks noChangeAspect="1" noChangeArrowheads="1"/>
          </p:cNvSpPr>
          <p:nvPr/>
        </p:nvSpPr>
        <p:spPr bwMode="auto">
          <a:xfrm>
            <a:off x="1793875" y="3589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7" name="AutoShape 35" descr="PICD5"/>
          <p:cNvSpPr>
            <a:spLocks noChangeAspect="1" noChangeArrowheads="1"/>
          </p:cNvSpPr>
          <p:nvPr/>
        </p:nvSpPr>
        <p:spPr bwMode="auto">
          <a:xfrm>
            <a:off x="2597150" y="3589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8" name="AutoShape 37" descr="PICD6"/>
          <p:cNvSpPr>
            <a:spLocks noChangeAspect="1" noChangeArrowheads="1"/>
          </p:cNvSpPr>
          <p:nvPr/>
        </p:nvSpPr>
        <p:spPr bwMode="auto">
          <a:xfrm>
            <a:off x="3400425" y="3589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9" name="AutoShape 41" descr="PICD7"/>
          <p:cNvSpPr>
            <a:spLocks noChangeAspect="1" noChangeArrowheads="1"/>
          </p:cNvSpPr>
          <p:nvPr/>
        </p:nvSpPr>
        <p:spPr bwMode="auto">
          <a:xfrm>
            <a:off x="1793875" y="397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0" name="AutoShape 43" descr="PICD8"/>
          <p:cNvSpPr>
            <a:spLocks noChangeAspect="1" noChangeArrowheads="1"/>
          </p:cNvSpPr>
          <p:nvPr/>
        </p:nvSpPr>
        <p:spPr bwMode="auto">
          <a:xfrm>
            <a:off x="2597150" y="397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1" name="AutoShape 45" descr="PICD9"/>
          <p:cNvSpPr>
            <a:spLocks noChangeAspect="1" noChangeArrowheads="1"/>
          </p:cNvSpPr>
          <p:nvPr/>
        </p:nvSpPr>
        <p:spPr bwMode="auto">
          <a:xfrm>
            <a:off x="3400425" y="397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2" name="AutoShape 48" descr="PICDA"/>
          <p:cNvSpPr>
            <a:spLocks noChangeAspect="1" noChangeArrowheads="1"/>
          </p:cNvSpPr>
          <p:nvPr/>
        </p:nvSpPr>
        <p:spPr bwMode="auto">
          <a:xfrm>
            <a:off x="1793875" y="4351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3" name="AutoShape 50" descr="PICDB"/>
          <p:cNvSpPr>
            <a:spLocks noChangeAspect="1" noChangeArrowheads="1"/>
          </p:cNvSpPr>
          <p:nvPr/>
        </p:nvSpPr>
        <p:spPr bwMode="auto">
          <a:xfrm>
            <a:off x="2597150" y="4351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4" name="AutoShape 52" descr="PICDC"/>
          <p:cNvSpPr>
            <a:spLocks noChangeAspect="1" noChangeArrowheads="1"/>
          </p:cNvSpPr>
          <p:nvPr/>
        </p:nvSpPr>
        <p:spPr bwMode="auto">
          <a:xfrm>
            <a:off x="3400425" y="4351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869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76425"/>
            <a:ext cx="7408863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96925" y="3405743"/>
            <a:ext cx="4410463" cy="293287"/>
          </a:xfrm>
          <a:prstGeom prst="rect">
            <a:avLst/>
          </a:prstGeom>
          <a:solidFill>
            <a:srgbClr val="FF33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358900"/>
            <a:ext cx="5580062" cy="22050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500" dirty="0" smtClean="0">
                <a:latin typeface="Trebuchet MS" pitchFamily="34" charset="0"/>
              </a:rPr>
              <a:t>사전구조</a:t>
            </a:r>
            <a:r>
              <a:rPr lang="en-US" altLang="ko-KR" sz="1500" dirty="0" smtClean="0">
                <a:latin typeface="Trebuchet MS" pitchFamily="34" charset="0"/>
              </a:rPr>
              <a:t>(dictionary)</a:t>
            </a:r>
          </a:p>
          <a:p>
            <a:pPr lvl="1" eaLnBrk="1" hangingPunct="1"/>
            <a:r>
              <a:rPr lang="ko-KR" altLang="en-US" sz="1500" b="1" dirty="0" err="1" smtClean="0">
                <a:latin typeface="Trebuchet MS" pitchFamily="34" charset="0"/>
              </a:rPr>
              <a:t>맵</a:t>
            </a:r>
            <a:r>
              <a:rPr lang="en-US" altLang="ko-KR" sz="1500" dirty="0" smtClean="0">
                <a:latin typeface="Trebuchet MS" pitchFamily="34" charset="0"/>
              </a:rPr>
              <a:t>(map) </a:t>
            </a:r>
            <a:r>
              <a:rPr lang="ko-KR" altLang="en-US" sz="1500" dirty="0" smtClean="0">
                <a:latin typeface="Trebuchet MS" pitchFamily="34" charset="0"/>
              </a:rPr>
              <a:t>또는 </a:t>
            </a:r>
            <a:r>
              <a:rPr lang="ko-KR" altLang="en-US" sz="1500" b="1" dirty="0" smtClean="0">
                <a:latin typeface="Trebuchet MS" pitchFamily="34" charset="0"/>
              </a:rPr>
              <a:t>테이블</a:t>
            </a:r>
            <a:r>
              <a:rPr lang="en-US" altLang="ko-KR" sz="1500" dirty="0" smtClean="0">
                <a:latin typeface="Trebuchet MS" pitchFamily="34" charset="0"/>
              </a:rPr>
              <a:t>(table)</a:t>
            </a:r>
            <a:r>
              <a:rPr lang="ko-KR" altLang="en-US" sz="1500" dirty="0" smtClean="0">
                <a:latin typeface="Trebuchet MS" pitchFamily="34" charset="0"/>
              </a:rPr>
              <a:t>로 </a:t>
            </a:r>
            <a:r>
              <a:rPr lang="ko-KR" altLang="en-US" sz="1500" dirty="0" err="1" smtClean="0">
                <a:latin typeface="Trebuchet MS" pitchFamily="34" charset="0"/>
              </a:rPr>
              <a:t>불리움</a:t>
            </a:r>
            <a:endParaRPr lang="en-US" altLang="ko-KR" sz="1500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z="1500" dirty="0" smtClean="0">
                <a:latin typeface="Trebuchet MS" pitchFamily="34" charset="0"/>
              </a:rPr>
              <a:t>탐색 키와 관련된 값의 </a:t>
            </a:r>
            <a:r>
              <a:rPr lang="en-US" altLang="ko-KR" sz="1500" dirty="0" smtClean="0">
                <a:latin typeface="Trebuchet MS" pitchFamily="34" charset="0"/>
              </a:rPr>
              <a:t>2</a:t>
            </a:r>
            <a:r>
              <a:rPr lang="ko-KR" altLang="en-US" sz="1500" dirty="0" smtClean="0">
                <a:latin typeface="Trebuchet MS" pitchFamily="34" charset="0"/>
              </a:rPr>
              <a:t>가지 필드로 구성</a:t>
            </a:r>
            <a:r>
              <a:rPr lang="en-US" altLang="ko-KR" sz="1500" dirty="0" smtClean="0">
                <a:latin typeface="Trebuchet MS" pitchFamily="34" charset="0"/>
              </a:rPr>
              <a:t> </a:t>
            </a:r>
          </a:p>
          <a:p>
            <a:pPr lvl="2" eaLnBrk="1" hangingPunct="1"/>
            <a:r>
              <a:rPr lang="ko-KR" altLang="en-US" sz="1500" dirty="0" smtClean="0">
                <a:latin typeface="Trebuchet MS" pitchFamily="34" charset="0"/>
              </a:rPr>
              <a:t>영어 단어나 사람의 이름 같은 </a:t>
            </a:r>
            <a:r>
              <a:rPr lang="ko-KR" altLang="en-US" sz="1500" b="1" dirty="0" smtClean="0">
                <a:latin typeface="Trebuchet MS" pitchFamily="34" charset="0"/>
              </a:rPr>
              <a:t>탐색 키</a:t>
            </a:r>
            <a:r>
              <a:rPr lang="en-US" altLang="ko-KR" sz="1500" dirty="0" smtClean="0">
                <a:latin typeface="Trebuchet MS" pitchFamily="34" charset="0"/>
              </a:rPr>
              <a:t>(search key) </a:t>
            </a:r>
          </a:p>
          <a:p>
            <a:pPr lvl="2" eaLnBrk="1" hangingPunct="1"/>
            <a:r>
              <a:rPr lang="ko-KR" altLang="en-US" sz="1500" dirty="0" smtClean="0">
                <a:latin typeface="Trebuchet MS" pitchFamily="34" charset="0"/>
              </a:rPr>
              <a:t>단어의 정의나 주소 또는 전화 번호 같은 탐색 </a:t>
            </a:r>
            <a:r>
              <a:rPr lang="ko-KR" altLang="en-US" sz="1500" dirty="0" smtClean="0">
                <a:latin typeface="Trebuchet MS" pitchFamily="34" charset="0"/>
              </a:rPr>
              <a:t>키와 관련된 </a:t>
            </a:r>
            <a:r>
              <a:rPr lang="ko-KR" altLang="en-US" sz="1500" b="1" dirty="0" smtClean="0">
                <a:latin typeface="Trebuchet MS" pitchFamily="34" charset="0"/>
              </a:rPr>
              <a:t>값</a:t>
            </a:r>
            <a:r>
              <a:rPr lang="en-US" altLang="ko-KR" sz="1500" dirty="0" smtClean="0">
                <a:latin typeface="Trebuchet MS" pitchFamily="34" charset="0"/>
              </a:rPr>
              <a:t>(value)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추상자료형 사전구조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11188" y="4194175"/>
            <a:ext cx="7920037" cy="18589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∙</a:t>
            </a:r>
            <a:r>
              <a:rPr lang="ko-KR" altLang="en-US" sz="1400" dirty="0">
                <a:latin typeface="Lucida Console" panose="020B0609040504020204" pitchFamily="49" charset="0"/>
              </a:rPr>
              <a:t>객체</a:t>
            </a:r>
            <a:r>
              <a:rPr lang="en-US" altLang="ko-KR" sz="1400" dirty="0">
                <a:latin typeface="Lucida Console" panose="020B0609040504020204" pitchFamily="49" charset="0"/>
              </a:rPr>
              <a:t>: </a:t>
            </a:r>
            <a:r>
              <a:rPr lang="ko-KR" altLang="en-US" sz="1400" dirty="0">
                <a:latin typeface="Lucida Console" panose="020B0609040504020204" pitchFamily="49" charset="0"/>
              </a:rPr>
              <a:t>일련의 </a:t>
            </a:r>
            <a:r>
              <a:rPr lang="en-US" altLang="ko-KR" sz="1400" dirty="0"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latin typeface="Lucida Console" panose="020B0609040504020204" pitchFamily="49" charset="0"/>
              </a:rPr>
              <a:t>key,value</a:t>
            </a:r>
            <a:r>
              <a:rPr lang="en-US" altLang="ko-KR" sz="1400" dirty="0"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latin typeface="Lucida Console" panose="020B0609040504020204" pitchFamily="49" charset="0"/>
              </a:rPr>
              <a:t>쌍의 집합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Lucida Console" panose="020B0609040504020204" pitchFamily="49" charset="0"/>
              </a:rPr>
              <a:t>∙연산</a:t>
            </a:r>
            <a:r>
              <a:rPr lang="en-US" altLang="ko-KR" sz="1400" dirty="0">
                <a:latin typeface="Lucida Console" panose="020B0609040504020204" pitchFamily="49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▪ add(key, value) ::= (</a:t>
            </a:r>
            <a:r>
              <a:rPr lang="en-US" altLang="ko-KR" sz="1400" dirty="0" err="1">
                <a:latin typeface="Lucida Console" panose="020B0609040504020204" pitchFamily="49" charset="0"/>
              </a:rPr>
              <a:t>key,value</a:t>
            </a:r>
            <a:r>
              <a:rPr lang="en-US" altLang="ko-KR" sz="1400" dirty="0">
                <a:latin typeface="Lucida Console" panose="020B0609040504020204" pitchFamily="49" charset="0"/>
              </a:rPr>
              <a:t>)</a:t>
            </a:r>
            <a:r>
              <a:rPr lang="ko-KR" altLang="en-US" sz="1400" dirty="0">
                <a:latin typeface="Lucida Console" panose="020B0609040504020204" pitchFamily="49" charset="0"/>
              </a:rPr>
              <a:t>를 사전에 추가한다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▪ delete(key) ::= key</a:t>
            </a:r>
            <a:r>
              <a:rPr lang="ko-KR" altLang="en-US" sz="1400" dirty="0">
                <a:latin typeface="Lucida Console" panose="020B0609040504020204" pitchFamily="49" charset="0"/>
              </a:rPr>
              <a:t>에 해당되는 </a:t>
            </a:r>
            <a:r>
              <a:rPr lang="en-US" altLang="ko-KR" sz="1400" dirty="0"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latin typeface="Lucida Console" panose="020B0609040504020204" pitchFamily="49" charset="0"/>
              </a:rPr>
              <a:t>key,value</a:t>
            </a:r>
            <a:r>
              <a:rPr lang="en-US" altLang="ko-KR" sz="1400" dirty="0">
                <a:latin typeface="Lucida Console" panose="020B0609040504020204" pitchFamily="49" charset="0"/>
              </a:rPr>
              <a:t>)</a:t>
            </a:r>
            <a:r>
              <a:rPr lang="ko-KR" altLang="en-US" sz="1400" dirty="0">
                <a:latin typeface="Lucida Console" panose="020B0609040504020204" pitchFamily="49" charset="0"/>
              </a:rPr>
              <a:t>를 찾아서 삭제한다</a:t>
            </a:r>
            <a:r>
              <a:rPr lang="en-US" altLang="ko-KR" sz="1400" dirty="0">
                <a:latin typeface="Lucida Console" panose="020B0609040504020204" pitchFamily="49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		</a:t>
            </a:r>
            <a:r>
              <a:rPr lang="ko-KR" altLang="en-US" sz="1400" dirty="0">
                <a:latin typeface="Lucida Console" panose="020B0609040504020204" pitchFamily="49" charset="0"/>
              </a:rPr>
              <a:t>관련된 </a:t>
            </a:r>
            <a:r>
              <a:rPr lang="en-US" altLang="ko-KR" sz="1400" dirty="0">
                <a:latin typeface="Lucida Console" panose="020B0609040504020204" pitchFamily="49" charset="0"/>
              </a:rPr>
              <a:t>value</a:t>
            </a:r>
            <a:r>
              <a:rPr lang="ko-KR" altLang="en-US" sz="1400" dirty="0">
                <a:latin typeface="Lucida Console" panose="020B0609040504020204" pitchFamily="49" charset="0"/>
              </a:rPr>
              <a:t>를 반환한다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  <a:r>
              <a:rPr lang="ko-KR" altLang="en-US" sz="1400" dirty="0">
                <a:latin typeface="Lucida Console" panose="020B0609040504020204" pitchFamily="49" charset="0"/>
              </a:rPr>
              <a:t>만약 탐색이 실패하면 </a:t>
            </a:r>
            <a:r>
              <a:rPr lang="en-US" altLang="ko-KR" sz="1400" dirty="0">
                <a:latin typeface="Lucida Console" panose="020B0609040504020204" pitchFamily="49" charset="0"/>
              </a:rPr>
              <a:t>NULL</a:t>
            </a:r>
            <a:r>
              <a:rPr lang="ko-KR" altLang="en-US" sz="1400" dirty="0">
                <a:latin typeface="Lucida Console" panose="020B0609040504020204" pitchFamily="49" charset="0"/>
              </a:rPr>
              <a:t>를 반환한다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▪ search(key) ::= key</a:t>
            </a:r>
            <a:r>
              <a:rPr lang="ko-KR" altLang="en-US" sz="1400" dirty="0">
                <a:latin typeface="Lucida Console" panose="020B0609040504020204" pitchFamily="49" charset="0"/>
              </a:rPr>
              <a:t>에 해당되는 </a:t>
            </a:r>
            <a:r>
              <a:rPr lang="en-US" altLang="ko-KR" sz="1400" dirty="0">
                <a:latin typeface="Lucida Console" panose="020B0609040504020204" pitchFamily="49" charset="0"/>
              </a:rPr>
              <a:t>value</a:t>
            </a:r>
            <a:r>
              <a:rPr lang="ko-KR" altLang="en-US" sz="1400" dirty="0">
                <a:latin typeface="Lucida Console" panose="020B0609040504020204" pitchFamily="49" charset="0"/>
              </a:rPr>
              <a:t>를 찾아서 반환한다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          </a:t>
            </a:r>
            <a:r>
              <a:rPr lang="ko-KR" altLang="en-US" sz="1400" dirty="0">
                <a:latin typeface="Lucida Console" panose="020B0609040504020204" pitchFamily="49" charset="0"/>
              </a:rPr>
              <a:t>만약 탐색이 실패하면 </a:t>
            </a:r>
            <a:r>
              <a:rPr lang="en-US" altLang="ko-KR" sz="1400" dirty="0">
                <a:latin typeface="Lucida Console" panose="020B0609040504020204" pitchFamily="49" charset="0"/>
              </a:rPr>
              <a:t>NULL</a:t>
            </a:r>
            <a:r>
              <a:rPr lang="ko-KR" altLang="en-US" sz="1400" dirty="0">
                <a:latin typeface="Lucida Console" panose="020B0609040504020204" pitchFamily="49" charset="0"/>
              </a:rPr>
              <a:t>를 반환한다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5125" name="Picture 6" descr="UNI00000ee0000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079625"/>
            <a:ext cx="312102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3350"/>
            <a:ext cx="8229600" cy="1198563"/>
          </a:xfrm>
        </p:spPr>
        <p:txBody>
          <a:bodyPr/>
          <a:lstStyle/>
          <a:p>
            <a:pPr eaLnBrk="1" hangingPunct="1"/>
            <a:r>
              <a:rPr lang="ko-KR" altLang="en-US" sz="2000" b="1" smtClean="0">
                <a:latin typeface="Trebuchet MS" pitchFamily="34" charset="0"/>
              </a:rPr>
              <a:t>해시 함수</a:t>
            </a:r>
            <a:r>
              <a:rPr lang="en-US" altLang="ko-KR" sz="2000" smtClean="0">
                <a:latin typeface="Trebuchet MS" pitchFamily="34" charset="0"/>
              </a:rPr>
              <a:t>(hash function)</a:t>
            </a:r>
          </a:p>
          <a:p>
            <a:pPr lvl="1" eaLnBrk="1" hangingPunct="1"/>
            <a:r>
              <a:rPr lang="ko-KR" altLang="en-US" sz="1800" smtClean="0">
                <a:latin typeface="Trebuchet MS" pitchFamily="34" charset="0"/>
              </a:rPr>
              <a:t>탐색키를 입력받아 </a:t>
            </a:r>
            <a:r>
              <a:rPr lang="ko-KR" altLang="en-US" sz="1800" b="1" smtClean="0">
                <a:latin typeface="Trebuchet MS" pitchFamily="34" charset="0"/>
              </a:rPr>
              <a:t>해시 주소</a:t>
            </a:r>
            <a:r>
              <a:rPr lang="en-US" altLang="ko-KR" sz="1800" smtClean="0">
                <a:latin typeface="Trebuchet MS" pitchFamily="34" charset="0"/>
              </a:rPr>
              <a:t>(hash address)</a:t>
            </a:r>
            <a:r>
              <a:rPr lang="ko-KR" altLang="en-US" sz="1800" smtClean="0">
                <a:latin typeface="Trebuchet MS" pitchFamily="34" charset="0"/>
              </a:rPr>
              <a:t> 생성</a:t>
            </a:r>
            <a:endParaRPr lang="en-US" altLang="ko-KR" sz="180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z="1800" smtClean="0">
                <a:latin typeface="Trebuchet MS" pitchFamily="34" charset="0"/>
              </a:rPr>
              <a:t>이 해시 주소가 배열로 구현된 </a:t>
            </a:r>
            <a:r>
              <a:rPr lang="ko-KR" altLang="en-US" sz="1800" b="1" smtClean="0">
                <a:latin typeface="Trebuchet MS" pitchFamily="34" charset="0"/>
              </a:rPr>
              <a:t>해시 테이블</a:t>
            </a:r>
            <a:r>
              <a:rPr lang="en-US" altLang="ko-KR" sz="1800" smtClean="0">
                <a:latin typeface="Trebuchet MS" pitchFamily="34" charset="0"/>
              </a:rPr>
              <a:t>(hash table)</a:t>
            </a:r>
            <a:r>
              <a:rPr lang="ko-KR" altLang="en-US" sz="1800" smtClean="0">
                <a:latin typeface="Trebuchet MS" pitchFamily="34" charset="0"/>
              </a:rPr>
              <a:t>의 인덱스</a:t>
            </a:r>
            <a:r>
              <a:rPr lang="en-US" altLang="ko-KR" sz="1800" smtClean="0">
                <a:latin typeface="Trebuchet MS" pitchFamily="34" charset="0"/>
              </a:rPr>
              <a:t> 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해싱의 구조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19375"/>
            <a:ext cx="432117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75163" cy="45735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600" dirty="0" smtClean="0">
                <a:latin typeface="Trebuchet MS" pitchFamily="34" charset="0"/>
              </a:rPr>
              <a:t>해시테이블 </a:t>
            </a:r>
            <a:r>
              <a:rPr lang="en-US" altLang="ko-KR" sz="1600" dirty="0" err="1" smtClean="0">
                <a:latin typeface="Trebuchet MS" pitchFamily="34" charset="0"/>
              </a:rPr>
              <a:t>ht</a:t>
            </a:r>
            <a:endParaRPr lang="en-US" altLang="ko-KR" sz="1600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z="1600" dirty="0" smtClean="0">
                <a:latin typeface="Trebuchet MS" pitchFamily="34" charset="0"/>
              </a:rPr>
              <a:t>M</a:t>
            </a:r>
            <a:r>
              <a:rPr lang="ko-KR" altLang="en-US" sz="1600" dirty="0" smtClean="0">
                <a:latin typeface="Trebuchet MS" pitchFamily="34" charset="0"/>
              </a:rPr>
              <a:t>개의 </a:t>
            </a:r>
            <a:r>
              <a:rPr lang="ko-KR" altLang="en-US" sz="1600" b="1" dirty="0" err="1" smtClean="0">
                <a:latin typeface="Trebuchet MS" pitchFamily="34" charset="0"/>
              </a:rPr>
              <a:t>버켓</a:t>
            </a:r>
            <a:r>
              <a:rPr lang="en-US" altLang="ko-KR" sz="1600" dirty="0" smtClean="0">
                <a:latin typeface="Trebuchet MS" pitchFamily="34" charset="0"/>
              </a:rPr>
              <a:t>(bucket)</a:t>
            </a:r>
            <a:r>
              <a:rPr lang="ko-KR" altLang="en-US" sz="1600" dirty="0" smtClean="0">
                <a:latin typeface="Trebuchet MS" pitchFamily="34" charset="0"/>
              </a:rPr>
              <a:t>으로 구성된 테이블</a:t>
            </a:r>
            <a:endParaRPr lang="en-US" altLang="ko-KR" sz="1600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z="1600" dirty="0" err="1" smtClean="0">
                <a:latin typeface="Trebuchet MS" pitchFamily="34" charset="0"/>
              </a:rPr>
              <a:t>ht</a:t>
            </a:r>
            <a:r>
              <a:rPr lang="en-US" altLang="ko-KR" sz="1600" dirty="0" smtClean="0">
                <a:latin typeface="Trebuchet MS" pitchFamily="34" charset="0"/>
              </a:rPr>
              <a:t>[0], </a:t>
            </a:r>
            <a:r>
              <a:rPr lang="en-US" altLang="ko-KR" sz="1600" dirty="0" err="1" smtClean="0">
                <a:latin typeface="Trebuchet MS" pitchFamily="34" charset="0"/>
              </a:rPr>
              <a:t>ht</a:t>
            </a:r>
            <a:r>
              <a:rPr lang="en-US" altLang="ko-KR" sz="1600" dirty="0" smtClean="0">
                <a:latin typeface="Trebuchet MS" pitchFamily="34" charset="0"/>
              </a:rPr>
              <a:t>[1], ...,</a:t>
            </a:r>
            <a:r>
              <a:rPr lang="en-US" altLang="ko-KR" sz="1600" dirty="0" err="1" smtClean="0">
                <a:latin typeface="Trebuchet MS" pitchFamily="34" charset="0"/>
              </a:rPr>
              <a:t>ht</a:t>
            </a:r>
            <a:r>
              <a:rPr lang="en-US" altLang="ko-KR" sz="1600" dirty="0" smtClean="0">
                <a:latin typeface="Trebuchet MS" pitchFamily="34" charset="0"/>
              </a:rPr>
              <a:t>[M-1]</a:t>
            </a:r>
            <a:r>
              <a:rPr lang="ko-KR" altLang="en-US" sz="1600" dirty="0" smtClean="0">
                <a:latin typeface="Trebuchet MS" pitchFamily="34" charset="0"/>
              </a:rPr>
              <a:t>의 원소를 가짐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</a:p>
          <a:p>
            <a:pPr lvl="1" eaLnBrk="1" hangingPunct="1"/>
            <a:r>
              <a:rPr lang="ko-KR" altLang="en-US" sz="1600" dirty="0" smtClean="0">
                <a:latin typeface="Trebuchet MS" pitchFamily="34" charset="0"/>
              </a:rPr>
              <a:t>하나의 </a:t>
            </a:r>
            <a:r>
              <a:rPr lang="ko-KR" altLang="en-US" sz="1600" dirty="0" err="1" smtClean="0">
                <a:latin typeface="Trebuchet MS" pitchFamily="34" charset="0"/>
              </a:rPr>
              <a:t>버켓에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s</a:t>
            </a:r>
            <a:r>
              <a:rPr lang="ko-KR" altLang="en-US" sz="1600" dirty="0" smtClean="0">
                <a:latin typeface="Trebuchet MS" pitchFamily="34" charset="0"/>
              </a:rPr>
              <a:t>개의 </a:t>
            </a:r>
            <a:r>
              <a:rPr lang="ko-KR" altLang="en-US" sz="1600" b="1" dirty="0" smtClean="0">
                <a:latin typeface="Trebuchet MS" pitchFamily="34" charset="0"/>
              </a:rPr>
              <a:t>슬롯</a:t>
            </a:r>
            <a:r>
              <a:rPr lang="en-US" altLang="ko-KR" sz="1600" dirty="0" smtClean="0">
                <a:latin typeface="Trebuchet MS" pitchFamily="34" charset="0"/>
              </a:rPr>
              <a:t>(slot) </a:t>
            </a:r>
            <a:r>
              <a:rPr lang="ko-KR" altLang="en-US" sz="1600" dirty="0" smtClean="0">
                <a:latin typeface="Trebuchet MS" pitchFamily="34" charset="0"/>
              </a:rPr>
              <a:t>가능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1600" dirty="0" smtClean="0">
                <a:latin typeface="Trebuchet MS" pitchFamily="34" charset="0"/>
              </a:rPr>
              <a:t>충돌</a:t>
            </a:r>
            <a:r>
              <a:rPr lang="en-US" altLang="ko-KR" sz="1600" dirty="0" smtClean="0">
                <a:latin typeface="Trebuchet MS" pitchFamily="34" charset="0"/>
              </a:rPr>
              <a:t>(collision)</a:t>
            </a:r>
          </a:p>
          <a:p>
            <a:pPr lvl="1" eaLnBrk="1" hangingPunct="1"/>
            <a:r>
              <a:rPr lang="ko-KR" altLang="en-US" sz="1600" dirty="0" smtClean="0">
                <a:latin typeface="Trebuchet MS" pitchFamily="34" charset="0"/>
              </a:rPr>
              <a:t>서로 다른 두 개의 </a:t>
            </a:r>
            <a:r>
              <a:rPr lang="ko-KR" altLang="en-US" sz="1600" dirty="0" err="1" smtClean="0">
                <a:latin typeface="Trebuchet MS" pitchFamily="34" charset="0"/>
              </a:rPr>
              <a:t>탐색키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k1</a:t>
            </a:r>
            <a:r>
              <a:rPr lang="ko-KR" altLang="en-US" sz="1600" dirty="0" smtClean="0">
                <a:latin typeface="Trebuchet MS" pitchFamily="34" charset="0"/>
              </a:rPr>
              <a:t>과 </a:t>
            </a:r>
            <a:r>
              <a:rPr lang="en-US" altLang="ko-KR" sz="1600" dirty="0" smtClean="0">
                <a:latin typeface="Trebuchet MS" pitchFamily="34" charset="0"/>
              </a:rPr>
              <a:t>k2</a:t>
            </a:r>
            <a:r>
              <a:rPr lang="ko-KR" altLang="en-US" sz="1600" dirty="0" smtClean="0">
                <a:latin typeface="Trebuchet MS" pitchFamily="34" charset="0"/>
              </a:rPr>
              <a:t>에</a:t>
            </a:r>
            <a:endParaRPr lang="en-US" altLang="ko-KR" sz="1600" dirty="0" smtClean="0">
              <a:latin typeface="Trebuchet MS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대하여 </a:t>
            </a:r>
            <a:r>
              <a:rPr lang="en-US" altLang="ko-KR" sz="1600" dirty="0" smtClean="0">
                <a:latin typeface="Trebuchet MS" pitchFamily="34" charset="0"/>
              </a:rPr>
              <a:t>h(k1) = h(k2)</a:t>
            </a:r>
            <a:r>
              <a:rPr lang="ko-KR" altLang="en-US" sz="1600" dirty="0" smtClean="0">
                <a:latin typeface="Trebuchet MS" pitchFamily="34" charset="0"/>
              </a:rPr>
              <a:t>인 </a:t>
            </a:r>
            <a:r>
              <a:rPr lang="ko-KR" altLang="en-US" sz="1600" dirty="0" smtClean="0">
                <a:latin typeface="Trebuchet MS" pitchFamily="34" charset="0"/>
              </a:rPr>
              <a:t>경우</a:t>
            </a:r>
            <a:endParaRPr lang="en-US" altLang="ko-KR" sz="1600" dirty="0" smtClean="0">
              <a:latin typeface="Trebuchet MS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727C4C"/>
                </a:solidFill>
                <a:latin typeface="Trebuchet MS" pitchFamily="34" charset="0"/>
              </a:rPr>
              <a:t>//</a:t>
            </a:r>
            <a:r>
              <a:rPr lang="ko-KR" altLang="en-US" sz="1600" dirty="0" smtClean="0">
                <a:solidFill>
                  <a:srgbClr val="727C4C"/>
                </a:solidFill>
                <a:latin typeface="Trebuchet MS" pitchFamily="34" charset="0"/>
              </a:rPr>
              <a:t>한 칸에 하나씩만 있으면 좋겠지만</a:t>
            </a:r>
            <a:r>
              <a:rPr lang="en-US" altLang="ko-KR" sz="1600" dirty="0" smtClean="0">
                <a:solidFill>
                  <a:srgbClr val="727C4C"/>
                </a:solidFill>
                <a:latin typeface="Trebuchet MS" pitchFamily="34" charset="0"/>
              </a:rPr>
              <a:t>, </a:t>
            </a:r>
            <a:r>
              <a:rPr lang="ko-KR" altLang="en-US" sz="1600" dirty="0" smtClean="0">
                <a:solidFill>
                  <a:srgbClr val="727C4C"/>
                </a:solidFill>
                <a:latin typeface="Trebuchet MS" pitchFamily="34" charset="0"/>
              </a:rPr>
              <a:t>사실상 불가능 데이터가 어떻게 분배될 지 모름 한 칸에 데이터가 </a:t>
            </a:r>
            <a:r>
              <a:rPr lang="en-US" altLang="ko-KR" sz="1600" dirty="0" smtClean="0">
                <a:solidFill>
                  <a:srgbClr val="727C4C"/>
                </a:solidFill>
                <a:latin typeface="Trebuchet MS" pitchFamily="34" charset="0"/>
              </a:rPr>
              <a:t>2</a:t>
            </a:r>
            <a:r>
              <a:rPr lang="ko-KR" altLang="en-US" sz="1600" dirty="0" smtClean="0">
                <a:solidFill>
                  <a:srgbClr val="727C4C"/>
                </a:solidFill>
                <a:latin typeface="Trebuchet MS" pitchFamily="34" charset="0"/>
              </a:rPr>
              <a:t>개 </a:t>
            </a:r>
            <a:r>
              <a:rPr lang="ko-KR" altLang="en-US" sz="1600" dirty="0">
                <a:solidFill>
                  <a:srgbClr val="727C4C"/>
                </a:solidFill>
                <a:latin typeface="Trebuchet MS" pitchFamily="34" charset="0"/>
              </a:rPr>
              <a:t>들</a:t>
            </a:r>
            <a:r>
              <a:rPr lang="ko-KR" altLang="en-US" sz="1600" dirty="0" smtClean="0">
                <a:solidFill>
                  <a:srgbClr val="727C4C"/>
                </a:solidFill>
                <a:latin typeface="Trebuchet MS" pitchFamily="34" charset="0"/>
              </a:rPr>
              <a:t>어옴</a:t>
            </a:r>
            <a:endParaRPr lang="ko-KR" altLang="en-US" sz="1600" dirty="0" smtClean="0">
              <a:solidFill>
                <a:srgbClr val="727C4C"/>
              </a:solidFill>
              <a:latin typeface="Trebuchet MS" pitchFamily="34" charset="0"/>
            </a:endParaRPr>
          </a:p>
          <a:p>
            <a:pPr eaLnBrk="1" hangingPunct="1"/>
            <a:r>
              <a:rPr lang="ko-KR" altLang="en-US" sz="1600" dirty="0" err="1" smtClean="0">
                <a:latin typeface="Trebuchet MS" pitchFamily="34" charset="0"/>
              </a:rPr>
              <a:t>오버플로우</a:t>
            </a:r>
            <a:r>
              <a:rPr lang="en-US" altLang="ko-KR" sz="1600" dirty="0" smtClean="0">
                <a:latin typeface="Trebuchet MS" pitchFamily="34" charset="0"/>
              </a:rPr>
              <a:t>(overflow) </a:t>
            </a:r>
          </a:p>
          <a:p>
            <a:pPr lvl="1" eaLnBrk="1" hangingPunct="1"/>
            <a:r>
              <a:rPr lang="ko-KR" altLang="en-US" sz="1600" dirty="0" smtClean="0">
                <a:latin typeface="Trebuchet MS" pitchFamily="34" charset="0"/>
              </a:rPr>
              <a:t>충돌이 </a:t>
            </a:r>
            <a:r>
              <a:rPr lang="ko-KR" altLang="en-US" sz="1600" dirty="0" err="1" smtClean="0">
                <a:latin typeface="Trebuchet MS" pitchFamily="34" charset="0"/>
              </a:rPr>
              <a:t>버켓에</a:t>
            </a:r>
            <a:r>
              <a:rPr lang="ko-KR" altLang="en-US" sz="1600" dirty="0" smtClean="0">
                <a:latin typeface="Trebuchet MS" pitchFamily="34" charset="0"/>
              </a:rPr>
              <a:t> 할당된 슬롯 수보다 많이 발생하는 것</a:t>
            </a:r>
          </a:p>
          <a:p>
            <a:pPr lvl="1" eaLnBrk="1" hangingPunct="1"/>
            <a:r>
              <a:rPr lang="ko-KR" altLang="en-US" sz="1600" dirty="0" err="1" smtClean="0">
                <a:latin typeface="Trebuchet MS" pitchFamily="34" charset="0"/>
              </a:rPr>
              <a:t>오버플로우</a:t>
            </a:r>
            <a:r>
              <a:rPr lang="ko-KR" altLang="en-US" sz="1600" dirty="0" smtClean="0">
                <a:latin typeface="Trebuchet MS" pitchFamily="34" charset="0"/>
              </a:rPr>
              <a:t> 해결 방법 반드시 필요</a:t>
            </a:r>
          </a:p>
          <a:p>
            <a:pPr eaLnBrk="1" hangingPunct="1"/>
            <a:endParaRPr lang="en-US" altLang="ko-KR" sz="1600" dirty="0" smtClean="0">
              <a:latin typeface="Trebuchet MS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해시 테이블의 구조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358900"/>
            <a:ext cx="3641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3293985"/>
            <a:ext cx="3109912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3"/>
            <a:ext cx="8229600" cy="24749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학생 정보를 </a:t>
            </a:r>
            <a:r>
              <a:rPr lang="ko-KR" altLang="en-US" dirty="0" err="1" smtClean="0"/>
              <a:t>해싱으로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탐색해보자</a:t>
            </a:r>
          </a:p>
          <a:p>
            <a:pPr lvl="1" eaLnBrk="1" hangingPunct="1"/>
            <a:r>
              <a:rPr lang="en-US" altLang="ko-KR" dirty="0" smtClean="0"/>
              <a:t>5</a:t>
            </a:r>
            <a:r>
              <a:rPr lang="ko-KR" altLang="en-US" dirty="0" smtClean="0"/>
              <a:t>자리 학번 중에 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자리가 학과 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자리가 각 학과의 학생 번호</a:t>
            </a:r>
          </a:p>
          <a:p>
            <a:pPr lvl="1" eaLnBrk="1" hangingPunct="1"/>
            <a:r>
              <a:rPr lang="ko-KR" altLang="en-US" dirty="0" smtClean="0"/>
              <a:t>같은 학과 학생들만 가정하면 뒤의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자리만 사용해서 탐색 가능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학번이 </a:t>
            </a:r>
            <a:r>
              <a:rPr lang="en-US" altLang="ko-KR" dirty="0" smtClean="0"/>
              <a:t>00023</a:t>
            </a:r>
            <a:r>
              <a:rPr lang="ko-KR" altLang="en-US" dirty="0" smtClean="0"/>
              <a:t>이라면 이 학생의 </a:t>
            </a:r>
            <a:r>
              <a:rPr lang="ko-KR" altLang="en-US" dirty="0" err="1" smtClean="0"/>
              <a:t>인적사항은</a:t>
            </a:r>
            <a:r>
              <a:rPr lang="ko-KR" altLang="en-US" dirty="0" smtClean="0"/>
              <a:t> 해시테이블 </a:t>
            </a:r>
            <a:r>
              <a:rPr lang="en-US" altLang="ko-KR" dirty="0" err="1" smtClean="0"/>
              <a:t>ht</a:t>
            </a:r>
            <a:r>
              <a:rPr lang="en-US" altLang="ko-KR" dirty="0" smtClean="0"/>
              <a:t>[23]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해시테이블이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공간을 가지고 있다면 탐색 시간이 </a:t>
            </a:r>
            <a:r>
              <a:rPr lang="en-US" altLang="ko-KR" dirty="0" smtClean="0"/>
              <a:t>O(1)</a:t>
            </a:r>
            <a:r>
              <a:rPr lang="ko-KR" altLang="en-US" dirty="0" smtClean="0"/>
              <a:t>이 </a:t>
            </a: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되므로 </a:t>
            </a:r>
            <a:r>
              <a:rPr lang="ko-KR" altLang="en-US" dirty="0" smtClean="0"/>
              <a:t>이상적임</a:t>
            </a: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727C4C"/>
                </a:solidFill>
              </a:rPr>
              <a:t>Ex) 20164260</a:t>
            </a:r>
            <a:r>
              <a:rPr lang="ko-KR" altLang="en-US" dirty="0" smtClean="0">
                <a:solidFill>
                  <a:srgbClr val="727C4C"/>
                </a:solidFill>
              </a:rPr>
              <a:t>과 </a:t>
            </a:r>
            <a:r>
              <a:rPr lang="en-US" altLang="ko-KR" dirty="0" smtClean="0">
                <a:solidFill>
                  <a:srgbClr val="727C4C"/>
                </a:solidFill>
              </a:rPr>
              <a:t>20174260 </a:t>
            </a:r>
            <a:r>
              <a:rPr lang="ko-KR" altLang="en-US" dirty="0" smtClean="0">
                <a:solidFill>
                  <a:srgbClr val="727C4C"/>
                </a:solidFill>
              </a:rPr>
              <a:t>같은</a:t>
            </a:r>
            <a:endParaRPr lang="en-US" altLang="ko-KR" dirty="0" smtClean="0">
              <a:solidFill>
                <a:srgbClr val="727C4C"/>
              </a:solidFill>
            </a:endParaRPr>
          </a:p>
          <a:p>
            <a:pPr lvl="1" eaLnBrk="1" hangingPunct="1"/>
            <a:endParaRPr lang="ko-KR" altLang="en-US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이상적인 해싱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990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실제로는 해시테이블의 크기가 제한되므로</a:t>
            </a:r>
            <a:r>
              <a:rPr lang="en-US" altLang="ko-KR" smtClean="0">
                <a:latin typeface="Trebuchet MS" pitchFamily="34" charset="0"/>
              </a:rPr>
              <a:t>,</a:t>
            </a:r>
            <a:r>
              <a:rPr lang="ko-KR" altLang="en-US" smtClean="0">
                <a:latin typeface="Trebuchet MS" pitchFamily="34" charset="0"/>
              </a:rPr>
              <a:t> 존재 가능한 모든 키에 대해 </a:t>
            </a:r>
            <a:endParaRPr lang="en-US" altLang="ko-KR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	</a:t>
            </a:r>
            <a:r>
              <a:rPr lang="ko-KR" altLang="en-US" smtClean="0">
                <a:latin typeface="Trebuchet MS" pitchFamily="34" charset="0"/>
              </a:rPr>
              <a:t>저장 공간을 할당할 수 없음</a:t>
            </a:r>
            <a:endParaRPr lang="en-US" altLang="ko-KR" smtClean="0">
              <a:latin typeface="Trebuchet MS" pitchFamily="34" charset="0"/>
            </a:endParaRPr>
          </a:p>
          <a:p>
            <a:pPr eaLnBrk="1" hangingPunct="1"/>
            <a:r>
              <a:rPr lang="en-US" altLang="ko-KR" smtClean="0">
                <a:latin typeface="Trebuchet MS" pitchFamily="34" charset="0"/>
              </a:rPr>
              <a:t>h(k)= k mod M </a:t>
            </a:r>
            <a:r>
              <a:rPr lang="ko-KR" altLang="en-US" smtClean="0">
                <a:latin typeface="Trebuchet MS" pitchFamily="34" charset="0"/>
              </a:rPr>
              <a:t>의 예에서 보듯이 필연적으로 충돌과 오버플로우 발생함	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실제의 해싱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2349500"/>
            <a:ext cx="3290887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4859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알파벳 문자열 키의</a:t>
            </a:r>
            <a:r>
              <a:rPr lang="en-US" altLang="ko-KR" smtClean="0">
                <a:latin typeface="Trebuchet MS" pitchFamily="34" charset="0"/>
              </a:rPr>
              <a:t> </a:t>
            </a:r>
            <a:r>
              <a:rPr lang="ko-KR" altLang="en-US" smtClean="0">
                <a:latin typeface="Trebuchet MS" pitchFamily="34" charset="0"/>
              </a:rPr>
              <a:t>해시함수가 키의 첫 번째 문자의 순서라고 하자</a:t>
            </a:r>
            <a:endParaRPr lang="en-US" altLang="ko-KR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	h("array")=1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	h("binary")=2 </a:t>
            </a: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입력데이터</a:t>
            </a:r>
            <a:r>
              <a:rPr lang="en-US" altLang="ko-KR" smtClean="0">
                <a:latin typeface="Trebuchet MS" pitchFamily="34" charset="0"/>
              </a:rPr>
              <a:t>: array, binary, bubble, file, digit, direct, zero, bucket</a:t>
            </a:r>
          </a:p>
          <a:p>
            <a:pPr eaLnBrk="1" hangingPunct="1"/>
            <a:endParaRPr lang="en-US" altLang="ko-KR" smtClean="0">
              <a:latin typeface="Trebuchet MS" pitchFamily="3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실제의 해싱</a:t>
            </a:r>
            <a:r>
              <a:rPr lang="en-US" altLang="ko-KR" smtClean="0"/>
              <a:t>(cont.)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55888"/>
            <a:ext cx="4583113" cy="3517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</p:pic>
      <p:sp>
        <p:nvSpPr>
          <p:cNvPr id="2" name="직사각형 1"/>
          <p:cNvSpPr/>
          <p:nvPr/>
        </p:nvSpPr>
        <p:spPr>
          <a:xfrm>
            <a:off x="5292080" y="3023955"/>
            <a:ext cx="1620180" cy="1170130"/>
          </a:xfrm>
          <a:prstGeom prst="rect">
            <a:avLst/>
          </a:prstGeom>
          <a:solidFill>
            <a:srgbClr val="727C4C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3049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좋은 해시 함수의 조건 </a:t>
            </a:r>
          </a:p>
          <a:p>
            <a:pPr lvl="1" eaLnBrk="1" hangingPunct="1"/>
            <a:r>
              <a:rPr lang="ko-KR" altLang="en-US" dirty="0" smtClean="0"/>
              <a:t>충돌이 적어야 </a:t>
            </a:r>
            <a:r>
              <a:rPr lang="ko-KR" altLang="en-US" dirty="0" smtClean="0"/>
              <a:t>한다 </a:t>
            </a:r>
            <a:r>
              <a:rPr lang="en-US" altLang="ko-KR" dirty="0" smtClean="0">
                <a:solidFill>
                  <a:srgbClr val="727C4C"/>
                </a:solidFill>
              </a:rPr>
              <a:t>//</a:t>
            </a:r>
            <a:r>
              <a:rPr lang="ko-KR" altLang="en-US" dirty="0" smtClean="0">
                <a:solidFill>
                  <a:srgbClr val="727C4C"/>
                </a:solidFill>
              </a:rPr>
              <a:t>충돌이 없을 수는 없으니</a:t>
            </a:r>
            <a:endParaRPr lang="en-US" altLang="ko-KR" dirty="0" smtClean="0">
              <a:solidFill>
                <a:srgbClr val="727C4C"/>
              </a:solidFill>
            </a:endParaRPr>
          </a:p>
          <a:p>
            <a:pPr lvl="1" eaLnBrk="1" hangingPunct="1"/>
            <a:r>
              <a:rPr lang="ko-KR" altLang="en-US" dirty="0" smtClean="0"/>
              <a:t>해시함수 값이 해시테이블의 주소 영역 내에서 고르게 분포되어야 한다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계산이 빨라야 한다</a:t>
            </a:r>
            <a:endParaRPr lang="en-US" altLang="ko-KR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해시함수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552700"/>
            <a:ext cx="4454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18352</TotalTime>
  <Words>1186</Words>
  <Application>Microsoft Office PowerPoint</Application>
  <PresentationFormat>화면 슬라이드 쇼(4:3)</PresentationFormat>
  <Paragraphs>285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New_Natural01</vt:lpstr>
      <vt:lpstr>1_Crayons</vt:lpstr>
      <vt:lpstr>CHAP 11 : 해싱</vt:lpstr>
      <vt:lpstr>해싱이란?</vt:lpstr>
      <vt:lpstr>추상자료형 사전구조</vt:lpstr>
      <vt:lpstr>해싱의 구조</vt:lpstr>
      <vt:lpstr>해시 테이블의 구조</vt:lpstr>
      <vt:lpstr>이상적인 해싱</vt:lpstr>
      <vt:lpstr>실제의 해싱</vt:lpstr>
      <vt:lpstr>실제의 해싱(cont.)</vt:lpstr>
      <vt:lpstr>해시함수</vt:lpstr>
      <vt:lpstr>해시함수(cont.)</vt:lpstr>
      <vt:lpstr>해시함수(cont.)</vt:lpstr>
      <vt:lpstr>충돌해결책</vt:lpstr>
      <vt:lpstr>선형조사법(linear probing)</vt:lpstr>
      <vt:lpstr>선형조사법(linear probing)</vt:lpstr>
      <vt:lpstr>선형조사법(linear probing)</vt:lpstr>
      <vt:lpstr>선형조사법(linear probing)</vt:lpstr>
      <vt:lpstr>이차 조사법(quadratic probing)</vt:lpstr>
      <vt:lpstr>이중해싱법(double hashing) </vt:lpstr>
      <vt:lpstr>이중해싱법(double hashing) </vt:lpstr>
      <vt:lpstr>체이닝(chaining)</vt:lpstr>
      <vt:lpstr>체이닝(chaining)</vt:lpstr>
      <vt:lpstr>해싱의 성능분석</vt:lpstr>
      <vt:lpstr>해싱의 성능분석(cont.)</vt:lpstr>
      <vt:lpstr>해싱의 성능분석(cont.)</vt:lpstr>
      <vt:lpstr>해싱의 성능분석(cont.)</vt:lpstr>
      <vt:lpstr>해싱과 다른 탐색 방법의 비교</vt:lpstr>
    </vt:vector>
  </TitlesOfParts>
  <Company>순천향대학교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10</cp:lastModifiedBy>
  <cp:revision>329</cp:revision>
  <dcterms:created xsi:type="dcterms:W3CDTF">2004-02-19T02:52:38Z</dcterms:created>
  <dcterms:modified xsi:type="dcterms:W3CDTF">2017-05-30T08:34:31Z</dcterms:modified>
</cp:coreProperties>
</file>