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9" r:id="rId2"/>
  </p:sldMasterIdLst>
  <p:sldIdLst>
    <p:sldId id="292" r:id="rId3"/>
    <p:sldId id="357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78" r:id="rId22"/>
    <p:sldId id="381" r:id="rId23"/>
    <p:sldId id="384" r:id="rId24"/>
    <p:sldId id="413" r:id="rId25"/>
    <p:sldId id="414" r:id="rId26"/>
    <p:sldId id="386" r:id="rId27"/>
    <p:sldId id="387" r:id="rId28"/>
    <p:sldId id="388" r:id="rId29"/>
    <p:sldId id="389" r:id="rId30"/>
    <p:sldId id="390" r:id="rId31"/>
    <p:sldId id="391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5" r:id="rId42"/>
    <p:sldId id="416" r:id="rId43"/>
    <p:sldId id="410" r:id="rId44"/>
    <p:sldId id="411" r:id="rId45"/>
    <p:sldId id="412" r:id="rId46"/>
    <p:sldId id="417" r:id="rId47"/>
    <p:sldId id="418" r:id="rId48"/>
    <p:sldId id="421" r:id="rId49"/>
    <p:sldId id="419" r:id="rId50"/>
    <p:sldId id="420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6ED"/>
    <a:srgbClr val="B0DFE8"/>
    <a:srgbClr val="E1C48F"/>
    <a:srgbClr val="3366FF"/>
    <a:srgbClr val="3399FF"/>
    <a:srgbClr val="FF3300"/>
    <a:srgbClr val="FF66CC"/>
    <a:srgbClr val="CCFF99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68" d="100"/>
          <a:sy n="68" d="100"/>
        </p:scale>
        <p:origin x="1458" y="66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755D0-BA17-47F3-9228-8537847D3B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3E36-22AF-4837-86C3-602E90E11A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886BA0-8CBE-4319-9F1A-6103883709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B808-7214-41BD-95C9-08E8FEEE9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00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A975-04A7-4A11-B05A-E279839DD3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E00F9-601C-4800-ADA9-341044774E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B7F09-EEBF-43F0-8E93-EB7372B332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615E6-EBD0-4A61-B2F4-ED1564CDEF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D2AE5-FE0A-41CE-B21F-3ED8B43DD9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574-D5FB-403B-A542-86B5BE94B1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D7F6A-C62F-4FA3-A50A-7995DC79C5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B38B56-B975-4EF9-9910-71A62EBB7C1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Arial" charset="0"/>
                <a:ea typeface="HY엽서L" pitchFamily="18" charset="-127"/>
              </a:rPr>
              <a:t>©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2011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CHAP 5:</a:t>
            </a:r>
            <a:r>
              <a:rPr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스택</a:t>
            </a:r>
            <a:endParaRPr lang="ko-KR" altLang="en-US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/>
              <a:t>C</a:t>
            </a:r>
            <a:r>
              <a:rPr lang="ko-KR" altLang="en-US"/>
              <a:t>로 쉽게 풀어 쓴 자료구조</a:t>
            </a:r>
          </a:p>
          <a:p>
            <a:pPr eaLnBrk="1" hangingPunct="1"/>
            <a:r>
              <a:rPr lang="ko-KR" altLang="en-US"/>
              <a:t>생능출판사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is_empty, is_full </a:t>
            </a:r>
            <a:r>
              <a:rPr lang="ko-KR" altLang="en-US"/>
              <a:t>연산의 구현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98475" y="1847618"/>
            <a:ext cx="3263900" cy="11763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is_empty(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= -1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FALSE</a:t>
            </a:r>
            <a:endParaRPr lang="en-US" altLang="ko-KR" sz="1200">
              <a:latin typeface="Lucida Console" pitchFamily="49" charset="0"/>
              <a:ea typeface="HY엽서L" pitchFamily="18" charset="-127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0" y="1811105"/>
            <a:ext cx="3263900" cy="1176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is_full(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= (MAX_STACK_SIZE-1)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FALSE </a:t>
            </a:r>
          </a:p>
        </p:txBody>
      </p:sp>
      <p:grpSp>
        <p:nvGrpSpPr>
          <p:cNvPr id="12293" name="Group 109"/>
          <p:cNvGrpSpPr>
            <a:grpSpLocks/>
          </p:cNvGrpSpPr>
          <p:nvPr/>
        </p:nvGrpSpPr>
        <p:grpSpPr bwMode="auto">
          <a:xfrm>
            <a:off x="1487488" y="3478252"/>
            <a:ext cx="790575" cy="2165350"/>
            <a:chOff x="930" y="2115"/>
            <a:chExt cx="453" cy="1315"/>
          </a:xfrm>
        </p:grpSpPr>
        <p:sp>
          <p:nvSpPr>
            <p:cNvPr id="12381" name="Line 110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82" name="Line 111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83" name="Line 112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4" name="Text Box 113"/>
          <p:cNvSpPr txBox="1">
            <a:spLocks noChangeArrowheads="1"/>
          </p:cNvSpPr>
          <p:nvPr/>
        </p:nvSpPr>
        <p:spPr bwMode="auto">
          <a:xfrm>
            <a:off x="1190625" y="5329277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2295" name="Text Box 114"/>
          <p:cNvSpPr txBox="1">
            <a:spLocks noChangeArrowheads="1"/>
          </p:cNvSpPr>
          <p:nvPr/>
        </p:nvSpPr>
        <p:spPr bwMode="auto">
          <a:xfrm>
            <a:off x="1190625" y="4524415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2296" name="Text Box 115"/>
          <p:cNvSpPr txBox="1">
            <a:spLocks noChangeArrowheads="1"/>
          </p:cNvSpPr>
          <p:nvPr/>
        </p:nvSpPr>
        <p:spPr bwMode="auto">
          <a:xfrm>
            <a:off x="1190625" y="494034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2297" name="Text Box 116"/>
          <p:cNvSpPr txBox="1">
            <a:spLocks noChangeArrowheads="1"/>
          </p:cNvSpPr>
          <p:nvPr/>
        </p:nvSpPr>
        <p:spPr bwMode="auto">
          <a:xfrm>
            <a:off x="1190625" y="369574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2298" name="Text Box 117"/>
          <p:cNvSpPr txBox="1">
            <a:spLocks noChangeArrowheads="1"/>
          </p:cNvSpPr>
          <p:nvPr/>
        </p:nvSpPr>
        <p:spPr bwMode="auto">
          <a:xfrm>
            <a:off x="1190625" y="410849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2299" name="Line 118"/>
          <p:cNvSpPr>
            <a:spLocks noChangeShapeType="1"/>
          </p:cNvSpPr>
          <p:nvPr/>
        </p:nvSpPr>
        <p:spPr bwMode="auto">
          <a:xfrm flipH="1">
            <a:off x="2276475" y="5805527"/>
            <a:ext cx="396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0" name="Text Box 119"/>
          <p:cNvSpPr txBox="1">
            <a:spLocks noChangeArrowheads="1"/>
          </p:cNvSpPr>
          <p:nvPr/>
        </p:nvSpPr>
        <p:spPr bwMode="auto">
          <a:xfrm>
            <a:off x="2624138" y="5726152"/>
            <a:ext cx="481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grpSp>
        <p:nvGrpSpPr>
          <p:cNvPr id="12301" name="Group 120"/>
          <p:cNvGrpSpPr>
            <a:grpSpLocks/>
          </p:cNvGrpSpPr>
          <p:nvPr/>
        </p:nvGrpSpPr>
        <p:grpSpPr bwMode="auto">
          <a:xfrm>
            <a:off x="6327775" y="3387765"/>
            <a:ext cx="790575" cy="2163762"/>
            <a:chOff x="930" y="2115"/>
            <a:chExt cx="453" cy="1315"/>
          </a:xfrm>
        </p:grpSpPr>
        <p:sp>
          <p:nvSpPr>
            <p:cNvPr id="12378" name="Line 121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79" name="Line 122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80" name="Line 123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302" name="Text Box 124"/>
          <p:cNvSpPr txBox="1">
            <a:spLocks noChangeArrowheads="1"/>
          </p:cNvSpPr>
          <p:nvPr/>
        </p:nvSpPr>
        <p:spPr bwMode="auto">
          <a:xfrm>
            <a:off x="6030913" y="523720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2303" name="Text Box 125"/>
          <p:cNvSpPr txBox="1">
            <a:spLocks noChangeArrowheads="1"/>
          </p:cNvSpPr>
          <p:nvPr/>
        </p:nvSpPr>
        <p:spPr bwMode="auto">
          <a:xfrm>
            <a:off x="6030913" y="443234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2304" name="Text Box 126"/>
          <p:cNvSpPr txBox="1">
            <a:spLocks noChangeArrowheads="1"/>
          </p:cNvSpPr>
          <p:nvPr/>
        </p:nvSpPr>
        <p:spPr bwMode="auto">
          <a:xfrm>
            <a:off x="6030913" y="484985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2305" name="Text Box 127"/>
          <p:cNvSpPr txBox="1">
            <a:spLocks noChangeArrowheads="1"/>
          </p:cNvSpPr>
          <p:nvPr/>
        </p:nvSpPr>
        <p:spPr bwMode="auto">
          <a:xfrm>
            <a:off x="6030913" y="360525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2306" name="Text Box 128"/>
          <p:cNvSpPr txBox="1">
            <a:spLocks noChangeArrowheads="1"/>
          </p:cNvSpPr>
          <p:nvPr/>
        </p:nvSpPr>
        <p:spPr bwMode="auto">
          <a:xfrm>
            <a:off x="6030913" y="401641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2307" name="Line 129"/>
          <p:cNvSpPr>
            <a:spLocks noChangeShapeType="1"/>
          </p:cNvSpPr>
          <p:nvPr/>
        </p:nvSpPr>
        <p:spPr bwMode="auto">
          <a:xfrm flipH="1">
            <a:off x="7167563" y="3637002"/>
            <a:ext cx="395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8" name="Text Box 130"/>
          <p:cNvSpPr txBox="1">
            <a:spLocks noChangeArrowheads="1"/>
          </p:cNvSpPr>
          <p:nvPr/>
        </p:nvSpPr>
        <p:spPr bwMode="auto">
          <a:xfrm>
            <a:off x="7515225" y="3557627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sp>
        <p:nvSpPr>
          <p:cNvPr id="12309" name="Text Box 131"/>
          <p:cNvSpPr txBox="1">
            <a:spLocks noChangeArrowheads="1"/>
          </p:cNvSpPr>
          <p:nvPr/>
        </p:nvSpPr>
        <p:spPr bwMode="auto">
          <a:xfrm>
            <a:off x="1106488" y="568964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-1</a:t>
            </a:r>
          </a:p>
        </p:txBody>
      </p:sp>
      <p:sp>
        <p:nvSpPr>
          <p:cNvPr id="12310" name="Text Box 132"/>
          <p:cNvSpPr txBox="1">
            <a:spLocks noChangeArrowheads="1"/>
          </p:cNvSpPr>
          <p:nvPr/>
        </p:nvSpPr>
        <p:spPr bwMode="auto">
          <a:xfrm>
            <a:off x="5938838" y="558169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-1</a:t>
            </a:r>
          </a:p>
        </p:txBody>
      </p:sp>
      <p:grpSp>
        <p:nvGrpSpPr>
          <p:cNvPr id="12311" name="Group 133"/>
          <p:cNvGrpSpPr>
            <a:grpSpLocks/>
          </p:cNvGrpSpPr>
          <p:nvPr/>
        </p:nvGrpSpPr>
        <p:grpSpPr bwMode="auto">
          <a:xfrm>
            <a:off x="6376988" y="5011777"/>
            <a:ext cx="641350" cy="511175"/>
            <a:chOff x="2336" y="2568"/>
            <a:chExt cx="567" cy="617"/>
          </a:xfrm>
        </p:grpSpPr>
        <p:grpSp>
          <p:nvGrpSpPr>
            <p:cNvPr id="12366" name="Group 134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2368" name="Freeform 135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9" name="Freeform 136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0" name="Freeform 137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1" name="Freeform 138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2" name="Freeform 139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3" name="Freeform 140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4" name="Freeform 141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5" name="Freeform 142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6" name="Freeform 143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77" name="Freeform 144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67" name="Text Box 145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2312" name="Group 146"/>
          <p:cNvGrpSpPr>
            <a:grpSpLocks/>
          </p:cNvGrpSpPr>
          <p:nvPr/>
        </p:nvGrpSpPr>
        <p:grpSpPr bwMode="auto">
          <a:xfrm>
            <a:off x="6376988" y="4635540"/>
            <a:ext cx="641350" cy="512762"/>
            <a:chOff x="2336" y="2568"/>
            <a:chExt cx="567" cy="617"/>
          </a:xfrm>
        </p:grpSpPr>
        <p:grpSp>
          <p:nvGrpSpPr>
            <p:cNvPr id="12354" name="Group 147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2356" name="Freeform 148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7" name="Freeform 149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8" name="Freeform 150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9" name="Freeform 151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0" name="Freeform 152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1" name="Freeform 153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2" name="Freeform 154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3" name="Freeform 155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4" name="Freeform 156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5" name="Freeform 157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55" name="Text Box 158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2313" name="Group 159"/>
          <p:cNvGrpSpPr>
            <a:grpSpLocks/>
          </p:cNvGrpSpPr>
          <p:nvPr/>
        </p:nvGrpSpPr>
        <p:grpSpPr bwMode="auto">
          <a:xfrm>
            <a:off x="6376988" y="4219615"/>
            <a:ext cx="641350" cy="512762"/>
            <a:chOff x="2336" y="2568"/>
            <a:chExt cx="567" cy="617"/>
          </a:xfrm>
        </p:grpSpPr>
        <p:grpSp>
          <p:nvGrpSpPr>
            <p:cNvPr id="12342" name="Group 160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2344" name="Freeform 161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5" name="Freeform 162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6" name="Freeform 163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7" name="Freeform 164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8" name="Freeform 165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9" name="Freeform 166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0" name="Freeform 167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1" name="Freeform 168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2" name="Freeform 169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3" name="Freeform 170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43" name="Text Box 171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2314" name="Group 172"/>
          <p:cNvGrpSpPr>
            <a:grpSpLocks/>
          </p:cNvGrpSpPr>
          <p:nvPr/>
        </p:nvGrpSpPr>
        <p:grpSpPr bwMode="auto">
          <a:xfrm>
            <a:off x="6376988" y="3803690"/>
            <a:ext cx="641350" cy="511175"/>
            <a:chOff x="2336" y="2568"/>
            <a:chExt cx="567" cy="617"/>
          </a:xfrm>
        </p:grpSpPr>
        <p:grpSp>
          <p:nvGrpSpPr>
            <p:cNvPr id="12330" name="Group 17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2332" name="Freeform 17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3" name="Freeform 17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4" name="Freeform 17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5" name="Freeform 17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6" name="Freeform 17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7" name="Freeform 17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8" name="Freeform 18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39" name="Freeform 18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0" name="Freeform 18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41" name="Freeform 18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31" name="Text Box 184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2315" name="Group 185"/>
          <p:cNvGrpSpPr>
            <a:grpSpLocks/>
          </p:cNvGrpSpPr>
          <p:nvPr/>
        </p:nvGrpSpPr>
        <p:grpSpPr bwMode="auto">
          <a:xfrm>
            <a:off x="6376988" y="3387765"/>
            <a:ext cx="641350" cy="511175"/>
            <a:chOff x="2336" y="2568"/>
            <a:chExt cx="567" cy="617"/>
          </a:xfrm>
        </p:grpSpPr>
        <p:grpSp>
          <p:nvGrpSpPr>
            <p:cNvPr id="12318" name="Group 18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2320" name="Freeform 18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1" name="Freeform 18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2" name="Freeform 18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3" name="Freeform 19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4" name="Freeform 19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5" name="Freeform 19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6" name="Freeform 19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7" name="Freeform 19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8" name="Freeform 19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9" name="Freeform 19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19" name="Text Box 197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12316" name="Text Box 198"/>
          <p:cNvSpPr txBox="1">
            <a:spLocks noChangeArrowheads="1"/>
          </p:cNvSpPr>
          <p:nvPr/>
        </p:nvSpPr>
        <p:spPr bwMode="auto">
          <a:xfrm>
            <a:off x="1376363" y="5989677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엽서M" pitchFamily="18" charset="-127"/>
                <a:ea typeface="HY엽서M" pitchFamily="18" charset="-127"/>
              </a:rPr>
              <a:t>공백상태</a:t>
            </a:r>
          </a:p>
        </p:txBody>
      </p:sp>
      <p:sp>
        <p:nvSpPr>
          <p:cNvPr id="12317" name="Text Box 199"/>
          <p:cNvSpPr txBox="1">
            <a:spLocks noChangeArrowheads="1"/>
          </p:cNvSpPr>
          <p:nvPr/>
        </p:nvSpPr>
        <p:spPr bwMode="auto">
          <a:xfrm>
            <a:off x="6354763" y="5818227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엽서M" pitchFamily="18" charset="-127"/>
                <a:ea typeface="HY엽서M" pitchFamily="18" charset="-127"/>
              </a:rPr>
              <a:t>포화상태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8433" y="2070374"/>
            <a:ext cx="2745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Top</a:t>
            </a:r>
            <a:r>
              <a:rPr lang="ko-KR" altLang="en-US" sz="1500" dirty="0"/>
              <a:t>은 </a:t>
            </a:r>
            <a:r>
              <a:rPr lang="en-US" altLang="ko-KR" sz="1500" dirty="0"/>
              <a:t>-1 </a:t>
            </a:r>
            <a:r>
              <a:rPr lang="ko-KR" altLang="en-US" sz="1500" dirty="0"/>
              <a:t>하나도 없을 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push </a:t>
            </a:r>
            <a:r>
              <a:rPr lang="ko-KR" altLang="en-US"/>
              <a:t>연산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5779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push(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200">
                <a:latin typeface="Lucida Console" pitchFamily="49" charset="0"/>
                <a:ea typeface="HY엽서M" pitchFamily="18" charset="-127"/>
              </a:rPr>
            </a:br>
            <a:endParaRPr lang="en-US" altLang="ko-KR" sz="12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is_full(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error "overflow"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+1 </a:t>
            </a:r>
            <a:endParaRPr lang="en-US" altLang="ko-KR" sz="1200" i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          stack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]</a:t>
            </a:r>
            <a:r>
              <a:rPr lang="en-US" altLang="ko-KR" sz="1200" i="1">
                <a:latin typeface="Lucida Console" pitchFamily="49" charset="0"/>
                <a:ea typeface="HY엽서M" pitchFamily="18" charset="-127"/>
              </a:rPr>
              <a:t>←x</a:t>
            </a:r>
            <a:endParaRPr lang="en-US" altLang="ko-KR" sz="1200">
              <a:latin typeface="Lucida Console" pitchFamily="49" charset="0"/>
              <a:ea typeface="HY엽서M" pitchFamily="18" charset="-127"/>
            </a:endParaRPr>
          </a:p>
        </p:txBody>
      </p:sp>
      <p:grpSp>
        <p:nvGrpSpPr>
          <p:cNvPr id="13316" name="Group 96"/>
          <p:cNvGrpSpPr>
            <a:grpSpLocks/>
          </p:cNvGrpSpPr>
          <p:nvPr/>
        </p:nvGrpSpPr>
        <p:grpSpPr bwMode="auto">
          <a:xfrm>
            <a:off x="2043113" y="3563938"/>
            <a:ext cx="5057775" cy="2384425"/>
            <a:chOff x="975" y="572"/>
            <a:chExt cx="4034" cy="3145"/>
          </a:xfrm>
        </p:grpSpPr>
        <p:grpSp>
          <p:nvGrpSpPr>
            <p:cNvPr id="13317" name="Group 97"/>
            <p:cNvGrpSpPr>
              <a:grpSpLocks/>
            </p:cNvGrpSpPr>
            <p:nvPr/>
          </p:nvGrpSpPr>
          <p:grpSpPr bwMode="auto">
            <a:xfrm>
              <a:off x="1247" y="1253"/>
              <a:ext cx="726" cy="2359"/>
              <a:chOff x="930" y="2115"/>
              <a:chExt cx="453" cy="1315"/>
            </a:xfrm>
          </p:grpSpPr>
          <p:sp>
            <p:nvSpPr>
              <p:cNvPr id="13416" name="Line 98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417" name="Line 99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418" name="Line 100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18" name="Text Box 101"/>
            <p:cNvSpPr txBox="1">
              <a:spLocks noChangeArrowheads="1"/>
            </p:cNvSpPr>
            <p:nvPr/>
          </p:nvSpPr>
          <p:spPr bwMode="auto">
            <a:xfrm>
              <a:off x="975" y="3212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0</a:t>
              </a:r>
            </a:p>
          </p:txBody>
        </p:sp>
        <p:sp>
          <p:nvSpPr>
            <p:cNvPr id="13319" name="Text Box 102"/>
            <p:cNvSpPr txBox="1">
              <a:spLocks noChangeArrowheads="1"/>
            </p:cNvSpPr>
            <p:nvPr/>
          </p:nvSpPr>
          <p:spPr bwMode="auto">
            <a:xfrm>
              <a:off x="975" y="2337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3320" name="Text Box 103"/>
            <p:cNvSpPr txBox="1">
              <a:spLocks noChangeArrowheads="1"/>
            </p:cNvSpPr>
            <p:nvPr/>
          </p:nvSpPr>
          <p:spPr bwMode="auto">
            <a:xfrm>
              <a:off x="975" y="2792"/>
              <a:ext cx="25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1</a:t>
              </a:r>
            </a:p>
          </p:txBody>
        </p:sp>
        <p:sp>
          <p:nvSpPr>
            <p:cNvPr id="13321" name="Text Box 104"/>
            <p:cNvSpPr txBox="1">
              <a:spLocks noChangeArrowheads="1"/>
            </p:cNvSpPr>
            <p:nvPr/>
          </p:nvSpPr>
          <p:spPr bwMode="auto">
            <a:xfrm>
              <a:off x="975" y="1435"/>
              <a:ext cx="25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13322" name="Text Box 105"/>
            <p:cNvSpPr txBox="1">
              <a:spLocks noChangeArrowheads="1"/>
            </p:cNvSpPr>
            <p:nvPr/>
          </p:nvSpPr>
          <p:spPr bwMode="auto">
            <a:xfrm>
              <a:off x="975" y="1885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3323" name="Line 106"/>
            <p:cNvSpPr>
              <a:spLocks noChangeShapeType="1"/>
            </p:cNvSpPr>
            <p:nvPr/>
          </p:nvSpPr>
          <p:spPr bwMode="auto">
            <a:xfrm flipH="1">
              <a:off x="2018" y="2896"/>
              <a:ext cx="3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Text Box 107"/>
            <p:cNvSpPr txBox="1">
              <a:spLocks noChangeArrowheads="1"/>
            </p:cNvSpPr>
            <p:nvPr/>
          </p:nvSpPr>
          <p:spPr bwMode="auto">
            <a:xfrm>
              <a:off x="2336" y="2750"/>
              <a:ext cx="45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HY엽서L" pitchFamily="18" charset="-127"/>
                  <a:ea typeface="HY엽서L" pitchFamily="18" charset="-127"/>
                </a:rPr>
                <a:t>top</a:t>
              </a:r>
            </a:p>
          </p:txBody>
        </p:sp>
        <p:grpSp>
          <p:nvGrpSpPr>
            <p:cNvPr id="13325" name="Group 108"/>
            <p:cNvGrpSpPr>
              <a:grpSpLocks/>
            </p:cNvGrpSpPr>
            <p:nvPr/>
          </p:nvGrpSpPr>
          <p:grpSpPr bwMode="auto">
            <a:xfrm>
              <a:off x="3515" y="1253"/>
              <a:ext cx="726" cy="2358"/>
              <a:chOff x="930" y="2115"/>
              <a:chExt cx="453" cy="1315"/>
            </a:xfrm>
          </p:grpSpPr>
          <p:sp>
            <p:nvSpPr>
              <p:cNvPr id="13413" name="Line 109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414" name="Line 110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415" name="Line 111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26" name="Text Box 112"/>
            <p:cNvSpPr txBox="1">
              <a:spLocks noChangeArrowheads="1"/>
            </p:cNvSpPr>
            <p:nvPr/>
          </p:nvSpPr>
          <p:spPr bwMode="auto">
            <a:xfrm>
              <a:off x="3243" y="3212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0</a:t>
              </a:r>
            </a:p>
          </p:txBody>
        </p:sp>
        <p:sp>
          <p:nvSpPr>
            <p:cNvPr id="13327" name="Text Box 113"/>
            <p:cNvSpPr txBox="1">
              <a:spLocks noChangeArrowheads="1"/>
            </p:cNvSpPr>
            <p:nvPr/>
          </p:nvSpPr>
          <p:spPr bwMode="auto">
            <a:xfrm>
              <a:off x="3243" y="2335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3328" name="Text Box 114"/>
            <p:cNvSpPr txBox="1">
              <a:spLocks noChangeArrowheads="1"/>
            </p:cNvSpPr>
            <p:nvPr/>
          </p:nvSpPr>
          <p:spPr bwMode="auto">
            <a:xfrm>
              <a:off x="3243" y="2789"/>
              <a:ext cx="25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1</a:t>
              </a:r>
            </a:p>
          </p:txBody>
        </p:sp>
        <p:sp>
          <p:nvSpPr>
            <p:cNvPr id="13329" name="Text Box 115"/>
            <p:cNvSpPr txBox="1">
              <a:spLocks noChangeArrowheads="1"/>
            </p:cNvSpPr>
            <p:nvPr/>
          </p:nvSpPr>
          <p:spPr bwMode="auto">
            <a:xfrm>
              <a:off x="3243" y="1435"/>
              <a:ext cx="25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13330" name="Text Box 116"/>
            <p:cNvSpPr txBox="1">
              <a:spLocks noChangeArrowheads="1"/>
            </p:cNvSpPr>
            <p:nvPr/>
          </p:nvSpPr>
          <p:spPr bwMode="auto">
            <a:xfrm>
              <a:off x="3243" y="1883"/>
              <a:ext cx="25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3331" name="Line 117"/>
            <p:cNvSpPr>
              <a:spLocks noChangeShapeType="1"/>
            </p:cNvSpPr>
            <p:nvPr/>
          </p:nvSpPr>
          <p:spPr bwMode="auto">
            <a:xfrm flipH="1">
              <a:off x="4240" y="2442"/>
              <a:ext cx="3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Text Box 118"/>
            <p:cNvSpPr txBox="1">
              <a:spLocks noChangeArrowheads="1"/>
            </p:cNvSpPr>
            <p:nvPr/>
          </p:nvSpPr>
          <p:spPr bwMode="auto">
            <a:xfrm>
              <a:off x="4558" y="2295"/>
              <a:ext cx="451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HY엽서L" pitchFamily="18" charset="-127"/>
                  <a:ea typeface="HY엽서L" pitchFamily="18" charset="-127"/>
                </a:rPr>
                <a:t>top</a:t>
              </a:r>
            </a:p>
          </p:txBody>
        </p:sp>
        <p:grpSp>
          <p:nvGrpSpPr>
            <p:cNvPr id="13333" name="Group 119"/>
            <p:cNvGrpSpPr>
              <a:grpSpLocks/>
            </p:cNvGrpSpPr>
            <p:nvPr/>
          </p:nvGrpSpPr>
          <p:grpSpPr bwMode="auto">
            <a:xfrm>
              <a:off x="3560" y="3022"/>
              <a:ext cx="589" cy="650"/>
              <a:chOff x="2336" y="2568"/>
              <a:chExt cx="567" cy="719"/>
            </a:xfrm>
          </p:grpSpPr>
          <p:grpSp>
            <p:nvGrpSpPr>
              <p:cNvPr id="13401" name="Group 12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403" name="Freeform 12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4" name="Freeform 12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5" name="Freeform 12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6" name="Freeform 12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7" name="Freeform 12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8" name="Freeform 12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9" name="Freeform 12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10" name="Freeform 12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11" name="Freeform 12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12" name="Freeform 13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402" name="Text Box 131"/>
              <p:cNvSpPr txBox="1">
                <a:spLocks noChangeArrowheads="1"/>
              </p:cNvSpPr>
              <p:nvPr/>
            </p:nvSpPr>
            <p:spPr bwMode="auto">
              <a:xfrm>
                <a:off x="2490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3334" name="Group 132"/>
            <p:cNvGrpSpPr>
              <a:grpSpLocks/>
            </p:cNvGrpSpPr>
            <p:nvPr/>
          </p:nvGrpSpPr>
          <p:grpSpPr bwMode="auto">
            <a:xfrm>
              <a:off x="3560" y="2613"/>
              <a:ext cx="589" cy="650"/>
              <a:chOff x="2336" y="2568"/>
              <a:chExt cx="567" cy="719"/>
            </a:xfrm>
          </p:grpSpPr>
          <p:grpSp>
            <p:nvGrpSpPr>
              <p:cNvPr id="13389" name="Group 133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391" name="Freeform 134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2" name="Freeform 135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3" name="Freeform 136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4" name="Freeform 137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5" name="Freeform 138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6" name="Freeform 139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7" name="Freeform 140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8" name="Freeform 141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99" name="Freeform 142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00" name="Freeform 143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90" name="Text Box 144"/>
              <p:cNvSpPr txBox="1">
                <a:spLocks noChangeArrowheads="1"/>
              </p:cNvSpPr>
              <p:nvPr/>
            </p:nvSpPr>
            <p:spPr bwMode="auto">
              <a:xfrm>
                <a:off x="2490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3335" name="Group 145"/>
            <p:cNvGrpSpPr>
              <a:grpSpLocks/>
            </p:cNvGrpSpPr>
            <p:nvPr/>
          </p:nvGrpSpPr>
          <p:grpSpPr bwMode="auto">
            <a:xfrm>
              <a:off x="1610" y="572"/>
              <a:ext cx="589" cy="650"/>
              <a:chOff x="2336" y="2568"/>
              <a:chExt cx="567" cy="719"/>
            </a:xfrm>
          </p:grpSpPr>
          <p:grpSp>
            <p:nvGrpSpPr>
              <p:cNvPr id="13377" name="Group 146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379" name="Freeform 147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0" name="Freeform 148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1" name="Freeform 149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2" name="Freeform 150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3" name="Freeform 151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4" name="Freeform 152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5" name="Freeform 153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6" name="Freeform 154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7" name="Freeform 155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88" name="Freeform 156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78" name="Text Box 157"/>
              <p:cNvSpPr txBox="1">
                <a:spLocks noChangeArrowheads="1"/>
              </p:cNvSpPr>
              <p:nvPr/>
            </p:nvSpPr>
            <p:spPr bwMode="auto">
              <a:xfrm>
                <a:off x="2490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3336" name="Group 158"/>
            <p:cNvGrpSpPr>
              <a:grpSpLocks/>
            </p:cNvGrpSpPr>
            <p:nvPr/>
          </p:nvGrpSpPr>
          <p:grpSpPr bwMode="auto">
            <a:xfrm>
              <a:off x="1292" y="3067"/>
              <a:ext cx="589" cy="650"/>
              <a:chOff x="2336" y="2568"/>
              <a:chExt cx="567" cy="719"/>
            </a:xfrm>
          </p:grpSpPr>
          <p:grpSp>
            <p:nvGrpSpPr>
              <p:cNvPr id="13365" name="Group 159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367" name="Freeform 160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8" name="Freeform 161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9" name="Freeform 162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0" name="Freeform 163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1" name="Freeform 164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2" name="Freeform 165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3" name="Freeform 166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4" name="Freeform 167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5" name="Freeform 168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76" name="Freeform 169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66" name="Text Box 170"/>
              <p:cNvSpPr txBox="1">
                <a:spLocks noChangeArrowheads="1"/>
              </p:cNvSpPr>
              <p:nvPr/>
            </p:nvSpPr>
            <p:spPr bwMode="auto">
              <a:xfrm>
                <a:off x="2489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sp>
          <p:nvSpPr>
            <p:cNvPr id="13337" name="Freeform 171"/>
            <p:cNvSpPr>
              <a:spLocks/>
            </p:cNvSpPr>
            <p:nvPr/>
          </p:nvSpPr>
          <p:spPr bwMode="auto">
            <a:xfrm>
              <a:off x="1428" y="1071"/>
              <a:ext cx="454" cy="1180"/>
            </a:xfrm>
            <a:custGeom>
              <a:avLst/>
              <a:gdLst>
                <a:gd name="T0" fmla="*/ 454 w 454"/>
                <a:gd name="T1" fmla="*/ 0 h 1180"/>
                <a:gd name="T2" fmla="*/ 91 w 454"/>
                <a:gd name="T3" fmla="*/ 454 h 1180"/>
                <a:gd name="T4" fmla="*/ 0 w 454"/>
                <a:gd name="T5" fmla="*/ 1180 h 1180"/>
                <a:gd name="T6" fmla="*/ 0 60000 65536"/>
                <a:gd name="T7" fmla="*/ 0 60000 65536"/>
                <a:gd name="T8" fmla="*/ 0 60000 65536"/>
                <a:gd name="T9" fmla="*/ 0 w 454"/>
                <a:gd name="T10" fmla="*/ 0 h 1180"/>
                <a:gd name="T11" fmla="*/ 454 w 454"/>
                <a:gd name="T12" fmla="*/ 1180 h 1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1180">
                  <a:moveTo>
                    <a:pt x="454" y="0"/>
                  </a:moveTo>
                  <a:cubicBezTo>
                    <a:pt x="310" y="128"/>
                    <a:pt x="167" y="257"/>
                    <a:pt x="91" y="454"/>
                  </a:cubicBezTo>
                  <a:cubicBezTo>
                    <a:pt x="15" y="651"/>
                    <a:pt x="7" y="915"/>
                    <a:pt x="0" y="118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3338" name="Group 172"/>
            <p:cNvGrpSpPr>
              <a:grpSpLocks/>
            </p:cNvGrpSpPr>
            <p:nvPr/>
          </p:nvGrpSpPr>
          <p:grpSpPr bwMode="auto">
            <a:xfrm>
              <a:off x="3560" y="2205"/>
              <a:ext cx="589" cy="650"/>
              <a:chOff x="2336" y="2568"/>
              <a:chExt cx="567" cy="719"/>
            </a:xfrm>
          </p:grpSpPr>
          <p:grpSp>
            <p:nvGrpSpPr>
              <p:cNvPr id="13353" name="Group 173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355" name="Freeform 174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6" name="Freeform 175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7" name="Freeform 176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8" name="Freeform 177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9" name="Freeform 178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0" name="Freeform 179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1" name="Freeform 180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2" name="Freeform 181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3" name="Freeform 182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64" name="Freeform 183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54" name="Text Box 184"/>
              <p:cNvSpPr txBox="1">
                <a:spLocks noChangeArrowheads="1"/>
              </p:cNvSpPr>
              <p:nvPr/>
            </p:nvSpPr>
            <p:spPr bwMode="auto">
              <a:xfrm>
                <a:off x="2490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3339" name="Group 185"/>
            <p:cNvGrpSpPr>
              <a:grpSpLocks/>
            </p:cNvGrpSpPr>
            <p:nvPr/>
          </p:nvGrpSpPr>
          <p:grpSpPr bwMode="auto">
            <a:xfrm>
              <a:off x="1292" y="2659"/>
              <a:ext cx="589" cy="650"/>
              <a:chOff x="2336" y="2568"/>
              <a:chExt cx="567" cy="719"/>
            </a:xfrm>
          </p:grpSpPr>
          <p:grpSp>
            <p:nvGrpSpPr>
              <p:cNvPr id="13341" name="Group 186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3343" name="Freeform 187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4" name="Freeform 188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5" name="Freeform 189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6" name="Freeform 190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7" name="Freeform 191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8" name="Freeform 192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9" name="Freeform 193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0" name="Freeform 194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1" name="Freeform 195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2" name="Freeform 196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42" name="Text Box 197"/>
              <p:cNvSpPr txBox="1">
                <a:spLocks noChangeArrowheads="1"/>
              </p:cNvSpPr>
              <p:nvPr/>
            </p:nvSpPr>
            <p:spPr bwMode="auto">
              <a:xfrm>
                <a:off x="2489" y="2751"/>
                <a:ext cx="141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sp>
          <p:nvSpPr>
            <p:cNvPr id="13340" name="AutoShape 198"/>
            <p:cNvSpPr>
              <a:spLocks noChangeArrowheads="1"/>
            </p:cNvSpPr>
            <p:nvPr/>
          </p:nvSpPr>
          <p:spPr bwMode="auto">
            <a:xfrm>
              <a:off x="2608" y="2205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pop </a:t>
            </a:r>
            <a:r>
              <a:rPr lang="ko-KR" altLang="en-US"/>
              <a:t>연산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614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pop(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 err="1">
                <a:latin typeface="Lucida Console" pitchFamily="49" charset="0"/>
                <a:ea typeface="HY엽서M" pitchFamily="18" charset="-127"/>
              </a:rPr>
              <a:t>e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←stack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 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-1 </a:t>
            </a:r>
            <a:endParaRPr lang="en-US" altLang="ko-KR" sz="12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          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 e</a:t>
            </a:r>
          </a:p>
        </p:txBody>
      </p:sp>
      <p:grpSp>
        <p:nvGrpSpPr>
          <p:cNvPr id="14340" name="Group 107"/>
          <p:cNvGrpSpPr>
            <a:grpSpLocks/>
          </p:cNvGrpSpPr>
          <p:nvPr/>
        </p:nvGrpSpPr>
        <p:grpSpPr bwMode="auto">
          <a:xfrm>
            <a:off x="1952625" y="3608388"/>
            <a:ext cx="5238750" cy="2297112"/>
            <a:chOff x="975" y="663"/>
            <a:chExt cx="4068" cy="3059"/>
          </a:xfrm>
        </p:grpSpPr>
        <p:grpSp>
          <p:nvGrpSpPr>
            <p:cNvPr id="14341" name="Group 108"/>
            <p:cNvGrpSpPr>
              <a:grpSpLocks/>
            </p:cNvGrpSpPr>
            <p:nvPr/>
          </p:nvGrpSpPr>
          <p:grpSpPr bwMode="auto">
            <a:xfrm>
              <a:off x="1247" y="1253"/>
              <a:ext cx="726" cy="2359"/>
              <a:chOff x="930" y="2115"/>
              <a:chExt cx="453" cy="1315"/>
            </a:xfrm>
          </p:grpSpPr>
          <p:sp>
            <p:nvSpPr>
              <p:cNvPr id="14427" name="Line 109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428" name="Line 110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429" name="Line 111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342" name="Text Box 112"/>
            <p:cNvSpPr txBox="1">
              <a:spLocks noChangeArrowheads="1"/>
            </p:cNvSpPr>
            <p:nvPr/>
          </p:nvSpPr>
          <p:spPr bwMode="auto">
            <a:xfrm>
              <a:off x="975" y="3213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0</a:t>
              </a:r>
            </a:p>
          </p:txBody>
        </p:sp>
        <p:sp>
          <p:nvSpPr>
            <p:cNvPr id="14343" name="Text Box 113"/>
            <p:cNvSpPr txBox="1">
              <a:spLocks noChangeArrowheads="1"/>
            </p:cNvSpPr>
            <p:nvPr/>
          </p:nvSpPr>
          <p:spPr bwMode="auto">
            <a:xfrm>
              <a:off x="975" y="2337"/>
              <a:ext cx="25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4344" name="Text Box 114"/>
            <p:cNvSpPr txBox="1">
              <a:spLocks noChangeArrowheads="1"/>
            </p:cNvSpPr>
            <p:nvPr/>
          </p:nvSpPr>
          <p:spPr bwMode="auto">
            <a:xfrm>
              <a:off x="975" y="2792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1</a:t>
              </a:r>
            </a:p>
          </p:txBody>
        </p:sp>
        <p:sp>
          <p:nvSpPr>
            <p:cNvPr id="14345" name="Text Box 115"/>
            <p:cNvSpPr txBox="1">
              <a:spLocks noChangeArrowheads="1"/>
            </p:cNvSpPr>
            <p:nvPr/>
          </p:nvSpPr>
          <p:spPr bwMode="auto">
            <a:xfrm>
              <a:off x="975" y="1435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14346" name="Text Box 116"/>
            <p:cNvSpPr txBox="1">
              <a:spLocks noChangeArrowheads="1"/>
            </p:cNvSpPr>
            <p:nvPr/>
          </p:nvSpPr>
          <p:spPr bwMode="auto">
            <a:xfrm>
              <a:off x="975" y="1885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4347" name="Line 117"/>
            <p:cNvSpPr>
              <a:spLocks noChangeShapeType="1"/>
            </p:cNvSpPr>
            <p:nvPr/>
          </p:nvSpPr>
          <p:spPr bwMode="auto">
            <a:xfrm flipH="1">
              <a:off x="2018" y="2487"/>
              <a:ext cx="3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Text Box 118"/>
            <p:cNvSpPr txBox="1">
              <a:spLocks noChangeArrowheads="1"/>
            </p:cNvSpPr>
            <p:nvPr/>
          </p:nvSpPr>
          <p:spPr bwMode="auto">
            <a:xfrm>
              <a:off x="2336" y="2342"/>
              <a:ext cx="439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HY엽서L" pitchFamily="18" charset="-127"/>
                  <a:ea typeface="HY엽서L" pitchFamily="18" charset="-127"/>
                </a:rPr>
                <a:t>top</a:t>
              </a:r>
            </a:p>
          </p:txBody>
        </p:sp>
        <p:grpSp>
          <p:nvGrpSpPr>
            <p:cNvPr id="14349" name="Group 119"/>
            <p:cNvGrpSpPr>
              <a:grpSpLocks/>
            </p:cNvGrpSpPr>
            <p:nvPr/>
          </p:nvGrpSpPr>
          <p:grpSpPr bwMode="auto">
            <a:xfrm>
              <a:off x="3515" y="1253"/>
              <a:ext cx="726" cy="2358"/>
              <a:chOff x="930" y="2115"/>
              <a:chExt cx="453" cy="1315"/>
            </a:xfrm>
          </p:grpSpPr>
          <p:sp>
            <p:nvSpPr>
              <p:cNvPr id="14424" name="Line 120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425" name="Line 121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426" name="Line 122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350" name="Text Box 123"/>
            <p:cNvSpPr txBox="1">
              <a:spLocks noChangeArrowheads="1"/>
            </p:cNvSpPr>
            <p:nvPr/>
          </p:nvSpPr>
          <p:spPr bwMode="auto">
            <a:xfrm>
              <a:off x="3243" y="3213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0</a:t>
              </a:r>
            </a:p>
          </p:txBody>
        </p:sp>
        <p:sp>
          <p:nvSpPr>
            <p:cNvPr id="14351" name="Text Box 124"/>
            <p:cNvSpPr txBox="1">
              <a:spLocks noChangeArrowheads="1"/>
            </p:cNvSpPr>
            <p:nvPr/>
          </p:nvSpPr>
          <p:spPr bwMode="auto">
            <a:xfrm>
              <a:off x="3243" y="2335"/>
              <a:ext cx="25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4352" name="Text Box 125"/>
            <p:cNvSpPr txBox="1">
              <a:spLocks noChangeArrowheads="1"/>
            </p:cNvSpPr>
            <p:nvPr/>
          </p:nvSpPr>
          <p:spPr bwMode="auto">
            <a:xfrm>
              <a:off x="3243" y="2790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1</a:t>
              </a:r>
            </a:p>
          </p:txBody>
        </p:sp>
        <p:sp>
          <p:nvSpPr>
            <p:cNvPr id="14353" name="Text Box 126"/>
            <p:cNvSpPr txBox="1">
              <a:spLocks noChangeArrowheads="1"/>
            </p:cNvSpPr>
            <p:nvPr/>
          </p:nvSpPr>
          <p:spPr bwMode="auto">
            <a:xfrm>
              <a:off x="3243" y="1435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14354" name="Text Box 127"/>
            <p:cNvSpPr txBox="1">
              <a:spLocks noChangeArrowheads="1"/>
            </p:cNvSpPr>
            <p:nvPr/>
          </p:nvSpPr>
          <p:spPr bwMode="auto">
            <a:xfrm>
              <a:off x="3243" y="1883"/>
              <a:ext cx="25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4355" name="Line 128"/>
            <p:cNvSpPr>
              <a:spLocks noChangeShapeType="1"/>
            </p:cNvSpPr>
            <p:nvPr/>
          </p:nvSpPr>
          <p:spPr bwMode="auto">
            <a:xfrm flipH="1">
              <a:off x="4286" y="2850"/>
              <a:ext cx="3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Text Box 129"/>
            <p:cNvSpPr txBox="1">
              <a:spLocks noChangeArrowheads="1"/>
            </p:cNvSpPr>
            <p:nvPr/>
          </p:nvSpPr>
          <p:spPr bwMode="auto">
            <a:xfrm>
              <a:off x="4604" y="2703"/>
              <a:ext cx="439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HY엽서L" pitchFamily="18" charset="-127"/>
                  <a:ea typeface="HY엽서L" pitchFamily="18" charset="-127"/>
                </a:rPr>
                <a:t>top</a:t>
              </a:r>
            </a:p>
          </p:txBody>
        </p:sp>
        <p:grpSp>
          <p:nvGrpSpPr>
            <p:cNvPr id="14357" name="Group 130"/>
            <p:cNvGrpSpPr>
              <a:grpSpLocks/>
            </p:cNvGrpSpPr>
            <p:nvPr/>
          </p:nvGrpSpPr>
          <p:grpSpPr bwMode="auto">
            <a:xfrm>
              <a:off x="3560" y="3022"/>
              <a:ext cx="589" cy="655"/>
              <a:chOff x="2336" y="2568"/>
              <a:chExt cx="567" cy="725"/>
            </a:xfrm>
          </p:grpSpPr>
          <p:grpSp>
            <p:nvGrpSpPr>
              <p:cNvPr id="14412" name="Group 131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4414" name="Freeform 132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5" name="Freeform 133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6" name="Freeform 134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7" name="Freeform 135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8" name="Freeform 136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9" name="Freeform 137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20" name="Freeform 138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21" name="Freeform 139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22" name="Freeform 140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23" name="Freeform 141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413" name="Text Box 142"/>
              <p:cNvSpPr txBox="1">
                <a:spLocks noChangeArrowheads="1"/>
              </p:cNvSpPr>
              <p:nvPr/>
            </p:nvSpPr>
            <p:spPr bwMode="auto">
              <a:xfrm>
                <a:off x="2499" y="2753"/>
                <a:ext cx="12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4358" name="Group 143"/>
            <p:cNvGrpSpPr>
              <a:grpSpLocks/>
            </p:cNvGrpSpPr>
            <p:nvPr/>
          </p:nvGrpSpPr>
          <p:grpSpPr bwMode="auto">
            <a:xfrm>
              <a:off x="3560" y="2613"/>
              <a:ext cx="589" cy="655"/>
              <a:chOff x="2336" y="2568"/>
              <a:chExt cx="567" cy="725"/>
            </a:xfrm>
          </p:grpSpPr>
          <p:grpSp>
            <p:nvGrpSpPr>
              <p:cNvPr id="14400" name="Group 144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4402" name="Freeform 145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3" name="Freeform 146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4" name="Freeform 147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5" name="Freeform 148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6" name="Freeform 149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7" name="Freeform 150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8" name="Freeform 151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09" name="Freeform 152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0" name="Freeform 153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11" name="Freeform 154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401" name="Text Box 155"/>
              <p:cNvSpPr txBox="1">
                <a:spLocks noChangeArrowheads="1"/>
              </p:cNvSpPr>
              <p:nvPr/>
            </p:nvSpPr>
            <p:spPr bwMode="auto">
              <a:xfrm>
                <a:off x="2499" y="2753"/>
                <a:ext cx="12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4359" name="Group 156"/>
            <p:cNvGrpSpPr>
              <a:grpSpLocks/>
            </p:cNvGrpSpPr>
            <p:nvPr/>
          </p:nvGrpSpPr>
          <p:grpSpPr bwMode="auto">
            <a:xfrm>
              <a:off x="1292" y="3067"/>
              <a:ext cx="589" cy="655"/>
              <a:chOff x="2336" y="2568"/>
              <a:chExt cx="567" cy="725"/>
            </a:xfrm>
          </p:grpSpPr>
          <p:grpSp>
            <p:nvGrpSpPr>
              <p:cNvPr id="14388" name="Group 157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4390" name="Freeform 158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1" name="Freeform 159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2" name="Freeform 160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3" name="Freeform 161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4" name="Freeform 162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5" name="Freeform 163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6" name="Freeform 164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7" name="Freeform 165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8" name="Freeform 166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99" name="Freeform 167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389" name="Text Box 168"/>
              <p:cNvSpPr txBox="1">
                <a:spLocks noChangeArrowheads="1"/>
              </p:cNvSpPr>
              <p:nvPr/>
            </p:nvSpPr>
            <p:spPr bwMode="auto">
              <a:xfrm>
                <a:off x="2498" y="2753"/>
                <a:ext cx="123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grpSp>
          <p:nvGrpSpPr>
            <p:cNvPr id="14360" name="Group 169"/>
            <p:cNvGrpSpPr>
              <a:grpSpLocks/>
            </p:cNvGrpSpPr>
            <p:nvPr/>
          </p:nvGrpSpPr>
          <p:grpSpPr bwMode="auto">
            <a:xfrm>
              <a:off x="1292" y="2659"/>
              <a:ext cx="589" cy="655"/>
              <a:chOff x="2336" y="2568"/>
              <a:chExt cx="567" cy="725"/>
            </a:xfrm>
          </p:grpSpPr>
          <p:grpSp>
            <p:nvGrpSpPr>
              <p:cNvPr id="14376" name="Group 17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4378" name="Freeform 17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9" name="Freeform 17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0" name="Freeform 17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1" name="Freeform 17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2" name="Freeform 17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3" name="Freeform 17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4" name="Freeform 17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5" name="Freeform 17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6" name="Freeform 17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87" name="Freeform 18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377" name="Text Box 181"/>
              <p:cNvSpPr txBox="1">
                <a:spLocks noChangeArrowheads="1"/>
              </p:cNvSpPr>
              <p:nvPr/>
            </p:nvSpPr>
            <p:spPr bwMode="auto">
              <a:xfrm>
                <a:off x="2498" y="2753"/>
                <a:ext cx="123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sp>
          <p:nvSpPr>
            <p:cNvPr id="14361" name="AutoShape 182"/>
            <p:cNvSpPr>
              <a:spLocks noChangeArrowheads="1"/>
            </p:cNvSpPr>
            <p:nvPr/>
          </p:nvSpPr>
          <p:spPr bwMode="auto">
            <a:xfrm>
              <a:off x="2608" y="2205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14362" name="Group 183"/>
            <p:cNvGrpSpPr>
              <a:grpSpLocks/>
            </p:cNvGrpSpPr>
            <p:nvPr/>
          </p:nvGrpSpPr>
          <p:grpSpPr bwMode="auto">
            <a:xfrm>
              <a:off x="1292" y="2251"/>
              <a:ext cx="589" cy="655"/>
              <a:chOff x="2336" y="2568"/>
              <a:chExt cx="567" cy="725"/>
            </a:xfrm>
          </p:grpSpPr>
          <p:grpSp>
            <p:nvGrpSpPr>
              <p:cNvPr id="14364" name="Group 184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14366" name="Freeform 185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67" name="Freeform 186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68" name="Freeform 187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69" name="Freeform 188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0" name="Freeform 189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1" name="Freeform 190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2" name="Freeform 191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3" name="Freeform 192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4" name="Freeform 193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75" name="Freeform 194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365" name="Text Box 195"/>
              <p:cNvSpPr txBox="1">
                <a:spLocks noChangeArrowheads="1"/>
              </p:cNvSpPr>
              <p:nvPr/>
            </p:nvSpPr>
            <p:spPr bwMode="auto">
              <a:xfrm>
                <a:off x="2498" y="2753"/>
                <a:ext cx="123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Lucida Console" pitchFamily="49" charset="0"/>
                  <a:ea typeface="HY엽서L" pitchFamily="18" charset="-127"/>
                </a:endParaRPr>
              </a:p>
            </p:txBody>
          </p:sp>
        </p:grpSp>
        <p:sp>
          <p:nvSpPr>
            <p:cNvPr id="14363" name="Freeform 196"/>
            <p:cNvSpPr>
              <a:spLocks/>
            </p:cNvSpPr>
            <p:nvPr/>
          </p:nvSpPr>
          <p:spPr bwMode="auto">
            <a:xfrm>
              <a:off x="1542" y="663"/>
              <a:ext cx="431" cy="1633"/>
            </a:xfrm>
            <a:custGeom>
              <a:avLst/>
              <a:gdLst>
                <a:gd name="T0" fmla="*/ 23 w 431"/>
                <a:gd name="T1" fmla="*/ 1633 h 1633"/>
                <a:gd name="T2" fmla="*/ 68 w 431"/>
                <a:gd name="T3" fmla="*/ 499 h 1633"/>
                <a:gd name="T4" fmla="*/ 431 w 431"/>
                <a:gd name="T5" fmla="*/ 0 h 1633"/>
                <a:gd name="T6" fmla="*/ 0 60000 65536"/>
                <a:gd name="T7" fmla="*/ 0 60000 65536"/>
                <a:gd name="T8" fmla="*/ 0 60000 65536"/>
                <a:gd name="T9" fmla="*/ 0 w 431"/>
                <a:gd name="T10" fmla="*/ 0 h 1633"/>
                <a:gd name="T11" fmla="*/ 431 w 431"/>
                <a:gd name="T12" fmla="*/ 1633 h 16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633">
                  <a:moveTo>
                    <a:pt x="23" y="1633"/>
                  </a:moveTo>
                  <a:cubicBezTo>
                    <a:pt x="11" y="1202"/>
                    <a:pt x="0" y="771"/>
                    <a:pt x="68" y="499"/>
                  </a:cubicBezTo>
                  <a:cubicBezTo>
                    <a:pt x="136" y="227"/>
                    <a:pt x="283" y="113"/>
                    <a:pt x="431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</a:t>
            </a:r>
            <a:r>
              <a:rPr lang="ko-KR" altLang="en-US"/>
              <a:t>언어 구현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46125" y="1358900"/>
            <a:ext cx="7043738" cy="4864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typedef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element;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typedef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struct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{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    //prog5-1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     element stack[MAX_STACK_SIZE];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     </a:t>
            </a: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} </a:t>
            </a:r>
            <a:r>
              <a:rPr lang="en-US" altLang="ko-KR" sz="1200" dirty="0" err="1">
                <a:latin typeface="+mn-lt"/>
              </a:rPr>
              <a:t>StackType</a:t>
            </a:r>
            <a:r>
              <a:rPr lang="en-US" altLang="ko-KR" sz="1200" dirty="0">
                <a:latin typeface="+mn-lt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200" dirty="0">
                <a:latin typeface="+mn-lt"/>
              </a:rPr>
            </a:br>
            <a:endParaRPr lang="en-US" altLang="ko-KR" sz="12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// </a:t>
            </a:r>
            <a:r>
              <a:rPr lang="ko-KR" altLang="en-US" sz="1200" dirty="0" err="1">
                <a:latin typeface="+mn-lt"/>
              </a:rPr>
              <a:t>스택</a:t>
            </a:r>
            <a:r>
              <a:rPr lang="ko-KR" altLang="en-US" sz="1200" dirty="0">
                <a:latin typeface="+mn-lt"/>
              </a:rPr>
              <a:t> 초기화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void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init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StackType</a:t>
            </a:r>
            <a:r>
              <a:rPr lang="en-US" altLang="ko-KR" sz="1200" dirty="0">
                <a:latin typeface="+mn-lt"/>
              </a:rPr>
              <a:t>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     s-&gt;top = -1;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// </a:t>
            </a:r>
            <a:r>
              <a:rPr lang="ko-KR" altLang="en-US" sz="1200" dirty="0">
                <a:latin typeface="+mn-lt"/>
              </a:rPr>
              <a:t>공백 상태 검출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is_empty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StackType</a:t>
            </a:r>
            <a:r>
              <a:rPr lang="en-US" altLang="ko-KR" sz="1200" dirty="0">
                <a:latin typeface="+mn-lt"/>
              </a:rPr>
              <a:t>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     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return</a:t>
            </a:r>
            <a:r>
              <a:rPr lang="en-US" altLang="ko-KR" sz="1200" dirty="0">
                <a:latin typeface="+mn-lt"/>
              </a:rPr>
              <a:t> (s-&gt;top == -1);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// </a:t>
            </a:r>
            <a:r>
              <a:rPr lang="ko-KR" altLang="en-US" sz="1200" dirty="0">
                <a:latin typeface="+mn-lt"/>
              </a:rPr>
              <a:t>포화 상태 검출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3366FF"/>
                </a:solidFill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is_full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StackType</a:t>
            </a:r>
            <a:r>
              <a:rPr lang="en-US" altLang="ko-KR" sz="1200" dirty="0">
                <a:latin typeface="+mn-lt"/>
              </a:rPr>
              <a:t>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     </a:t>
            </a:r>
            <a:r>
              <a:rPr lang="en-US" altLang="ko-KR" sz="1200" b="1" dirty="0">
                <a:solidFill>
                  <a:srgbClr val="3366FF"/>
                </a:solidFill>
                <a:latin typeface="+mn-lt"/>
              </a:rPr>
              <a:t>return</a:t>
            </a:r>
            <a:r>
              <a:rPr lang="en-US" altLang="ko-KR" sz="1200" dirty="0">
                <a:latin typeface="+mn-lt"/>
              </a:rPr>
              <a:t> (s-&gt;top == (MAX_STACK_SIZE-1));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lt"/>
              </a:rPr>
              <a:t>}</a:t>
            </a:r>
            <a:endParaRPr lang="en-US" altLang="ko-KR" sz="1200" i="1" dirty="0">
              <a:latin typeface="+mn-lt"/>
            </a:endParaRPr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5427663" y="1584325"/>
            <a:ext cx="2232025" cy="474663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62306"/>
              <a:gd name="adj5" fmla="val -8028"/>
              <a:gd name="adj6" fmla="val -123472"/>
            </a:avLst>
          </a:prstGeom>
          <a:solidFill>
            <a:srgbClr val="C1E6E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FF33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배열의 요소는</a:t>
            </a:r>
            <a:endParaRPr lang="en-US" altLang="ko-KR" sz="1400" dirty="0">
              <a:solidFill>
                <a:srgbClr val="FF33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 eaLnBrk="1" hangingPunct="1"/>
            <a:r>
              <a:rPr lang="en-US" altLang="ko-KR" sz="1400" dirty="0">
                <a:solidFill>
                  <a:srgbClr val="FF33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element</a:t>
            </a:r>
            <a:r>
              <a:rPr lang="ko-KR" altLang="en-US" sz="1400" dirty="0">
                <a:solidFill>
                  <a:srgbClr val="FF33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타입으로 선언</a:t>
            </a:r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5246688" y="2830513"/>
            <a:ext cx="2413000" cy="474662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120912"/>
              <a:gd name="adj5" fmla="val -85282"/>
              <a:gd name="adj6" fmla="val -148505"/>
            </a:avLst>
          </a:prstGeom>
          <a:solidFill>
            <a:srgbClr val="C1E6E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FF33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관련 데이터를 구조체로 묶어서 함수의 파라미터로 전달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049338" y="549275"/>
            <a:ext cx="7043737" cy="5995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// </a:t>
            </a:r>
            <a:r>
              <a:rPr lang="ko-KR" altLang="en-US" sz="1200">
                <a:latin typeface="+mj-ea"/>
                <a:ea typeface="+mj-ea"/>
              </a:rPr>
              <a:t>삽입함수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void push(StackType *s, element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{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if( is_full(s) 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fprintf(stderr,"</a:t>
            </a:r>
            <a:r>
              <a:rPr lang="ko-KR" altLang="en-US" sz="1200">
                <a:latin typeface="+mj-ea"/>
                <a:ea typeface="+mj-ea"/>
              </a:rPr>
              <a:t>스택 포화 에러</a:t>
            </a:r>
            <a:r>
              <a:rPr lang="en-US" altLang="ko-KR" sz="1200">
                <a:latin typeface="+mj-ea"/>
                <a:ea typeface="+mj-ea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return;   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else s-&gt;stack[++(s-&gt;top)] =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// </a:t>
            </a:r>
            <a:r>
              <a:rPr lang="ko-KR" altLang="en-US" sz="1200">
                <a:latin typeface="+mj-ea"/>
                <a:ea typeface="+mj-ea"/>
              </a:rPr>
              <a:t>삭제함수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element pop(StackType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{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if( is_empty(s) 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fprintf(stderr, "</a:t>
            </a:r>
            <a:r>
              <a:rPr lang="ko-KR" altLang="en-US" sz="1200">
                <a:latin typeface="+mj-ea"/>
                <a:ea typeface="+mj-ea"/>
              </a:rPr>
              <a:t>스택 공백 에러</a:t>
            </a:r>
            <a:r>
              <a:rPr lang="en-US" altLang="ko-KR" sz="1200">
                <a:latin typeface="+mj-ea"/>
                <a:ea typeface="+mj-ea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exit(1);  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else return s-&gt;stack[(s-&gt;top)--];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}  </a:t>
            </a:r>
            <a:endParaRPr lang="en-US" altLang="ko-KR" sz="1200" i="1">
              <a:latin typeface="+mj-ea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>
                <a:latin typeface="+mj-ea"/>
                <a:ea typeface="+mj-ea"/>
              </a:rPr>
              <a:t>// </a:t>
            </a:r>
            <a:r>
              <a:rPr lang="ko-KR" altLang="en-US" sz="1200" i="1">
                <a:latin typeface="+mj-ea"/>
                <a:ea typeface="+mj-ea"/>
              </a:rPr>
              <a:t>피크함수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element peek(StackType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if( is_empty(s) 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fprintf(stderr, "</a:t>
            </a:r>
            <a:r>
              <a:rPr lang="ko-KR" altLang="en-US" sz="1200">
                <a:latin typeface="+mj-ea"/>
                <a:ea typeface="+mj-ea"/>
              </a:rPr>
              <a:t>스택 공백 에러</a:t>
            </a:r>
            <a:r>
              <a:rPr lang="en-US" altLang="ko-KR" sz="1200">
                <a:latin typeface="+mj-ea"/>
                <a:ea typeface="+mj-ea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        exit(1);  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     else return s-&gt;stack[s-&gt;top];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j-ea"/>
                <a:ea typeface="+mj-ea"/>
              </a:rPr>
              <a:t>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/>
              <a:t>연결된 스택</a:t>
            </a:r>
            <a:r>
              <a:rPr lang="en-US" altLang="ko-KR" sz="2000" b="1"/>
              <a:t>(linked stack): </a:t>
            </a:r>
            <a:r>
              <a:rPr lang="ko-KR" altLang="en-US" sz="2000" b="1"/>
              <a:t>연결리스트를 이용하여 구현한 스택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장점</a:t>
            </a:r>
            <a:r>
              <a:rPr lang="en-US" altLang="ko-KR" sz="2000"/>
              <a:t>: </a:t>
            </a:r>
            <a:r>
              <a:rPr lang="ko-KR" altLang="en-US" sz="2000"/>
              <a:t>크기가 제한되지 않음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단점</a:t>
            </a:r>
            <a:r>
              <a:rPr lang="en-US" altLang="ko-KR" sz="2000"/>
              <a:t>: </a:t>
            </a:r>
            <a:r>
              <a:rPr lang="ko-KR" altLang="en-US" sz="2000"/>
              <a:t>구현이 복잡하고 삽입이나 삭제 시간이 오래 걸린다</a:t>
            </a:r>
            <a:r>
              <a:rPr lang="en-US" altLang="ko-KR" sz="2000"/>
              <a:t>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스택</a:t>
            </a:r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4852988" y="3905250"/>
            <a:ext cx="1077912" cy="446088"/>
            <a:chOff x="3560" y="1979"/>
            <a:chExt cx="997" cy="432"/>
          </a:xfrm>
        </p:grpSpPr>
        <p:grpSp>
          <p:nvGrpSpPr>
            <p:cNvPr id="17501" name="Group 6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7505" name="Freeform 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6" name="Freeform 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7" name="Freeform 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8" name="Freeform 1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9" name="Freeform 1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0" name="Freeform 1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1" name="Freeform 1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2" name="Freeform 1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3" name="Freeform 1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4" name="Freeform 1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02" name="Text Box 17"/>
            <p:cNvSpPr txBox="1">
              <a:spLocks noChangeArrowheads="1"/>
            </p:cNvSpPr>
            <p:nvPr/>
          </p:nvSpPr>
          <p:spPr bwMode="auto">
            <a:xfrm>
              <a:off x="3742" y="2116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9</a:t>
              </a:r>
            </a:p>
          </p:txBody>
        </p:sp>
        <p:sp>
          <p:nvSpPr>
            <p:cNvPr id="17503" name="Line 18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4" name="Line 19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13" name="Group 20"/>
          <p:cNvGrpSpPr>
            <a:grpSpLocks/>
          </p:cNvGrpSpPr>
          <p:nvPr/>
        </p:nvGrpSpPr>
        <p:grpSpPr bwMode="auto">
          <a:xfrm>
            <a:off x="4852988" y="4608513"/>
            <a:ext cx="1077912" cy="446087"/>
            <a:chOff x="3560" y="1979"/>
            <a:chExt cx="997" cy="432"/>
          </a:xfrm>
        </p:grpSpPr>
        <p:grpSp>
          <p:nvGrpSpPr>
            <p:cNvPr id="17487" name="Group 21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7491" name="Freeform 22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2" name="Freeform 23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3" name="Freeform 24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4" name="Freeform 25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5" name="Freeform 26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6" name="Freeform 27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7" name="Freeform 28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8" name="Freeform 29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9" name="Freeform 30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0" name="Freeform 31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88" name="Text Box 32"/>
            <p:cNvSpPr txBox="1">
              <a:spLocks noChangeArrowheads="1"/>
            </p:cNvSpPr>
            <p:nvPr/>
          </p:nvSpPr>
          <p:spPr bwMode="auto">
            <a:xfrm>
              <a:off x="3742" y="2116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7</a:t>
              </a:r>
            </a:p>
          </p:txBody>
        </p:sp>
        <p:sp>
          <p:nvSpPr>
            <p:cNvPr id="17489" name="Line 33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0" name="Line 34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14" name="Group 35"/>
          <p:cNvGrpSpPr>
            <a:grpSpLocks/>
          </p:cNvGrpSpPr>
          <p:nvPr/>
        </p:nvGrpSpPr>
        <p:grpSpPr bwMode="auto">
          <a:xfrm>
            <a:off x="4852988" y="5218113"/>
            <a:ext cx="1079500" cy="446087"/>
            <a:chOff x="3560" y="1979"/>
            <a:chExt cx="997" cy="431"/>
          </a:xfrm>
        </p:grpSpPr>
        <p:grpSp>
          <p:nvGrpSpPr>
            <p:cNvPr id="17473" name="Group 36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7477" name="Freeform 3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8" name="Freeform 3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9" name="Freeform 3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0" name="Freeform 4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1" name="Freeform 4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2" name="Freeform 4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3" name="Freeform 4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4" name="Freeform 4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5" name="Freeform 4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6" name="Freeform 4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74" name="Text Box 47"/>
            <p:cNvSpPr txBox="1">
              <a:spLocks noChangeArrowheads="1"/>
            </p:cNvSpPr>
            <p:nvPr/>
          </p:nvSpPr>
          <p:spPr bwMode="auto">
            <a:xfrm>
              <a:off x="3742" y="2115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3</a:t>
              </a:r>
            </a:p>
          </p:txBody>
        </p:sp>
        <p:sp>
          <p:nvSpPr>
            <p:cNvPr id="17475" name="Line 48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6" name="Line 49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15" name="Line 50"/>
          <p:cNvSpPr>
            <a:spLocks noChangeShapeType="1"/>
          </p:cNvSpPr>
          <p:nvPr/>
        </p:nvSpPr>
        <p:spPr bwMode="auto">
          <a:xfrm>
            <a:off x="5500688" y="41402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Line 51"/>
          <p:cNvSpPr>
            <a:spLocks noChangeShapeType="1"/>
          </p:cNvSpPr>
          <p:nvPr/>
        </p:nvSpPr>
        <p:spPr bwMode="auto">
          <a:xfrm>
            <a:off x="5500688" y="48434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7" name="Text Box 52"/>
          <p:cNvSpPr txBox="1">
            <a:spLocks noChangeArrowheads="1"/>
          </p:cNvSpPr>
          <p:nvPr/>
        </p:nvSpPr>
        <p:spPr bwMode="auto">
          <a:xfrm>
            <a:off x="5311775" y="5387975"/>
            <a:ext cx="62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/>
              <a:t>NULL</a:t>
            </a:r>
          </a:p>
        </p:txBody>
      </p:sp>
      <p:grpSp>
        <p:nvGrpSpPr>
          <p:cNvPr id="17418" name="Group 53"/>
          <p:cNvGrpSpPr>
            <a:grpSpLocks/>
          </p:cNvGrpSpPr>
          <p:nvPr/>
        </p:nvGrpSpPr>
        <p:grpSpPr bwMode="auto">
          <a:xfrm>
            <a:off x="2151063" y="3294063"/>
            <a:ext cx="865187" cy="2439987"/>
            <a:chOff x="930" y="2115"/>
            <a:chExt cx="453" cy="1315"/>
          </a:xfrm>
        </p:grpSpPr>
        <p:sp>
          <p:nvSpPr>
            <p:cNvPr id="17470" name="Line 54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71" name="Line 55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72" name="Line 56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7419" name="Text Box 57"/>
          <p:cNvSpPr txBox="1">
            <a:spLocks noChangeArrowheads="1"/>
          </p:cNvSpPr>
          <p:nvPr/>
        </p:nvSpPr>
        <p:spPr bwMode="auto">
          <a:xfrm>
            <a:off x="1827213" y="5392738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7420" name="Text Box 58"/>
          <p:cNvSpPr txBox="1">
            <a:spLocks noChangeArrowheads="1"/>
          </p:cNvSpPr>
          <p:nvPr/>
        </p:nvSpPr>
        <p:spPr bwMode="auto">
          <a:xfrm>
            <a:off x="1827213" y="44862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7421" name="Text Box 59"/>
          <p:cNvSpPr txBox="1">
            <a:spLocks noChangeArrowheads="1"/>
          </p:cNvSpPr>
          <p:nvPr/>
        </p:nvSpPr>
        <p:spPr bwMode="auto">
          <a:xfrm>
            <a:off x="1827213" y="4954588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7422" name="Text Box 60"/>
          <p:cNvSpPr txBox="1">
            <a:spLocks noChangeArrowheads="1"/>
          </p:cNvSpPr>
          <p:nvPr/>
        </p:nvSpPr>
        <p:spPr bwMode="auto">
          <a:xfrm>
            <a:off x="1827213" y="3551238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7423" name="Text Box 61"/>
          <p:cNvSpPr txBox="1">
            <a:spLocks noChangeArrowheads="1"/>
          </p:cNvSpPr>
          <p:nvPr/>
        </p:nvSpPr>
        <p:spPr bwMode="auto">
          <a:xfrm>
            <a:off x="1827213" y="4017963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7424" name="Line 62"/>
          <p:cNvSpPr>
            <a:spLocks noChangeShapeType="1"/>
          </p:cNvSpPr>
          <p:nvPr/>
        </p:nvSpPr>
        <p:spPr bwMode="auto">
          <a:xfrm flipH="1">
            <a:off x="3014663" y="4524375"/>
            <a:ext cx="4318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5" name="Text Box 63"/>
          <p:cNvSpPr txBox="1">
            <a:spLocks noChangeArrowheads="1"/>
          </p:cNvSpPr>
          <p:nvPr/>
        </p:nvSpPr>
        <p:spPr bwMode="auto">
          <a:xfrm>
            <a:off x="3394075" y="4449763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grpSp>
        <p:nvGrpSpPr>
          <p:cNvPr id="17426" name="Group 64"/>
          <p:cNvGrpSpPr>
            <a:grpSpLocks/>
          </p:cNvGrpSpPr>
          <p:nvPr/>
        </p:nvGrpSpPr>
        <p:grpSpPr bwMode="auto">
          <a:xfrm>
            <a:off x="2205038" y="5124450"/>
            <a:ext cx="701675" cy="550863"/>
            <a:chOff x="2336" y="2568"/>
            <a:chExt cx="567" cy="589"/>
          </a:xfrm>
        </p:grpSpPr>
        <p:grpSp>
          <p:nvGrpSpPr>
            <p:cNvPr id="17458" name="Group 65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7460" name="Freeform 66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1" name="Freeform 67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2" name="Freeform 68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3" name="Freeform 69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4" name="Freeform 70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5" name="Freeform 71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6" name="Freeform 72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7" name="Freeform 73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8" name="Freeform 74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9" name="Freeform 75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59" name="Text Box 76"/>
            <p:cNvSpPr txBox="1">
              <a:spLocks noChangeArrowheads="1"/>
            </p:cNvSpPr>
            <p:nvPr/>
          </p:nvSpPr>
          <p:spPr bwMode="auto">
            <a:xfrm>
              <a:off x="2486" y="2831"/>
              <a:ext cx="1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7427" name="Group 77"/>
          <p:cNvGrpSpPr>
            <a:grpSpLocks/>
          </p:cNvGrpSpPr>
          <p:nvPr/>
        </p:nvGrpSpPr>
        <p:grpSpPr bwMode="auto">
          <a:xfrm>
            <a:off x="2205038" y="4700588"/>
            <a:ext cx="701675" cy="552450"/>
            <a:chOff x="2336" y="2568"/>
            <a:chExt cx="567" cy="590"/>
          </a:xfrm>
        </p:grpSpPr>
        <p:grpSp>
          <p:nvGrpSpPr>
            <p:cNvPr id="17446" name="Group 78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7448" name="Freeform 79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9" name="Freeform 80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0" name="Freeform 81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1" name="Freeform 82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2" name="Freeform 83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3" name="Freeform 84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4" name="Freeform 85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5" name="Freeform 86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6" name="Freeform 87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7" name="Freeform 88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47" name="Text Box 89"/>
            <p:cNvSpPr txBox="1">
              <a:spLocks noChangeArrowheads="1"/>
            </p:cNvSpPr>
            <p:nvPr/>
          </p:nvSpPr>
          <p:spPr bwMode="auto">
            <a:xfrm>
              <a:off x="2486" y="2831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7428" name="Group 90"/>
          <p:cNvGrpSpPr>
            <a:grpSpLocks/>
          </p:cNvGrpSpPr>
          <p:nvPr/>
        </p:nvGrpSpPr>
        <p:grpSpPr bwMode="auto">
          <a:xfrm>
            <a:off x="2205038" y="4279900"/>
            <a:ext cx="701675" cy="550863"/>
            <a:chOff x="2336" y="2568"/>
            <a:chExt cx="567" cy="590"/>
          </a:xfrm>
        </p:grpSpPr>
        <p:grpSp>
          <p:nvGrpSpPr>
            <p:cNvPr id="17434" name="Group 91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7436" name="Freeform 92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37" name="Freeform 93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38" name="Freeform 94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39" name="Freeform 95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0" name="Freeform 96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1" name="Freeform 97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2" name="Freeform 98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3" name="Freeform 99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4" name="Freeform 100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5" name="Freeform 101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35" name="Text Box 102"/>
            <p:cNvSpPr txBox="1">
              <a:spLocks noChangeArrowheads="1"/>
            </p:cNvSpPr>
            <p:nvPr/>
          </p:nvSpPr>
          <p:spPr bwMode="auto">
            <a:xfrm>
              <a:off x="2486" y="2831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17429" name="Text Box 103"/>
          <p:cNvSpPr txBox="1">
            <a:spLocks noChangeArrowheads="1"/>
          </p:cNvSpPr>
          <p:nvPr/>
        </p:nvSpPr>
        <p:spPr bwMode="auto">
          <a:xfrm>
            <a:off x="2368550" y="5376863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7430" name="Text Box 104"/>
          <p:cNvSpPr txBox="1">
            <a:spLocks noChangeArrowheads="1"/>
          </p:cNvSpPr>
          <p:nvPr/>
        </p:nvSpPr>
        <p:spPr bwMode="auto">
          <a:xfrm>
            <a:off x="2368550" y="495935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7</a:t>
            </a:r>
          </a:p>
        </p:txBody>
      </p:sp>
      <p:sp>
        <p:nvSpPr>
          <p:cNvPr id="17431" name="Text Box 105"/>
          <p:cNvSpPr txBox="1">
            <a:spLocks noChangeArrowheads="1"/>
          </p:cNvSpPr>
          <p:nvPr/>
        </p:nvSpPr>
        <p:spPr bwMode="auto">
          <a:xfrm>
            <a:off x="2368550" y="4537075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9</a:t>
            </a:r>
          </a:p>
        </p:txBody>
      </p:sp>
      <p:sp>
        <p:nvSpPr>
          <p:cNvPr id="17432" name="Line 106"/>
          <p:cNvSpPr>
            <a:spLocks noChangeShapeType="1"/>
          </p:cNvSpPr>
          <p:nvPr/>
        </p:nvSpPr>
        <p:spPr bwMode="auto">
          <a:xfrm flipH="1">
            <a:off x="5932488" y="4102100"/>
            <a:ext cx="4318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3" name="Text Box 107"/>
          <p:cNvSpPr txBox="1">
            <a:spLocks noChangeArrowheads="1"/>
          </p:cNvSpPr>
          <p:nvPr/>
        </p:nvSpPr>
        <p:spPr bwMode="auto">
          <a:xfrm>
            <a:off x="6310313" y="4027488"/>
            <a:ext cx="481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스택 정의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792163" y="1584325"/>
            <a:ext cx="7043737" cy="2271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typedef int element;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typedef struct StackNode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element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struct StackNode *link;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 StackeNode;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typedef struct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StackNode *top;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 LinkedStackType; </a:t>
            </a:r>
          </a:p>
        </p:txBody>
      </p:sp>
      <p:sp>
        <p:nvSpPr>
          <p:cNvPr id="18436" name="AutoShape 5"/>
          <p:cNvSpPr>
            <a:spLocks/>
          </p:cNvSpPr>
          <p:nvPr/>
        </p:nvSpPr>
        <p:spPr bwMode="auto">
          <a:xfrm>
            <a:off x="5651500" y="1763713"/>
            <a:ext cx="1858963" cy="249237"/>
          </a:xfrm>
          <a:prstGeom prst="borderCallout2">
            <a:avLst>
              <a:gd name="adj1" fmla="val 45861"/>
              <a:gd name="adj2" fmla="val -4097"/>
              <a:gd name="adj3" fmla="val 45861"/>
              <a:gd name="adj4" fmla="val -85227"/>
              <a:gd name="adj5" fmla="val 0"/>
              <a:gd name="adj6" fmla="val -169426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요소의 타입</a:t>
            </a:r>
          </a:p>
        </p:txBody>
      </p:sp>
      <p:sp>
        <p:nvSpPr>
          <p:cNvPr id="18437" name="AutoShape 6"/>
          <p:cNvSpPr>
            <a:spLocks/>
          </p:cNvSpPr>
          <p:nvPr/>
        </p:nvSpPr>
        <p:spPr bwMode="auto">
          <a:xfrm>
            <a:off x="5651500" y="2393950"/>
            <a:ext cx="1858963" cy="249238"/>
          </a:xfrm>
          <a:prstGeom prst="borderCallout2">
            <a:avLst>
              <a:gd name="adj1" fmla="val 45861"/>
              <a:gd name="adj2" fmla="val -4097"/>
              <a:gd name="adj3" fmla="val 45861"/>
              <a:gd name="adj4" fmla="val -103588"/>
              <a:gd name="adj5" fmla="val 155412"/>
              <a:gd name="adj6" fmla="val -206662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노드의 타입</a:t>
            </a:r>
          </a:p>
        </p:txBody>
      </p:sp>
      <p:sp>
        <p:nvSpPr>
          <p:cNvPr id="18438" name="AutoShape 7"/>
          <p:cNvSpPr>
            <a:spLocks/>
          </p:cNvSpPr>
          <p:nvPr/>
        </p:nvSpPr>
        <p:spPr bwMode="auto">
          <a:xfrm>
            <a:off x="5697538" y="3384550"/>
            <a:ext cx="2430462" cy="314325"/>
          </a:xfrm>
          <a:prstGeom prst="borderCallout2">
            <a:avLst>
              <a:gd name="adj1" fmla="val 36366"/>
              <a:gd name="adj2" fmla="val -3134"/>
              <a:gd name="adj3" fmla="val 36366"/>
              <a:gd name="adj4" fmla="val -71065"/>
              <a:gd name="adj5" fmla="val 89898"/>
              <a:gd name="adj6" fmla="val -141412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연결된 스택의 관련 데이터</a:t>
            </a:r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2501900" y="4329113"/>
            <a:ext cx="1077913" cy="446087"/>
            <a:chOff x="3560" y="1979"/>
            <a:chExt cx="997" cy="432"/>
          </a:xfrm>
        </p:grpSpPr>
        <p:grpSp>
          <p:nvGrpSpPr>
            <p:cNvPr id="18475" name="Group 9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8479" name="Freeform 1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0" name="Freeform 1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1" name="Freeform 1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2" name="Freeform 1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3" name="Freeform 1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4" name="Freeform 1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5" name="Freeform 1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6" name="Freeform 1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7" name="Freeform 1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8" name="Freeform 1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76" name="Text Box 20"/>
            <p:cNvSpPr txBox="1">
              <a:spLocks noChangeArrowheads="1"/>
            </p:cNvSpPr>
            <p:nvPr/>
          </p:nvSpPr>
          <p:spPr bwMode="auto">
            <a:xfrm>
              <a:off x="3742" y="2116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9</a:t>
              </a:r>
            </a:p>
          </p:txBody>
        </p:sp>
        <p:sp>
          <p:nvSpPr>
            <p:cNvPr id="18477" name="Line 21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Line 22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40" name="Group 23"/>
          <p:cNvGrpSpPr>
            <a:grpSpLocks/>
          </p:cNvGrpSpPr>
          <p:nvPr/>
        </p:nvGrpSpPr>
        <p:grpSpPr bwMode="auto">
          <a:xfrm>
            <a:off x="2501900" y="5032375"/>
            <a:ext cx="1077913" cy="446088"/>
            <a:chOff x="3560" y="1979"/>
            <a:chExt cx="997" cy="432"/>
          </a:xfrm>
        </p:grpSpPr>
        <p:grpSp>
          <p:nvGrpSpPr>
            <p:cNvPr id="18461" name="Group 24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8465" name="Freeform 25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6" name="Freeform 26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7" name="Freeform 27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8" name="Freeform 28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9" name="Freeform 29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0" name="Freeform 30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1" name="Freeform 31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Freeform 32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3" name="Freeform 33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4" name="Freeform 34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62" name="Text Box 35"/>
            <p:cNvSpPr txBox="1">
              <a:spLocks noChangeArrowheads="1"/>
            </p:cNvSpPr>
            <p:nvPr/>
          </p:nvSpPr>
          <p:spPr bwMode="auto">
            <a:xfrm>
              <a:off x="3742" y="2116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7</a:t>
              </a:r>
            </a:p>
          </p:txBody>
        </p:sp>
        <p:sp>
          <p:nvSpPr>
            <p:cNvPr id="18463" name="Line 36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Line 37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41" name="Group 38"/>
          <p:cNvGrpSpPr>
            <a:grpSpLocks/>
          </p:cNvGrpSpPr>
          <p:nvPr/>
        </p:nvGrpSpPr>
        <p:grpSpPr bwMode="auto">
          <a:xfrm>
            <a:off x="2501900" y="5641975"/>
            <a:ext cx="1079500" cy="446088"/>
            <a:chOff x="3560" y="1979"/>
            <a:chExt cx="997" cy="431"/>
          </a:xfrm>
        </p:grpSpPr>
        <p:grpSp>
          <p:nvGrpSpPr>
            <p:cNvPr id="18447" name="Group 39"/>
            <p:cNvGrpSpPr>
              <a:grpSpLocks/>
            </p:cNvGrpSpPr>
            <p:nvPr/>
          </p:nvGrpSpPr>
          <p:grpSpPr bwMode="auto">
            <a:xfrm>
              <a:off x="3560" y="1979"/>
              <a:ext cx="997" cy="408"/>
              <a:chOff x="3168" y="2019"/>
              <a:chExt cx="567" cy="552"/>
            </a:xfrm>
          </p:grpSpPr>
          <p:sp>
            <p:nvSpPr>
              <p:cNvPr id="18451" name="Freeform 4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2" name="Freeform 4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3" name="Freeform 4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4" name="Freeform 4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5" name="Freeform 4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6" name="Freeform 4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7" name="Freeform 4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8" name="Freeform 4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9" name="Freeform 4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0" name="Freeform 4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48" name="Text Box 50"/>
            <p:cNvSpPr txBox="1">
              <a:spLocks noChangeArrowheads="1"/>
            </p:cNvSpPr>
            <p:nvPr/>
          </p:nvSpPr>
          <p:spPr bwMode="auto">
            <a:xfrm>
              <a:off x="3742" y="2115"/>
              <a:ext cx="22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3</a:t>
              </a:r>
            </a:p>
          </p:txBody>
        </p:sp>
        <p:sp>
          <p:nvSpPr>
            <p:cNvPr id="18449" name="Line 51"/>
            <p:cNvSpPr>
              <a:spLocks noChangeShapeType="1"/>
            </p:cNvSpPr>
            <p:nvPr/>
          </p:nvSpPr>
          <p:spPr bwMode="auto">
            <a:xfrm>
              <a:off x="4014" y="206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Line 52"/>
            <p:cNvSpPr>
              <a:spLocks noChangeShapeType="1"/>
            </p:cNvSpPr>
            <p:nvPr/>
          </p:nvSpPr>
          <p:spPr bwMode="auto">
            <a:xfrm flipV="1">
              <a:off x="4014" y="2024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2" name="Line 53"/>
          <p:cNvSpPr>
            <a:spLocks noChangeShapeType="1"/>
          </p:cNvSpPr>
          <p:nvPr/>
        </p:nvSpPr>
        <p:spPr bwMode="auto">
          <a:xfrm>
            <a:off x="3149600" y="45640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3" name="Line 54"/>
          <p:cNvSpPr>
            <a:spLocks noChangeShapeType="1"/>
          </p:cNvSpPr>
          <p:nvPr/>
        </p:nvSpPr>
        <p:spPr bwMode="auto">
          <a:xfrm>
            <a:off x="3149600" y="526732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4" name="Text Box 55"/>
          <p:cNvSpPr txBox="1">
            <a:spLocks noChangeArrowheads="1"/>
          </p:cNvSpPr>
          <p:nvPr/>
        </p:nvSpPr>
        <p:spPr bwMode="auto">
          <a:xfrm>
            <a:off x="2960688" y="5811838"/>
            <a:ext cx="62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/>
              <a:t>NULL</a:t>
            </a:r>
          </a:p>
        </p:txBody>
      </p:sp>
      <p:sp>
        <p:nvSpPr>
          <p:cNvPr id="18445" name="Line 56"/>
          <p:cNvSpPr>
            <a:spLocks noChangeShapeType="1"/>
          </p:cNvSpPr>
          <p:nvPr/>
        </p:nvSpPr>
        <p:spPr bwMode="auto">
          <a:xfrm flipH="1">
            <a:off x="3581400" y="4525963"/>
            <a:ext cx="4318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Text Box 57"/>
          <p:cNvSpPr txBox="1">
            <a:spLocks noChangeArrowheads="1"/>
          </p:cNvSpPr>
          <p:nvPr/>
        </p:nvSpPr>
        <p:spPr bwMode="auto">
          <a:xfrm>
            <a:off x="3959225" y="4451350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스택에서 </a:t>
            </a:r>
            <a:r>
              <a:rPr lang="en-US" altLang="ko-KR"/>
              <a:t>push </a:t>
            </a:r>
            <a:r>
              <a:rPr lang="ko-KR" altLang="en-US"/>
              <a:t>연산</a:t>
            </a:r>
          </a:p>
        </p:txBody>
      </p:sp>
      <p:grpSp>
        <p:nvGrpSpPr>
          <p:cNvPr id="19459" name="Group 75"/>
          <p:cNvGrpSpPr>
            <a:grpSpLocks/>
          </p:cNvGrpSpPr>
          <p:nvPr/>
        </p:nvGrpSpPr>
        <p:grpSpPr bwMode="auto">
          <a:xfrm>
            <a:off x="1781175" y="1744663"/>
            <a:ext cx="6031573" cy="1323975"/>
            <a:chOff x="362" y="2364"/>
            <a:chExt cx="4855" cy="1315"/>
          </a:xfrm>
        </p:grpSpPr>
        <p:grpSp>
          <p:nvGrpSpPr>
            <p:cNvPr id="19461" name="Group 4"/>
            <p:cNvGrpSpPr>
              <a:grpSpLocks/>
            </p:cNvGrpSpPr>
            <p:nvPr/>
          </p:nvGrpSpPr>
          <p:grpSpPr bwMode="auto">
            <a:xfrm>
              <a:off x="1315" y="2364"/>
              <a:ext cx="906" cy="499"/>
              <a:chOff x="3560" y="1979"/>
              <a:chExt cx="997" cy="499"/>
            </a:xfrm>
          </p:grpSpPr>
          <p:grpSp>
            <p:nvGrpSpPr>
              <p:cNvPr id="19518" name="Group 5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19522" name="Freeform 6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3" name="Freeform 7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4" name="Freeform 8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5" name="Freeform 9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6" name="Freeform 10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7" name="Freeform 11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8" name="Freeform 12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29" name="Freeform 13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30" name="Freeform 14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31" name="Freeform 15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9519" name="Text Box 16"/>
              <p:cNvSpPr txBox="1">
                <a:spLocks noChangeArrowheads="1"/>
              </p:cNvSpPr>
              <p:nvPr/>
            </p:nvSpPr>
            <p:spPr bwMode="auto">
              <a:xfrm>
                <a:off x="3742" y="2114"/>
                <a:ext cx="22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  <p:sp>
            <p:nvSpPr>
              <p:cNvPr id="19520" name="Line 17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21" name="Line 18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62" name="Group 19"/>
            <p:cNvGrpSpPr>
              <a:grpSpLocks/>
            </p:cNvGrpSpPr>
            <p:nvPr/>
          </p:nvGrpSpPr>
          <p:grpSpPr bwMode="auto">
            <a:xfrm>
              <a:off x="3560" y="2364"/>
              <a:ext cx="906" cy="499"/>
              <a:chOff x="3560" y="1979"/>
              <a:chExt cx="997" cy="499"/>
            </a:xfrm>
          </p:grpSpPr>
          <p:grpSp>
            <p:nvGrpSpPr>
              <p:cNvPr id="19504" name="Group 20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19508" name="Freeform 2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09" name="Freeform 2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0" name="Freeform 2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1" name="Freeform 2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2" name="Freeform 2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3" name="Freeform 2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4" name="Freeform 2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5" name="Freeform 2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6" name="Freeform 2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17" name="Freeform 3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9505" name="Text Box 31"/>
              <p:cNvSpPr txBox="1">
                <a:spLocks noChangeArrowheads="1"/>
              </p:cNvSpPr>
              <p:nvPr/>
            </p:nvSpPr>
            <p:spPr bwMode="auto">
              <a:xfrm>
                <a:off x="3742" y="2114"/>
                <a:ext cx="22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  <p:sp>
            <p:nvSpPr>
              <p:cNvPr id="19506" name="Line 32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07" name="Line 33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63" name="Line 34"/>
            <p:cNvSpPr>
              <a:spLocks noChangeShapeType="1"/>
            </p:cNvSpPr>
            <p:nvPr/>
          </p:nvSpPr>
          <p:spPr bwMode="auto">
            <a:xfrm>
              <a:off x="1859" y="259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4" name="Text Box 35"/>
            <p:cNvSpPr txBox="1">
              <a:spLocks noChangeArrowheads="1"/>
            </p:cNvSpPr>
            <p:nvPr/>
          </p:nvSpPr>
          <p:spPr bwMode="auto">
            <a:xfrm>
              <a:off x="3991" y="2500"/>
              <a:ext cx="60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NULL</a:t>
              </a:r>
            </a:p>
          </p:txBody>
        </p:sp>
        <p:grpSp>
          <p:nvGrpSpPr>
            <p:cNvPr id="19465" name="Group 36"/>
            <p:cNvGrpSpPr>
              <a:grpSpLocks/>
            </p:cNvGrpSpPr>
            <p:nvPr/>
          </p:nvGrpSpPr>
          <p:grpSpPr bwMode="auto">
            <a:xfrm>
              <a:off x="2403" y="2364"/>
              <a:ext cx="906" cy="499"/>
              <a:chOff x="3560" y="1979"/>
              <a:chExt cx="997" cy="499"/>
            </a:xfrm>
          </p:grpSpPr>
          <p:grpSp>
            <p:nvGrpSpPr>
              <p:cNvPr id="19490" name="Group 37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19494" name="Freeform 38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95" name="Freeform 39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96" name="Freeform 40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97" name="Freeform 41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98" name="Freeform 42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99" name="Freeform 43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00" name="Freeform 44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01" name="Freeform 45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02" name="Freeform 46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503" name="Freeform 47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9491" name="Text Box 48"/>
              <p:cNvSpPr txBox="1">
                <a:spLocks noChangeArrowheads="1"/>
              </p:cNvSpPr>
              <p:nvPr/>
            </p:nvSpPr>
            <p:spPr bwMode="auto">
              <a:xfrm>
                <a:off x="3742" y="2114"/>
                <a:ext cx="22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  <p:sp>
            <p:nvSpPr>
              <p:cNvPr id="19492" name="Line 49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93" name="Line 50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66" name="Line 51"/>
            <p:cNvSpPr>
              <a:spLocks noChangeShapeType="1"/>
            </p:cNvSpPr>
            <p:nvPr/>
          </p:nvSpPr>
          <p:spPr bwMode="auto">
            <a:xfrm>
              <a:off x="2947" y="259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Text Box 52"/>
            <p:cNvSpPr txBox="1">
              <a:spLocks noChangeArrowheads="1"/>
            </p:cNvSpPr>
            <p:nvPr/>
          </p:nvSpPr>
          <p:spPr bwMode="auto">
            <a:xfrm>
              <a:off x="362" y="2454"/>
              <a:ext cx="48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top</a:t>
              </a:r>
            </a:p>
          </p:txBody>
        </p:sp>
        <p:sp>
          <p:nvSpPr>
            <p:cNvPr id="19468" name="Line 53"/>
            <p:cNvSpPr>
              <a:spLocks noChangeShapeType="1"/>
            </p:cNvSpPr>
            <p:nvPr/>
          </p:nvSpPr>
          <p:spPr bwMode="auto">
            <a:xfrm>
              <a:off x="770" y="259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469" name="Group 54"/>
            <p:cNvGrpSpPr>
              <a:grpSpLocks/>
            </p:cNvGrpSpPr>
            <p:nvPr/>
          </p:nvGrpSpPr>
          <p:grpSpPr bwMode="auto">
            <a:xfrm>
              <a:off x="1315" y="3180"/>
              <a:ext cx="906" cy="499"/>
              <a:chOff x="3560" y="1979"/>
              <a:chExt cx="997" cy="499"/>
            </a:xfrm>
          </p:grpSpPr>
          <p:grpSp>
            <p:nvGrpSpPr>
              <p:cNvPr id="19476" name="Group 55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19480" name="Freeform 56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1" name="Freeform 57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2" name="Freeform 58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3" name="Freeform 59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4" name="Freeform 60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5" name="Freeform 61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6" name="Freeform 62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7" name="Freeform 63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8" name="Freeform 64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89" name="Freeform 65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9477" name="Text Box 66"/>
              <p:cNvSpPr txBox="1">
                <a:spLocks noChangeArrowheads="1"/>
              </p:cNvSpPr>
              <p:nvPr/>
            </p:nvSpPr>
            <p:spPr bwMode="auto">
              <a:xfrm>
                <a:off x="3742" y="2114"/>
                <a:ext cx="22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D</a:t>
                </a:r>
              </a:p>
            </p:txBody>
          </p:sp>
          <p:sp>
            <p:nvSpPr>
              <p:cNvPr id="19478" name="Line 67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9" name="Line 68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70" name="Line 69"/>
            <p:cNvSpPr>
              <a:spLocks noChangeShapeType="1"/>
            </p:cNvSpPr>
            <p:nvPr/>
          </p:nvSpPr>
          <p:spPr bwMode="auto">
            <a:xfrm flipH="1" flipV="1">
              <a:off x="1859" y="2908"/>
              <a:ext cx="0" cy="4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Line 70"/>
            <p:cNvSpPr>
              <a:spLocks noChangeShapeType="1"/>
            </p:cNvSpPr>
            <p:nvPr/>
          </p:nvSpPr>
          <p:spPr bwMode="auto">
            <a:xfrm>
              <a:off x="770" y="2681"/>
              <a:ext cx="590" cy="68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Text Box 71"/>
            <p:cNvSpPr txBox="1">
              <a:spLocks noChangeArrowheads="1"/>
            </p:cNvSpPr>
            <p:nvPr/>
          </p:nvSpPr>
          <p:spPr bwMode="auto">
            <a:xfrm>
              <a:off x="407" y="3271"/>
              <a:ext cx="59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temp</a:t>
              </a:r>
            </a:p>
          </p:txBody>
        </p:sp>
        <p:sp>
          <p:nvSpPr>
            <p:cNvPr id="19473" name="Line 72"/>
            <p:cNvSpPr>
              <a:spLocks noChangeShapeType="1"/>
            </p:cNvSpPr>
            <p:nvPr/>
          </p:nvSpPr>
          <p:spPr bwMode="auto">
            <a:xfrm flipV="1">
              <a:off x="906" y="3402"/>
              <a:ext cx="45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Text Box 73"/>
            <p:cNvSpPr txBox="1">
              <a:spLocks noChangeArrowheads="1"/>
            </p:cNvSpPr>
            <p:nvPr/>
          </p:nvSpPr>
          <p:spPr bwMode="auto">
            <a:xfrm>
              <a:off x="1969" y="2908"/>
              <a:ext cx="324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(1) //B</a:t>
              </a:r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삭제하고 싶으면 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C </a:t>
              </a:r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먼저 해야 함</a:t>
              </a:r>
              <a:endPara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475" name="Text Box 74"/>
            <p:cNvSpPr txBox="1">
              <a:spLocks noChangeArrowheads="1"/>
            </p:cNvSpPr>
            <p:nvPr/>
          </p:nvSpPr>
          <p:spPr bwMode="auto">
            <a:xfrm>
              <a:off x="771" y="2908"/>
              <a:ext cx="3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(2)</a:t>
              </a:r>
            </a:p>
          </p:txBody>
        </p:sp>
      </p:grpSp>
      <p:sp>
        <p:nvSpPr>
          <p:cNvPr id="19460" name="Rectangle 76"/>
          <p:cNvSpPr>
            <a:spLocks noChangeArrowheads="1"/>
          </p:cNvSpPr>
          <p:nvPr/>
        </p:nvSpPr>
        <p:spPr bwMode="auto">
          <a:xfrm>
            <a:off x="1285875" y="3338513"/>
            <a:ext cx="7043738" cy="31480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삽입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void push(LinkedStackType *s, element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StackNode *temp=(StackNode *)malloc(sizeof(StackNode));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if( temp == NULL 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fprintf(stderr, "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메모리 할당에러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return;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else{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temp-&gt;item =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temp-&gt;link = s-&gt;top;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s-&gt;top = temp;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스택에서 </a:t>
            </a:r>
            <a:r>
              <a:rPr lang="en-US" altLang="ko-KR"/>
              <a:t>pop </a:t>
            </a:r>
            <a:r>
              <a:rPr lang="ko-KR" altLang="en-US"/>
              <a:t>연산</a:t>
            </a:r>
          </a:p>
        </p:txBody>
      </p:sp>
      <p:sp>
        <p:nvSpPr>
          <p:cNvPr id="20483" name="Rectangle 75"/>
          <p:cNvSpPr>
            <a:spLocks noChangeArrowheads="1"/>
          </p:cNvSpPr>
          <p:nvPr/>
        </p:nvSpPr>
        <p:spPr bwMode="auto">
          <a:xfrm>
            <a:off x="1049338" y="3113965"/>
            <a:ext cx="7043737" cy="33670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삭제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element pop(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LinkedStackType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*s)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if(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(s) 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fprintf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stderr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, "</a:t>
            </a:r>
            <a:r>
              <a:rPr lang="ko-KR" altLang="en-US" sz="1200" dirty="0" err="1">
                <a:latin typeface="Lucida Console" pitchFamily="49" charset="0"/>
                <a:ea typeface="HY엽서M" pitchFamily="18" charset="-127"/>
              </a:rPr>
              <a:t>스택이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 비어있음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exit(1);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else{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StackNode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*temp=s-&gt;top;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item = temp-&gt;item;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s-&gt;top = s-&gt;top-&gt;link;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free(temp);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     return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}  </a:t>
            </a:r>
          </a:p>
        </p:txBody>
      </p:sp>
      <p:grpSp>
        <p:nvGrpSpPr>
          <p:cNvPr id="20484" name="Group 129"/>
          <p:cNvGrpSpPr>
            <a:grpSpLocks/>
          </p:cNvGrpSpPr>
          <p:nvPr/>
        </p:nvGrpSpPr>
        <p:grpSpPr bwMode="auto">
          <a:xfrm>
            <a:off x="2068513" y="1211263"/>
            <a:ext cx="5005387" cy="1857375"/>
            <a:chOff x="1202" y="560"/>
            <a:chExt cx="3858" cy="1696"/>
          </a:xfrm>
        </p:grpSpPr>
        <p:grpSp>
          <p:nvGrpSpPr>
            <p:cNvPr id="20485" name="Group 76"/>
            <p:cNvGrpSpPr>
              <a:grpSpLocks/>
            </p:cNvGrpSpPr>
            <p:nvPr/>
          </p:nvGrpSpPr>
          <p:grpSpPr bwMode="auto">
            <a:xfrm>
              <a:off x="1803" y="1196"/>
              <a:ext cx="906" cy="472"/>
              <a:chOff x="3560" y="1979"/>
              <a:chExt cx="997" cy="472"/>
            </a:xfrm>
          </p:grpSpPr>
          <p:grpSp>
            <p:nvGrpSpPr>
              <p:cNvPr id="20524" name="Group 77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20528" name="Freeform 78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29" name="Freeform 79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0" name="Freeform 80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1" name="Freeform 81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2" name="Freeform 82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3" name="Freeform 83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4" name="Freeform 84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5" name="Freeform 85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6" name="Freeform 86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37" name="Freeform 87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525" name="Text Box 88"/>
              <p:cNvSpPr txBox="1">
                <a:spLocks noChangeArrowheads="1"/>
              </p:cNvSpPr>
              <p:nvPr/>
            </p:nvSpPr>
            <p:spPr bwMode="auto">
              <a:xfrm>
                <a:off x="3742" y="2115"/>
                <a:ext cx="22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  <p:sp>
            <p:nvSpPr>
              <p:cNvPr id="20526" name="Line 89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27" name="Line 90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486" name="Group 91"/>
            <p:cNvGrpSpPr>
              <a:grpSpLocks/>
            </p:cNvGrpSpPr>
            <p:nvPr/>
          </p:nvGrpSpPr>
          <p:grpSpPr bwMode="auto">
            <a:xfrm>
              <a:off x="4048" y="1196"/>
              <a:ext cx="906" cy="472"/>
              <a:chOff x="3560" y="1979"/>
              <a:chExt cx="997" cy="472"/>
            </a:xfrm>
          </p:grpSpPr>
          <p:grpSp>
            <p:nvGrpSpPr>
              <p:cNvPr id="20510" name="Group 92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20514" name="Freeform 93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15" name="Freeform 94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16" name="Freeform 95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17" name="Freeform 96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18" name="Freeform 97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19" name="Freeform 98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20" name="Freeform 99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21" name="Freeform 100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22" name="Freeform 101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23" name="Freeform 102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511" name="Text Box 103"/>
              <p:cNvSpPr txBox="1">
                <a:spLocks noChangeArrowheads="1"/>
              </p:cNvSpPr>
              <p:nvPr/>
            </p:nvSpPr>
            <p:spPr bwMode="auto">
              <a:xfrm>
                <a:off x="3742" y="2115"/>
                <a:ext cx="22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  <p:sp>
            <p:nvSpPr>
              <p:cNvPr id="20512" name="Line 104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13" name="Line 105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487" name="Line 106"/>
            <p:cNvSpPr>
              <a:spLocks noChangeShapeType="1"/>
            </p:cNvSpPr>
            <p:nvPr/>
          </p:nvSpPr>
          <p:spPr bwMode="auto">
            <a:xfrm>
              <a:off x="2347" y="142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8" name="Text Box 107"/>
            <p:cNvSpPr txBox="1">
              <a:spLocks noChangeArrowheads="1"/>
            </p:cNvSpPr>
            <p:nvPr/>
          </p:nvSpPr>
          <p:spPr bwMode="auto">
            <a:xfrm>
              <a:off x="4479" y="1333"/>
              <a:ext cx="58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NULL</a:t>
              </a:r>
            </a:p>
          </p:txBody>
        </p:sp>
        <p:grpSp>
          <p:nvGrpSpPr>
            <p:cNvPr id="20489" name="Group 108"/>
            <p:cNvGrpSpPr>
              <a:grpSpLocks/>
            </p:cNvGrpSpPr>
            <p:nvPr/>
          </p:nvGrpSpPr>
          <p:grpSpPr bwMode="auto">
            <a:xfrm>
              <a:off x="2891" y="1196"/>
              <a:ext cx="906" cy="472"/>
              <a:chOff x="3560" y="1979"/>
              <a:chExt cx="997" cy="472"/>
            </a:xfrm>
          </p:grpSpPr>
          <p:grpSp>
            <p:nvGrpSpPr>
              <p:cNvPr id="20496" name="Group 109"/>
              <p:cNvGrpSpPr>
                <a:grpSpLocks/>
              </p:cNvGrpSpPr>
              <p:nvPr/>
            </p:nvGrpSpPr>
            <p:grpSpPr bwMode="auto">
              <a:xfrm>
                <a:off x="3560" y="1979"/>
                <a:ext cx="997" cy="408"/>
                <a:chOff x="3168" y="2019"/>
                <a:chExt cx="567" cy="552"/>
              </a:xfrm>
            </p:grpSpPr>
            <p:sp>
              <p:nvSpPr>
                <p:cNvPr id="20500" name="Freeform 110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1" name="Freeform 111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2" name="Freeform 112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3" name="Freeform 113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4" name="Freeform 114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5" name="Freeform 115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6" name="Freeform 116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7" name="Freeform 117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8" name="Freeform 118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509" name="Freeform 119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497" name="Text Box 120"/>
              <p:cNvSpPr txBox="1">
                <a:spLocks noChangeArrowheads="1"/>
              </p:cNvSpPr>
              <p:nvPr/>
            </p:nvSpPr>
            <p:spPr bwMode="auto">
              <a:xfrm>
                <a:off x="3742" y="2115"/>
                <a:ext cx="22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  <p:sp>
            <p:nvSpPr>
              <p:cNvPr id="20498" name="Line 121"/>
              <p:cNvSpPr>
                <a:spLocks noChangeShapeType="1"/>
              </p:cNvSpPr>
              <p:nvPr/>
            </p:nvSpPr>
            <p:spPr bwMode="auto">
              <a:xfrm>
                <a:off x="4014" y="206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99" name="Line 122"/>
              <p:cNvSpPr>
                <a:spLocks noChangeShapeType="1"/>
              </p:cNvSpPr>
              <p:nvPr/>
            </p:nvSpPr>
            <p:spPr bwMode="auto">
              <a:xfrm flipV="1">
                <a:off x="4014" y="2024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490" name="Line 123"/>
            <p:cNvSpPr>
              <a:spLocks noChangeShapeType="1"/>
            </p:cNvSpPr>
            <p:nvPr/>
          </p:nvSpPr>
          <p:spPr bwMode="auto">
            <a:xfrm>
              <a:off x="3435" y="142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1" name="Text Box 124"/>
            <p:cNvSpPr txBox="1">
              <a:spLocks noChangeArrowheads="1"/>
            </p:cNvSpPr>
            <p:nvPr/>
          </p:nvSpPr>
          <p:spPr bwMode="auto">
            <a:xfrm>
              <a:off x="1213" y="560"/>
              <a:ext cx="46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top</a:t>
              </a:r>
            </a:p>
          </p:txBody>
        </p:sp>
        <p:sp>
          <p:nvSpPr>
            <p:cNvPr id="20492" name="Line 125"/>
            <p:cNvSpPr>
              <a:spLocks noChangeShapeType="1"/>
            </p:cNvSpPr>
            <p:nvPr/>
          </p:nvSpPr>
          <p:spPr bwMode="auto">
            <a:xfrm>
              <a:off x="1666" y="696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Line 126"/>
            <p:cNvSpPr>
              <a:spLocks noChangeShapeType="1"/>
            </p:cNvSpPr>
            <p:nvPr/>
          </p:nvSpPr>
          <p:spPr bwMode="auto">
            <a:xfrm>
              <a:off x="1666" y="696"/>
              <a:ext cx="1361" cy="4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4" name="Text Box 127"/>
            <p:cNvSpPr txBox="1">
              <a:spLocks noChangeArrowheads="1"/>
            </p:cNvSpPr>
            <p:nvPr/>
          </p:nvSpPr>
          <p:spPr bwMode="auto">
            <a:xfrm>
              <a:off x="1202" y="1921"/>
              <a:ext cx="56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temp</a:t>
              </a:r>
            </a:p>
          </p:txBody>
        </p:sp>
        <p:sp>
          <p:nvSpPr>
            <p:cNvPr id="20495" name="Line 128"/>
            <p:cNvSpPr>
              <a:spLocks noChangeShapeType="1"/>
            </p:cNvSpPr>
            <p:nvPr/>
          </p:nvSpPr>
          <p:spPr bwMode="auto">
            <a:xfrm flipV="1">
              <a:off x="1621" y="1649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ko-KR" altLang="en-US" sz="2000" dirty="0"/>
              <a:t>괄호의 종류</a:t>
            </a:r>
            <a:r>
              <a:rPr lang="en-US" altLang="ko-KR" sz="2000" dirty="0"/>
              <a:t>: </a:t>
            </a:r>
            <a:r>
              <a:rPr lang="ko-KR" altLang="en-US" sz="2000" dirty="0"/>
              <a:t>대괄호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[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]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{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}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), </a:t>
            </a:r>
            <a:r>
              <a:rPr lang="ko-KR" altLang="en-US" sz="2000" dirty="0"/>
              <a:t>소괄호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)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</a:t>
            </a:r>
          </a:p>
          <a:p>
            <a:pPr algn="just" eaLnBrk="1" hangingPunct="1">
              <a:lnSpc>
                <a:spcPct val="130000"/>
              </a:lnSpc>
            </a:pPr>
            <a:r>
              <a:rPr lang="ko-KR" altLang="en-US" sz="2000" dirty="0"/>
              <a:t>조건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왼쪽 괄호의 개수와 오른쪽 괄호의 개수가 같아야 한다</a:t>
            </a:r>
            <a:r>
              <a:rPr lang="en-US" altLang="ko-KR" sz="1900" dirty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같은 괄호에서 왼쪽 괄호는 오른쪽 괄호보다 먼저 나와야 한다</a:t>
            </a:r>
            <a:r>
              <a:rPr lang="en-US" altLang="ko-KR" sz="1900" dirty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괄호 사이에는 포함 관계만 존재한다</a:t>
            </a:r>
            <a:r>
              <a:rPr lang="en-US" altLang="ko-KR" sz="1900" dirty="0"/>
              <a:t>.</a:t>
            </a:r>
          </a:p>
          <a:p>
            <a:pPr algn="just" eaLnBrk="1" hangingPunct="1">
              <a:lnSpc>
                <a:spcPct val="170000"/>
              </a:lnSpc>
            </a:pPr>
            <a:r>
              <a:rPr lang="ko-KR" altLang="en-US" sz="2000" dirty="0"/>
              <a:t>잘못된 괄호 사용의 예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900" dirty="0"/>
              <a:t>	</a:t>
            </a:r>
            <a:r>
              <a:rPr lang="ko-KR" altLang="en-US" sz="1900" b="1" dirty="0">
                <a:solidFill>
                  <a:srgbClr val="FF3300"/>
                </a:solidFill>
              </a:rPr>
              <a:t>	</a:t>
            </a:r>
            <a:r>
              <a:rPr lang="en-US" altLang="ko-KR" sz="1900" b="1" dirty="0">
                <a:solidFill>
                  <a:srgbClr val="FF3300"/>
                </a:solidFill>
              </a:rPr>
              <a:t>(a(b)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>
                <a:solidFill>
                  <a:srgbClr val="FF3300"/>
                </a:solidFill>
              </a:rPr>
              <a:t>		a(b)c)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>
                <a:solidFill>
                  <a:srgbClr val="FF3300"/>
                </a:solidFill>
              </a:rPr>
              <a:t>		a{b(c[d]e}f)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응용</a:t>
            </a:r>
            <a:r>
              <a:rPr lang="en-US" altLang="ko-KR"/>
              <a:t>: </a:t>
            </a:r>
            <a:r>
              <a:rPr lang="ko-KR" altLang="en-US"/>
              <a:t>괄호검사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 err="1"/>
              <a:t>스택</a:t>
            </a:r>
            <a:r>
              <a:rPr kumimoji="0" lang="en-US" altLang="ko-KR" dirty="0"/>
              <a:t>(stack): </a:t>
            </a:r>
            <a:r>
              <a:rPr kumimoji="0" lang="ko-KR" altLang="en-US" dirty="0"/>
              <a:t>쌓아놓은 더미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스택이란</a:t>
            </a:r>
            <a:r>
              <a:rPr lang="en-US" altLang="ko-KR"/>
              <a:t>?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5472113" y="2889250"/>
            <a:ext cx="1006475" cy="2400300"/>
            <a:chOff x="3393" y="1192"/>
            <a:chExt cx="1119" cy="2480"/>
          </a:xfrm>
        </p:grpSpPr>
        <p:sp>
          <p:nvSpPr>
            <p:cNvPr id="4154" name="Freeform 12"/>
            <p:cNvSpPr>
              <a:spLocks/>
            </p:cNvSpPr>
            <p:nvPr/>
          </p:nvSpPr>
          <p:spPr bwMode="auto">
            <a:xfrm>
              <a:off x="3532" y="2885"/>
              <a:ext cx="827" cy="65"/>
            </a:xfrm>
            <a:custGeom>
              <a:avLst/>
              <a:gdLst>
                <a:gd name="T0" fmla="*/ 827 w 827"/>
                <a:gd name="T1" fmla="*/ 26 h 65"/>
                <a:gd name="T2" fmla="*/ 796 w 827"/>
                <a:gd name="T3" fmla="*/ 65 h 65"/>
                <a:gd name="T4" fmla="*/ 746 w 827"/>
                <a:gd name="T5" fmla="*/ 63 h 65"/>
                <a:gd name="T6" fmla="*/ 693 w 827"/>
                <a:gd name="T7" fmla="*/ 62 h 65"/>
                <a:gd name="T8" fmla="*/ 636 w 827"/>
                <a:gd name="T9" fmla="*/ 60 h 65"/>
                <a:gd name="T10" fmla="*/ 575 w 827"/>
                <a:gd name="T11" fmla="*/ 59 h 65"/>
                <a:gd name="T12" fmla="*/ 514 w 827"/>
                <a:gd name="T13" fmla="*/ 56 h 65"/>
                <a:gd name="T14" fmla="*/ 452 w 827"/>
                <a:gd name="T15" fmla="*/ 55 h 65"/>
                <a:gd name="T16" fmla="*/ 389 w 827"/>
                <a:gd name="T17" fmla="*/ 53 h 65"/>
                <a:gd name="T18" fmla="*/ 329 w 827"/>
                <a:gd name="T19" fmla="*/ 50 h 65"/>
                <a:gd name="T20" fmla="*/ 270 w 827"/>
                <a:gd name="T21" fmla="*/ 49 h 65"/>
                <a:gd name="T22" fmla="*/ 214 w 827"/>
                <a:gd name="T23" fmla="*/ 47 h 65"/>
                <a:gd name="T24" fmla="*/ 163 w 827"/>
                <a:gd name="T25" fmla="*/ 46 h 65"/>
                <a:gd name="T26" fmla="*/ 116 w 827"/>
                <a:gd name="T27" fmla="*/ 45 h 65"/>
                <a:gd name="T28" fmla="*/ 77 w 827"/>
                <a:gd name="T29" fmla="*/ 43 h 65"/>
                <a:gd name="T30" fmla="*/ 43 w 827"/>
                <a:gd name="T31" fmla="*/ 43 h 65"/>
                <a:gd name="T32" fmla="*/ 18 w 827"/>
                <a:gd name="T33" fmla="*/ 42 h 65"/>
                <a:gd name="T34" fmla="*/ 0 w 827"/>
                <a:gd name="T35" fmla="*/ 42 h 65"/>
                <a:gd name="T36" fmla="*/ 54 w 827"/>
                <a:gd name="T37" fmla="*/ 0 h 65"/>
                <a:gd name="T38" fmla="*/ 102 w 827"/>
                <a:gd name="T39" fmla="*/ 2 h 65"/>
                <a:gd name="T40" fmla="*/ 150 w 827"/>
                <a:gd name="T41" fmla="*/ 2 h 65"/>
                <a:gd name="T42" fmla="*/ 198 w 827"/>
                <a:gd name="T43" fmla="*/ 3 h 65"/>
                <a:gd name="T44" fmla="*/ 246 w 827"/>
                <a:gd name="T45" fmla="*/ 5 h 65"/>
                <a:gd name="T46" fmla="*/ 295 w 827"/>
                <a:gd name="T47" fmla="*/ 6 h 65"/>
                <a:gd name="T48" fmla="*/ 343 w 827"/>
                <a:gd name="T49" fmla="*/ 8 h 65"/>
                <a:gd name="T50" fmla="*/ 391 w 827"/>
                <a:gd name="T51" fmla="*/ 8 h 65"/>
                <a:gd name="T52" fmla="*/ 441 w 827"/>
                <a:gd name="T53" fmla="*/ 9 h 65"/>
                <a:gd name="T54" fmla="*/ 489 w 827"/>
                <a:gd name="T55" fmla="*/ 10 h 65"/>
                <a:gd name="T56" fmla="*/ 537 w 827"/>
                <a:gd name="T57" fmla="*/ 13 h 65"/>
                <a:gd name="T58" fmla="*/ 586 w 827"/>
                <a:gd name="T59" fmla="*/ 15 h 65"/>
                <a:gd name="T60" fmla="*/ 634 w 827"/>
                <a:gd name="T61" fmla="*/ 16 h 65"/>
                <a:gd name="T62" fmla="*/ 682 w 827"/>
                <a:gd name="T63" fmla="*/ 19 h 65"/>
                <a:gd name="T64" fmla="*/ 730 w 827"/>
                <a:gd name="T65" fmla="*/ 20 h 65"/>
                <a:gd name="T66" fmla="*/ 778 w 827"/>
                <a:gd name="T67" fmla="*/ 23 h 65"/>
                <a:gd name="T68" fmla="*/ 827 w 827"/>
                <a:gd name="T69" fmla="*/ 26 h 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7"/>
                <a:gd name="T106" fmla="*/ 0 h 65"/>
                <a:gd name="T107" fmla="*/ 827 w 827"/>
                <a:gd name="T108" fmla="*/ 65 h 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7" h="65">
                  <a:moveTo>
                    <a:pt x="827" y="26"/>
                  </a:moveTo>
                  <a:lnTo>
                    <a:pt x="796" y="65"/>
                  </a:lnTo>
                  <a:lnTo>
                    <a:pt x="746" y="63"/>
                  </a:lnTo>
                  <a:lnTo>
                    <a:pt x="693" y="62"/>
                  </a:lnTo>
                  <a:lnTo>
                    <a:pt x="636" y="60"/>
                  </a:lnTo>
                  <a:lnTo>
                    <a:pt x="575" y="59"/>
                  </a:lnTo>
                  <a:lnTo>
                    <a:pt x="514" y="56"/>
                  </a:lnTo>
                  <a:lnTo>
                    <a:pt x="452" y="55"/>
                  </a:lnTo>
                  <a:lnTo>
                    <a:pt x="389" y="53"/>
                  </a:lnTo>
                  <a:lnTo>
                    <a:pt x="329" y="50"/>
                  </a:lnTo>
                  <a:lnTo>
                    <a:pt x="270" y="49"/>
                  </a:lnTo>
                  <a:lnTo>
                    <a:pt x="214" y="47"/>
                  </a:lnTo>
                  <a:lnTo>
                    <a:pt x="163" y="46"/>
                  </a:lnTo>
                  <a:lnTo>
                    <a:pt x="116" y="45"/>
                  </a:lnTo>
                  <a:lnTo>
                    <a:pt x="77" y="43"/>
                  </a:lnTo>
                  <a:lnTo>
                    <a:pt x="43" y="43"/>
                  </a:lnTo>
                  <a:lnTo>
                    <a:pt x="18" y="42"/>
                  </a:lnTo>
                  <a:lnTo>
                    <a:pt x="0" y="42"/>
                  </a:lnTo>
                  <a:lnTo>
                    <a:pt x="54" y="0"/>
                  </a:lnTo>
                  <a:lnTo>
                    <a:pt x="102" y="2"/>
                  </a:lnTo>
                  <a:lnTo>
                    <a:pt x="150" y="2"/>
                  </a:lnTo>
                  <a:lnTo>
                    <a:pt x="198" y="3"/>
                  </a:lnTo>
                  <a:lnTo>
                    <a:pt x="246" y="5"/>
                  </a:lnTo>
                  <a:lnTo>
                    <a:pt x="295" y="6"/>
                  </a:lnTo>
                  <a:lnTo>
                    <a:pt x="343" y="8"/>
                  </a:lnTo>
                  <a:lnTo>
                    <a:pt x="391" y="8"/>
                  </a:lnTo>
                  <a:lnTo>
                    <a:pt x="441" y="9"/>
                  </a:lnTo>
                  <a:lnTo>
                    <a:pt x="489" y="10"/>
                  </a:lnTo>
                  <a:lnTo>
                    <a:pt x="537" y="13"/>
                  </a:lnTo>
                  <a:lnTo>
                    <a:pt x="586" y="15"/>
                  </a:lnTo>
                  <a:lnTo>
                    <a:pt x="634" y="16"/>
                  </a:lnTo>
                  <a:lnTo>
                    <a:pt x="682" y="19"/>
                  </a:lnTo>
                  <a:lnTo>
                    <a:pt x="730" y="20"/>
                  </a:lnTo>
                  <a:lnTo>
                    <a:pt x="778" y="23"/>
                  </a:lnTo>
                  <a:lnTo>
                    <a:pt x="827" y="26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5" name="Freeform 13"/>
            <p:cNvSpPr>
              <a:spLocks/>
            </p:cNvSpPr>
            <p:nvPr/>
          </p:nvSpPr>
          <p:spPr bwMode="auto">
            <a:xfrm>
              <a:off x="3675" y="2768"/>
              <a:ext cx="784" cy="70"/>
            </a:xfrm>
            <a:custGeom>
              <a:avLst/>
              <a:gdLst>
                <a:gd name="T0" fmla="*/ 0 w 784"/>
                <a:gd name="T1" fmla="*/ 49 h 70"/>
                <a:gd name="T2" fmla="*/ 66 w 784"/>
                <a:gd name="T3" fmla="*/ 0 h 70"/>
                <a:gd name="T4" fmla="*/ 71 w 784"/>
                <a:gd name="T5" fmla="*/ 0 h 70"/>
                <a:gd name="T6" fmla="*/ 89 w 784"/>
                <a:gd name="T7" fmla="*/ 0 h 70"/>
                <a:gd name="T8" fmla="*/ 118 w 784"/>
                <a:gd name="T9" fmla="*/ 0 h 70"/>
                <a:gd name="T10" fmla="*/ 153 w 784"/>
                <a:gd name="T11" fmla="*/ 2 h 70"/>
                <a:gd name="T12" fmla="*/ 196 w 784"/>
                <a:gd name="T13" fmla="*/ 2 h 70"/>
                <a:gd name="T14" fmla="*/ 246 w 784"/>
                <a:gd name="T15" fmla="*/ 3 h 70"/>
                <a:gd name="T16" fmla="*/ 302 w 784"/>
                <a:gd name="T17" fmla="*/ 5 h 70"/>
                <a:gd name="T18" fmla="*/ 359 w 784"/>
                <a:gd name="T19" fmla="*/ 5 h 70"/>
                <a:gd name="T20" fmla="*/ 418 w 784"/>
                <a:gd name="T21" fmla="*/ 8 h 70"/>
                <a:gd name="T22" fmla="*/ 478 w 784"/>
                <a:gd name="T23" fmla="*/ 9 h 70"/>
                <a:gd name="T24" fmla="*/ 539 w 784"/>
                <a:gd name="T25" fmla="*/ 10 h 70"/>
                <a:gd name="T26" fmla="*/ 596 w 784"/>
                <a:gd name="T27" fmla="*/ 12 h 70"/>
                <a:gd name="T28" fmla="*/ 652 w 784"/>
                <a:gd name="T29" fmla="*/ 15 h 70"/>
                <a:gd name="T30" fmla="*/ 702 w 784"/>
                <a:gd name="T31" fmla="*/ 18 h 70"/>
                <a:gd name="T32" fmla="*/ 746 w 784"/>
                <a:gd name="T33" fmla="*/ 20 h 70"/>
                <a:gd name="T34" fmla="*/ 784 w 784"/>
                <a:gd name="T35" fmla="*/ 23 h 70"/>
                <a:gd name="T36" fmla="*/ 746 w 784"/>
                <a:gd name="T37" fmla="*/ 70 h 70"/>
                <a:gd name="T38" fmla="*/ 700 w 784"/>
                <a:gd name="T39" fmla="*/ 67 h 70"/>
                <a:gd name="T40" fmla="*/ 653 w 784"/>
                <a:gd name="T41" fmla="*/ 66 h 70"/>
                <a:gd name="T42" fmla="*/ 605 w 784"/>
                <a:gd name="T43" fmla="*/ 63 h 70"/>
                <a:gd name="T44" fmla="*/ 559 w 784"/>
                <a:gd name="T45" fmla="*/ 62 h 70"/>
                <a:gd name="T46" fmla="*/ 512 w 784"/>
                <a:gd name="T47" fmla="*/ 60 h 70"/>
                <a:gd name="T48" fmla="*/ 466 w 784"/>
                <a:gd name="T49" fmla="*/ 59 h 70"/>
                <a:gd name="T50" fmla="*/ 419 w 784"/>
                <a:gd name="T51" fmla="*/ 58 h 70"/>
                <a:gd name="T52" fmla="*/ 373 w 784"/>
                <a:gd name="T53" fmla="*/ 58 h 70"/>
                <a:gd name="T54" fmla="*/ 327 w 784"/>
                <a:gd name="T55" fmla="*/ 56 h 70"/>
                <a:gd name="T56" fmla="*/ 278 w 784"/>
                <a:gd name="T57" fmla="*/ 55 h 70"/>
                <a:gd name="T58" fmla="*/ 232 w 784"/>
                <a:gd name="T59" fmla="*/ 55 h 70"/>
                <a:gd name="T60" fmla="*/ 186 w 784"/>
                <a:gd name="T61" fmla="*/ 53 h 70"/>
                <a:gd name="T62" fmla="*/ 139 w 784"/>
                <a:gd name="T63" fmla="*/ 52 h 70"/>
                <a:gd name="T64" fmla="*/ 93 w 784"/>
                <a:gd name="T65" fmla="*/ 52 h 70"/>
                <a:gd name="T66" fmla="*/ 46 w 784"/>
                <a:gd name="T67" fmla="*/ 50 h 70"/>
                <a:gd name="T68" fmla="*/ 0 w 784"/>
                <a:gd name="T69" fmla="*/ 49 h 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4"/>
                <a:gd name="T106" fmla="*/ 0 h 70"/>
                <a:gd name="T107" fmla="*/ 784 w 784"/>
                <a:gd name="T108" fmla="*/ 70 h 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4" h="70">
                  <a:moveTo>
                    <a:pt x="0" y="49"/>
                  </a:moveTo>
                  <a:lnTo>
                    <a:pt x="66" y="0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18" y="0"/>
                  </a:lnTo>
                  <a:lnTo>
                    <a:pt x="153" y="2"/>
                  </a:lnTo>
                  <a:lnTo>
                    <a:pt x="196" y="2"/>
                  </a:lnTo>
                  <a:lnTo>
                    <a:pt x="246" y="3"/>
                  </a:lnTo>
                  <a:lnTo>
                    <a:pt x="302" y="5"/>
                  </a:lnTo>
                  <a:lnTo>
                    <a:pt x="359" y="5"/>
                  </a:lnTo>
                  <a:lnTo>
                    <a:pt x="418" y="8"/>
                  </a:lnTo>
                  <a:lnTo>
                    <a:pt x="478" y="9"/>
                  </a:lnTo>
                  <a:lnTo>
                    <a:pt x="539" y="10"/>
                  </a:lnTo>
                  <a:lnTo>
                    <a:pt x="596" y="12"/>
                  </a:lnTo>
                  <a:lnTo>
                    <a:pt x="652" y="15"/>
                  </a:lnTo>
                  <a:lnTo>
                    <a:pt x="702" y="18"/>
                  </a:lnTo>
                  <a:lnTo>
                    <a:pt x="746" y="20"/>
                  </a:lnTo>
                  <a:lnTo>
                    <a:pt x="784" y="23"/>
                  </a:lnTo>
                  <a:lnTo>
                    <a:pt x="746" y="70"/>
                  </a:lnTo>
                  <a:lnTo>
                    <a:pt x="700" y="67"/>
                  </a:lnTo>
                  <a:lnTo>
                    <a:pt x="653" y="66"/>
                  </a:lnTo>
                  <a:lnTo>
                    <a:pt x="605" y="63"/>
                  </a:lnTo>
                  <a:lnTo>
                    <a:pt x="559" y="62"/>
                  </a:lnTo>
                  <a:lnTo>
                    <a:pt x="512" y="60"/>
                  </a:lnTo>
                  <a:lnTo>
                    <a:pt x="466" y="59"/>
                  </a:lnTo>
                  <a:lnTo>
                    <a:pt x="419" y="58"/>
                  </a:lnTo>
                  <a:lnTo>
                    <a:pt x="373" y="58"/>
                  </a:lnTo>
                  <a:lnTo>
                    <a:pt x="327" y="56"/>
                  </a:lnTo>
                  <a:lnTo>
                    <a:pt x="278" y="55"/>
                  </a:lnTo>
                  <a:lnTo>
                    <a:pt x="232" y="55"/>
                  </a:lnTo>
                  <a:lnTo>
                    <a:pt x="186" y="53"/>
                  </a:lnTo>
                  <a:lnTo>
                    <a:pt x="139" y="52"/>
                  </a:lnTo>
                  <a:lnTo>
                    <a:pt x="93" y="52"/>
                  </a:lnTo>
                  <a:lnTo>
                    <a:pt x="46" y="5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6" name="Freeform 14"/>
            <p:cNvSpPr>
              <a:spLocks/>
            </p:cNvSpPr>
            <p:nvPr/>
          </p:nvSpPr>
          <p:spPr bwMode="auto">
            <a:xfrm>
              <a:off x="3523" y="2927"/>
              <a:ext cx="816" cy="745"/>
            </a:xfrm>
            <a:custGeom>
              <a:avLst/>
              <a:gdLst>
                <a:gd name="T0" fmla="*/ 0 w 816"/>
                <a:gd name="T1" fmla="*/ 10 h 745"/>
                <a:gd name="T2" fmla="*/ 0 w 816"/>
                <a:gd name="T3" fmla="*/ 8 h 745"/>
                <a:gd name="T4" fmla="*/ 0 w 816"/>
                <a:gd name="T5" fmla="*/ 8 h 745"/>
                <a:gd name="T6" fmla="*/ 0 w 816"/>
                <a:gd name="T7" fmla="*/ 7 h 745"/>
                <a:gd name="T8" fmla="*/ 0 w 816"/>
                <a:gd name="T9" fmla="*/ 7 h 745"/>
                <a:gd name="T10" fmla="*/ 9 w 816"/>
                <a:gd name="T11" fmla="*/ 0 h 745"/>
                <a:gd name="T12" fmla="*/ 27 w 816"/>
                <a:gd name="T13" fmla="*/ 0 h 745"/>
                <a:gd name="T14" fmla="*/ 52 w 816"/>
                <a:gd name="T15" fmla="*/ 1 h 745"/>
                <a:gd name="T16" fmla="*/ 86 w 816"/>
                <a:gd name="T17" fmla="*/ 1 h 745"/>
                <a:gd name="T18" fmla="*/ 125 w 816"/>
                <a:gd name="T19" fmla="*/ 3 h 745"/>
                <a:gd name="T20" fmla="*/ 172 w 816"/>
                <a:gd name="T21" fmla="*/ 4 h 745"/>
                <a:gd name="T22" fmla="*/ 223 w 816"/>
                <a:gd name="T23" fmla="*/ 5 h 745"/>
                <a:gd name="T24" fmla="*/ 279 w 816"/>
                <a:gd name="T25" fmla="*/ 7 h 745"/>
                <a:gd name="T26" fmla="*/ 338 w 816"/>
                <a:gd name="T27" fmla="*/ 8 h 745"/>
                <a:gd name="T28" fmla="*/ 398 w 816"/>
                <a:gd name="T29" fmla="*/ 11 h 745"/>
                <a:gd name="T30" fmla="*/ 461 w 816"/>
                <a:gd name="T31" fmla="*/ 13 h 745"/>
                <a:gd name="T32" fmla="*/ 523 w 816"/>
                <a:gd name="T33" fmla="*/ 14 h 745"/>
                <a:gd name="T34" fmla="*/ 584 w 816"/>
                <a:gd name="T35" fmla="*/ 17 h 745"/>
                <a:gd name="T36" fmla="*/ 645 w 816"/>
                <a:gd name="T37" fmla="*/ 18 h 745"/>
                <a:gd name="T38" fmla="*/ 702 w 816"/>
                <a:gd name="T39" fmla="*/ 20 h 745"/>
                <a:gd name="T40" fmla="*/ 755 w 816"/>
                <a:gd name="T41" fmla="*/ 21 h 745"/>
                <a:gd name="T42" fmla="*/ 805 w 816"/>
                <a:gd name="T43" fmla="*/ 23 h 745"/>
                <a:gd name="T44" fmla="*/ 809 w 816"/>
                <a:gd name="T45" fmla="*/ 23 h 745"/>
                <a:gd name="T46" fmla="*/ 811 w 816"/>
                <a:gd name="T47" fmla="*/ 23 h 745"/>
                <a:gd name="T48" fmla="*/ 814 w 816"/>
                <a:gd name="T49" fmla="*/ 23 h 745"/>
                <a:gd name="T50" fmla="*/ 816 w 816"/>
                <a:gd name="T51" fmla="*/ 23 h 745"/>
                <a:gd name="T52" fmla="*/ 816 w 816"/>
                <a:gd name="T53" fmla="*/ 27 h 745"/>
                <a:gd name="T54" fmla="*/ 816 w 816"/>
                <a:gd name="T55" fmla="*/ 31 h 745"/>
                <a:gd name="T56" fmla="*/ 816 w 816"/>
                <a:gd name="T57" fmla="*/ 35 h 745"/>
                <a:gd name="T58" fmla="*/ 816 w 816"/>
                <a:gd name="T59" fmla="*/ 40 h 745"/>
                <a:gd name="T60" fmla="*/ 812 w 816"/>
                <a:gd name="T61" fmla="*/ 192 h 745"/>
                <a:gd name="T62" fmla="*/ 804 w 816"/>
                <a:gd name="T63" fmla="*/ 399 h 745"/>
                <a:gd name="T64" fmla="*/ 795 w 816"/>
                <a:gd name="T65" fmla="*/ 603 h 745"/>
                <a:gd name="T66" fmla="*/ 787 w 816"/>
                <a:gd name="T67" fmla="*/ 745 h 745"/>
                <a:gd name="T68" fmla="*/ 736 w 816"/>
                <a:gd name="T69" fmla="*/ 744 h 745"/>
                <a:gd name="T70" fmla="*/ 684 w 816"/>
                <a:gd name="T71" fmla="*/ 742 h 745"/>
                <a:gd name="T72" fmla="*/ 636 w 816"/>
                <a:gd name="T73" fmla="*/ 741 h 745"/>
                <a:gd name="T74" fmla="*/ 588 w 816"/>
                <a:gd name="T75" fmla="*/ 740 h 745"/>
                <a:gd name="T76" fmla="*/ 539 w 816"/>
                <a:gd name="T77" fmla="*/ 738 h 745"/>
                <a:gd name="T78" fmla="*/ 493 w 816"/>
                <a:gd name="T79" fmla="*/ 737 h 745"/>
                <a:gd name="T80" fmla="*/ 448 w 816"/>
                <a:gd name="T81" fmla="*/ 735 h 745"/>
                <a:gd name="T82" fmla="*/ 402 w 816"/>
                <a:gd name="T83" fmla="*/ 734 h 745"/>
                <a:gd name="T84" fmla="*/ 355 w 816"/>
                <a:gd name="T85" fmla="*/ 734 h 745"/>
                <a:gd name="T86" fmla="*/ 311 w 816"/>
                <a:gd name="T87" fmla="*/ 732 h 745"/>
                <a:gd name="T88" fmla="*/ 264 w 816"/>
                <a:gd name="T89" fmla="*/ 731 h 745"/>
                <a:gd name="T90" fmla="*/ 216 w 816"/>
                <a:gd name="T91" fmla="*/ 730 h 745"/>
                <a:gd name="T92" fmla="*/ 168 w 816"/>
                <a:gd name="T93" fmla="*/ 728 h 745"/>
                <a:gd name="T94" fmla="*/ 120 w 816"/>
                <a:gd name="T95" fmla="*/ 727 h 745"/>
                <a:gd name="T96" fmla="*/ 68 w 816"/>
                <a:gd name="T97" fmla="*/ 725 h 745"/>
                <a:gd name="T98" fmla="*/ 16 w 816"/>
                <a:gd name="T99" fmla="*/ 724 h 745"/>
                <a:gd name="T100" fmla="*/ 16 w 816"/>
                <a:gd name="T101" fmla="*/ 546 h 745"/>
                <a:gd name="T102" fmla="*/ 9 w 816"/>
                <a:gd name="T103" fmla="*/ 328 h 745"/>
                <a:gd name="T104" fmla="*/ 2 w 816"/>
                <a:gd name="T105" fmla="*/ 129 h 745"/>
                <a:gd name="T106" fmla="*/ 0 w 816"/>
                <a:gd name="T107" fmla="*/ 10 h 74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6"/>
                <a:gd name="T163" fmla="*/ 0 h 745"/>
                <a:gd name="T164" fmla="*/ 816 w 816"/>
                <a:gd name="T165" fmla="*/ 745 h 74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6" h="745">
                  <a:moveTo>
                    <a:pt x="0" y="10"/>
                  </a:moveTo>
                  <a:lnTo>
                    <a:pt x="0" y="8"/>
                  </a:lnTo>
                  <a:lnTo>
                    <a:pt x="0" y="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52" y="1"/>
                  </a:lnTo>
                  <a:lnTo>
                    <a:pt x="86" y="1"/>
                  </a:lnTo>
                  <a:lnTo>
                    <a:pt x="125" y="3"/>
                  </a:lnTo>
                  <a:lnTo>
                    <a:pt x="172" y="4"/>
                  </a:lnTo>
                  <a:lnTo>
                    <a:pt x="223" y="5"/>
                  </a:lnTo>
                  <a:lnTo>
                    <a:pt x="279" y="7"/>
                  </a:lnTo>
                  <a:lnTo>
                    <a:pt x="338" y="8"/>
                  </a:lnTo>
                  <a:lnTo>
                    <a:pt x="398" y="11"/>
                  </a:lnTo>
                  <a:lnTo>
                    <a:pt x="461" y="13"/>
                  </a:lnTo>
                  <a:lnTo>
                    <a:pt x="523" y="14"/>
                  </a:lnTo>
                  <a:lnTo>
                    <a:pt x="584" y="17"/>
                  </a:lnTo>
                  <a:lnTo>
                    <a:pt x="645" y="18"/>
                  </a:lnTo>
                  <a:lnTo>
                    <a:pt x="702" y="20"/>
                  </a:lnTo>
                  <a:lnTo>
                    <a:pt x="755" y="21"/>
                  </a:lnTo>
                  <a:lnTo>
                    <a:pt x="805" y="23"/>
                  </a:lnTo>
                  <a:lnTo>
                    <a:pt x="809" y="23"/>
                  </a:lnTo>
                  <a:lnTo>
                    <a:pt x="811" y="23"/>
                  </a:lnTo>
                  <a:lnTo>
                    <a:pt x="814" y="23"/>
                  </a:lnTo>
                  <a:lnTo>
                    <a:pt x="816" y="23"/>
                  </a:lnTo>
                  <a:lnTo>
                    <a:pt x="816" y="27"/>
                  </a:lnTo>
                  <a:lnTo>
                    <a:pt x="816" y="31"/>
                  </a:lnTo>
                  <a:lnTo>
                    <a:pt x="816" y="35"/>
                  </a:lnTo>
                  <a:lnTo>
                    <a:pt x="816" y="40"/>
                  </a:lnTo>
                  <a:lnTo>
                    <a:pt x="812" y="192"/>
                  </a:lnTo>
                  <a:lnTo>
                    <a:pt x="804" y="399"/>
                  </a:lnTo>
                  <a:lnTo>
                    <a:pt x="795" y="603"/>
                  </a:lnTo>
                  <a:lnTo>
                    <a:pt x="787" y="745"/>
                  </a:lnTo>
                  <a:lnTo>
                    <a:pt x="736" y="744"/>
                  </a:lnTo>
                  <a:lnTo>
                    <a:pt x="684" y="742"/>
                  </a:lnTo>
                  <a:lnTo>
                    <a:pt x="636" y="741"/>
                  </a:lnTo>
                  <a:lnTo>
                    <a:pt x="588" y="740"/>
                  </a:lnTo>
                  <a:lnTo>
                    <a:pt x="539" y="738"/>
                  </a:lnTo>
                  <a:lnTo>
                    <a:pt x="493" y="737"/>
                  </a:lnTo>
                  <a:lnTo>
                    <a:pt x="448" y="735"/>
                  </a:lnTo>
                  <a:lnTo>
                    <a:pt x="402" y="734"/>
                  </a:lnTo>
                  <a:lnTo>
                    <a:pt x="355" y="734"/>
                  </a:lnTo>
                  <a:lnTo>
                    <a:pt x="311" y="732"/>
                  </a:lnTo>
                  <a:lnTo>
                    <a:pt x="264" y="731"/>
                  </a:lnTo>
                  <a:lnTo>
                    <a:pt x="216" y="730"/>
                  </a:lnTo>
                  <a:lnTo>
                    <a:pt x="168" y="728"/>
                  </a:lnTo>
                  <a:lnTo>
                    <a:pt x="120" y="727"/>
                  </a:lnTo>
                  <a:lnTo>
                    <a:pt x="68" y="725"/>
                  </a:lnTo>
                  <a:lnTo>
                    <a:pt x="16" y="724"/>
                  </a:lnTo>
                  <a:lnTo>
                    <a:pt x="16" y="546"/>
                  </a:lnTo>
                  <a:lnTo>
                    <a:pt x="9" y="328"/>
                  </a:lnTo>
                  <a:lnTo>
                    <a:pt x="2" y="12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7" name="Freeform 15"/>
            <p:cNvSpPr>
              <a:spLocks/>
            </p:cNvSpPr>
            <p:nvPr/>
          </p:nvSpPr>
          <p:spPr bwMode="auto">
            <a:xfrm>
              <a:off x="4460" y="2887"/>
              <a:ext cx="2" cy="7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1 h 7"/>
                <a:gd name="T4" fmla="*/ 2 w 2"/>
                <a:gd name="T5" fmla="*/ 3 h 7"/>
                <a:gd name="T6" fmla="*/ 0 w 2"/>
                <a:gd name="T7" fmla="*/ 6 h 7"/>
                <a:gd name="T8" fmla="*/ 0 w 2"/>
                <a:gd name="T9" fmla="*/ 7 h 7"/>
                <a:gd name="T10" fmla="*/ 0 w 2"/>
                <a:gd name="T11" fmla="*/ 6 h 7"/>
                <a:gd name="T12" fmla="*/ 0 w 2"/>
                <a:gd name="T13" fmla="*/ 3 h 7"/>
                <a:gd name="T14" fmla="*/ 0 w 2"/>
                <a:gd name="T15" fmla="*/ 1 h 7"/>
                <a:gd name="T16" fmla="*/ 0 w 2"/>
                <a:gd name="T17" fmla="*/ 0 h 7"/>
                <a:gd name="T18" fmla="*/ 0 w 2"/>
                <a:gd name="T19" fmla="*/ 0 h 7"/>
                <a:gd name="T20" fmla="*/ 2 w 2"/>
                <a:gd name="T21" fmla="*/ 0 h 7"/>
                <a:gd name="T22" fmla="*/ 2 w 2"/>
                <a:gd name="T23" fmla="*/ 0 h 7"/>
                <a:gd name="T24" fmla="*/ 2 w 2"/>
                <a:gd name="T25" fmla="*/ 0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"/>
                <a:gd name="T40" fmla="*/ 0 h 7"/>
                <a:gd name="T41" fmla="*/ 2 w 2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" h="7">
                  <a:moveTo>
                    <a:pt x="2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8" name="Freeform 16"/>
            <p:cNvSpPr>
              <a:spLocks/>
            </p:cNvSpPr>
            <p:nvPr/>
          </p:nvSpPr>
          <p:spPr bwMode="auto">
            <a:xfrm>
              <a:off x="3643" y="2817"/>
              <a:ext cx="778" cy="44"/>
            </a:xfrm>
            <a:custGeom>
              <a:avLst/>
              <a:gdLst>
                <a:gd name="T0" fmla="*/ 778 w 778"/>
                <a:gd name="T1" fmla="*/ 21 h 44"/>
                <a:gd name="T2" fmla="*/ 759 w 778"/>
                <a:gd name="T3" fmla="*/ 44 h 44"/>
                <a:gd name="T4" fmla="*/ 710 w 778"/>
                <a:gd name="T5" fmla="*/ 41 h 44"/>
                <a:gd name="T6" fmla="*/ 664 w 778"/>
                <a:gd name="T7" fmla="*/ 40 h 44"/>
                <a:gd name="T8" fmla="*/ 616 w 778"/>
                <a:gd name="T9" fmla="*/ 37 h 44"/>
                <a:gd name="T10" fmla="*/ 569 w 778"/>
                <a:gd name="T11" fmla="*/ 36 h 44"/>
                <a:gd name="T12" fmla="*/ 521 w 778"/>
                <a:gd name="T13" fmla="*/ 34 h 44"/>
                <a:gd name="T14" fmla="*/ 475 w 778"/>
                <a:gd name="T15" fmla="*/ 33 h 44"/>
                <a:gd name="T16" fmla="*/ 426 w 778"/>
                <a:gd name="T17" fmla="*/ 33 h 44"/>
                <a:gd name="T18" fmla="*/ 380 w 778"/>
                <a:gd name="T19" fmla="*/ 31 h 44"/>
                <a:gd name="T20" fmla="*/ 332 w 778"/>
                <a:gd name="T21" fmla="*/ 30 h 44"/>
                <a:gd name="T22" fmla="*/ 284 w 778"/>
                <a:gd name="T23" fmla="*/ 30 h 44"/>
                <a:gd name="T24" fmla="*/ 237 w 778"/>
                <a:gd name="T25" fmla="*/ 28 h 44"/>
                <a:gd name="T26" fmla="*/ 189 w 778"/>
                <a:gd name="T27" fmla="*/ 28 h 44"/>
                <a:gd name="T28" fmla="*/ 143 w 778"/>
                <a:gd name="T29" fmla="*/ 27 h 44"/>
                <a:gd name="T30" fmla="*/ 94 w 778"/>
                <a:gd name="T31" fmla="*/ 27 h 44"/>
                <a:gd name="T32" fmla="*/ 48 w 778"/>
                <a:gd name="T33" fmla="*/ 27 h 44"/>
                <a:gd name="T34" fmla="*/ 0 w 778"/>
                <a:gd name="T35" fmla="*/ 26 h 44"/>
                <a:gd name="T36" fmla="*/ 32 w 778"/>
                <a:gd name="T37" fmla="*/ 0 h 44"/>
                <a:gd name="T38" fmla="*/ 78 w 778"/>
                <a:gd name="T39" fmla="*/ 1 h 44"/>
                <a:gd name="T40" fmla="*/ 125 w 778"/>
                <a:gd name="T41" fmla="*/ 3 h 44"/>
                <a:gd name="T42" fmla="*/ 171 w 778"/>
                <a:gd name="T43" fmla="*/ 3 h 44"/>
                <a:gd name="T44" fmla="*/ 218 w 778"/>
                <a:gd name="T45" fmla="*/ 4 h 44"/>
                <a:gd name="T46" fmla="*/ 264 w 778"/>
                <a:gd name="T47" fmla="*/ 6 h 44"/>
                <a:gd name="T48" fmla="*/ 310 w 778"/>
                <a:gd name="T49" fmla="*/ 6 h 44"/>
                <a:gd name="T50" fmla="*/ 359 w 778"/>
                <a:gd name="T51" fmla="*/ 7 h 44"/>
                <a:gd name="T52" fmla="*/ 405 w 778"/>
                <a:gd name="T53" fmla="*/ 9 h 44"/>
                <a:gd name="T54" fmla="*/ 451 w 778"/>
                <a:gd name="T55" fmla="*/ 9 h 44"/>
                <a:gd name="T56" fmla="*/ 498 w 778"/>
                <a:gd name="T57" fmla="*/ 10 h 44"/>
                <a:gd name="T58" fmla="*/ 544 w 778"/>
                <a:gd name="T59" fmla="*/ 11 h 44"/>
                <a:gd name="T60" fmla="*/ 591 w 778"/>
                <a:gd name="T61" fmla="*/ 13 h 44"/>
                <a:gd name="T62" fmla="*/ 637 w 778"/>
                <a:gd name="T63" fmla="*/ 14 h 44"/>
                <a:gd name="T64" fmla="*/ 685 w 778"/>
                <a:gd name="T65" fmla="*/ 17 h 44"/>
                <a:gd name="T66" fmla="*/ 732 w 778"/>
                <a:gd name="T67" fmla="*/ 18 h 44"/>
                <a:gd name="T68" fmla="*/ 778 w 778"/>
                <a:gd name="T69" fmla="*/ 21 h 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8"/>
                <a:gd name="T106" fmla="*/ 0 h 44"/>
                <a:gd name="T107" fmla="*/ 778 w 778"/>
                <a:gd name="T108" fmla="*/ 44 h 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8" h="44">
                  <a:moveTo>
                    <a:pt x="778" y="21"/>
                  </a:moveTo>
                  <a:lnTo>
                    <a:pt x="759" y="44"/>
                  </a:lnTo>
                  <a:lnTo>
                    <a:pt x="710" y="41"/>
                  </a:lnTo>
                  <a:lnTo>
                    <a:pt x="664" y="40"/>
                  </a:lnTo>
                  <a:lnTo>
                    <a:pt x="616" y="37"/>
                  </a:lnTo>
                  <a:lnTo>
                    <a:pt x="569" y="36"/>
                  </a:lnTo>
                  <a:lnTo>
                    <a:pt x="521" y="34"/>
                  </a:lnTo>
                  <a:lnTo>
                    <a:pt x="475" y="33"/>
                  </a:lnTo>
                  <a:lnTo>
                    <a:pt x="426" y="33"/>
                  </a:lnTo>
                  <a:lnTo>
                    <a:pt x="380" y="31"/>
                  </a:lnTo>
                  <a:lnTo>
                    <a:pt x="332" y="30"/>
                  </a:lnTo>
                  <a:lnTo>
                    <a:pt x="284" y="30"/>
                  </a:lnTo>
                  <a:lnTo>
                    <a:pt x="237" y="28"/>
                  </a:lnTo>
                  <a:lnTo>
                    <a:pt x="189" y="28"/>
                  </a:lnTo>
                  <a:lnTo>
                    <a:pt x="143" y="27"/>
                  </a:lnTo>
                  <a:lnTo>
                    <a:pt x="94" y="27"/>
                  </a:lnTo>
                  <a:lnTo>
                    <a:pt x="48" y="27"/>
                  </a:lnTo>
                  <a:lnTo>
                    <a:pt x="0" y="26"/>
                  </a:lnTo>
                  <a:lnTo>
                    <a:pt x="32" y="0"/>
                  </a:lnTo>
                  <a:lnTo>
                    <a:pt x="78" y="1"/>
                  </a:lnTo>
                  <a:lnTo>
                    <a:pt x="125" y="3"/>
                  </a:lnTo>
                  <a:lnTo>
                    <a:pt x="171" y="3"/>
                  </a:lnTo>
                  <a:lnTo>
                    <a:pt x="218" y="4"/>
                  </a:lnTo>
                  <a:lnTo>
                    <a:pt x="264" y="6"/>
                  </a:lnTo>
                  <a:lnTo>
                    <a:pt x="310" y="6"/>
                  </a:lnTo>
                  <a:lnTo>
                    <a:pt x="359" y="7"/>
                  </a:lnTo>
                  <a:lnTo>
                    <a:pt x="405" y="9"/>
                  </a:lnTo>
                  <a:lnTo>
                    <a:pt x="451" y="9"/>
                  </a:lnTo>
                  <a:lnTo>
                    <a:pt x="498" y="10"/>
                  </a:lnTo>
                  <a:lnTo>
                    <a:pt x="544" y="11"/>
                  </a:lnTo>
                  <a:lnTo>
                    <a:pt x="591" y="13"/>
                  </a:lnTo>
                  <a:lnTo>
                    <a:pt x="637" y="14"/>
                  </a:lnTo>
                  <a:lnTo>
                    <a:pt x="685" y="17"/>
                  </a:lnTo>
                  <a:lnTo>
                    <a:pt x="732" y="18"/>
                  </a:lnTo>
                  <a:lnTo>
                    <a:pt x="778" y="2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9" name="Freeform 17"/>
            <p:cNvSpPr>
              <a:spLocks/>
            </p:cNvSpPr>
            <p:nvPr/>
          </p:nvSpPr>
          <p:spPr bwMode="auto">
            <a:xfrm>
              <a:off x="3586" y="2861"/>
              <a:ext cx="796" cy="50"/>
            </a:xfrm>
            <a:custGeom>
              <a:avLst/>
              <a:gdLst>
                <a:gd name="T0" fmla="*/ 796 w 796"/>
                <a:gd name="T1" fmla="*/ 23 h 50"/>
                <a:gd name="T2" fmla="*/ 773 w 796"/>
                <a:gd name="T3" fmla="*/ 50 h 50"/>
                <a:gd name="T4" fmla="*/ 724 w 796"/>
                <a:gd name="T5" fmla="*/ 47 h 50"/>
                <a:gd name="T6" fmla="*/ 676 w 796"/>
                <a:gd name="T7" fmla="*/ 44 h 50"/>
                <a:gd name="T8" fmla="*/ 628 w 796"/>
                <a:gd name="T9" fmla="*/ 43 h 50"/>
                <a:gd name="T10" fmla="*/ 580 w 796"/>
                <a:gd name="T11" fmla="*/ 40 h 50"/>
                <a:gd name="T12" fmla="*/ 532 w 796"/>
                <a:gd name="T13" fmla="*/ 39 h 50"/>
                <a:gd name="T14" fmla="*/ 483 w 796"/>
                <a:gd name="T15" fmla="*/ 37 h 50"/>
                <a:gd name="T16" fmla="*/ 435 w 796"/>
                <a:gd name="T17" fmla="*/ 34 h 50"/>
                <a:gd name="T18" fmla="*/ 387 w 796"/>
                <a:gd name="T19" fmla="*/ 33 h 50"/>
                <a:gd name="T20" fmla="*/ 337 w 796"/>
                <a:gd name="T21" fmla="*/ 32 h 50"/>
                <a:gd name="T22" fmla="*/ 289 w 796"/>
                <a:gd name="T23" fmla="*/ 32 h 50"/>
                <a:gd name="T24" fmla="*/ 241 w 796"/>
                <a:gd name="T25" fmla="*/ 30 h 50"/>
                <a:gd name="T26" fmla="*/ 192 w 796"/>
                <a:gd name="T27" fmla="*/ 29 h 50"/>
                <a:gd name="T28" fmla="*/ 144 w 796"/>
                <a:gd name="T29" fmla="*/ 27 h 50"/>
                <a:gd name="T30" fmla="*/ 96 w 796"/>
                <a:gd name="T31" fmla="*/ 26 h 50"/>
                <a:gd name="T32" fmla="*/ 48 w 796"/>
                <a:gd name="T33" fmla="*/ 26 h 50"/>
                <a:gd name="T34" fmla="*/ 0 w 796"/>
                <a:gd name="T35" fmla="*/ 24 h 50"/>
                <a:gd name="T36" fmla="*/ 34 w 796"/>
                <a:gd name="T37" fmla="*/ 0 h 50"/>
                <a:gd name="T38" fmla="*/ 69 w 796"/>
                <a:gd name="T39" fmla="*/ 0 h 50"/>
                <a:gd name="T40" fmla="*/ 110 w 796"/>
                <a:gd name="T41" fmla="*/ 2 h 50"/>
                <a:gd name="T42" fmla="*/ 153 w 796"/>
                <a:gd name="T43" fmla="*/ 3 h 50"/>
                <a:gd name="T44" fmla="*/ 198 w 796"/>
                <a:gd name="T45" fmla="*/ 3 h 50"/>
                <a:gd name="T46" fmla="*/ 246 w 796"/>
                <a:gd name="T47" fmla="*/ 4 h 50"/>
                <a:gd name="T48" fmla="*/ 294 w 796"/>
                <a:gd name="T49" fmla="*/ 6 h 50"/>
                <a:gd name="T50" fmla="*/ 346 w 796"/>
                <a:gd name="T51" fmla="*/ 7 h 50"/>
                <a:gd name="T52" fmla="*/ 398 w 796"/>
                <a:gd name="T53" fmla="*/ 9 h 50"/>
                <a:gd name="T54" fmla="*/ 450 w 796"/>
                <a:gd name="T55" fmla="*/ 12 h 50"/>
                <a:gd name="T56" fmla="*/ 501 w 796"/>
                <a:gd name="T57" fmla="*/ 13 h 50"/>
                <a:gd name="T58" fmla="*/ 555 w 796"/>
                <a:gd name="T59" fmla="*/ 14 h 50"/>
                <a:gd name="T60" fmla="*/ 605 w 796"/>
                <a:gd name="T61" fmla="*/ 16 h 50"/>
                <a:gd name="T62" fmla="*/ 657 w 796"/>
                <a:gd name="T63" fmla="*/ 17 h 50"/>
                <a:gd name="T64" fmla="*/ 705 w 796"/>
                <a:gd name="T65" fmla="*/ 20 h 50"/>
                <a:gd name="T66" fmla="*/ 751 w 796"/>
                <a:gd name="T67" fmla="*/ 22 h 50"/>
                <a:gd name="T68" fmla="*/ 796 w 796"/>
                <a:gd name="T69" fmla="*/ 23 h 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6"/>
                <a:gd name="T106" fmla="*/ 0 h 50"/>
                <a:gd name="T107" fmla="*/ 796 w 796"/>
                <a:gd name="T108" fmla="*/ 50 h 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6" h="50">
                  <a:moveTo>
                    <a:pt x="796" y="23"/>
                  </a:moveTo>
                  <a:lnTo>
                    <a:pt x="773" y="50"/>
                  </a:lnTo>
                  <a:lnTo>
                    <a:pt x="724" y="47"/>
                  </a:lnTo>
                  <a:lnTo>
                    <a:pt x="676" y="44"/>
                  </a:lnTo>
                  <a:lnTo>
                    <a:pt x="628" y="43"/>
                  </a:lnTo>
                  <a:lnTo>
                    <a:pt x="580" y="40"/>
                  </a:lnTo>
                  <a:lnTo>
                    <a:pt x="532" y="39"/>
                  </a:lnTo>
                  <a:lnTo>
                    <a:pt x="483" y="37"/>
                  </a:lnTo>
                  <a:lnTo>
                    <a:pt x="435" y="34"/>
                  </a:lnTo>
                  <a:lnTo>
                    <a:pt x="387" y="33"/>
                  </a:lnTo>
                  <a:lnTo>
                    <a:pt x="337" y="32"/>
                  </a:lnTo>
                  <a:lnTo>
                    <a:pt x="289" y="32"/>
                  </a:lnTo>
                  <a:lnTo>
                    <a:pt x="241" y="30"/>
                  </a:lnTo>
                  <a:lnTo>
                    <a:pt x="192" y="29"/>
                  </a:lnTo>
                  <a:lnTo>
                    <a:pt x="144" y="27"/>
                  </a:lnTo>
                  <a:lnTo>
                    <a:pt x="96" y="26"/>
                  </a:lnTo>
                  <a:lnTo>
                    <a:pt x="48" y="26"/>
                  </a:lnTo>
                  <a:lnTo>
                    <a:pt x="0" y="24"/>
                  </a:lnTo>
                  <a:lnTo>
                    <a:pt x="34" y="0"/>
                  </a:lnTo>
                  <a:lnTo>
                    <a:pt x="69" y="0"/>
                  </a:lnTo>
                  <a:lnTo>
                    <a:pt x="110" y="2"/>
                  </a:lnTo>
                  <a:lnTo>
                    <a:pt x="153" y="3"/>
                  </a:lnTo>
                  <a:lnTo>
                    <a:pt x="198" y="3"/>
                  </a:lnTo>
                  <a:lnTo>
                    <a:pt x="246" y="4"/>
                  </a:lnTo>
                  <a:lnTo>
                    <a:pt x="294" y="6"/>
                  </a:lnTo>
                  <a:lnTo>
                    <a:pt x="346" y="7"/>
                  </a:lnTo>
                  <a:lnTo>
                    <a:pt x="398" y="9"/>
                  </a:lnTo>
                  <a:lnTo>
                    <a:pt x="450" y="12"/>
                  </a:lnTo>
                  <a:lnTo>
                    <a:pt x="501" y="13"/>
                  </a:lnTo>
                  <a:lnTo>
                    <a:pt x="555" y="14"/>
                  </a:lnTo>
                  <a:lnTo>
                    <a:pt x="605" y="16"/>
                  </a:lnTo>
                  <a:lnTo>
                    <a:pt x="657" y="17"/>
                  </a:lnTo>
                  <a:lnTo>
                    <a:pt x="705" y="20"/>
                  </a:lnTo>
                  <a:lnTo>
                    <a:pt x="751" y="22"/>
                  </a:lnTo>
                  <a:lnTo>
                    <a:pt x="796" y="2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0" name="Freeform 18"/>
            <p:cNvSpPr>
              <a:spLocks/>
            </p:cNvSpPr>
            <p:nvPr/>
          </p:nvSpPr>
          <p:spPr bwMode="auto">
            <a:xfrm>
              <a:off x="3620" y="2843"/>
              <a:ext cx="782" cy="41"/>
            </a:xfrm>
            <a:custGeom>
              <a:avLst/>
              <a:gdLst>
                <a:gd name="T0" fmla="*/ 782 w 782"/>
                <a:gd name="T1" fmla="*/ 18 h 41"/>
                <a:gd name="T2" fmla="*/ 762 w 782"/>
                <a:gd name="T3" fmla="*/ 41 h 41"/>
                <a:gd name="T4" fmla="*/ 717 w 782"/>
                <a:gd name="T5" fmla="*/ 40 h 41"/>
                <a:gd name="T6" fmla="*/ 671 w 782"/>
                <a:gd name="T7" fmla="*/ 38 h 41"/>
                <a:gd name="T8" fmla="*/ 623 w 782"/>
                <a:gd name="T9" fmla="*/ 35 h 41"/>
                <a:gd name="T10" fmla="*/ 571 w 782"/>
                <a:gd name="T11" fmla="*/ 34 h 41"/>
                <a:gd name="T12" fmla="*/ 521 w 782"/>
                <a:gd name="T13" fmla="*/ 32 h 41"/>
                <a:gd name="T14" fmla="*/ 467 w 782"/>
                <a:gd name="T15" fmla="*/ 31 h 41"/>
                <a:gd name="T16" fmla="*/ 416 w 782"/>
                <a:gd name="T17" fmla="*/ 30 h 41"/>
                <a:gd name="T18" fmla="*/ 364 w 782"/>
                <a:gd name="T19" fmla="*/ 27 h 41"/>
                <a:gd name="T20" fmla="*/ 312 w 782"/>
                <a:gd name="T21" fmla="*/ 25 h 41"/>
                <a:gd name="T22" fmla="*/ 260 w 782"/>
                <a:gd name="T23" fmla="*/ 24 h 41"/>
                <a:gd name="T24" fmla="*/ 212 w 782"/>
                <a:gd name="T25" fmla="*/ 22 h 41"/>
                <a:gd name="T26" fmla="*/ 164 w 782"/>
                <a:gd name="T27" fmla="*/ 21 h 41"/>
                <a:gd name="T28" fmla="*/ 119 w 782"/>
                <a:gd name="T29" fmla="*/ 21 h 41"/>
                <a:gd name="T30" fmla="*/ 76 w 782"/>
                <a:gd name="T31" fmla="*/ 20 h 41"/>
                <a:gd name="T32" fmla="*/ 35 w 782"/>
                <a:gd name="T33" fmla="*/ 18 h 41"/>
                <a:gd name="T34" fmla="*/ 0 w 782"/>
                <a:gd name="T35" fmla="*/ 18 h 41"/>
                <a:gd name="T36" fmla="*/ 23 w 782"/>
                <a:gd name="T37" fmla="*/ 0 h 41"/>
                <a:gd name="T38" fmla="*/ 71 w 782"/>
                <a:gd name="T39" fmla="*/ 1 h 41"/>
                <a:gd name="T40" fmla="*/ 117 w 782"/>
                <a:gd name="T41" fmla="*/ 1 h 41"/>
                <a:gd name="T42" fmla="*/ 166 w 782"/>
                <a:gd name="T43" fmla="*/ 1 h 41"/>
                <a:gd name="T44" fmla="*/ 212 w 782"/>
                <a:gd name="T45" fmla="*/ 2 h 41"/>
                <a:gd name="T46" fmla="*/ 260 w 782"/>
                <a:gd name="T47" fmla="*/ 2 h 41"/>
                <a:gd name="T48" fmla="*/ 307 w 782"/>
                <a:gd name="T49" fmla="*/ 4 h 41"/>
                <a:gd name="T50" fmla="*/ 355 w 782"/>
                <a:gd name="T51" fmla="*/ 4 h 41"/>
                <a:gd name="T52" fmla="*/ 403 w 782"/>
                <a:gd name="T53" fmla="*/ 5 h 41"/>
                <a:gd name="T54" fmla="*/ 449 w 782"/>
                <a:gd name="T55" fmla="*/ 7 h 41"/>
                <a:gd name="T56" fmla="*/ 498 w 782"/>
                <a:gd name="T57" fmla="*/ 7 h 41"/>
                <a:gd name="T58" fmla="*/ 544 w 782"/>
                <a:gd name="T59" fmla="*/ 8 h 41"/>
                <a:gd name="T60" fmla="*/ 592 w 782"/>
                <a:gd name="T61" fmla="*/ 10 h 41"/>
                <a:gd name="T62" fmla="*/ 639 w 782"/>
                <a:gd name="T63" fmla="*/ 11 h 41"/>
                <a:gd name="T64" fmla="*/ 687 w 782"/>
                <a:gd name="T65" fmla="*/ 14 h 41"/>
                <a:gd name="T66" fmla="*/ 733 w 782"/>
                <a:gd name="T67" fmla="*/ 15 h 41"/>
                <a:gd name="T68" fmla="*/ 782 w 782"/>
                <a:gd name="T69" fmla="*/ 18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2"/>
                <a:gd name="T106" fmla="*/ 0 h 41"/>
                <a:gd name="T107" fmla="*/ 782 w 782"/>
                <a:gd name="T108" fmla="*/ 41 h 4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2" h="41">
                  <a:moveTo>
                    <a:pt x="782" y="18"/>
                  </a:moveTo>
                  <a:lnTo>
                    <a:pt x="762" y="41"/>
                  </a:lnTo>
                  <a:lnTo>
                    <a:pt x="717" y="40"/>
                  </a:lnTo>
                  <a:lnTo>
                    <a:pt x="671" y="38"/>
                  </a:lnTo>
                  <a:lnTo>
                    <a:pt x="623" y="35"/>
                  </a:lnTo>
                  <a:lnTo>
                    <a:pt x="571" y="34"/>
                  </a:lnTo>
                  <a:lnTo>
                    <a:pt x="521" y="32"/>
                  </a:lnTo>
                  <a:lnTo>
                    <a:pt x="467" y="31"/>
                  </a:lnTo>
                  <a:lnTo>
                    <a:pt x="416" y="30"/>
                  </a:lnTo>
                  <a:lnTo>
                    <a:pt x="364" y="27"/>
                  </a:lnTo>
                  <a:lnTo>
                    <a:pt x="312" y="25"/>
                  </a:lnTo>
                  <a:lnTo>
                    <a:pt x="260" y="24"/>
                  </a:lnTo>
                  <a:lnTo>
                    <a:pt x="212" y="22"/>
                  </a:lnTo>
                  <a:lnTo>
                    <a:pt x="164" y="21"/>
                  </a:lnTo>
                  <a:lnTo>
                    <a:pt x="119" y="21"/>
                  </a:lnTo>
                  <a:lnTo>
                    <a:pt x="76" y="20"/>
                  </a:lnTo>
                  <a:lnTo>
                    <a:pt x="35" y="18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71" y="1"/>
                  </a:lnTo>
                  <a:lnTo>
                    <a:pt x="117" y="1"/>
                  </a:lnTo>
                  <a:lnTo>
                    <a:pt x="166" y="1"/>
                  </a:lnTo>
                  <a:lnTo>
                    <a:pt x="212" y="2"/>
                  </a:lnTo>
                  <a:lnTo>
                    <a:pt x="260" y="2"/>
                  </a:lnTo>
                  <a:lnTo>
                    <a:pt x="307" y="4"/>
                  </a:lnTo>
                  <a:lnTo>
                    <a:pt x="355" y="4"/>
                  </a:lnTo>
                  <a:lnTo>
                    <a:pt x="403" y="5"/>
                  </a:lnTo>
                  <a:lnTo>
                    <a:pt x="449" y="7"/>
                  </a:lnTo>
                  <a:lnTo>
                    <a:pt x="498" y="7"/>
                  </a:lnTo>
                  <a:lnTo>
                    <a:pt x="544" y="8"/>
                  </a:lnTo>
                  <a:lnTo>
                    <a:pt x="592" y="10"/>
                  </a:lnTo>
                  <a:lnTo>
                    <a:pt x="639" y="11"/>
                  </a:lnTo>
                  <a:lnTo>
                    <a:pt x="687" y="14"/>
                  </a:lnTo>
                  <a:lnTo>
                    <a:pt x="733" y="15"/>
                  </a:lnTo>
                  <a:lnTo>
                    <a:pt x="782" y="18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1" name="Freeform 19"/>
            <p:cNvSpPr>
              <a:spLocks/>
            </p:cNvSpPr>
            <p:nvPr/>
          </p:nvSpPr>
          <p:spPr bwMode="auto">
            <a:xfrm>
              <a:off x="4310" y="2791"/>
              <a:ext cx="161" cy="881"/>
            </a:xfrm>
            <a:custGeom>
              <a:avLst/>
              <a:gdLst>
                <a:gd name="T0" fmla="*/ 49 w 161"/>
                <a:gd name="T1" fmla="*/ 120 h 881"/>
                <a:gd name="T2" fmla="*/ 72 w 161"/>
                <a:gd name="T3" fmla="*/ 93 h 881"/>
                <a:gd name="T4" fmla="*/ 92 w 161"/>
                <a:gd name="T5" fmla="*/ 70 h 881"/>
                <a:gd name="T6" fmla="*/ 111 w 161"/>
                <a:gd name="T7" fmla="*/ 47 h 881"/>
                <a:gd name="T8" fmla="*/ 149 w 161"/>
                <a:gd name="T9" fmla="*/ 0 h 881"/>
                <a:gd name="T10" fmla="*/ 149 w 161"/>
                <a:gd name="T11" fmla="*/ 10 h 881"/>
                <a:gd name="T12" fmla="*/ 149 w 161"/>
                <a:gd name="T13" fmla="*/ 22 h 881"/>
                <a:gd name="T14" fmla="*/ 149 w 161"/>
                <a:gd name="T15" fmla="*/ 35 h 881"/>
                <a:gd name="T16" fmla="*/ 150 w 161"/>
                <a:gd name="T17" fmla="*/ 49 h 881"/>
                <a:gd name="T18" fmla="*/ 150 w 161"/>
                <a:gd name="T19" fmla="*/ 54 h 881"/>
                <a:gd name="T20" fmla="*/ 150 w 161"/>
                <a:gd name="T21" fmla="*/ 60 h 881"/>
                <a:gd name="T22" fmla="*/ 150 w 161"/>
                <a:gd name="T23" fmla="*/ 67 h 881"/>
                <a:gd name="T24" fmla="*/ 150 w 161"/>
                <a:gd name="T25" fmla="*/ 73 h 881"/>
                <a:gd name="T26" fmla="*/ 150 w 161"/>
                <a:gd name="T27" fmla="*/ 79 h 881"/>
                <a:gd name="T28" fmla="*/ 150 w 161"/>
                <a:gd name="T29" fmla="*/ 84 h 881"/>
                <a:gd name="T30" fmla="*/ 150 w 161"/>
                <a:gd name="T31" fmla="*/ 90 h 881"/>
                <a:gd name="T32" fmla="*/ 150 w 161"/>
                <a:gd name="T33" fmla="*/ 96 h 881"/>
                <a:gd name="T34" fmla="*/ 150 w 161"/>
                <a:gd name="T35" fmla="*/ 97 h 881"/>
                <a:gd name="T36" fmla="*/ 150 w 161"/>
                <a:gd name="T37" fmla="*/ 99 h 881"/>
                <a:gd name="T38" fmla="*/ 150 w 161"/>
                <a:gd name="T39" fmla="*/ 102 h 881"/>
                <a:gd name="T40" fmla="*/ 150 w 161"/>
                <a:gd name="T41" fmla="*/ 103 h 881"/>
                <a:gd name="T42" fmla="*/ 152 w 161"/>
                <a:gd name="T43" fmla="*/ 260 h 881"/>
                <a:gd name="T44" fmla="*/ 154 w 161"/>
                <a:gd name="T45" fmla="*/ 437 h 881"/>
                <a:gd name="T46" fmla="*/ 158 w 161"/>
                <a:gd name="T47" fmla="*/ 599 h 881"/>
                <a:gd name="T48" fmla="*/ 161 w 161"/>
                <a:gd name="T49" fmla="*/ 712 h 881"/>
                <a:gd name="T50" fmla="*/ 0 w 161"/>
                <a:gd name="T51" fmla="*/ 881 h 881"/>
                <a:gd name="T52" fmla="*/ 8 w 161"/>
                <a:gd name="T53" fmla="*/ 739 h 881"/>
                <a:gd name="T54" fmla="*/ 17 w 161"/>
                <a:gd name="T55" fmla="*/ 535 h 881"/>
                <a:gd name="T56" fmla="*/ 25 w 161"/>
                <a:gd name="T57" fmla="*/ 328 h 881"/>
                <a:gd name="T58" fmla="*/ 29 w 161"/>
                <a:gd name="T59" fmla="*/ 176 h 881"/>
                <a:gd name="T60" fmla="*/ 29 w 161"/>
                <a:gd name="T61" fmla="*/ 171 h 881"/>
                <a:gd name="T62" fmla="*/ 29 w 161"/>
                <a:gd name="T63" fmla="*/ 167 h 881"/>
                <a:gd name="T64" fmla="*/ 29 w 161"/>
                <a:gd name="T65" fmla="*/ 163 h 881"/>
                <a:gd name="T66" fmla="*/ 29 w 161"/>
                <a:gd name="T67" fmla="*/ 159 h 881"/>
                <a:gd name="T68" fmla="*/ 27 w 161"/>
                <a:gd name="T69" fmla="*/ 159 h 881"/>
                <a:gd name="T70" fmla="*/ 24 w 161"/>
                <a:gd name="T71" fmla="*/ 159 h 881"/>
                <a:gd name="T72" fmla="*/ 22 w 161"/>
                <a:gd name="T73" fmla="*/ 159 h 881"/>
                <a:gd name="T74" fmla="*/ 18 w 161"/>
                <a:gd name="T75" fmla="*/ 159 h 881"/>
                <a:gd name="T76" fmla="*/ 49 w 161"/>
                <a:gd name="T77" fmla="*/ 120 h 8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1"/>
                <a:gd name="T118" fmla="*/ 0 h 881"/>
                <a:gd name="T119" fmla="*/ 161 w 161"/>
                <a:gd name="T120" fmla="*/ 881 h 88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1" h="881">
                  <a:moveTo>
                    <a:pt x="49" y="120"/>
                  </a:moveTo>
                  <a:lnTo>
                    <a:pt x="72" y="93"/>
                  </a:lnTo>
                  <a:lnTo>
                    <a:pt x="92" y="70"/>
                  </a:lnTo>
                  <a:lnTo>
                    <a:pt x="111" y="47"/>
                  </a:lnTo>
                  <a:lnTo>
                    <a:pt x="149" y="0"/>
                  </a:lnTo>
                  <a:lnTo>
                    <a:pt x="149" y="10"/>
                  </a:lnTo>
                  <a:lnTo>
                    <a:pt x="149" y="22"/>
                  </a:lnTo>
                  <a:lnTo>
                    <a:pt x="149" y="35"/>
                  </a:lnTo>
                  <a:lnTo>
                    <a:pt x="150" y="49"/>
                  </a:lnTo>
                  <a:lnTo>
                    <a:pt x="150" y="54"/>
                  </a:lnTo>
                  <a:lnTo>
                    <a:pt x="150" y="60"/>
                  </a:lnTo>
                  <a:lnTo>
                    <a:pt x="150" y="67"/>
                  </a:lnTo>
                  <a:lnTo>
                    <a:pt x="150" y="73"/>
                  </a:lnTo>
                  <a:lnTo>
                    <a:pt x="150" y="79"/>
                  </a:lnTo>
                  <a:lnTo>
                    <a:pt x="150" y="84"/>
                  </a:lnTo>
                  <a:lnTo>
                    <a:pt x="150" y="90"/>
                  </a:lnTo>
                  <a:lnTo>
                    <a:pt x="150" y="96"/>
                  </a:lnTo>
                  <a:lnTo>
                    <a:pt x="150" y="97"/>
                  </a:lnTo>
                  <a:lnTo>
                    <a:pt x="150" y="99"/>
                  </a:lnTo>
                  <a:lnTo>
                    <a:pt x="150" y="102"/>
                  </a:lnTo>
                  <a:lnTo>
                    <a:pt x="150" y="103"/>
                  </a:lnTo>
                  <a:lnTo>
                    <a:pt x="152" y="260"/>
                  </a:lnTo>
                  <a:lnTo>
                    <a:pt x="154" y="437"/>
                  </a:lnTo>
                  <a:lnTo>
                    <a:pt x="158" y="599"/>
                  </a:lnTo>
                  <a:lnTo>
                    <a:pt x="161" y="712"/>
                  </a:lnTo>
                  <a:lnTo>
                    <a:pt x="0" y="881"/>
                  </a:lnTo>
                  <a:lnTo>
                    <a:pt x="8" y="739"/>
                  </a:lnTo>
                  <a:lnTo>
                    <a:pt x="17" y="535"/>
                  </a:lnTo>
                  <a:lnTo>
                    <a:pt x="25" y="328"/>
                  </a:lnTo>
                  <a:lnTo>
                    <a:pt x="29" y="176"/>
                  </a:lnTo>
                  <a:lnTo>
                    <a:pt x="29" y="171"/>
                  </a:lnTo>
                  <a:lnTo>
                    <a:pt x="29" y="167"/>
                  </a:lnTo>
                  <a:lnTo>
                    <a:pt x="29" y="163"/>
                  </a:lnTo>
                  <a:lnTo>
                    <a:pt x="29" y="159"/>
                  </a:lnTo>
                  <a:lnTo>
                    <a:pt x="27" y="159"/>
                  </a:lnTo>
                  <a:lnTo>
                    <a:pt x="24" y="159"/>
                  </a:lnTo>
                  <a:lnTo>
                    <a:pt x="22" y="159"/>
                  </a:lnTo>
                  <a:lnTo>
                    <a:pt x="18" y="159"/>
                  </a:lnTo>
                  <a:lnTo>
                    <a:pt x="49" y="12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2" name="Freeform 20"/>
            <p:cNvSpPr>
              <a:spLocks/>
            </p:cNvSpPr>
            <p:nvPr/>
          </p:nvSpPr>
          <p:spPr bwMode="auto">
            <a:xfrm>
              <a:off x="3402" y="2114"/>
              <a:ext cx="826" cy="63"/>
            </a:xfrm>
            <a:custGeom>
              <a:avLst/>
              <a:gdLst>
                <a:gd name="T0" fmla="*/ 826 w 826"/>
                <a:gd name="T1" fmla="*/ 26 h 63"/>
                <a:gd name="T2" fmla="*/ 796 w 826"/>
                <a:gd name="T3" fmla="*/ 63 h 63"/>
                <a:gd name="T4" fmla="*/ 746 w 826"/>
                <a:gd name="T5" fmla="*/ 61 h 63"/>
                <a:gd name="T6" fmla="*/ 692 w 826"/>
                <a:gd name="T7" fmla="*/ 60 h 63"/>
                <a:gd name="T8" fmla="*/ 635 w 826"/>
                <a:gd name="T9" fmla="*/ 59 h 63"/>
                <a:gd name="T10" fmla="*/ 575 w 826"/>
                <a:gd name="T11" fmla="*/ 57 h 63"/>
                <a:gd name="T12" fmla="*/ 514 w 826"/>
                <a:gd name="T13" fmla="*/ 54 h 63"/>
                <a:gd name="T14" fmla="*/ 451 w 826"/>
                <a:gd name="T15" fmla="*/ 53 h 63"/>
                <a:gd name="T16" fmla="*/ 389 w 826"/>
                <a:gd name="T17" fmla="*/ 52 h 63"/>
                <a:gd name="T18" fmla="*/ 328 w 826"/>
                <a:gd name="T19" fmla="*/ 50 h 63"/>
                <a:gd name="T20" fmla="*/ 269 w 826"/>
                <a:gd name="T21" fmla="*/ 49 h 63"/>
                <a:gd name="T22" fmla="*/ 214 w 826"/>
                <a:gd name="T23" fmla="*/ 47 h 63"/>
                <a:gd name="T24" fmla="*/ 162 w 826"/>
                <a:gd name="T25" fmla="*/ 46 h 63"/>
                <a:gd name="T26" fmla="*/ 116 w 826"/>
                <a:gd name="T27" fmla="*/ 44 h 63"/>
                <a:gd name="T28" fmla="*/ 76 w 826"/>
                <a:gd name="T29" fmla="*/ 43 h 63"/>
                <a:gd name="T30" fmla="*/ 43 w 826"/>
                <a:gd name="T31" fmla="*/ 42 h 63"/>
                <a:gd name="T32" fmla="*/ 18 w 826"/>
                <a:gd name="T33" fmla="*/ 40 h 63"/>
                <a:gd name="T34" fmla="*/ 0 w 826"/>
                <a:gd name="T35" fmla="*/ 40 h 63"/>
                <a:gd name="T36" fmla="*/ 53 w 826"/>
                <a:gd name="T37" fmla="*/ 0 h 63"/>
                <a:gd name="T38" fmla="*/ 101 w 826"/>
                <a:gd name="T39" fmla="*/ 2 h 63"/>
                <a:gd name="T40" fmla="*/ 150 w 826"/>
                <a:gd name="T41" fmla="*/ 2 h 63"/>
                <a:gd name="T42" fmla="*/ 198 w 826"/>
                <a:gd name="T43" fmla="*/ 3 h 63"/>
                <a:gd name="T44" fmla="*/ 246 w 826"/>
                <a:gd name="T45" fmla="*/ 4 h 63"/>
                <a:gd name="T46" fmla="*/ 294 w 826"/>
                <a:gd name="T47" fmla="*/ 4 h 63"/>
                <a:gd name="T48" fmla="*/ 343 w 826"/>
                <a:gd name="T49" fmla="*/ 6 h 63"/>
                <a:gd name="T50" fmla="*/ 391 w 826"/>
                <a:gd name="T51" fmla="*/ 7 h 63"/>
                <a:gd name="T52" fmla="*/ 441 w 826"/>
                <a:gd name="T53" fmla="*/ 9 h 63"/>
                <a:gd name="T54" fmla="*/ 489 w 826"/>
                <a:gd name="T55" fmla="*/ 10 h 63"/>
                <a:gd name="T56" fmla="*/ 537 w 826"/>
                <a:gd name="T57" fmla="*/ 12 h 63"/>
                <a:gd name="T58" fmla="*/ 585 w 826"/>
                <a:gd name="T59" fmla="*/ 14 h 63"/>
                <a:gd name="T60" fmla="*/ 634 w 826"/>
                <a:gd name="T61" fmla="*/ 16 h 63"/>
                <a:gd name="T62" fmla="*/ 682 w 826"/>
                <a:gd name="T63" fmla="*/ 19 h 63"/>
                <a:gd name="T64" fmla="*/ 730 w 826"/>
                <a:gd name="T65" fmla="*/ 20 h 63"/>
                <a:gd name="T66" fmla="*/ 778 w 826"/>
                <a:gd name="T67" fmla="*/ 23 h 63"/>
                <a:gd name="T68" fmla="*/ 826 w 826"/>
                <a:gd name="T69" fmla="*/ 26 h 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6"/>
                <a:gd name="T106" fmla="*/ 0 h 63"/>
                <a:gd name="T107" fmla="*/ 826 w 826"/>
                <a:gd name="T108" fmla="*/ 63 h 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6" h="63">
                  <a:moveTo>
                    <a:pt x="826" y="26"/>
                  </a:moveTo>
                  <a:lnTo>
                    <a:pt x="796" y="63"/>
                  </a:lnTo>
                  <a:lnTo>
                    <a:pt x="746" y="61"/>
                  </a:lnTo>
                  <a:lnTo>
                    <a:pt x="692" y="60"/>
                  </a:lnTo>
                  <a:lnTo>
                    <a:pt x="635" y="59"/>
                  </a:lnTo>
                  <a:lnTo>
                    <a:pt x="575" y="57"/>
                  </a:lnTo>
                  <a:lnTo>
                    <a:pt x="514" y="54"/>
                  </a:lnTo>
                  <a:lnTo>
                    <a:pt x="451" y="53"/>
                  </a:lnTo>
                  <a:lnTo>
                    <a:pt x="389" y="52"/>
                  </a:lnTo>
                  <a:lnTo>
                    <a:pt x="328" y="50"/>
                  </a:lnTo>
                  <a:lnTo>
                    <a:pt x="269" y="49"/>
                  </a:lnTo>
                  <a:lnTo>
                    <a:pt x="214" y="47"/>
                  </a:lnTo>
                  <a:lnTo>
                    <a:pt x="162" y="46"/>
                  </a:lnTo>
                  <a:lnTo>
                    <a:pt x="116" y="44"/>
                  </a:lnTo>
                  <a:lnTo>
                    <a:pt x="76" y="43"/>
                  </a:lnTo>
                  <a:lnTo>
                    <a:pt x="43" y="42"/>
                  </a:lnTo>
                  <a:lnTo>
                    <a:pt x="18" y="40"/>
                  </a:lnTo>
                  <a:lnTo>
                    <a:pt x="0" y="40"/>
                  </a:lnTo>
                  <a:lnTo>
                    <a:pt x="53" y="0"/>
                  </a:lnTo>
                  <a:lnTo>
                    <a:pt x="101" y="2"/>
                  </a:lnTo>
                  <a:lnTo>
                    <a:pt x="150" y="2"/>
                  </a:lnTo>
                  <a:lnTo>
                    <a:pt x="198" y="3"/>
                  </a:lnTo>
                  <a:lnTo>
                    <a:pt x="246" y="4"/>
                  </a:lnTo>
                  <a:lnTo>
                    <a:pt x="294" y="4"/>
                  </a:lnTo>
                  <a:lnTo>
                    <a:pt x="343" y="6"/>
                  </a:lnTo>
                  <a:lnTo>
                    <a:pt x="391" y="7"/>
                  </a:lnTo>
                  <a:lnTo>
                    <a:pt x="441" y="9"/>
                  </a:lnTo>
                  <a:lnTo>
                    <a:pt x="489" y="10"/>
                  </a:lnTo>
                  <a:lnTo>
                    <a:pt x="537" y="12"/>
                  </a:lnTo>
                  <a:lnTo>
                    <a:pt x="585" y="14"/>
                  </a:lnTo>
                  <a:lnTo>
                    <a:pt x="634" y="16"/>
                  </a:lnTo>
                  <a:lnTo>
                    <a:pt x="682" y="19"/>
                  </a:lnTo>
                  <a:lnTo>
                    <a:pt x="730" y="20"/>
                  </a:lnTo>
                  <a:lnTo>
                    <a:pt x="778" y="23"/>
                  </a:lnTo>
                  <a:lnTo>
                    <a:pt x="826" y="26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3" name="Freeform 21"/>
            <p:cNvSpPr>
              <a:spLocks/>
            </p:cNvSpPr>
            <p:nvPr/>
          </p:nvSpPr>
          <p:spPr bwMode="auto">
            <a:xfrm>
              <a:off x="3545" y="1996"/>
              <a:ext cx="783" cy="70"/>
            </a:xfrm>
            <a:custGeom>
              <a:avLst/>
              <a:gdLst>
                <a:gd name="T0" fmla="*/ 0 w 783"/>
                <a:gd name="T1" fmla="*/ 50 h 70"/>
                <a:gd name="T2" fmla="*/ 66 w 783"/>
                <a:gd name="T3" fmla="*/ 0 h 70"/>
                <a:gd name="T4" fmla="*/ 71 w 783"/>
                <a:gd name="T5" fmla="*/ 0 h 70"/>
                <a:gd name="T6" fmla="*/ 89 w 783"/>
                <a:gd name="T7" fmla="*/ 0 h 70"/>
                <a:gd name="T8" fmla="*/ 117 w 783"/>
                <a:gd name="T9" fmla="*/ 0 h 70"/>
                <a:gd name="T10" fmla="*/ 153 w 783"/>
                <a:gd name="T11" fmla="*/ 1 h 70"/>
                <a:gd name="T12" fmla="*/ 196 w 783"/>
                <a:gd name="T13" fmla="*/ 1 h 70"/>
                <a:gd name="T14" fmla="*/ 246 w 783"/>
                <a:gd name="T15" fmla="*/ 3 h 70"/>
                <a:gd name="T16" fmla="*/ 301 w 783"/>
                <a:gd name="T17" fmla="*/ 4 h 70"/>
                <a:gd name="T18" fmla="*/ 358 w 783"/>
                <a:gd name="T19" fmla="*/ 6 h 70"/>
                <a:gd name="T20" fmla="*/ 417 w 783"/>
                <a:gd name="T21" fmla="*/ 7 h 70"/>
                <a:gd name="T22" fmla="*/ 478 w 783"/>
                <a:gd name="T23" fmla="*/ 8 h 70"/>
                <a:gd name="T24" fmla="*/ 539 w 783"/>
                <a:gd name="T25" fmla="*/ 10 h 70"/>
                <a:gd name="T26" fmla="*/ 596 w 783"/>
                <a:gd name="T27" fmla="*/ 13 h 70"/>
                <a:gd name="T28" fmla="*/ 651 w 783"/>
                <a:gd name="T29" fmla="*/ 16 h 70"/>
                <a:gd name="T30" fmla="*/ 701 w 783"/>
                <a:gd name="T31" fmla="*/ 18 h 70"/>
                <a:gd name="T32" fmla="*/ 746 w 783"/>
                <a:gd name="T33" fmla="*/ 21 h 70"/>
                <a:gd name="T34" fmla="*/ 783 w 783"/>
                <a:gd name="T35" fmla="*/ 24 h 70"/>
                <a:gd name="T36" fmla="*/ 746 w 783"/>
                <a:gd name="T37" fmla="*/ 70 h 70"/>
                <a:gd name="T38" fmla="*/ 699 w 783"/>
                <a:gd name="T39" fmla="*/ 67 h 70"/>
                <a:gd name="T40" fmla="*/ 653 w 783"/>
                <a:gd name="T41" fmla="*/ 65 h 70"/>
                <a:gd name="T42" fmla="*/ 605 w 783"/>
                <a:gd name="T43" fmla="*/ 63 h 70"/>
                <a:gd name="T44" fmla="*/ 558 w 783"/>
                <a:gd name="T45" fmla="*/ 61 h 70"/>
                <a:gd name="T46" fmla="*/ 512 w 783"/>
                <a:gd name="T47" fmla="*/ 60 h 70"/>
                <a:gd name="T48" fmla="*/ 466 w 783"/>
                <a:gd name="T49" fmla="*/ 58 h 70"/>
                <a:gd name="T50" fmla="*/ 419 w 783"/>
                <a:gd name="T51" fmla="*/ 57 h 70"/>
                <a:gd name="T52" fmla="*/ 373 w 783"/>
                <a:gd name="T53" fmla="*/ 57 h 70"/>
                <a:gd name="T54" fmla="*/ 326 w 783"/>
                <a:gd name="T55" fmla="*/ 55 h 70"/>
                <a:gd name="T56" fmla="*/ 280 w 783"/>
                <a:gd name="T57" fmla="*/ 55 h 70"/>
                <a:gd name="T58" fmla="*/ 233 w 783"/>
                <a:gd name="T59" fmla="*/ 54 h 70"/>
                <a:gd name="T60" fmla="*/ 187 w 783"/>
                <a:gd name="T61" fmla="*/ 53 h 70"/>
                <a:gd name="T62" fmla="*/ 141 w 783"/>
                <a:gd name="T63" fmla="*/ 53 h 70"/>
                <a:gd name="T64" fmla="*/ 92 w 783"/>
                <a:gd name="T65" fmla="*/ 51 h 70"/>
                <a:gd name="T66" fmla="*/ 46 w 783"/>
                <a:gd name="T67" fmla="*/ 51 h 70"/>
                <a:gd name="T68" fmla="*/ 0 w 783"/>
                <a:gd name="T69" fmla="*/ 50 h 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3"/>
                <a:gd name="T106" fmla="*/ 0 h 70"/>
                <a:gd name="T107" fmla="*/ 783 w 783"/>
                <a:gd name="T108" fmla="*/ 70 h 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3" h="70">
                  <a:moveTo>
                    <a:pt x="0" y="50"/>
                  </a:moveTo>
                  <a:lnTo>
                    <a:pt x="66" y="0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17" y="0"/>
                  </a:lnTo>
                  <a:lnTo>
                    <a:pt x="153" y="1"/>
                  </a:lnTo>
                  <a:lnTo>
                    <a:pt x="196" y="1"/>
                  </a:lnTo>
                  <a:lnTo>
                    <a:pt x="246" y="3"/>
                  </a:lnTo>
                  <a:lnTo>
                    <a:pt x="301" y="4"/>
                  </a:lnTo>
                  <a:lnTo>
                    <a:pt x="358" y="6"/>
                  </a:lnTo>
                  <a:lnTo>
                    <a:pt x="417" y="7"/>
                  </a:lnTo>
                  <a:lnTo>
                    <a:pt x="478" y="8"/>
                  </a:lnTo>
                  <a:lnTo>
                    <a:pt x="539" y="10"/>
                  </a:lnTo>
                  <a:lnTo>
                    <a:pt x="596" y="13"/>
                  </a:lnTo>
                  <a:lnTo>
                    <a:pt x="651" y="16"/>
                  </a:lnTo>
                  <a:lnTo>
                    <a:pt x="701" y="18"/>
                  </a:lnTo>
                  <a:lnTo>
                    <a:pt x="746" y="21"/>
                  </a:lnTo>
                  <a:lnTo>
                    <a:pt x="783" y="24"/>
                  </a:lnTo>
                  <a:lnTo>
                    <a:pt x="746" y="70"/>
                  </a:lnTo>
                  <a:lnTo>
                    <a:pt x="699" y="67"/>
                  </a:lnTo>
                  <a:lnTo>
                    <a:pt x="653" y="65"/>
                  </a:lnTo>
                  <a:lnTo>
                    <a:pt x="605" y="63"/>
                  </a:lnTo>
                  <a:lnTo>
                    <a:pt x="558" y="61"/>
                  </a:lnTo>
                  <a:lnTo>
                    <a:pt x="512" y="60"/>
                  </a:lnTo>
                  <a:lnTo>
                    <a:pt x="466" y="58"/>
                  </a:lnTo>
                  <a:lnTo>
                    <a:pt x="419" y="57"/>
                  </a:lnTo>
                  <a:lnTo>
                    <a:pt x="373" y="57"/>
                  </a:lnTo>
                  <a:lnTo>
                    <a:pt x="326" y="55"/>
                  </a:lnTo>
                  <a:lnTo>
                    <a:pt x="280" y="55"/>
                  </a:lnTo>
                  <a:lnTo>
                    <a:pt x="233" y="54"/>
                  </a:lnTo>
                  <a:lnTo>
                    <a:pt x="187" y="53"/>
                  </a:lnTo>
                  <a:lnTo>
                    <a:pt x="141" y="53"/>
                  </a:lnTo>
                  <a:lnTo>
                    <a:pt x="92" y="51"/>
                  </a:lnTo>
                  <a:lnTo>
                    <a:pt x="46" y="51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4" name="Freeform 22"/>
            <p:cNvSpPr>
              <a:spLocks/>
            </p:cNvSpPr>
            <p:nvPr/>
          </p:nvSpPr>
          <p:spPr bwMode="auto">
            <a:xfrm>
              <a:off x="3393" y="2154"/>
              <a:ext cx="816" cy="747"/>
            </a:xfrm>
            <a:custGeom>
              <a:avLst/>
              <a:gdLst>
                <a:gd name="T0" fmla="*/ 0 w 816"/>
                <a:gd name="T1" fmla="*/ 10 h 747"/>
                <a:gd name="T2" fmla="*/ 0 w 816"/>
                <a:gd name="T3" fmla="*/ 9 h 747"/>
                <a:gd name="T4" fmla="*/ 0 w 816"/>
                <a:gd name="T5" fmla="*/ 9 h 747"/>
                <a:gd name="T6" fmla="*/ 0 w 816"/>
                <a:gd name="T7" fmla="*/ 9 h 747"/>
                <a:gd name="T8" fmla="*/ 0 w 816"/>
                <a:gd name="T9" fmla="*/ 7 h 747"/>
                <a:gd name="T10" fmla="*/ 9 w 816"/>
                <a:gd name="T11" fmla="*/ 0 h 747"/>
                <a:gd name="T12" fmla="*/ 27 w 816"/>
                <a:gd name="T13" fmla="*/ 0 h 747"/>
                <a:gd name="T14" fmla="*/ 52 w 816"/>
                <a:gd name="T15" fmla="*/ 2 h 747"/>
                <a:gd name="T16" fmla="*/ 85 w 816"/>
                <a:gd name="T17" fmla="*/ 3 h 747"/>
                <a:gd name="T18" fmla="*/ 125 w 816"/>
                <a:gd name="T19" fmla="*/ 4 h 747"/>
                <a:gd name="T20" fmla="*/ 171 w 816"/>
                <a:gd name="T21" fmla="*/ 6 h 747"/>
                <a:gd name="T22" fmla="*/ 223 w 816"/>
                <a:gd name="T23" fmla="*/ 7 h 747"/>
                <a:gd name="T24" fmla="*/ 278 w 816"/>
                <a:gd name="T25" fmla="*/ 9 h 747"/>
                <a:gd name="T26" fmla="*/ 337 w 816"/>
                <a:gd name="T27" fmla="*/ 10 h 747"/>
                <a:gd name="T28" fmla="*/ 398 w 816"/>
                <a:gd name="T29" fmla="*/ 12 h 747"/>
                <a:gd name="T30" fmla="*/ 460 w 816"/>
                <a:gd name="T31" fmla="*/ 13 h 747"/>
                <a:gd name="T32" fmla="*/ 523 w 816"/>
                <a:gd name="T33" fmla="*/ 14 h 747"/>
                <a:gd name="T34" fmla="*/ 584 w 816"/>
                <a:gd name="T35" fmla="*/ 17 h 747"/>
                <a:gd name="T36" fmla="*/ 644 w 816"/>
                <a:gd name="T37" fmla="*/ 19 h 747"/>
                <a:gd name="T38" fmla="*/ 701 w 816"/>
                <a:gd name="T39" fmla="*/ 20 h 747"/>
                <a:gd name="T40" fmla="*/ 755 w 816"/>
                <a:gd name="T41" fmla="*/ 21 h 747"/>
                <a:gd name="T42" fmla="*/ 805 w 816"/>
                <a:gd name="T43" fmla="*/ 23 h 747"/>
                <a:gd name="T44" fmla="*/ 809 w 816"/>
                <a:gd name="T45" fmla="*/ 23 h 747"/>
                <a:gd name="T46" fmla="*/ 810 w 816"/>
                <a:gd name="T47" fmla="*/ 23 h 747"/>
                <a:gd name="T48" fmla="*/ 814 w 816"/>
                <a:gd name="T49" fmla="*/ 23 h 747"/>
                <a:gd name="T50" fmla="*/ 816 w 816"/>
                <a:gd name="T51" fmla="*/ 24 h 747"/>
                <a:gd name="T52" fmla="*/ 816 w 816"/>
                <a:gd name="T53" fmla="*/ 27 h 747"/>
                <a:gd name="T54" fmla="*/ 816 w 816"/>
                <a:gd name="T55" fmla="*/ 31 h 747"/>
                <a:gd name="T56" fmla="*/ 816 w 816"/>
                <a:gd name="T57" fmla="*/ 36 h 747"/>
                <a:gd name="T58" fmla="*/ 816 w 816"/>
                <a:gd name="T59" fmla="*/ 40 h 747"/>
                <a:gd name="T60" fmla="*/ 812 w 816"/>
                <a:gd name="T61" fmla="*/ 193 h 747"/>
                <a:gd name="T62" fmla="*/ 803 w 816"/>
                <a:gd name="T63" fmla="*/ 399 h 747"/>
                <a:gd name="T64" fmla="*/ 794 w 816"/>
                <a:gd name="T65" fmla="*/ 605 h 747"/>
                <a:gd name="T66" fmla="*/ 787 w 816"/>
                <a:gd name="T67" fmla="*/ 747 h 747"/>
                <a:gd name="T68" fmla="*/ 735 w 816"/>
                <a:gd name="T69" fmla="*/ 746 h 747"/>
                <a:gd name="T70" fmla="*/ 684 w 816"/>
                <a:gd name="T71" fmla="*/ 744 h 747"/>
                <a:gd name="T72" fmla="*/ 635 w 816"/>
                <a:gd name="T73" fmla="*/ 743 h 747"/>
                <a:gd name="T74" fmla="*/ 587 w 816"/>
                <a:gd name="T75" fmla="*/ 741 h 747"/>
                <a:gd name="T76" fmla="*/ 539 w 816"/>
                <a:gd name="T77" fmla="*/ 740 h 747"/>
                <a:gd name="T78" fmla="*/ 493 w 816"/>
                <a:gd name="T79" fmla="*/ 739 h 747"/>
                <a:gd name="T80" fmla="*/ 448 w 816"/>
                <a:gd name="T81" fmla="*/ 737 h 747"/>
                <a:gd name="T82" fmla="*/ 402 w 816"/>
                <a:gd name="T83" fmla="*/ 736 h 747"/>
                <a:gd name="T84" fmla="*/ 355 w 816"/>
                <a:gd name="T85" fmla="*/ 734 h 747"/>
                <a:gd name="T86" fmla="*/ 310 w 816"/>
                <a:gd name="T87" fmla="*/ 733 h 747"/>
                <a:gd name="T88" fmla="*/ 264 w 816"/>
                <a:gd name="T89" fmla="*/ 731 h 747"/>
                <a:gd name="T90" fmla="*/ 216 w 816"/>
                <a:gd name="T91" fmla="*/ 730 h 747"/>
                <a:gd name="T92" fmla="*/ 168 w 816"/>
                <a:gd name="T93" fmla="*/ 729 h 747"/>
                <a:gd name="T94" fmla="*/ 119 w 816"/>
                <a:gd name="T95" fmla="*/ 727 h 747"/>
                <a:gd name="T96" fmla="*/ 68 w 816"/>
                <a:gd name="T97" fmla="*/ 726 h 747"/>
                <a:gd name="T98" fmla="*/ 16 w 816"/>
                <a:gd name="T99" fmla="*/ 724 h 747"/>
                <a:gd name="T100" fmla="*/ 16 w 816"/>
                <a:gd name="T101" fmla="*/ 546 h 747"/>
                <a:gd name="T102" fmla="*/ 9 w 816"/>
                <a:gd name="T103" fmla="*/ 329 h 747"/>
                <a:gd name="T104" fmla="*/ 2 w 816"/>
                <a:gd name="T105" fmla="*/ 131 h 747"/>
                <a:gd name="T106" fmla="*/ 0 w 816"/>
                <a:gd name="T107" fmla="*/ 10 h 7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6"/>
                <a:gd name="T163" fmla="*/ 0 h 747"/>
                <a:gd name="T164" fmla="*/ 816 w 816"/>
                <a:gd name="T165" fmla="*/ 747 h 7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6" h="747">
                  <a:moveTo>
                    <a:pt x="0" y="10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52" y="2"/>
                  </a:lnTo>
                  <a:lnTo>
                    <a:pt x="85" y="3"/>
                  </a:lnTo>
                  <a:lnTo>
                    <a:pt x="125" y="4"/>
                  </a:lnTo>
                  <a:lnTo>
                    <a:pt x="171" y="6"/>
                  </a:lnTo>
                  <a:lnTo>
                    <a:pt x="223" y="7"/>
                  </a:lnTo>
                  <a:lnTo>
                    <a:pt x="278" y="9"/>
                  </a:lnTo>
                  <a:lnTo>
                    <a:pt x="337" y="10"/>
                  </a:lnTo>
                  <a:lnTo>
                    <a:pt x="398" y="12"/>
                  </a:lnTo>
                  <a:lnTo>
                    <a:pt x="460" y="13"/>
                  </a:lnTo>
                  <a:lnTo>
                    <a:pt x="523" y="14"/>
                  </a:lnTo>
                  <a:lnTo>
                    <a:pt x="584" y="17"/>
                  </a:lnTo>
                  <a:lnTo>
                    <a:pt x="644" y="19"/>
                  </a:lnTo>
                  <a:lnTo>
                    <a:pt x="701" y="20"/>
                  </a:lnTo>
                  <a:lnTo>
                    <a:pt x="755" y="21"/>
                  </a:lnTo>
                  <a:lnTo>
                    <a:pt x="805" y="23"/>
                  </a:lnTo>
                  <a:lnTo>
                    <a:pt x="809" y="23"/>
                  </a:lnTo>
                  <a:lnTo>
                    <a:pt x="810" y="23"/>
                  </a:lnTo>
                  <a:lnTo>
                    <a:pt x="814" y="23"/>
                  </a:lnTo>
                  <a:lnTo>
                    <a:pt x="816" y="24"/>
                  </a:lnTo>
                  <a:lnTo>
                    <a:pt x="816" y="27"/>
                  </a:lnTo>
                  <a:lnTo>
                    <a:pt x="816" y="31"/>
                  </a:lnTo>
                  <a:lnTo>
                    <a:pt x="816" y="36"/>
                  </a:lnTo>
                  <a:lnTo>
                    <a:pt x="816" y="40"/>
                  </a:lnTo>
                  <a:lnTo>
                    <a:pt x="812" y="193"/>
                  </a:lnTo>
                  <a:lnTo>
                    <a:pt x="803" y="399"/>
                  </a:lnTo>
                  <a:lnTo>
                    <a:pt x="794" y="605"/>
                  </a:lnTo>
                  <a:lnTo>
                    <a:pt x="787" y="747"/>
                  </a:lnTo>
                  <a:lnTo>
                    <a:pt x="735" y="746"/>
                  </a:lnTo>
                  <a:lnTo>
                    <a:pt x="684" y="744"/>
                  </a:lnTo>
                  <a:lnTo>
                    <a:pt x="635" y="743"/>
                  </a:lnTo>
                  <a:lnTo>
                    <a:pt x="587" y="741"/>
                  </a:lnTo>
                  <a:lnTo>
                    <a:pt x="539" y="740"/>
                  </a:lnTo>
                  <a:lnTo>
                    <a:pt x="493" y="739"/>
                  </a:lnTo>
                  <a:lnTo>
                    <a:pt x="448" y="737"/>
                  </a:lnTo>
                  <a:lnTo>
                    <a:pt x="402" y="736"/>
                  </a:lnTo>
                  <a:lnTo>
                    <a:pt x="355" y="734"/>
                  </a:lnTo>
                  <a:lnTo>
                    <a:pt x="310" y="733"/>
                  </a:lnTo>
                  <a:lnTo>
                    <a:pt x="264" y="731"/>
                  </a:lnTo>
                  <a:lnTo>
                    <a:pt x="216" y="730"/>
                  </a:lnTo>
                  <a:lnTo>
                    <a:pt x="168" y="729"/>
                  </a:lnTo>
                  <a:lnTo>
                    <a:pt x="119" y="727"/>
                  </a:lnTo>
                  <a:lnTo>
                    <a:pt x="68" y="726"/>
                  </a:lnTo>
                  <a:lnTo>
                    <a:pt x="16" y="724"/>
                  </a:lnTo>
                  <a:lnTo>
                    <a:pt x="16" y="546"/>
                  </a:lnTo>
                  <a:lnTo>
                    <a:pt x="9" y="329"/>
                  </a:lnTo>
                  <a:lnTo>
                    <a:pt x="2" y="13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5" name="Freeform 23"/>
            <p:cNvSpPr>
              <a:spLocks/>
            </p:cNvSpPr>
            <p:nvPr/>
          </p:nvSpPr>
          <p:spPr bwMode="auto">
            <a:xfrm>
              <a:off x="4330" y="2116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0 w 2"/>
                <a:gd name="T7" fmla="*/ 4 h 5"/>
                <a:gd name="T8" fmla="*/ 0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0 w 2"/>
                <a:gd name="T17" fmla="*/ 0 h 5"/>
                <a:gd name="T18" fmla="*/ 0 w 2"/>
                <a:gd name="T19" fmla="*/ 0 h 5"/>
                <a:gd name="T20" fmla="*/ 2 w 2"/>
                <a:gd name="T21" fmla="*/ 0 h 5"/>
                <a:gd name="T22" fmla="*/ 2 w 2"/>
                <a:gd name="T23" fmla="*/ 0 h 5"/>
                <a:gd name="T24" fmla="*/ 2 w 2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"/>
                <a:gd name="T40" fmla="*/ 0 h 5"/>
                <a:gd name="T41" fmla="*/ 2 w 2"/>
                <a:gd name="T42" fmla="*/ 5 h 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" h="5">
                  <a:moveTo>
                    <a:pt x="2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6" name="Freeform 24"/>
            <p:cNvSpPr>
              <a:spLocks/>
            </p:cNvSpPr>
            <p:nvPr/>
          </p:nvSpPr>
          <p:spPr bwMode="auto">
            <a:xfrm>
              <a:off x="3512" y="2046"/>
              <a:ext cx="779" cy="43"/>
            </a:xfrm>
            <a:custGeom>
              <a:avLst/>
              <a:gdLst>
                <a:gd name="T0" fmla="*/ 779 w 779"/>
                <a:gd name="T1" fmla="*/ 20 h 43"/>
                <a:gd name="T2" fmla="*/ 759 w 779"/>
                <a:gd name="T3" fmla="*/ 43 h 43"/>
                <a:gd name="T4" fmla="*/ 711 w 779"/>
                <a:gd name="T5" fmla="*/ 40 h 43"/>
                <a:gd name="T6" fmla="*/ 665 w 779"/>
                <a:gd name="T7" fmla="*/ 38 h 43"/>
                <a:gd name="T8" fmla="*/ 616 w 779"/>
                <a:gd name="T9" fmla="*/ 35 h 43"/>
                <a:gd name="T10" fmla="*/ 570 w 779"/>
                <a:gd name="T11" fmla="*/ 34 h 43"/>
                <a:gd name="T12" fmla="*/ 522 w 779"/>
                <a:gd name="T13" fmla="*/ 33 h 43"/>
                <a:gd name="T14" fmla="*/ 475 w 779"/>
                <a:gd name="T15" fmla="*/ 31 h 43"/>
                <a:gd name="T16" fmla="*/ 427 w 779"/>
                <a:gd name="T17" fmla="*/ 31 h 43"/>
                <a:gd name="T18" fmla="*/ 381 w 779"/>
                <a:gd name="T19" fmla="*/ 30 h 43"/>
                <a:gd name="T20" fmla="*/ 333 w 779"/>
                <a:gd name="T21" fmla="*/ 28 h 43"/>
                <a:gd name="T22" fmla="*/ 286 w 779"/>
                <a:gd name="T23" fmla="*/ 28 h 43"/>
                <a:gd name="T24" fmla="*/ 238 w 779"/>
                <a:gd name="T25" fmla="*/ 27 h 43"/>
                <a:gd name="T26" fmla="*/ 191 w 779"/>
                <a:gd name="T27" fmla="*/ 27 h 43"/>
                <a:gd name="T28" fmla="*/ 143 w 779"/>
                <a:gd name="T29" fmla="*/ 25 h 43"/>
                <a:gd name="T30" fmla="*/ 95 w 779"/>
                <a:gd name="T31" fmla="*/ 25 h 43"/>
                <a:gd name="T32" fmla="*/ 49 w 779"/>
                <a:gd name="T33" fmla="*/ 25 h 43"/>
                <a:gd name="T34" fmla="*/ 0 w 779"/>
                <a:gd name="T35" fmla="*/ 24 h 43"/>
                <a:gd name="T36" fmla="*/ 33 w 779"/>
                <a:gd name="T37" fmla="*/ 0 h 43"/>
                <a:gd name="T38" fmla="*/ 79 w 779"/>
                <a:gd name="T39" fmla="*/ 1 h 43"/>
                <a:gd name="T40" fmla="*/ 125 w 779"/>
                <a:gd name="T41" fmla="*/ 1 h 43"/>
                <a:gd name="T42" fmla="*/ 174 w 779"/>
                <a:gd name="T43" fmla="*/ 3 h 43"/>
                <a:gd name="T44" fmla="*/ 220 w 779"/>
                <a:gd name="T45" fmla="*/ 3 h 43"/>
                <a:gd name="T46" fmla="*/ 266 w 779"/>
                <a:gd name="T47" fmla="*/ 4 h 43"/>
                <a:gd name="T48" fmla="*/ 313 w 779"/>
                <a:gd name="T49" fmla="*/ 5 h 43"/>
                <a:gd name="T50" fmla="*/ 359 w 779"/>
                <a:gd name="T51" fmla="*/ 5 h 43"/>
                <a:gd name="T52" fmla="*/ 406 w 779"/>
                <a:gd name="T53" fmla="*/ 7 h 43"/>
                <a:gd name="T54" fmla="*/ 452 w 779"/>
                <a:gd name="T55" fmla="*/ 7 h 43"/>
                <a:gd name="T56" fmla="*/ 499 w 779"/>
                <a:gd name="T57" fmla="*/ 8 h 43"/>
                <a:gd name="T58" fmla="*/ 545 w 779"/>
                <a:gd name="T59" fmla="*/ 10 h 43"/>
                <a:gd name="T60" fmla="*/ 591 w 779"/>
                <a:gd name="T61" fmla="*/ 11 h 43"/>
                <a:gd name="T62" fmla="*/ 638 w 779"/>
                <a:gd name="T63" fmla="*/ 13 h 43"/>
                <a:gd name="T64" fmla="*/ 686 w 779"/>
                <a:gd name="T65" fmla="*/ 15 h 43"/>
                <a:gd name="T66" fmla="*/ 732 w 779"/>
                <a:gd name="T67" fmla="*/ 17 h 43"/>
                <a:gd name="T68" fmla="*/ 779 w 779"/>
                <a:gd name="T69" fmla="*/ 20 h 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9"/>
                <a:gd name="T106" fmla="*/ 0 h 43"/>
                <a:gd name="T107" fmla="*/ 779 w 779"/>
                <a:gd name="T108" fmla="*/ 43 h 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9" h="43">
                  <a:moveTo>
                    <a:pt x="779" y="20"/>
                  </a:moveTo>
                  <a:lnTo>
                    <a:pt x="759" y="43"/>
                  </a:lnTo>
                  <a:lnTo>
                    <a:pt x="711" y="40"/>
                  </a:lnTo>
                  <a:lnTo>
                    <a:pt x="665" y="38"/>
                  </a:lnTo>
                  <a:lnTo>
                    <a:pt x="616" y="35"/>
                  </a:lnTo>
                  <a:lnTo>
                    <a:pt x="570" y="34"/>
                  </a:lnTo>
                  <a:lnTo>
                    <a:pt x="522" y="33"/>
                  </a:lnTo>
                  <a:lnTo>
                    <a:pt x="475" y="31"/>
                  </a:lnTo>
                  <a:lnTo>
                    <a:pt x="427" y="31"/>
                  </a:lnTo>
                  <a:lnTo>
                    <a:pt x="381" y="30"/>
                  </a:lnTo>
                  <a:lnTo>
                    <a:pt x="333" y="28"/>
                  </a:lnTo>
                  <a:lnTo>
                    <a:pt x="286" y="28"/>
                  </a:lnTo>
                  <a:lnTo>
                    <a:pt x="238" y="27"/>
                  </a:lnTo>
                  <a:lnTo>
                    <a:pt x="191" y="27"/>
                  </a:lnTo>
                  <a:lnTo>
                    <a:pt x="143" y="25"/>
                  </a:lnTo>
                  <a:lnTo>
                    <a:pt x="95" y="25"/>
                  </a:lnTo>
                  <a:lnTo>
                    <a:pt x="49" y="25"/>
                  </a:lnTo>
                  <a:lnTo>
                    <a:pt x="0" y="24"/>
                  </a:lnTo>
                  <a:lnTo>
                    <a:pt x="33" y="0"/>
                  </a:lnTo>
                  <a:lnTo>
                    <a:pt x="79" y="1"/>
                  </a:lnTo>
                  <a:lnTo>
                    <a:pt x="125" y="1"/>
                  </a:lnTo>
                  <a:lnTo>
                    <a:pt x="174" y="3"/>
                  </a:lnTo>
                  <a:lnTo>
                    <a:pt x="220" y="3"/>
                  </a:lnTo>
                  <a:lnTo>
                    <a:pt x="266" y="4"/>
                  </a:lnTo>
                  <a:lnTo>
                    <a:pt x="313" y="5"/>
                  </a:lnTo>
                  <a:lnTo>
                    <a:pt x="359" y="5"/>
                  </a:lnTo>
                  <a:lnTo>
                    <a:pt x="406" y="7"/>
                  </a:lnTo>
                  <a:lnTo>
                    <a:pt x="452" y="7"/>
                  </a:lnTo>
                  <a:lnTo>
                    <a:pt x="499" y="8"/>
                  </a:lnTo>
                  <a:lnTo>
                    <a:pt x="545" y="10"/>
                  </a:lnTo>
                  <a:lnTo>
                    <a:pt x="591" y="11"/>
                  </a:lnTo>
                  <a:lnTo>
                    <a:pt x="638" y="13"/>
                  </a:lnTo>
                  <a:lnTo>
                    <a:pt x="686" y="15"/>
                  </a:lnTo>
                  <a:lnTo>
                    <a:pt x="732" y="17"/>
                  </a:lnTo>
                  <a:lnTo>
                    <a:pt x="779" y="2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7" name="Freeform 25"/>
            <p:cNvSpPr>
              <a:spLocks/>
            </p:cNvSpPr>
            <p:nvPr/>
          </p:nvSpPr>
          <p:spPr bwMode="auto">
            <a:xfrm>
              <a:off x="3455" y="2089"/>
              <a:ext cx="797" cy="51"/>
            </a:xfrm>
            <a:custGeom>
              <a:avLst/>
              <a:gdLst>
                <a:gd name="T0" fmla="*/ 797 w 797"/>
                <a:gd name="T1" fmla="*/ 24 h 51"/>
                <a:gd name="T2" fmla="*/ 773 w 797"/>
                <a:gd name="T3" fmla="*/ 51 h 51"/>
                <a:gd name="T4" fmla="*/ 725 w 797"/>
                <a:gd name="T5" fmla="*/ 48 h 51"/>
                <a:gd name="T6" fmla="*/ 677 w 797"/>
                <a:gd name="T7" fmla="*/ 45 h 51"/>
                <a:gd name="T8" fmla="*/ 629 w 797"/>
                <a:gd name="T9" fmla="*/ 44 h 51"/>
                <a:gd name="T10" fmla="*/ 581 w 797"/>
                <a:gd name="T11" fmla="*/ 41 h 51"/>
                <a:gd name="T12" fmla="*/ 532 w 797"/>
                <a:gd name="T13" fmla="*/ 39 h 51"/>
                <a:gd name="T14" fmla="*/ 484 w 797"/>
                <a:gd name="T15" fmla="*/ 37 h 51"/>
                <a:gd name="T16" fmla="*/ 436 w 797"/>
                <a:gd name="T17" fmla="*/ 35 h 51"/>
                <a:gd name="T18" fmla="*/ 388 w 797"/>
                <a:gd name="T19" fmla="*/ 34 h 51"/>
                <a:gd name="T20" fmla="*/ 338 w 797"/>
                <a:gd name="T21" fmla="*/ 32 h 51"/>
                <a:gd name="T22" fmla="*/ 290 w 797"/>
                <a:gd name="T23" fmla="*/ 31 h 51"/>
                <a:gd name="T24" fmla="*/ 241 w 797"/>
                <a:gd name="T25" fmla="*/ 29 h 51"/>
                <a:gd name="T26" fmla="*/ 193 w 797"/>
                <a:gd name="T27" fmla="*/ 29 h 51"/>
                <a:gd name="T28" fmla="*/ 145 w 797"/>
                <a:gd name="T29" fmla="*/ 28 h 51"/>
                <a:gd name="T30" fmla="*/ 97 w 797"/>
                <a:gd name="T31" fmla="*/ 27 h 51"/>
                <a:gd name="T32" fmla="*/ 48 w 797"/>
                <a:gd name="T33" fmla="*/ 27 h 51"/>
                <a:gd name="T34" fmla="*/ 0 w 797"/>
                <a:gd name="T35" fmla="*/ 25 h 51"/>
                <a:gd name="T36" fmla="*/ 34 w 797"/>
                <a:gd name="T37" fmla="*/ 0 h 51"/>
                <a:gd name="T38" fmla="*/ 70 w 797"/>
                <a:gd name="T39" fmla="*/ 1 h 51"/>
                <a:gd name="T40" fmla="*/ 111 w 797"/>
                <a:gd name="T41" fmla="*/ 1 h 51"/>
                <a:gd name="T42" fmla="*/ 154 w 797"/>
                <a:gd name="T43" fmla="*/ 2 h 51"/>
                <a:gd name="T44" fmla="*/ 198 w 797"/>
                <a:gd name="T45" fmla="*/ 4 h 51"/>
                <a:gd name="T46" fmla="*/ 247 w 797"/>
                <a:gd name="T47" fmla="*/ 5 h 51"/>
                <a:gd name="T48" fmla="*/ 295 w 797"/>
                <a:gd name="T49" fmla="*/ 7 h 51"/>
                <a:gd name="T50" fmla="*/ 347 w 797"/>
                <a:gd name="T51" fmla="*/ 8 h 51"/>
                <a:gd name="T52" fmla="*/ 398 w 797"/>
                <a:gd name="T53" fmla="*/ 10 h 51"/>
                <a:gd name="T54" fmla="*/ 450 w 797"/>
                <a:gd name="T55" fmla="*/ 12 h 51"/>
                <a:gd name="T56" fmla="*/ 502 w 797"/>
                <a:gd name="T57" fmla="*/ 14 h 51"/>
                <a:gd name="T58" fmla="*/ 556 w 797"/>
                <a:gd name="T59" fmla="*/ 15 h 51"/>
                <a:gd name="T60" fmla="*/ 606 w 797"/>
                <a:gd name="T61" fmla="*/ 17 h 51"/>
                <a:gd name="T62" fmla="*/ 657 w 797"/>
                <a:gd name="T63" fmla="*/ 18 h 51"/>
                <a:gd name="T64" fmla="*/ 706 w 797"/>
                <a:gd name="T65" fmla="*/ 21 h 51"/>
                <a:gd name="T66" fmla="*/ 752 w 797"/>
                <a:gd name="T67" fmla="*/ 22 h 51"/>
                <a:gd name="T68" fmla="*/ 797 w 797"/>
                <a:gd name="T69" fmla="*/ 24 h 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7"/>
                <a:gd name="T106" fmla="*/ 0 h 51"/>
                <a:gd name="T107" fmla="*/ 797 w 797"/>
                <a:gd name="T108" fmla="*/ 51 h 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7" h="51">
                  <a:moveTo>
                    <a:pt x="797" y="24"/>
                  </a:moveTo>
                  <a:lnTo>
                    <a:pt x="773" y="51"/>
                  </a:lnTo>
                  <a:lnTo>
                    <a:pt x="725" y="48"/>
                  </a:lnTo>
                  <a:lnTo>
                    <a:pt x="677" y="45"/>
                  </a:lnTo>
                  <a:lnTo>
                    <a:pt x="629" y="44"/>
                  </a:lnTo>
                  <a:lnTo>
                    <a:pt x="581" y="41"/>
                  </a:lnTo>
                  <a:lnTo>
                    <a:pt x="532" y="39"/>
                  </a:lnTo>
                  <a:lnTo>
                    <a:pt x="484" y="37"/>
                  </a:lnTo>
                  <a:lnTo>
                    <a:pt x="436" y="35"/>
                  </a:lnTo>
                  <a:lnTo>
                    <a:pt x="388" y="34"/>
                  </a:lnTo>
                  <a:lnTo>
                    <a:pt x="338" y="32"/>
                  </a:lnTo>
                  <a:lnTo>
                    <a:pt x="290" y="31"/>
                  </a:lnTo>
                  <a:lnTo>
                    <a:pt x="241" y="29"/>
                  </a:lnTo>
                  <a:lnTo>
                    <a:pt x="193" y="29"/>
                  </a:lnTo>
                  <a:lnTo>
                    <a:pt x="145" y="28"/>
                  </a:lnTo>
                  <a:lnTo>
                    <a:pt x="97" y="27"/>
                  </a:lnTo>
                  <a:lnTo>
                    <a:pt x="48" y="27"/>
                  </a:lnTo>
                  <a:lnTo>
                    <a:pt x="0" y="25"/>
                  </a:lnTo>
                  <a:lnTo>
                    <a:pt x="34" y="0"/>
                  </a:lnTo>
                  <a:lnTo>
                    <a:pt x="70" y="1"/>
                  </a:lnTo>
                  <a:lnTo>
                    <a:pt x="111" y="1"/>
                  </a:lnTo>
                  <a:lnTo>
                    <a:pt x="154" y="2"/>
                  </a:lnTo>
                  <a:lnTo>
                    <a:pt x="198" y="4"/>
                  </a:lnTo>
                  <a:lnTo>
                    <a:pt x="247" y="5"/>
                  </a:lnTo>
                  <a:lnTo>
                    <a:pt x="295" y="7"/>
                  </a:lnTo>
                  <a:lnTo>
                    <a:pt x="347" y="8"/>
                  </a:lnTo>
                  <a:lnTo>
                    <a:pt x="398" y="10"/>
                  </a:lnTo>
                  <a:lnTo>
                    <a:pt x="450" y="12"/>
                  </a:lnTo>
                  <a:lnTo>
                    <a:pt x="502" y="14"/>
                  </a:lnTo>
                  <a:lnTo>
                    <a:pt x="556" y="15"/>
                  </a:lnTo>
                  <a:lnTo>
                    <a:pt x="606" y="17"/>
                  </a:lnTo>
                  <a:lnTo>
                    <a:pt x="657" y="18"/>
                  </a:lnTo>
                  <a:lnTo>
                    <a:pt x="706" y="21"/>
                  </a:lnTo>
                  <a:lnTo>
                    <a:pt x="752" y="22"/>
                  </a:lnTo>
                  <a:lnTo>
                    <a:pt x="797" y="24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8" name="Freeform 26"/>
            <p:cNvSpPr>
              <a:spLocks/>
            </p:cNvSpPr>
            <p:nvPr/>
          </p:nvSpPr>
          <p:spPr bwMode="auto">
            <a:xfrm>
              <a:off x="3489" y="2070"/>
              <a:ext cx="782" cy="43"/>
            </a:xfrm>
            <a:custGeom>
              <a:avLst/>
              <a:gdLst>
                <a:gd name="T0" fmla="*/ 782 w 782"/>
                <a:gd name="T1" fmla="*/ 19 h 43"/>
                <a:gd name="T2" fmla="*/ 763 w 782"/>
                <a:gd name="T3" fmla="*/ 43 h 43"/>
                <a:gd name="T4" fmla="*/ 718 w 782"/>
                <a:gd name="T5" fmla="*/ 41 h 43"/>
                <a:gd name="T6" fmla="*/ 672 w 782"/>
                <a:gd name="T7" fmla="*/ 40 h 43"/>
                <a:gd name="T8" fmla="*/ 623 w 782"/>
                <a:gd name="T9" fmla="*/ 37 h 43"/>
                <a:gd name="T10" fmla="*/ 572 w 782"/>
                <a:gd name="T11" fmla="*/ 36 h 43"/>
                <a:gd name="T12" fmla="*/ 522 w 782"/>
                <a:gd name="T13" fmla="*/ 34 h 43"/>
                <a:gd name="T14" fmla="*/ 468 w 782"/>
                <a:gd name="T15" fmla="*/ 33 h 43"/>
                <a:gd name="T16" fmla="*/ 416 w 782"/>
                <a:gd name="T17" fmla="*/ 31 h 43"/>
                <a:gd name="T18" fmla="*/ 364 w 782"/>
                <a:gd name="T19" fmla="*/ 29 h 43"/>
                <a:gd name="T20" fmla="*/ 313 w 782"/>
                <a:gd name="T21" fmla="*/ 27 h 43"/>
                <a:gd name="T22" fmla="*/ 261 w 782"/>
                <a:gd name="T23" fmla="*/ 26 h 43"/>
                <a:gd name="T24" fmla="*/ 213 w 782"/>
                <a:gd name="T25" fmla="*/ 24 h 43"/>
                <a:gd name="T26" fmla="*/ 164 w 782"/>
                <a:gd name="T27" fmla="*/ 23 h 43"/>
                <a:gd name="T28" fmla="*/ 120 w 782"/>
                <a:gd name="T29" fmla="*/ 21 h 43"/>
                <a:gd name="T30" fmla="*/ 77 w 782"/>
                <a:gd name="T31" fmla="*/ 20 h 43"/>
                <a:gd name="T32" fmla="*/ 36 w 782"/>
                <a:gd name="T33" fmla="*/ 20 h 43"/>
                <a:gd name="T34" fmla="*/ 0 w 782"/>
                <a:gd name="T35" fmla="*/ 19 h 43"/>
                <a:gd name="T36" fmla="*/ 23 w 782"/>
                <a:gd name="T37" fmla="*/ 0 h 43"/>
                <a:gd name="T38" fmla="*/ 72 w 782"/>
                <a:gd name="T39" fmla="*/ 1 h 43"/>
                <a:gd name="T40" fmla="*/ 118 w 782"/>
                <a:gd name="T41" fmla="*/ 1 h 43"/>
                <a:gd name="T42" fmla="*/ 166 w 782"/>
                <a:gd name="T43" fmla="*/ 1 h 43"/>
                <a:gd name="T44" fmla="*/ 214 w 782"/>
                <a:gd name="T45" fmla="*/ 3 h 43"/>
                <a:gd name="T46" fmla="*/ 261 w 782"/>
                <a:gd name="T47" fmla="*/ 3 h 43"/>
                <a:gd name="T48" fmla="*/ 309 w 782"/>
                <a:gd name="T49" fmla="*/ 4 h 43"/>
                <a:gd name="T50" fmla="*/ 356 w 782"/>
                <a:gd name="T51" fmla="*/ 4 h 43"/>
                <a:gd name="T52" fmla="*/ 404 w 782"/>
                <a:gd name="T53" fmla="*/ 6 h 43"/>
                <a:gd name="T54" fmla="*/ 450 w 782"/>
                <a:gd name="T55" fmla="*/ 7 h 43"/>
                <a:gd name="T56" fmla="*/ 498 w 782"/>
                <a:gd name="T57" fmla="*/ 7 h 43"/>
                <a:gd name="T58" fmla="*/ 545 w 782"/>
                <a:gd name="T59" fmla="*/ 9 h 43"/>
                <a:gd name="T60" fmla="*/ 593 w 782"/>
                <a:gd name="T61" fmla="*/ 10 h 43"/>
                <a:gd name="T62" fmla="*/ 639 w 782"/>
                <a:gd name="T63" fmla="*/ 11 h 43"/>
                <a:gd name="T64" fmla="*/ 688 w 782"/>
                <a:gd name="T65" fmla="*/ 14 h 43"/>
                <a:gd name="T66" fmla="*/ 734 w 782"/>
                <a:gd name="T67" fmla="*/ 16 h 43"/>
                <a:gd name="T68" fmla="*/ 782 w 782"/>
                <a:gd name="T69" fmla="*/ 19 h 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2"/>
                <a:gd name="T106" fmla="*/ 0 h 43"/>
                <a:gd name="T107" fmla="*/ 782 w 782"/>
                <a:gd name="T108" fmla="*/ 43 h 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2" h="43">
                  <a:moveTo>
                    <a:pt x="782" y="19"/>
                  </a:moveTo>
                  <a:lnTo>
                    <a:pt x="763" y="43"/>
                  </a:lnTo>
                  <a:lnTo>
                    <a:pt x="718" y="41"/>
                  </a:lnTo>
                  <a:lnTo>
                    <a:pt x="672" y="40"/>
                  </a:lnTo>
                  <a:lnTo>
                    <a:pt x="623" y="37"/>
                  </a:lnTo>
                  <a:lnTo>
                    <a:pt x="572" y="36"/>
                  </a:lnTo>
                  <a:lnTo>
                    <a:pt x="522" y="34"/>
                  </a:lnTo>
                  <a:lnTo>
                    <a:pt x="468" y="33"/>
                  </a:lnTo>
                  <a:lnTo>
                    <a:pt x="416" y="31"/>
                  </a:lnTo>
                  <a:lnTo>
                    <a:pt x="364" y="29"/>
                  </a:lnTo>
                  <a:lnTo>
                    <a:pt x="313" y="27"/>
                  </a:lnTo>
                  <a:lnTo>
                    <a:pt x="261" y="26"/>
                  </a:lnTo>
                  <a:lnTo>
                    <a:pt x="213" y="24"/>
                  </a:lnTo>
                  <a:lnTo>
                    <a:pt x="164" y="23"/>
                  </a:lnTo>
                  <a:lnTo>
                    <a:pt x="120" y="21"/>
                  </a:lnTo>
                  <a:lnTo>
                    <a:pt x="77" y="20"/>
                  </a:lnTo>
                  <a:lnTo>
                    <a:pt x="36" y="20"/>
                  </a:lnTo>
                  <a:lnTo>
                    <a:pt x="0" y="19"/>
                  </a:lnTo>
                  <a:lnTo>
                    <a:pt x="23" y="0"/>
                  </a:lnTo>
                  <a:lnTo>
                    <a:pt x="72" y="1"/>
                  </a:lnTo>
                  <a:lnTo>
                    <a:pt x="118" y="1"/>
                  </a:lnTo>
                  <a:lnTo>
                    <a:pt x="166" y="1"/>
                  </a:lnTo>
                  <a:lnTo>
                    <a:pt x="214" y="3"/>
                  </a:lnTo>
                  <a:lnTo>
                    <a:pt x="261" y="3"/>
                  </a:lnTo>
                  <a:lnTo>
                    <a:pt x="309" y="4"/>
                  </a:lnTo>
                  <a:lnTo>
                    <a:pt x="356" y="4"/>
                  </a:lnTo>
                  <a:lnTo>
                    <a:pt x="404" y="6"/>
                  </a:lnTo>
                  <a:lnTo>
                    <a:pt x="450" y="7"/>
                  </a:lnTo>
                  <a:lnTo>
                    <a:pt x="498" y="7"/>
                  </a:lnTo>
                  <a:lnTo>
                    <a:pt x="545" y="9"/>
                  </a:lnTo>
                  <a:lnTo>
                    <a:pt x="593" y="10"/>
                  </a:lnTo>
                  <a:lnTo>
                    <a:pt x="639" y="11"/>
                  </a:lnTo>
                  <a:lnTo>
                    <a:pt x="688" y="14"/>
                  </a:lnTo>
                  <a:lnTo>
                    <a:pt x="734" y="16"/>
                  </a:lnTo>
                  <a:lnTo>
                    <a:pt x="782" y="1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9" name="Freeform 27"/>
            <p:cNvSpPr>
              <a:spLocks/>
            </p:cNvSpPr>
            <p:nvPr/>
          </p:nvSpPr>
          <p:spPr bwMode="auto">
            <a:xfrm>
              <a:off x="4180" y="2020"/>
              <a:ext cx="161" cy="881"/>
            </a:xfrm>
            <a:custGeom>
              <a:avLst/>
              <a:gdLst>
                <a:gd name="T0" fmla="*/ 48 w 161"/>
                <a:gd name="T1" fmla="*/ 120 h 881"/>
                <a:gd name="T2" fmla="*/ 72 w 161"/>
                <a:gd name="T3" fmla="*/ 93 h 881"/>
                <a:gd name="T4" fmla="*/ 91 w 161"/>
                <a:gd name="T5" fmla="*/ 69 h 881"/>
                <a:gd name="T6" fmla="*/ 111 w 161"/>
                <a:gd name="T7" fmla="*/ 46 h 881"/>
                <a:gd name="T8" fmla="*/ 148 w 161"/>
                <a:gd name="T9" fmla="*/ 0 h 881"/>
                <a:gd name="T10" fmla="*/ 148 w 161"/>
                <a:gd name="T11" fmla="*/ 10 h 881"/>
                <a:gd name="T12" fmla="*/ 148 w 161"/>
                <a:gd name="T13" fmla="*/ 21 h 881"/>
                <a:gd name="T14" fmla="*/ 148 w 161"/>
                <a:gd name="T15" fmla="*/ 33 h 881"/>
                <a:gd name="T16" fmla="*/ 150 w 161"/>
                <a:gd name="T17" fmla="*/ 47 h 881"/>
                <a:gd name="T18" fmla="*/ 150 w 161"/>
                <a:gd name="T19" fmla="*/ 53 h 881"/>
                <a:gd name="T20" fmla="*/ 150 w 161"/>
                <a:gd name="T21" fmla="*/ 60 h 881"/>
                <a:gd name="T22" fmla="*/ 150 w 161"/>
                <a:gd name="T23" fmla="*/ 66 h 881"/>
                <a:gd name="T24" fmla="*/ 150 w 161"/>
                <a:gd name="T25" fmla="*/ 73 h 881"/>
                <a:gd name="T26" fmla="*/ 150 w 161"/>
                <a:gd name="T27" fmla="*/ 79 h 881"/>
                <a:gd name="T28" fmla="*/ 150 w 161"/>
                <a:gd name="T29" fmla="*/ 84 h 881"/>
                <a:gd name="T30" fmla="*/ 150 w 161"/>
                <a:gd name="T31" fmla="*/ 90 h 881"/>
                <a:gd name="T32" fmla="*/ 150 w 161"/>
                <a:gd name="T33" fmla="*/ 96 h 881"/>
                <a:gd name="T34" fmla="*/ 150 w 161"/>
                <a:gd name="T35" fmla="*/ 97 h 881"/>
                <a:gd name="T36" fmla="*/ 150 w 161"/>
                <a:gd name="T37" fmla="*/ 98 h 881"/>
                <a:gd name="T38" fmla="*/ 150 w 161"/>
                <a:gd name="T39" fmla="*/ 100 h 881"/>
                <a:gd name="T40" fmla="*/ 150 w 161"/>
                <a:gd name="T41" fmla="*/ 101 h 881"/>
                <a:gd name="T42" fmla="*/ 152 w 161"/>
                <a:gd name="T43" fmla="*/ 258 h 881"/>
                <a:gd name="T44" fmla="*/ 154 w 161"/>
                <a:gd name="T45" fmla="*/ 435 h 881"/>
                <a:gd name="T46" fmla="*/ 157 w 161"/>
                <a:gd name="T47" fmla="*/ 597 h 881"/>
                <a:gd name="T48" fmla="*/ 161 w 161"/>
                <a:gd name="T49" fmla="*/ 710 h 881"/>
                <a:gd name="T50" fmla="*/ 0 w 161"/>
                <a:gd name="T51" fmla="*/ 881 h 881"/>
                <a:gd name="T52" fmla="*/ 7 w 161"/>
                <a:gd name="T53" fmla="*/ 739 h 881"/>
                <a:gd name="T54" fmla="*/ 16 w 161"/>
                <a:gd name="T55" fmla="*/ 533 h 881"/>
                <a:gd name="T56" fmla="*/ 25 w 161"/>
                <a:gd name="T57" fmla="*/ 327 h 881"/>
                <a:gd name="T58" fmla="*/ 29 w 161"/>
                <a:gd name="T59" fmla="*/ 174 h 881"/>
                <a:gd name="T60" fmla="*/ 29 w 161"/>
                <a:gd name="T61" fmla="*/ 170 h 881"/>
                <a:gd name="T62" fmla="*/ 29 w 161"/>
                <a:gd name="T63" fmla="*/ 165 h 881"/>
                <a:gd name="T64" fmla="*/ 29 w 161"/>
                <a:gd name="T65" fmla="*/ 161 h 881"/>
                <a:gd name="T66" fmla="*/ 29 w 161"/>
                <a:gd name="T67" fmla="*/ 158 h 881"/>
                <a:gd name="T68" fmla="*/ 27 w 161"/>
                <a:gd name="T69" fmla="*/ 157 h 881"/>
                <a:gd name="T70" fmla="*/ 23 w 161"/>
                <a:gd name="T71" fmla="*/ 157 h 881"/>
                <a:gd name="T72" fmla="*/ 22 w 161"/>
                <a:gd name="T73" fmla="*/ 157 h 881"/>
                <a:gd name="T74" fmla="*/ 18 w 161"/>
                <a:gd name="T75" fmla="*/ 157 h 881"/>
                <a:gd name="T76" fmla="*/ 48 w 161"/>
                <a:gd name="T77" fmla="*/ 120 h 8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1"/>
                <a:gd name="T118" fmla="*/ 0 h 881"/>
                <a:gd name="T119" fmla="*/ 161 w 161"/>
                <a:gd name="T120" fmla="*/ 881 h 88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1" h="881">
                  <a:moveTo>
                    <a:pt x="48" y="120"/>
                  </a:moveTo>
                  <a:lnTo>
                    <a:pt x="72" y="93"/>
                  </a:lnTo>
                  <a:lnTo>
                    <a:pt x="91" y="69"/>
                  </a:lnTo>
                  <a:lnTo>
                    <a:pt x="111" y="46"/>
                  </a:lnTo>
                  <a:lnTo>
                    <a:pt x="148" y="0"/>
                  </a:lnTo>
                  <a:lnTo>
                    <a:pt x="148" y="10"/>
                  </a:lnTo>
                  <a:lnTo>
                    <a:pt x="148" y="21"/>
                  </a:lnTo>
                  <a:lnTo>
                    <a:pt x="148" y="33"/>
                  </a:lnTo>
                  <a:lnTo>
                    <a:pt x="150" y="47"/>
                  </a:lnTo>
                  <a:lnTo>
                    <a:pt x="150" y="53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73"/>
                  </a:lnTo>
                  <a:lnTo>
                    <a:pt x="150" y="79"/>
                  </a:lnTo>
                  <a:lnTo>
                    <a:pt x="150" y="84"/>
                  </a:lnTo>
                  <a:lnTo>
                    <a:pt x="150" y="90"/>
                  </a:lnTo>
                  <a:lnTo>
                    <a:pt x="150" y="96"/>
                  </a:lnTo>
                  <a:lnTo>
                    <a:pt x="150" y="97"/>
                  </a:lnTo>
                  <a:lnTo>
                    <a:pt x="150" y="98"/>
                  </a:lnTo>
                  <a:lnTo>
                    <a:pt x="150" y="100"/>
                  </a:lnTo>
                  <a:lnTo>
                    <a:pt x="150" y="101"/>
                  </a:lnTo>
                  <a:lnTo>
                    <a:pt x="152" y="258"/>
                  </a:lnTo>
                  <a:lnTo>
                    <a:pt x="154" y="435"/>
                  </a:lnTo>
                  <a:lnTo>
                    <a:pt x="157" y="597"/>
                  </a:lnTo>
                  <a:lnTo>
                    <a:pt x="161" y="710"/>
                  </a:lnTo>
                  <a:lnTo>
                    <a:pt x="0" y="881"/>
                  </a:lnTo>
                  <a:lnTo>
                    <a:pt x="7" y="739"/>
                  </a:lnTo>
                  <a:lnTo>
                    <a:pt x="16" y="533"/>
                  </a:lnTo>
                  <a:lnTo>
                    <a:pt x="25" y="327"/>
                  </a:lnTo>
                  <a:lnTo>
                    <a:pt x="29" y="174"/>
                  </a:lnTo>
                  <a:lnTo>
                    <a:pt x="29" y="170"/>
                  </a:lnTo>
                  <a:lnTo>
                    <a:pt x="29" y="165"/>
                  </a:lnTo>
                  <a:lnTo>
                    <a:pt x="29" y="161"/>
                  </a:lnTo>
                  <a:lnTo>
                    <a:pt x="29" y="158"/>
                  </a:lnTo>
                  <a:lnTo>
                    <a:pt x="27" y="157"/>
                  </a:lnTo>
                  <a:lnTo>
                    <a:pt x="23" y="157"/>
                  </a:lnTo>
                  <a:lnTo>
                    <a:pt x="22" y="157"/>
                  </a:lnTo>
                  <a:lnTo>
                    <a:pt x="18" y="157"/>
                  </a:lnTo>
                  <a:lnTo>
                    <a:pt x="48" y="12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0" name="Freeform 28"/>
            <p:cNvSpPr>
              <a:spLocks/>
            </p:cNvSpPr>
            <p:nvPr/>
          </p:nvSpPr>
          <p:spPr bwMode="auto">
            <a:xfrm>
              <a:off x="3573" y="1310"/>
              <a:ext cx="829" cy="63"/>
            </a:xfrm>
            <a:custGeom>
              <a:avLst/>
              <a:gdLst>
                <a:gd name="T0" fmla="*/ 829 w 829"/>
                <a:gd name="T1" fmla="*/ 26 h 63"/>
                <a:gd name="T2" fmla="*/ 796 w 829"/>
                <a:gd name="T3" fmla="*/ 63 h 63"/>
                <a:gd name="T4" fmla="*/ 746 w 829"/>
                <a:gd name="T5" fmla="*/ 62 h 63"/>
                <a:gd name="T6" fmla="*/ 693 w 829"/>
                <a:gd name="T7" fmla="*/ 60 h 63"/>
                <a:gd name="T8" fmla="*/ 636 w 829"/>
                <a:gd name="T9" fmla="*/ 59 h 63"/>
                <a:gd name="T10" fmla="*/ 577 w 829"/>
                <a:gd name="T11" fmla="*/ 57 h 63"/>
                <a:gd name="T12" fmla="*/ 514 w 829"/>
                <a:gd name="T13" fmla="*/ 54 h 63"/>
                <a:gd name="T14" fmla="*/ 452 w 829"/>
                <a:gd name="T15" fmla="*/ 53 h 63"/>
                <a:gd name="T16" fmla="*/ 391 w 829"/>
                <a:gd name="T17" fmla="*/ 52 h 63"/>
                <a:gd name="T18" fmla="*/ 330 w 829"/>
                <a:gd name="T19" fmla="*/ 50 h 63"/>
                <a:gd name="T20" fmla="*/ 272 w 829"/>
                <a:gd name="T21" fmla="*/ 49 h 63"/>
                <a:gd name="T22" fmla="*/ 216 w 829"/>
                <a:gd name="T23" fmla="*/ 47 h 63"/>
                <a:gd name="T24" fmla="*/ 164 w 829"/>
                <a:gd name="T25" fmla="*/ 46 h 63"/>
                <a:gd name="T26" fmla="*/ 118 w 829"/>
                <a:gd name="T27" fmla="*/ 44 h 63"/>
                <a:gd name="T28" fmla="*/ 77 w 829"/>
                <a:gd name="T29" fmla="*/ 43 h 63"/>
                <a:gd name="T30" fmla="*/ 43 w 829"/>
                <a:gd name="T31" fmla="*/ 42 h 63"/>
                <a:gd name="T32" fmla="*/ 18 w 829"/>
                <a:gd name="T33" fmla="*/ 40 h 63"/>
                <a:gd name="T34" fmla="*/ 0 w 829"/>
                <a:gd name="T35" fmla="*/ 40 h 63"/>
                <a:gd name="T36" fmla="*/ 54 w 829"/>
                <a:gd name="T37" fmla="*/ 0 h 63"/>
                <a:gd name="T38" fmla="*/ 102 w 829"/>
                <a:gd name="T39" fmla="*/ 2 h 63"/>
                <a:gd name="T40" fmla="*/ 150 w 829"/>
                <a:gd name="T41" fmla="*/ 2 h 63"/>
                <a:gd name="T42" fmla="*/ 200 w 829"/>
                <a:gd name="T43" fmla="*/ 3 h 63"/>
                <a:gd name="T44" fmla="*/ 248 w 829"/>
                <a:gd name="T45" fmla="*/ 4 h 63"/>
                <a:gd name="T46" fmla="*/ 297 w 829"/>
                <a:gd name="T47" fmla="*/ 4 h 63"/>
                <a:gd name="T48" fmla="*/ 345 w 829"/>
                <a:gd name="T49" fmla="*/ 6 h 63"/>
                <a:gd name="T50" fmla="*/ 393 w 829"/>
                <a:gd name="T51" fmla="*/ 7 h 63"/>
                <a:gd name="T52" fmla="*/ 441 w 829"/>
                <a:gd name="T53" fmla="*/ 9 h 63"/>
                <a:gd name="T54" fmla="*/ 491 w 829"/>
                <a:gd name="T55" fmla="*/ 10 h 63"/>
                <a:gd name="T56" fmla="*/ 539 w 829"/>
                <a:gd name="T57" fmla="*/ 12 h 63"/>
                <a:gd name="T58" fmla="*/ 588 w 829"/>
                <a:gd name="T59" fmla="*/ 14 h 63"/>
                <a:gd name="T60" fmla="*/ 636 w 829"/>
                <a:gd name="T61" fmla="*/ 16 h 63"/>
                <a:gd name="T62" fmla="*/ 684 w 829"/>
                <a:gd name="T63" fmla="*/ 19 h 63"/>
                <a:gd name="T64" fmla="*/ 732 w 829"/>
                <a:gd name="T65" fmla="*/ 20 h 63"/>
                <a:gd name="T66" fmla="*/ 780 w 829"/>
                <a:gd name="T67" fmla="*/ 23 h 63"/>
                <a:gd name="T68" fmla="*/ 829 w 829"/>
                <a:gd name="T69" fmla="*/ 26 h 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9"/>
                <a:gd name="T106" fmla="*/ 0 h 63"/>
                <a:gd name="T107" fmla="*/ 829 w 829"/>
                <a:gd name="T108" fmla="*/ 63 h 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9" h="63">
                  <a:moveTo>
                    <a:pt x="829" y="26"/>
                  </a:moveTo>
                  <a:lnTo>
                    <a:pt x="796" y="63"/>
                  </a:lnTo>
                  <a:lnTo>
                    <a:pt x="746" y="62"/>
                  </a:lnTo>
                  <a:lnTo>
                    <a:pt x="693" y="60"/>
                  </a:lnTo>
                  <a:lnTo>
                    <a:pt x="636" y="59"/>
                  </a:lnTo>
                  <a:lnTo>
                    <a:pt x="577" y="57"/>
                  </a:lnTo>
                  <a:lnTo>
                    <a:pt x="514" y="54"/>
                  </a:lnTo>
                  <a:lnTo>
                    <a:pt x="452" y="53"/>
                  </a:lnTo>
                  <a:lnTo>
                    <a:pt x="391" y="52"/>
                  </a:lnTo>
                  <a:lnTo>
                    <a:pt x="330" y="50"/>
                  </a:lnTo>
                  <a:lnTo>
                    <a:pt x="272" y="49"/>
                  </a:lnTo>
                  <a:lnTo>
                    <a:pt x="216" y="47"/>
                  </a:lnTo>
                  <a:lnTo>
                    <a:pt x="164" y="46"/>
                  </a:lnTo>
                  <a:lnTo>
                    <a:pt x="118" y="44"/>
                  </a:lnTo>
                  <a:lnTo>
                    <a:pt x="77" y="43"/>
                  </a:lnTo>
                  <a:lnTo>
                    <a:pt x="43" y="42"/>
                  </a:lnTo>
                  <a:lnTo>
                    <a:pt x="18" y="40"/>
                  </a:lnTo>
                  <a:lnTo>
                    <a:pt x="0" y="40"/>
                  </a:lnTo>
                  <a:lnTo>
                    <a:pt x="54" y="0"/>
                  </a:lnTo>
                  <a:lnTo>
                    <a:pt x="102" y="2"/>
                  </a:lnTo>
                  <a:lnTo>
                    <a:pt x="150" y="2"/>
                  </a:lnTo>
                  <a:lnTo>
                    <a:pt x="200" y="3"/>
                  </a:lnTo>
                  <a:lnTo>
                    <a:pt x="248" y="4"/>
                  </a:lnTo>
                  <a:lnTo>
                    <a:pt x="297" y="4"/>
                  </a:lnTo>
                  <a:lnTo>
                    <a:pt x="345" y="6"/>
                  </a:lnTo>
                  <a:lnTo>
                    <a:pt x="393" y="7"/>
                  </a:lnTo>
                  <a:lnTo>
                    <a:pt x="441" y="9"/>
                  </a:lnTo>
                  <a:lnTo>
                    <a:pt x="491" y="10"/>
                  </a:lnTo>
                  <a:lnTo>
                    <a:pt x="539" y="12"/>
                  </a:lnTo>
                  <a:lnTo>
                    <a:pt x="588" y="14"/>
                  </a:lnTo>
                  <a:lnTo>
                    <a:pt x="636" y="16"/>
                  </a:lnTo>
                  <a:lnTo>
                    <a:pt x="684" y="19"/>
                  </a:lnTo>
                  <a:lnTo>
                    <a:pt x="732" y="20"/>
                  </a:lnTo>
                  <a:lnTo>
                    <a:pt x="780" y="23"/>
                  </a:lnTo>
                  <a:lnTo>
                    <a:pt x="829" y="26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1" name="Freeform 29"/>
            <p:cNvSpPr>
              <a:spLocks/>
            </p:cNvSpPr>
            <p:nvPr/>
          </p:nvSpPr>
          <p:spPr bwMode="auto">
            <a:xfrm>
              <a:off x="3718" y="1192"/>
              <a:ext cx="782" cy="70"/>
            </a:xfrm>
            <a:custGeom>
              <a:avLst/>
              <a:gdLst>
                <a:gd name="T0" fmla="*/ 0 w 782"/>
                <a:gd name="T1" fmla="*/ 50 h 70"/>
                <a:gd name="T2" fmla="*/ 66 w 782"/>
                <a:gd name="T3" fmla="*/ 0 h 70"/>
                <a:gd name="T4" fmla="*/ 71 w 782"/>
                <a:gd name="T5" fmla="*/ 0 h 70"/>
                <a:gd name="T6" fmla="*/ 89 w 782"/>
                <a:gd name="T7" fmla="*/ 0 h 70"/>
                <a:gd name="T8" fmla="*/ 118 w 782"/>
                <a:gd name="T9" fmla="*/ 0 h 70"/>
                <a:gd name="T10" fmla="*/ 153 w 782"/>
                <a:gd name="T11" fmla="*/ 1 h 70"/>
                <a:gd name="T12" fmla="*/ 196 w 782"/>
                <a:gd name="T13" fmla="*/ 1 h 70"/>
                <a:gd name="T14" fmla="*/ 246 w 782"/>
                <a:gd name="T15" fmla="*/ 3 h 70"/>
                <a:gd name="T16" fmla="*/ 300 w 782"/>
                <a:gd name="T17" fmla="*/ 4 h 70"/>
                <a:gd name="T18" fmla="*/ 357 w 782"/>
                <a:gd name="T19" fmla="*/ 6 h 70"/>
                <a:gd name="T20" fmla="*/ 418 w 782"/>
                <a:gd name="T21" fmla="*/ 7 h 70"/>
                <a:gd name="T22" fmla="*/ 478 w 782"/>
                <a:gd name="T23" fmla="*/ 8 h 70"/>
                <a:gd name="T24" fmla="*/ 537 w 782"/>
                <a:gd name="T25" fmla="*/ 10 h 70"/>
                <a:gd name="T26" fmla="*/ 596 w 782"/>
                <a:gd name="T27" fmla="*/ 13 h 70"/>
                <a:gd name="T28" fmla="*/ 650 w 782"/>
                <a:gd name="T29" fmla="*/ 16 h 70"/>
                <a:gd name="T30" fmla="*/ 700 w 782"/>
                <a:gd name="T31" fmla="*/ 18 h 70"/>
                <a:gd name="T32" fmla="*/ 744 w 782"/>
                <a:gd name="T33" fmla="*/ 21 h 70"/>
                <a:gd name="T34" fmla="*/ 782 w 782"/>
                <a:gd name="T35" fmla="*/ 24 h 70"/>
                <a:gd name="T36" fmla="*/ 744 w 782"/>
                <a:gd name="T37" fmla="*/ 70 h 70"/>
                <a:gd name="T38" fmla="*/ 698 w 782"/>
                <a:gd name="T39" fmla="*/ 67 h 70"/>
                <a:gd name="T40" fmla="*/ 651 w 782"/>
                <a:gd name="T41" fmla="*/ 65 h 70"/>
                <a:gd name="T42" fmla="*/ 605 w 782"/>
                <a:gd name="T43" fmla="*/ 63 h 70"/>
                <a:gd name="T44" fmla="*/ 559 w 782"/>
                <a:gd name="T45" fmla="*/ 61 h 70"/>
                <a:gd name="T46" fmla="*/ 510 w 782"/>
                <a:gd name="T47" fmla="*/ 60 h 70"/>
                <a:gd name="T48" fmla="*/ 464 w 782"/>
                <a:gd name="T49" fmla="*/ 58 h 70"/>
                <a:gd name="T50" fmla="*/ 418 w 782"/>
                <a:gd name="T51" fmla="*/ 57 h 70"/>
                <a:gd name="T52" fmla="*/ 371 w 782"/>
                <a:gd name="T53" fmla="*/ 57 h 70"/>
                <a:gd name="T54" fmla="*/ 325 w 782"/>
                <a:gd name="T55" fmla="*/ 55 h 70"/>
                <a:gd name="T56" fmla="*/ 278 w 782"/>
                <a:gd name="T57" fmla="*/ 55 h 70"/>
                <a:gd name="T58" fmla="*/ 232 w 782"/>
                <a:gd name="T59" fmla="*/ 54 h 70"/>
                <a:gd name="T60" fmla="*/ 185 w 782"/>
                <a:gd name="T61" fmla="*/ 53 h 70"/>
                <a:gd name="T62" fmla="*/ 139 w 782"/>
                <a:gd name="T63" fmla="*/ 53 h 70"/>
                <a:gd name="T64" fmla="*/ 93 w 782"/>
                <a:gd name="T65" fmla="*/ 51 h 70"/>
                <a:gd name="T66" fmla="*/ 46 w 782"/>
                <a:gd name="T67" fmla="*/ 51 h 70"/>
                <a:gd name="T68" fmla="*/ 0 w 782"/>
                <a:gd name="T69" fmla="*/ 50 h 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2"/>
                <a:gd name="T106" fmla="*/ 0 h 70"/>
                <a:gd name="T107" fmla="*/ 782 w 782"/>
                <a:gd name="T108" fmla="*/ 70 h 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2" h="70">
                  <a:moveTo>
                    <a:pt x="0" y="50"/>
                  </a:moveTo>
                  <a:lnTo>
                    <a:pt x="66" y="0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18" y="0"/>
                  </a:lnTo>
                  <a:lnTo>
                    <a:pt x="153" y="1"/>
                  </a:lnTo>
                  <a:lnTo>
                    <a:pt x="196" y="1"/>
                  </a:lnTo>
                  <a:lnTo>
                    <a:pt x="246" y="3"/>
                  </a:lnTo>
                  <a:lnTo>
                    <a:pt x="300" y="4"/>
                  </a:lnTo>
                  <a:lnTo>
                    <a:pt x="357" y="6"/>
                  </a:lnTo>
                  <a:lnTo>
                    <a:pt x="418" y="7"/>
                  </a:lnTo>
                  <a:lnTo>
                    <a:pt x="478" y="8"/>
                  </a:lnTo>
                  <a:lnTo>
                    <a:pt x="537" y="10"/>
                  </a:lnTo>
                  <a:lnTo>
                    <a:pt x="596" y="13"/>
                  </a:lnTo>
                  <a:lnTo>
                    <a:pt x="650" y="16"/>
                  </a:lnTo>
                  <a:lnTo>
                    <a:pt x="700" y="18"/>
                  </a:lnTo>
                  <a:lnTo>
                    <a:pt x="744" y="21"/>
                  </a:lnTo>
                  <a:lnTo>
                    <a:pt x="782" y="24"/>
                  </a:lnTo>
                  <a:lnTo>
                    <a:pt x="744" y="70"/>
                  </a:lnTo>
                  <a:lnTo>
                    <a:pt x="698" y="67"/>
                  </a:lnTo>
                  <a:lnTo>
                    <a:pt x="651" y="65"/>
                  </a:lnTo>
                  <a:lnTo>
                    <a:pt x="605" y="63"/>
                  </a:lnTo>
                  <a:lnTo>
                    <a:pt x="559" y="61"/>
                  </a:lnTo>
                  <a:lnTo>
                    <a:pt x="510" y="60"/>
                  </a:lnTo>
                  <a:lnTo>
                    <a:pt x="464" y="58"/>
                  </a:lnTo>
                  <a:lnTo>
                    <a:pt x="418" y="57"/>
                  </a:lnTo>
                  <a:lnTo>
                    <a:pt x="371" y="57"/>
                  </a:lnTo>
                  <a:lnTo>
                    <a:pt x="325" y="55"/>
                  </a:lnTo>
                  <a:lnTo>
                    <a:pt x="278" y="55"/>
                  </a:lnTo>
                  <a:lnTo>
                    <a:pt x="232" y="54"/>
                  </a:lnTo>
                  <a:lnTo>
                    <a:pt x="185" y="53"/>
                  </a:lnTo>
                  <a:lnTo>
                    <a:pt x="139" y="53"/>
                  </a:lnTo>
                  <a:lnTo>
                    <a:pt x="93" y="51"/>
                  </a:lnTo>
                  <a:lnTo>
                    <a:pt x="46" y="51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2" name="Freeform 30"/>
            <p:cNvSpPr>
              <a:spLocks/>
            </p:cNvSpPr>
            <p:nvPr/>
          </p:nvSpPr>
          <p:spPr bwMode="auto">
            <a:xfrm>
              <a:off x="3564" y="1350"/>
              <a:ext cx="816" cy="747"/>
            </a:xfrm>
            <a:custGeom>
              <a:avLst/>
              <a:gdLst>
                <a:gd name="T0" fmla="*/ 0 w 816"/>
                <a:gd name="T1" fmla="*/ 10 h 747"/>
                <a:gd name="T2" fmla="*/ 0 w 816"/>
                <a:gd name="T3" fmla="*/ 9 h 747"/>
                <a:gd name="T4" fmla="*/ 0 w 816"/>
                <a:gd name="T5" fmla="*/ 9 h 747"/>
                <a:gd name="T6" fmla="*/ 0 w 816"/>
                <a:gd name="T7" fmla="*/ 9 h 747"/>
                <a:gd name="T8" fmla="*/ 0 w 816"/>
                <a:gd name="T9" fmla="*/ 7 h 747"/>
                <a:gd name="T10" fmla="*/ 9 w 816"/>
                <a:gd name="T11" fmla="*/ 0 h 747"/>
                <a:gd name="T12" fmla="*/ 27 w 816"/>
                <a:gd name="T13" fmla="*/ 0 h 747"/>
                <a:gd name="T14" fmla="*/ 52 w 816"/>
                <a:gd name="T15" fmla="*/ 2 h 747"/>
                <a:gd name="T16" fmla="*/ 86 w 816"/>
                <a:gd name="T17" fmla="*/ 3 h 747"/>
                <a:gd name="T18" fmla="*/ 127 w 816"/>
                <a:gd name="T19" fmla="*/ 4 h 747"/>
                <a:gd name="T20" fmla="*/ 173 w 816"/>
                <a:gd name="T21" fmla="*/ 6 h 747"/>
                <a:gd name="T22" fmla="*/ 225 w 816"/>
                <a:gd name="T23" fmla="*/ 7 h 747"/>
                <a:gd name="T24" fmla="*/ 281 w 816"/>
                <a:gd name="T25" fmla="*/ 9 h 747"/>
                <a:gd name="T26" fmla="*/ 339 w 816"/>
                <a:gd name="T27" fmla="*/ 10 h 747"/>
                <a:gd name="T28" fmla="*/ 400 w 816"/>
                <a:gd name="T29" fmla="*/ 12 h 747"/>
                <a:gd name="T30" fmla="*/ 461 w 816"/>
                <a:gd name="T31" fmla="*/ 13 h 747"/>
                <a:gd name="T32" fmla="*/ 523 w 816"/>
                <a:gd name="T33" fmla="*/ 14 h 747"/>
                <a:gd name="T34" fmla="*/ 586 w 816"/>
                <a:gd name="T35" fmla="*/ 17 h 747"/>
                <a:gd name="T36" fmla="*/ 645 w 816"/>
                <a:gd name="T37" fmla="*/ 19 h 747"/>
                <a:gd name="T38" fmla="*/ 702 w 816"/>
                <a:gd name="T39" fmla="*/ 20 h 747"/>
                <a:gd name="T40" fmla="*/ 755 w 816"/>
                <a:gd name="T41" fmla="*/ 22 h 747"/>
                <a:gd name="T42" fmla="*/ 805 w 816"/>
                <a:gd name="T43" fmla="*/ 23 h 747"/>
                <a:gd name="T44" fmla="*/ 809 w 816"/>
                <a:gd name="T45" fmla="*/ 23 h 747"/>
                <a:gd name="T46" fmla="*/ 811 w 816"/>
                <a:gd name="T47" fmla="*/ 23 h 747"/>
                <a:gd name="T48" fmla="*/ 814 w 816"/>
                <a:gd name="T49" fmla="*/ 23 h 747"/>
                <a:gd name="T50" fmla="*/ 816 w 816"/>
                <a:gd name="T51" fmla="*/ 24 h 747"/>
                <a:gd name="T52" fmla="*/ 816 w 816"/>
                <a:gd name="T53" fmla="*/ 27 h 747"/>
                <a:gd name="T54" fmla="*/ 816 w 816"/>
                <a:gd name="T55" fmla="*/ 31 h 747"/>
                <a:gd name="T56" fmla="*/ 816 w 816"/>
                <a:gd name="T57" fmla="*/ 36 h 747"/>
                <a:gd name="T58" fmla="*/ 816 w 816"/>
                <a:gd name="T59" fmla="*/ 40 h 747"/>
                <a:gd name="T60" fmla="*/ 813 w 816"/>
                <a:gd name="T61" fmla="*/ 193 h 747"/>
                <a:gd name="T62" fmla="*/ 804 w 816"/>
                <a:gd name="T63" fmla="*/ 399 h 747"/>
                <a:gd name="T64" fmla="*/ 795 w 816"/>
                <a:gd name="T65" fmla="*/ 605 h 747"/>
                <a:gd name="T66" fmla="*/ 788 w 816"/>
                <a:gd name="T67" fmla="*/ 747 h 747"/>
                <a:gd name="T68" fmla="*/ 736 w 816"/>
                <a:gd name="T69" fmla="*/ 746 h 747"/>
                <a:gd name="T70" fmla="*/ 686 w 816"/>
                <a:gd name="T71" fmla="*/ 744 h 747"/>
                <a:gd name="T72" fmla="*/ 636 w 816"/>
                <a:gd name="T73" fmla="*/ 743 h 747"/>
                <a:gd name="T74" fmla="*/ 588 w 816"/>
                <a:gd name="T75" fmla="*/ 741 h 747"/>
                <a:gd name="T76" fmla="*/ 541 w 816"/>
                <a:gd name="T77" fmla="*/ 740 h 747"/>
                <a:gd name="T78" fmla="*/ 495 w 816"/>
                <a:gd name="T79" fmla="*/ 739 h 747"/>
                <a:gd name="T80" fmla="*/ 448 w 816"/>
                <a:gd name="T81" fmla="*/ 737 h 747"/>
                <a:gd name="T82" fmla="*/ 404 w 816"/>
                <a:gd name="T83" fmla="*/ 736 h 747"/>
                <a:gd name="T84" fmla="*/ 357 w 816"/>
                <a:gd name="T85" fmla="*/ 734 h 747"/>
                <a:gd name="T86" fmla="*/ 311 w 816"/>
                <a:gd name="T87" fmla="*/ 733 h 747"/>
                <a:gd name="T88" fmla="*/ 264 w 816"/>
                <a:gd name="T89" fmla="*/ 731 h 747"/>
                <a:gd name="T90" fmla="*/ 218 w 816"/>
                <a:gd name="T91" fmla="*/ 730 h 747"/>
                <a:gd name="T92" fmla="*/ 170 w 816"/>
                <a:gd name="T93" fmla="*/ 729 h 747"/>
                <a:gd name="T94" fmla="*/ 120 w 816"/>
                <a:gd name="T95" fmla="*/ 727 h 747"/>
                <a:gd name="T96" fmla="*/ 70 w 816"/>
                <a:gd name="T97" fmla="*/ 726 h 747"/>
                <a:gd name="T98" fmla="*/ 18 w 816"/>
                <a:gd name="T99" fmla="*/ 724 h 747"/>
                <a:gd name="T100" fmla="*/ 18 w 816"/>
                <a:gd name="T101" fmla="*/ 546 h 747"/>
                <a:gd name="T102" fmla="*/ 9 w 816"/>
                <a:gd name="T103" fmla="*/ 329 h 747"/>
                <a:gd name="T104" fmla="*/ 2 w 816"/>
                <a:gd name="T105" fmla="*/ 131 h 747"/>
                <a:gd name="T106" fmla="*/ 0 w 816"/>
                <a:gd name="T107" fmla="*/ 10 h 7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6"/>
                <a:gd name="T163" fmla="*/ 0 h 747"/>
                <a:gd name="T164" fmla="*/ 816 w 816"/>
                <a:gd name="T165" fmla="*/ 747 h 7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6" h="747">
                  <a:moveTo>
                    <a:pt x="0" y="10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52" y="2"/>
                  </a:lnTo>
                  <a:lnTo>
                    <a:pt x="86" y="3"/>
                  </a:lnTo>
                  <a:lnTo>
                    <a:pt x="127" y="4"/>
                  </a:lnTo>
                  <a:lnTo>
                    <a:pt x="173" y="6"/>
                  </a:lnTo>
                  <a:lnTo>
                    <a:pt x="225" y="7"/>
                  </a:lnTo>
                  <a:lnTo>
                    <a:pt x="281" y="9"/>
                  </a:lnTo>
                  <a:lnTo>
                    <a:pt x="339" y="10"/>
                  </a:lnTo>
                  <a:lnTo>
                    <a:pt x="400" y="12"/>
                  </a:lnTo>
                  <a:lnTo>
                    <a:pt x="461" y="13"/>
                  </a:lnTo>
                  <a:lnTo>
                    <a:pt x="523" y="14"/>
                  </a:lnTo>
                  <a:lnTo>
                    <a:pt x="586" y="17"/>
                  </a:lnTo>
                  <a:lnTo>
                    <a:pt x="645" y="19"/>
                  </a:lnTo>
                  <a:lnTo>
                    <a:pt x="702" y="20"/>
                  </a:lnTo>
                  <a:lnTo>
                    <a:pt x="755" y="22"/>
                  </a:lnTo>
                  <a:lnTo>
                    <a:pt x="805" y="23"/>
                  </a:lnTo>
                  <a:lnTo>
                    <a:pt x="809" y="23"/>
                  </a:lnTo>
                  <a:lnTo>
                    <a:pt x="811" y="23"/>
                  </a:lnTo>
                  <a:lnTo>
                    <a:pt x="814" y="23"/>
                  </a:lnTo>
                  <a:lnTo>
                    <a:pt x="816" y="24"/>
                  </a:lnTo>
                  <a:lnTo>
                    <a:pt x="816" y="27"/>
                  </a:lnTo>
                  <a:lnTo>
                    <a:pt x="816" y="31"/>
                  </a:lnTo>
                  <a:lnTo>
                    <a:pt x="816" y="36"/>
                  </a:lnTo>
                  <a:lnTo>
                    <a:pt x="816" y="40"/>
                  </a:lnTo>
                  <a:lnTo>
                    <a:pt x="813" y="193"/>
                  </a:lnTo>
                  <a:lnTo>
                    <a:pt x="804" y="399"/>
                  </a:lnTo>
                  <a:lnTo>
                    <a:pt x="795" y="605"/>
                  </a:lnTo>
                  <a:lnTo>
                    <a:pt x="788" y="747"/>
                  </a:lnTo>
                  <a:lnTo>
                    <a:pt x="736" y="746"/>
                  </a:lnTo>
                  <a:lnTo>
                    <a:pt x="686" y="744"/>
                  </a:lnTo>
                  <a:lnTo>
                    <a:pt x="636" y="743"/>
                  </a:lnTo>
                  <a:lnTo>
                    <a:pt x="588" y="741"/>
                  </a:lnTo>
                  <a:lnTo>
                    <a:pt x="541" y="740"/>
                  </a:lnTo>
                  <a:lnTo>
                    <a:pt x="495" y="739"/>
                  </a:lnTo>
                  <a:lnTo>
                    <a:pt x="448" y="737"/>
                  </a:lnTo>
                  <a:lnTo>
                    <a:pt x="404" y="736"/>
                  </a:lnTo>
                  <a:lnTo>
                    <a:pt x="357" y="734"/>
                  </a:lnTo>
                  <a:lnTo>
                    <a:pt x="311" y="733"/>
                  </a:lnTo>
                  <a:lnTo>
                    <a:pt x="264" y="731"/>
                  </a:lnTo>
                  <a:lnTo>
                    <a:pt x="218" y="730"/>
                  </a:lnTo>
                  <a:lnTo>
                    <a:pt x="170" y="729"/>
                  </a:lnTo>
                  <a:lnTo>
                    <a:pt x="120" y="727"/>
                  </a:lnTo>
                  <a:lnTo>
                    <a:pt x="70" y="726"/>
                  </a:lnTo>
                  <a:lnTo>
                    <a:pt x="18" y="724"/>
                  </a:lnTo>
                  <a:lnTo>
                    <a:pt x="18" y="546"/>
                  </a:lnTo>
                  <a:lnTo>
                    <a:pt x="9" y="329"/>
                  </a:lnTo>
                  <a:lnTo>
                    <a:pt x="2" y="13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3" name="Freeform 31"/>
            <p:cNvSpPr>
              <a:spLocks/>
            </p:cNvSpPr>
            <p:nvPr/>
          </p:nvSpPr>
          <p:spPr bwMode="auto">
            <a:xfrm>
              <a:off x="4502" y="1312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1 h 5"/>
                <a:gd name="T4" fmla="*/ 1 w 1"/>
                <a:gd name="T5" fmla="*/ 2 h 5"/>
                <a:gd name="T6" fmla="*/ 1 w 1"/>
                <a:gd name="T7" fmla="*/ 4 h 5"/>
                <a:gd name="T8" fmla="*/ 0 w 1"/>
                <a:gd name="T9" fmla="*/ 5 h 5"/>
                <a:gd name="T10" fmla="*/ 0 w 1"/>
                <a:gd name="T11" fmla="*/ 4 h 5"/>
                <a:gd name="T12" fmla="*/ 0 w 1"/>
                <a:gd name="T13" fmla="*/ 2 h 5"/>
                <a:gd name="T14" fmla="*/ 0 w 1"/>
                <a:gd name="T15" fmla="*/ 1 h 5"/>
                <a:gd name="T16" fmla="*/ 0 w 1"/>
                <a:gd name="T17" fmla="*/ 0 h 5"/>
                <a:gd name="T18" fmla="*/ 1 w 1"/>
                <a:gd name="T19" fmla="*/ 0 h 5"/>
                <a:gd name="T20" fmla="*/ 1 w 1"/>
                <a:gd name="T21" fmla="*/ 0 h 5"/>
                <a:gd name="T22" fmla="*/ 1 w 1"/>
                <a:gd name="T23" fmla="*/ 0 h 5"/>
                <a:gd name="T24" fmla="*/ 1 w 1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"/>
                <a:gd name="T40" fmla="*/ 0 h 5"/>
                <a:gd name="T41" fmla="*/ 1 w 1"/>
                <a:gd name="T42" fmla="*/ 5 h 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" h="5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4" name="Freeform 32"/>
            <p:cNvSpPr>
              <a:spLocks/>
            </p:cNvSpPr>
            <p:nvPr/>
          </p:nvSpPr>
          <p:spPr bwMode="auto">
            <a:xfrm>
              <a:off x="3686" y="1242"/>
              <a:ext cx="776" cy="43"/>
            </a:xfrm>
            <a:custGeom>
              <a:avLst/>
              <a:gdLst>
                <a:gd name="T0" fmla="*/ 776 w 776"/>
                <a:gd name="T1" fmla="*/ 20 h 43"/>
                <a:gd name="T2" fmla="*/ 757 w 776"/>
                <a:gd name="T3" fmla="*/ 43 h 43"/>
                <a:gd name="T4" fmla="*/ 708 w 776"/>
                <a:gd name="T5" fmla="*/ 40 h 43"/>
                <a:gd name="T6" fmla="*/ 662 w 776"/>
                <a:gd name="T7" fmla="*/ 38 h 43"/>
                <a:gd name="T8" fmla="*/ 614 w 776"/>
                <a:gd name="T9" fmla="*/ 35 h 43"/>
                <a:gd name="T10" fmla="*/ 567 w 776"/>
                <a:gd name="T11" fmla="*/ 34 h 43"/>
                <a:gd name="T12" fmla="*/ 519 w 776"/>
                <a:gd name="T13" fmla="*/ 33 h 43"/>
                <a:gd name="T14" fmla="*/ 473 w 776"/>
                <a:gd name="T15" fmla="*/ 31 h 43"/>
                <a:gd name="T16" fmla="*/ 425 w 776"/>
                <a:gd name="T17" fmla="*/ 31 h 43"/>
                <a:gd name="T18" fmla="*/ 378 w 776"/>
                <a:gd name="T19" fmla="*/ 30 h 43"/>
                <a:gd name="T20" fmla="*/ 330 w 776"/>
                <a:gd name="T21" fmla="*/ 28 h 43"/>
                <a:gd name="T22" fmla="*/ 283 w 776"/>
                <a:gd name="T23" fmla="*/ 28 h 43"/>
                <a:gd name="T24" fmla="*/ 235 w 776"/>
                <a:gd name="T25" fmla="*/ 27 h 43"/>
                <a:gd name="T26" fmla="*/ 189 w 776"/>
                <a:gd name="T27" fmla="*/ 27 h 43"/>
                <a:gd name="T28" fmla="*/ 141 w 776"/>
                <a:gd name="T29" fmla="*/ 25 h 43"/>
                <a:gd name="T30" fmla="*/ 94 w 776"/>
                <a:gd name="T31" fmla="*/ 25 h 43"/>
                <a:gd name="T32" fmla="*/ 46 w 776"/>
                <a:gd name="T33" fmla="*/ 25 h 43"/>
                <a:gd name="T34" fmla="*/ 0 w 776"/>
                <a:gd name="T35" fmla="*/ 24 h 43"/>
                <a:gd name="T36" fmla="*/ 32 w 776"/>
                <a:gd name="T37" fmla="*/ 0 h 43"/>
                <a:gd name="T38" fmla="*/ 78 w 776"/>
                <a:gd name="T39" fmla="*/ 1 h 43"/>
                <a:gd name="T40" fmla="*/ 125 w 776"/>
                <a:gd name="T41" fmla="*/ 1 h 43"/>
                <a:gd name="T42" fmla="*/ 171 w 776"/>
                <a:gd name="T43" fmla="*/ 3 h 43"/>
                <a:gd name="T44" fmla="*/ 217 w 776"/>
                <a:gd name="T45" fmla="*/ 3 h 43"/>
                <a:gd name="T46" fmla="*/ 264 w 776"/>
                <a:gd name="T47" fmla="*/ 4 h 43"/>
                <a:gd name="T48" fmla="*/ 310 w 776"/>
                <a:gd name="T49" fmla="*/ 5 h 43"/>
                <a:gd name="T50" fmla="*/ 357 w 776"/>
                <a:gd name="T51" fmla="*/ 5 h 43"/>
                <a:gd name="T52" fmla="*/ 403 w 776"/>
                <a:gd name="T53" fmla="*/ 7 h 43"/>
                <a:gd name="T54" fmla="*/ 450 w 776"/>
                <a:gd name="T55" fmla="*/ 7 h 43"/>
                <a:gd name="T56" fmla="*/ 496 w 776"/>
                <a:gd name="T57" fmla="*/ 8 h 43"/>
                <a:gd name="T58" fmla="*/ 542 w 776"/>
                <a:gd name="T59" fmla="*/ 10 h 43"/>
                <a:gd name="T60" fmla="*/ 591 w 776"/>
                <a:gd name="T61" fmla="*/ 11 h 43"/>
                <a:gd name="T62" fmla="*/ 637 w 776"/>
                <a:gd name="T63" fmla="*/ 13 h 43"/>
                <a:gd name="T64" fmla="*/ 683 w 776"/>
                <a:gd name="T65" fmla="*/ 15 h 43"/>
                <a:gd name="T66" fmla="*/ 730 w 776"/>
                <a:gd name="T67" fmla="*/ 17 h 43"/>
                <a:gd name="T68" fmla="*/ 776 w 776"/>
                <a:gd name="T69" fmla="*/ 20 h 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6"/>
                <a:gd name="T106" fmla="*/ 0 h 43"/>
                <a:gd name="T107" fmla="*/ 776 w 776"/>
                <a:gd name="T108" fmla="*/ 43 h 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6" h="43">
                  <a:moveTo>
                    <a:pt x="776" y="20"/>
                  </a:moveTo>
                  <a:lnTo>
                    <a:pt x="757" y="43"/>
                  </a:lnTo>
                  <a:lnTo>
                    <a:pt x="708" y="40"/>
                  </a:lnTo>
                  <a:lnTo>
                    <a:pt x="662" y="38"/>
                  </a:lnTo>
                  <a:lnTo>
                    <a:pt x="614" y="35"/>
                  </a:lnTo>
                  <a:lnTo>
                    <a:pt x="567" y="34"/>
                  </a:lnTo>
                  <a:lnTo>
                    <a:pt x="519" y="33"/>
                  </a:lnTo>
                  <a:lnTo>
                    <a:pt x="473" y="31"/>
                  </a:lnTo>
                  <a:lnTo>
                    <a:pt x="425" y="31"/>
                  </a:lnTo>
                  <a:lnTo>
                    <a:pt x="378" y="30"/>
                  </a:lnTo>
                  <a:lnTo>
                    <a:pt x="330" y="28"/>
                  </a:lnTo>
                  <a:lnTo>
                    <a:pt x="283" y="28"/>
                  </a:lnTo>
                  <a:lnTo>
                    <a:pt x="235" y="27"/>
                  </a:lnTo>
                  <a:lnTo>
                    <a:pt x="189" y="27"/>
                  </a:lnTo>
                  <a:lnTo>
                    <a:pt x="141" y="25"/>
                  </a:lnTo>
                  <a:lnTo>
                    <a:pt x="94" y="25"/>
                  </a:lnTo>
                  <a:lnTo>
                    <a:pt x="46" y="25"/>
                  </a:lnTo>
                  <a:lnTo>
                    <a:pt x="0" y="24"/>
                  </a:lnTo>
                  <a:lnTo>
                    <a:pt x="32" y="0"/>
                  </a:lnTo>
                  <a:lnTo>
                    <a:pt x="78" y="1"/>
                  </a:lnTo>
                  <a:lnTo>
                    <a:pt x="125" y="1"/>
                  </a:lnTo>
                  <a:lnTo>
                    <a:pt x="171" y="3"/>
                  </a:lnTo>
                  <a:lnTo>
                    <a:pt x="217" y="3"/>
                  </a:lnTo>
                  <a:lnTo>
                    <a:pt x="264" y="4"/>
                  </a:lnTo>
                  <a:lnTo>
                    <a:pt x="310" y="5"/>
                  </a:lnTo>
                  <a:lnTo>
                    <a:pt x="357" y="5"/>
                  </a:lnTo>
                  <a:lnTo>
                    <a:pt x="403" y="7"/>
                  </a:lnTo>
                  <a:lnTo>
                    <a:pt x="450" y="7"/>
                  </a:lnTo>
                  <a:lnTo>
                    <a:pt x="496" y="8"/>
                  </a:lnTo>
                  <a:lnTo>
                    <a:pt x="542" y="10"/>
                  </a:lnTo>
                  <a:lnTo>
                    <a:pt x="591" y="11"/>
                  </a:lnTo>
                  <a:lnTo>
                    <a:pt x="637" y="13"/>
                  </a:lnTo>
                  <a:lnTo>
                    <a:pt x="683" y="15"/>
                  </a:lnTo>
                  <a:lnTo>
                    <a:pt x="730" y="17"/>
                  </a:lnTo>
                  <a:lnTo>
                    <a:pt x="776" y="2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5" name="Freeform 33"/>
            <p:cNvSpPr>
              <a:spLocks/>
            </p:cNvSpPr>
            <p:nvPr/>
          </p:nvSpPr>
          <p:spPr bwMode="auto">
            <a:xfrm>
              <a:off x="3627" y="1285"/>
              <a:ext cx="798" cy="51"/>
            </a:xfrm>
            <a:custGeom>
              <a:avLst/>
              <a:gdLst>
                <a:gd name="T0" fmla="*/ 798 w 798"/>
                <a:gd name="T1" fmla="*/ 22 h 51"/>
                <a:gd name="T2" fmla="*/ 775 w 798"/>
                <a:gd name="T3" fmla="*/ 51 h 51"/>
                <a:gd name="T4" fmla="*/ 726 w 798"/>
                <a:gd name="T5" fmla="*/ 48 h 51"/>
                <a:gd name="T6" fmla="*/ 678 w 798"/>
                <a:gd name="T7" fmla="*/ 45 h 51"/>
                <a:gd name="T8" fmla="*/ 630 w 798"/>
                <a:gd name="T9" fmla="*/ 44 h 51"/>
                <a:gd name="T10" fmla="*/ 582 w 798"/>
                <a:gd name="T11" fmla="*/ 41 h 51"/>
                <a:gd name="T12" fmla="*/ 534 w 798"/>
                <a:gd name="T13" fmla="*/ 39 h 51"/>
                <a:gd name="T14" fmla="*/ 485 w 798"/>
                <a:gd name="T15" fmla="*/ 37 h 51"/>
                <a:gd name="T16" fmla="*/ 437 w 798"/>
                <a:gd name="T17" fmla="*/ 35 h 51"/>
                <a:gd name="T18" fmla="*/ 387 w 798"/>
                <a:gd name="T19" fmla="*/ 34 h 51"/>
                <a:gd name="T20" fmla="*/ 339 w 798"/>
                <a:gd name="T21" fmla="*/ 32 h 51"/>
                <a:gd name="T22" fmla="*/ 291 w 798"/>
                <a:gd name="T23" fmla="*/ 31 h 51"/>
                <a:gd name="T24" fmla="*/ 243 w 798"/>
                <a:gd name="T25" fmla="*/ 29 h 51"/>
                <a:gd name="T26" fmla="*/ 194 w 798"/>
                <a:gd name="T27" fmla="*/ 29 h 51"/>
                <a:gd name="T28" fmla="*/ 146 w 798"/>
                <a:gd name="T29" fmla="*/ 28 h 51"/>
                <a:gd name="T30" fmla="*/ 96 w 798"/>
                <a:gd name="T31" fmla="*/ 27 h 51"/>
                <a:gd name="T32" fmla="*/ 48 w 798"/>
                <a:gd name="T33" fmla="*/ 27 h 51"/>
                <a:gd name="T34" fmla="*/ 0 w 798"/>
                <a:gd name="T35" fmla="*/ 25 h 51"/>
                <a:gd name="T36" fmla="*/ 34 w 798"/>
                <a:gd name="T37" fmla="*/ 0 h 51"/>
                <a:gd name="T38" fmla="*/ 69 w 798"/>
                <a:gd name="T39" fmla="*/ 1 h 51"/>
                <a:gd name="T40" fmla="*/ 110 w 798"/>
                <a:gd name="T41" fmla="*/ 1 h 51"/>
                <a:gd name="T42" fmla="*/ 153 w 798"/>
                <a:gd name="T43" fmla="*/ 2 h 51"/>
                <a:gd name="T44" fmla="*/ 198 w 798"/>
                <a:gd name="T45" fmla="*/ 4 h 51"/>
                <a:gd name="T46" fmla="*/ 246 w 798"/>
                <a:gd name="T47" fmla="*/ 5 h 51"/>
                <a:gd name="T48" fmla="*/ 296 w 798"/>
                <a:gd name="T49" fmla="*/ 7 h 51"/>
                <a:gd name="T50" fmla="*/ 346 w 798"/>
                <a:gd name="T51" fmla="*/ 8 h 51"/>
                <a:gd name="T52" fmla="*/ 398 w 798"/>
                <a:gd name="T53" fmla="*/ 10 h 51"/>
                <a:gd name="T54" fmla="*/ 451 w 798"/>
                <a:gd name="T55" fmla="*/ 11 h 51"/>
                <a:gd name="T56" fmla="*/ 503 w 798"/>
                <a:gd name="T57" fmla="*/ 14 h 51"/>
                <a:gd name="T58" fmla="*/ 555 w 798"/>
                <a:gd name="T59" fmla="*/ 15 h 51"/>
                <a:gd name="T60" fmla="*/ 607 w 798"/>
                <a:gd name="T61" fmla="*/ 17 h 51"/>
                <a:gd name="T62" fmla="*/ 657 w 798"/>
                <a:gd name="T63" fmla="*/ 18 h 51"/>
                <a:gd name="T64" fmla="*/ 707 w 798"/>
                <a:gd name="T65" fmla="*/ 20 h 51"/>
                <a:gd name="T66" fmla="*/ 753 w 798"/>
                <a:gd name="T67" fmla="*/ 21 h 51"/>
                <a:gd name="T68" fmla="*/ 798 w 798"/>
                <a:gd name="T69" fmla="*/ 22 h 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8"/>
                <a:gd name="T106" fmla="*/ 0 h 51"/>
                <a:gd name="T107" fmla="*/ 798 w 798"/>
                <a:gd name="T108" fmla="*/ 51 h 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8" h="51">
                  <a:moveTo>
                    <a:pt x="798" y="22"/>
                  </a:moveTo>
                  <a:lnTo>
                    <a:pt x="775" y="51"/>
                  </a:lnTo>
                  <a:lnTo>
                    <a:pt x="726" y="48"/>
                  </a:lnTo>
                  <a:lnTo>
                    <a:pt x="678" y="45"/>
                  </a:lnTo>
                  <a:lnTo>
                    <a:pt x="630" y="44"/>
                  </a:lnTo>
                  <a:lnTo>
                    <a:pt x="582" y="41"/>
                  </a:lnTo>
                  <a:lnTo>
                    <a:pt x="534" y="39"/>
                  </a:lnTo>
                  <a:lnTo>
                    <a:pt x="485" y="37"/>
                  </a:lnTo>
                  <a:lnTo>
                    <a:pt x="437" y="35"/>
                  </a:lnTo>
                  <a:lnTo>
                    <a:pt x="387" y="34"/>
                  </a:lnTo>
                  <a:lnTo>
                    <a:pt x="339" y="32"/>
                  </a:lnTo>
                  <a:lnTo>
                    <a:pt x="291" y="31"/>
                  </a:lnTo>
                  <a:lnTo>
                    <a:pt x="243" y="29"/>
                  </a:lnTo>
                  <a:lnTo>
                    <a:pt x="194" y="29"/>
                  </a:lnTo>
                  <a:lnTo>
                    <a:pt x="146" y="28"/>
                  </a:lnTo>
                  <a:lnTo>
                    <a:pt x="96" y="27"/>
                  </a:lnTo>
                  <a:lnTo>
                    <a:pt x="48" y="27"/>
                  </a:lnTo>
                  <a:lnTo>
                    <a:pt x="0" y="25"/>
                  </a:lnTo>
                  <a:lnTo>
                    <a:pt x="34" y="0"/>
                  </a:lnTo>
                  <a:lnTo>
                    <a:pt x="69" y="1"/>
                  </a:lnTo>
                  <a:lnTo>
                    <a:pt x="110" y="1"/>
                  </a:lnTo>
                  <a:lnTo>
                    <a:pt x="153" y="2"/>
                  </a:lnTo>
                  <a:lnTo>
                    <a:pt x="198" y="4"/>
                  </a:lnTo>
                  <a:lnTo>
                    <a:pt x="246" y="5"/>
                  </a:lnTo>
                  <a:lnTo>
                    <a:pt x="296" y="7"/>
                  </a:lnTo>
                  <a:lnTo>
                    <a:pt x="346" y="8"/>
                  </a:lnTo>
                  <a:lnTo>
                    <a:pt x="398" y="10"/>
                  </a:lnTo>
                  <a:lnTo>
                    <a:pt x="451" y="11"/>
                  </a:lnTo>
                  <a:lnTo>
                    <a:pt x="503" y="14"/>
                  </a:lnTo>
                  <a:lnTo>
                    <a:pt x="555" y="15"/>
                  </a:lnTo>
                  <a:lnTo>
                    <a:pt x="607" y="17"/>
                  </a:lnTo>
                  <a:lnTo>
                    <a:pt x="657" y="18"/>
                  </a:lnTo>
                  <a:lnTo>
                    <a:pt x="707" y="20"/>
                  </a:lnTo>
                  <a:lnTo>
                    <a:pt x="753" y="21"/>
                  </a:lnTo>
                  <a:lnTo>
                    <a:pt x="798" y="22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6" name="Freeform 34"/>
            <p:cNvSpPr>
              <a:spLocks/>
            </p:cNvSpPr>
            <p:nvPr/>
          </p:nvSpPr>
          <p:spPr bwMode="auto">
            <a:xfrm>
              <a:off x="3661" y="1266"/>
              <a:ext cx="782" cy="41"/>
            </a:xfrm>
            <a:custGeom>
              <a:avLst/>
              <a:gdLst>
                <a:gd name="T0" fmla="*/ 782 w 782"/>
                <a:gd name="T1" fmla="*/ 19 h 41"/>
                <a:gd name="T2" fmla="*/ 764 w 782"/>
                <a:gd name="T3" fmla="*/ 41 h 41"/>
                <a:gd name="T4" fmla="*/ 719 w 782"/>
                <a:gd name="T5" fmla="*/ 40 h 41"/>
                <a:gd name="T6" fmla="*/ 673 w 782"/>
                <a:gd name="T7" fmla="*/ 39 h 41"/>
                <a:gd name="T8" fmla="*/ 623 w 782"/>
                <a:gd name="T9" fmla="*/ 37 h 41"/>
                <a:gd name="T10" fmla="*/ 573 w 782"/>
                <a:gd name="T11" fmla="*/ 36 h 41"/>
                <a:gd name="T12" fmla="*/ 521 w 782"/>
                <a:gd name="T13" fmla="*/ 34 h 41"/>
                <a:gd name="T14" fmla="*/ 469 w 782"/>
                <a:gd name="T15" fmla="*/ 33 h 41"/>
                <a:gd name="T16" fmla="*/ 417 w 782"/>
                <a:gd name="T17" fmla="*/ 30 h 41"/>
                <a:gd name="T18" fmla="*/ 364 w 782"/>
                <a:gd name="T19" fmla="*/ 29 h 41"/>
                <a:gd name="T20" fmla="*/ 312 w 782"/>
                <a:gd name="T21" fmla="*/ 27 h 41"/>
                <a:gd name="T22" fmla="*/ 262 w 782"/>
                <a:gd name="T23" fmla="*/ 26 h 41"/>
                <a:gd name="T24" fmla="*/ 212 w 782"/>
                <a:gd name="T25" fmla="*/ 24 h 41"/>
                <a:gd name="T26" fmla="*/ 164 w 782"/>
                <a:gd name="T27" fmla="*/ 23 h 41"/>
                <a:gd name="T28" fmla="*/ 119 w 782"/>
                <a:gd name="T29" fmla="*/ 21 h 41"/>
                <a:gd name="T30" fmla="*/ 76 w 782"/>
                <a:gd name="T31" fmla="*/ 20 h 41"/>
                <a:gd name="T32" fmla="*/ 35 w 782"/>
                <a:gd name="T33" fmla="*/ 20 h 41"/>
                <a:gd name="T34" fmla="*/ 0 w 782"/>
                <a:gd name="T35" fmla="*/ 19 h 41"/>
                <a:gd name="T36" fmla="*/ 25 w 782"/>
                <a:gd name="T37" fmla="*/ 0 h 41"/>
                <a:gd name="T38" fmla="*/ 71 w 782"/>
                <a:gd name="T39" fmla="*/ 1 h 41"/>
                <a:gd name="T40" fmla="*/ 119 w 782"/>
                <a:gd name="T41" fmla="*/ 1 h 41"/>
                <a:gd name="T42" fmla="*/ 166 w 782"/>
                <a:gd name="T43" fmla="*/ 1 h 41"/>
                <a:gd name="T44" fmla="*/ 214 w 782"/>
                <a:gd name="T45" fmla="*/ 3 h 41"/>
                <a:gd name="T46" fmla="*/ 260 w 782"/>
                <a:gd name="T47" fmla="*/ 3 h 41"/>
                <a:gd name="T48" fmla="*/ 308 w 782"/>
                <a:gd name="T49" fmla="*/ 4 h 41"/>
                <a:gd name="T50" fmla="*/ 355 w 782"/>
                <a:gd name="T51" fmla="*/ 4 h 41"/>
                <a:gd name="T52" fmla="*/ 403 w 782"/>
                <a:gd name="T53" fmla="*/ 6 h 41"/>
                <a:gd name="T54" fmla="*/ 450 w 782"/>
                <a:gd name="T55" fmla="*/ 7 h 41"/>
                <a:gd name="T56" fmla="*/ 498 w 782"/>
                <a:gd name="T57" fmla="*/ 7 h 41"/>
                <a:gd name="T58" fmla="*/ 544 w 782"/>
                <a:gd name="T59" fmla="*/ 9 h 41"/>
                <a:gd name="T60" fmla="*/ 592 w 782"/>
                <a:gd name="T61" fmla="*/ 10 h 41"/>
                <a:gd name="T62" fmla="*/ 639 w 782"/>
                <a:gd name="T63" fmla="*/ 11 h 41"/>
                <a:gd name="T64" fmla="*/ 687 w 782"/>
                <a:gd name="T65" fmla="*/ 14 h 41"/>
                <a:gd name="T66" fmla="*/ 733 w 782"/>
                <a:gd name="T67" fmla="*/ 16 h 41"/>
                <a:gd name="T68" fmla="*/ 782 w 782"/>
                <a:gd name="T69" fmla="*/ 19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2"/>
                <a:gd name="T106" fmla="*/ 0 h 41"/>
                <a:gd name="T107" fmla="*/ 782 w 782"/>
                <a:gd name="T108" fmla="*/ 41 h 4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2" h="41">
                  <a:moveTo>
                    <a:pt x="782" y="19"/>
                  </a:moveTo>
                  <a:lnTo>
                    <a:pt x="764" y="41"/>
                  </a:lnTo>
                  <a:lnTo>
                    <a:pt x="719" y="40"/>
                  </a:lnTo>
                  <a:lnTo>
                    <a:pt x="673" y="39"/>
                  </a:lnTo>
                  <a:lnTo>
                    <a:pt x="623" y="37"/>
                  </a:lnTo>
                  <a:lnTo>
                    <a:pt x="573" y="36"/>
                  </a:lnTo>
                  <a:lnTo>
                    <a:pt x="521" y="34"/>
                  </a:lnTo>
                  <a:lnTo>
                    <a:pt x="469" y="33"/>
                  </a:lnTo>
                  <a:lnTo>
                    <a:pt x="417" y="30"/>
                  </a:lnTo>
                  <a:lnTo>
                    <a:pt x="364" y="29"/>
                  </a:lnTo>
                  <a:lnTo>
                    <a:pt x="312" y="27"/>
                  </a:lnTo>
                  <a:lnTo>
                    <a:pt x="262" y="26"/>
                  </a:lnTo>
                  <a:lnTo>
                    <a:pt x="212" y="24"/>
                  </a:lnTo>
                  <a:lnTo>
                    <a:pt x="164" y="23"/>
                  </a:lnTo>
                  <a:lnTo>
                    <a:pt x="119" y="21"/>
                  </a:lnTo>
                  <a:lnTo>
                    <a:pt x="76" y="20"/>
                  </a:lnTo>
                  <a:lnTo>
                    <a:pt x="35" y="20"/>
                  </a:lnTo>
                  <a:lnTo>
                    <a:pt x="0" y="19"/>
                  </a:lnTo>
                  <a:lnTo>
                    <a:pt x="25" y="0"/>
                  </a:lnTo>
                  <a:lnTo>
                    <a:pt x="71" y="1"/>
                  </a:lnTo>
                  <a:lnTo>
                    <a:pt x="119" y="1"/>
                  </a:lnTo>
                  <a:lnTo>
                    <a:pt x="166" y="1"/>
                  </a:lnTo>
                  <a:lnTo>
                    <a:pt x="214" y="3"/>
                  </a:lnTo>
                  <a:lnTo>
                    <a:pt x="260" y="3"/>
                  </a:lnTo>
                  <a:lnTo>
                    <a:pt x="308" y="4"/>
                  </a:lnTo>
                  <a:lnTo>
                    <a:pt x="355" y="4"/>
                  </a:lnTo>
                  <a:lnTo>
                    <a:pt x="403" y="6"/>
                  </a:lnTo>
                  <a:lnTo>
                    <a:pt x="450" y="7"/>
                  </a:lnTo>
                  <a:lnTo>
                    <a:pt x="498" y="7"/>
                  </a:lnTo>
                  <a:lnTo>
                    <a:pt x="544" y="9"/>
                  </a:lnTo>
                  <a:lnTo>
                    <a:pt x="592" y="10"/>
                  </a:lnTo>
                  <a:lnTo>
                    <a:pt x="639" y="11"/>
                  </a:lnTo>
                  <a:lnTo>
                    <a:pt x="687" y="14"/>
                  </a:lnTo>
                  <a:lnTo>
                    <a:pt x="733" y="16"/>
                  </a:lnTo>
                  <a:lnTo>
                    <a:pt x="782" y="1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7" name="Freeform 35"/>
            <p:cNvSpPr>
              <a:spLocks/>
            </p:cNvSpPr>
            <p:nvPr/>
          </p:nvSpPr>
          <p:spPr bwMode="auto">
            <a:xfrm>
              <a:off x="4352" y="1216"/>
              <a:ext cx="160" cy="881"/>
            </a:xfrm>
            <a:custGeom>
              <a:avLst/>
              <a:gdLst>
                <a:gd name="T0" fmla="*/ 50 w 160"/>
                <a:gd name="T1" fmla="*/ 120 h 881"/>
                <a:gd name="T2" fmla="*/ 73 w 160"/>
                <a:gd name="T3" fmla="*/ 91 h 881"/>
                <a:gd name="T4" fmla="*/ 91 w 160"/>
                <a:gd name="T5" fmla="*/ 69 h 881"/>
                <a:gd name="T6" fmla="*/ 110 w 160"/>
                <a:gd name="T7" fmla="*/ 46 h 881"/>
                <a:gd name="T8" fmla="*/ 148 w 160"/>
                <a:gd name="T9" fmla="*/ 0 h 881"/>
                <a:gd name="T10" fmla="*/ 150 w 160"/>
                <a:gd name="T11" fmla="*/ 10 h 881"/>
                <a:gd name="T12" fmla="*/ 150 w 160"/>
                <a:gd name="T13" fmla="*/ 22 h 881"/>
                <a:gd name="T14" fmla="*/ 150 w 160"/>
                <a:gd name="T15" fmla="*/ 33 h 881"/>
                <a:gd name="T16" fmla="*/ 150 w 160"/>
                <a:gd name="T17" fmla="*/ 47 h 881"/>
                <a:gd name="T18" fmla="*/ 150 w 160"/>
                <a:gd name="T19" fmla="*/ 53 h 881"/>
                <a:gd name="T20" fmla="*/ 150 w 160"/>
                <a:gd name="T21" fmla="*/ 59 h 881"/>
                <a:gd name="T22" fmla="*/ 150 w 160"/>
                <a:gd name="T23" fmla="*/ 66 h 881"/>
                <a:gd name="T24" fmla="*/ 150 w 160"/>
                <a:gd name="T25" fmla="*/ 71 h 881"/>
                <a:gd name="T26" fmla="*/ 150 w 160"/>
                <a:gd name="T27" fmla="*/ 77 h 881"/>
                <a:gd name="T28" fmla="*/ 150 w 160"/>
                <a:gd name="T29" fmla="*/ 83 h 881"/>
                <a:gd name="T30" fmla="*/ 150 w 160"/>
                <a:gd name="T31" fmla="*/ 90 h 881"/>
                <a:gd name="T32" fmla="*/ 150 w 160"/>
                <a:gd name="T33" fmla="*/ 96 h 881"/>
                <a:gd name="T34" fmla="*/ 150 w 160"/>
                <a:gd name="T35" fmla="*/ 97 h 881"/>
                <a:gd name="T36" fmla="*/ 150 w 160"/>
                <a:gd name="T37" fmla="*/ 98 h 881"/>
                <a:gd name="T38" fmla="*/ 150 w 160"/>
                <a:gd name="T39" fmla="*/ 100 h 881"/>
                <a:gd name="T40" fmla="*/ 150 w 160"/>
                <a:gd name="T41" fmla="*/ 101 h 881"/>
                <a:gd name="T42" fmla="*/ 153 w 160"/>
                <a:gd name="T43" fmla="*/ 258 h 881"/>
                <a:gd name="T44" fmla="*/ 155 w 160"/>
                <a:gd name="T45" fmla="*/ 435 h 881"/>
                <a:gd name="T46" fmla="*/ 158 w 160"/>
                <a:gd name="T47" fmla="*/ 597 h 881"/>
                <a:gd name="T48" fmla="*/ 160 w 160"/>
                <a:gd name="T49" fmla="*/ 710 h 881"/>
                <a:gd name="T50" fmla="*/ 0 w 160"/>
                <a:gd name="T51" fmla="*/ 881 h 881"/>
                <a:gd name="T52" fmla="*/ 7 w 160"/>
                <a:gd name="T53" fmla="*/ 739 h 881"/>
                <a:gd name="T54" fmla="*/ 16 w 160"/>
                <a:gd name="T55" fmla="*/ 533 h 881"/>
                <a:gd name="T56" fmla="*/ 25 w 160"/>
                <a:gd name="T57" fmla="*/ 327 h 881"/>
                <a:gd name="T58" fmla="*/ 28 w 160"/>
                <a:gd name="T59" fmla="*/ 174 h 881"/>
                <a:gd name="T60" fmla="*/ 28 w 160"/>
                <a:gd name="T61" fmla="*/ 170 h 881"/>
                <a:gd name="T62" fmla="*/ 28 w 160"/>
                <a:gd name="T63" fmla="*/ 165 h 881"/>
                <a:gd name="T64" fmla="*/ 28 w 160"/>
                <a:gd name="T65" fmla="*/ 161 h 881"/>
                <a:gd name="T66" fmla="*/ 28 w 160"/>
                <a:gd name="T67" fmla="*/ 158 h 881"/>
                <a:gd name="T68" fmla="*/ 26 w 160"/>
                <a:gd name="T69" fmla="*/ 157 h 881"/>
                <a:gd name="T70" fmla="*/ 23 w 160"/>
                <a:gd name="T71" fmla="*/ 157 h 881"/>
                <a:gd name="T72" fmla="*/ 21 w 160"/>
                <a:gd name="T73" fmla="*/ 157 h 881"/>
                <a:gd name="T74" fmla="*/ 17 w 160"/>
                <a:gd name="T75" fmla="*/ 157 h 881"/>
                <a:gd name="T76" fmla="*/ 50 w 160"/>
                <a:gd name="T77" fmla="*/ 120 h 8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0"/>
                <a:gd name="T118" fmla="*/ 0 h 881"/>
                <a:gd name="T119" fmla="*/ 160 w 160"/>
                <a:gd name="T120" fmla="*/ 881 h 88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0" h="881">
                  <a:moveTo>
                    <a:pt x="50" y="120"/>
                  </a:moveTo>
                  <a:lnTo>
                    <a:pt x="73" y="91"/>
                  </a:lnTo>
                  <a:lnTo>
                    <a:pt x="91" y="69"/>
                  </a:lnTo>
                  <a:lnTo>
                    <a:pt x="110" y="46"/>
                  </a:lnTo>
                  <a:lnTo>
                    <a:pt x="148" y="0"/>
                  </a:lnTo>
                  <a:lnTo>
                    <a:pt x="150" y="10"/>
                  </a:lnTo>
                  <a:lnTo>
                    <a:pt x="150" y="22"/>
                  </a:lnTo>
                  <a:lnTo>
                    <a:pt x="150" y="33"/>
                  </a:lnTo>
                  <a:lnTo>
                    <a:pt x="150" y="47"/>
                  </a:lnTo>
                  <a:lnTo>
                    <a:pt x="150" y="53"/>
                  </a:lnTo>
                  <a:lnTo>
                    <a:pt x="150" y="59"/>
                  </a:lnTo>
                  <a:lnTo>
                    <a:pt x="150" y="66"/>
                  </a:lnTo>
                  <a:lnTo>
                    <a:pt x="150" y="71"/>
                  </a:lnTo>
                  <a:lnTo>
                    <a:pt x="150" y="77"/>
                  </a:lnTo>
                  <a:lnTo>
                    <a:pt x="150" y="83"/>
                  </a:lnTo>
                  <a:lnTo>
                    <a:pt x="150" y="90"/>
                  </a:lnTo>
                  <a:lnTo>
                    <a:pt x="150" y="96"/>
                  </a:lnTo>
                  <a:lnTo>
                    <a:pt x="150" y="97"/>
                  </a:lnTo>
                  <a:lnTo>
                    <a:pt x="150" y="98"/>
                  </a:lnTo>
                  <a:lnTo>
                    <a:pt x="150" y="100"/>
                  </a:lnTo>
                  <a:lnTo>
                    <a:pt x="150" y="101"/>
                  </a:lnTo>
                  <a:lnTo>
                    <a:pt x="153" y="258"/>
                  </a:lnTo>
                  <a:lnTo>
                    <a:pt x="155" y="435"/>
                  </a:lnTo>
                  <a:lnTo>
                    <a:pt x="158" y="597"/>
                  </a:lnTo>
                  <a:lnTo>
                    <a:pt x="160" y="710"/>
                  </a:lnTo>
                  <a:lnTo>
                    <a:pt x="0" y="881"/>
                  </a:lnTo>
                  <a:lnTo>
                    <a:pt x="7" y="739"/>
                  </a:lnTo>
                  <a:lnTo>
                    <a:pt x="16" y="533"/>
                  </a:lnTo>
                  <a:lnTo>
                    <a:pt x="25" y="327"/>
                  </a:lnTo>
                  <a:lnTo>
                    <a:pt x="28" y="174"/>
                  </a:lnTo>
                  <a:lnTo>
                    <a:pt x="28" y="170"/>
                  </a:lnTo>
                  <a:lnTo>
                    <a:pt x="28" y="165"/>
                  </a:lnTo>
                  <a:lnTo>
                    <a:pt x="28" y="161"/>
                  </a:lnTo>
                  <a:lnTo>
                    <a:pt x="28" y="158"/>
                  </a:lnTo>
                  <a:lnTo>
                    <a:pt x="26" y="157"/>
                  </a:lnTo>
                  <a:lnTo>
                    <a:pt x="23" y="157"/>
                  </a:lnTo>
                  <a:lnTo>
                    <a:pt x="21" y="157"/>
                  </a:lnTo>
                  <a:lnTo>
                    <a:pt x="17" y="157"/>
                  </a:lnTo>
                  <a:lnTo>
                    <a:pt x="50" y="12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101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536950"/>
            <a:ext cx="226377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Group 37"/>
          <p:cNvGrpSpPr>
            <a:grpSpLocks/>
          </p:cNvGrpSpPr>
          <p:nvPr/>
        </p:nvGrpSpPr>
        <p:grpSpPr bwMode="auto">
          <a:xfrm>
            <a:off x="3671888" y="2744788"/>
            <a:ext cx="1406525" cy="2660650"/>
            <a:chOff x="2078" y="1662"/>
            <a:chExt cx="886" cy="1676"/>
          </a:xfrm>
        </p:grpSpPr>
        <p:sp>
          <p:nvSpPr>
            <p:cNvPr id="4104" name="Freeform 38"/>
            <p:cNvSpPr>
              <a:spLocks/>
            </p:cNvSpPr>
            <p:nvPr/>
          </p:nvSpPr>
          <p:spPr bwMode="auto">
            <a:xfrm>
              <a:off x="2495" y="1910"/>
              <a:ext cx="438" cy="581"/>
            </a:xfrm>
            <a:custGeom>
              <a:avLst/>
              <a:gdLst>
                <a:gd name="T0" fmla="*/ 1 w 876"/>
                <a:gd name="T1" fmla="*/ 125 h 1161"/>
                <a:gd name="T2" fmla="*/ 3 w 876"/>
                <a:gd name="T3" fmla="*/ 134 h 1161"/>
                <a:gd name="T4" fmla="*/ 6 w 876"/>
                <a:gd name="T5" fmla="*/ 137 h 1161"/>
                <a:gd name="T6" fmla="*/ 9 w 876"/>
                <a:gd name="T7" fmla="*/ 139 h 1161"/>
                <a:gd name="T8" fmla="*/ 13 w 876"/>
                <a:gd name="T9" fmla="*/ 143 h 1161"/>
                <a:gd name="T10" fmla="*/ 15 w 876"/>
                <a:gd name="T11" fmla="*/ 145 h 1161"/>
                <a:gd name="T12" fmla="*/ 18 w 876"/>
                <a:gd name="T13" fmla="*/ 146 h 1161"/>
                <a:gd name="T14" fmla="*/ 23 w 876"/>
                <a:gd name="T15" fmla="*/ 145 h 1161"/>
                <a:gd name="T16" fmla="*/ 29 w 876"/>
                <a:gd name="T17" fmla="*/ 145 h 1161"/>
                <a:gd name="T18" fmla="*/ 34 w 876"/>
                <a:gd name="T19" fmla="*/ 145 h 1161"/>
                <a:gd name="T20" fmla="*/ 80 w 876"/>
                <a:gd name="T21" fmla="*/ 137 h 1161"/>
                <a:gd name="T22" fmla="*/ 86 w 876"/>
                <a:gd name="T23" fmla="*/ 121 h 1161"/>
                <a:gd name="T24" fmla="*/ 85 w 876"/>
                <a:gd name="T25" fmla="*/ 116 h 1161"/>
                <a:gd name="T26" fmla="*/ 86 w 876"/>
                <a:gd name="T27" fmla="*/ 109 h 1161"/>
                <a:gd name="T28" fmla="*/ 88 w 876"/>
                <a:gd name="T29" fmla="*/ 98 h 1161"/>
                <a:gd name="T30" fmla="*/ 89 w 876"/>
                <a:gd name="T31" fmla="*/ 88 h 1161"/>
                <a:gd name="T32" fmla="*/ 107 w 876"/>
                <a:gd name="T33" fmla="*/ 76 h 1161"/>
                <a:gd name="T34" fmla="*/ 109 w 876"/>
                <a:gd name="T35" fmla="*/ 64 h 1161"/>
                <a:gd name="T36" fmla="*/ 110 w 876"/>
                <a:gd name="T37" fmla="*/ 51 h 1161"/>
                <a:gd name="T38" fmla="*/ 109 w 876"/>
                <a:gd name="T39" fmla="*/ 45 h 1161"/>
                <a:gd name="T40" fmla="*/ 106 w 876"/>
                <a:gd name="T41" fmla="*/ 34 h 1161"/>
                <a:gd name="T42" fmla="*/ 102 w 876"/>
                <a:gd name="T43" fmla="*/ 24 h 1161"/>
                <a:gd name="T44" fmla="*/ 100 w 876"/>
                <a:gd name="T45" fmla="*/ 18 h 1161"/>
                <a:gd name="T46" fmla="*/ 99 w 876"/>
                <a:gd name="T47" fmla="*/ 16 h 1161"/>
                <a:gd name="T48" fmla="*/ 98 w 876"/>
                <a:gd name="T49" fmla="*/ 14 h 1161"/>
                <a:gd name="T50" fmla="*/ 96 w 876"/>
                <a:gd name="T51" fmla="*/ 12 h 1161"/>
                <a:gd name="T52" fmla="*/ 94 w 876"/>
                <a:gd name="T53" fmla="*/ 10 h 1161"/>
                <a:gd name="T54" fmla="*/ 90 w 876"/>
                <a:gd name="T55" fmla="*/ 8 h 1161"/>
                <a:gd name="T56" fmla="*/ 85 w 876"/>
                <a:gd name="T57" fmla="*/ 5 h 1161"/>
                <a:gd name="T58" fmla="*/ 81 w 876"/>
                <a:gd name="T59" fmla="*/ 3 h 1161"/>
                <a:gd name="T60" fmla="*/ 79 w 876"/>
                <a:gd name="T61" fmla="*/ 3 h 1161"/>
                <a:gd name="T62" fmla="*/ 17 w 876"/>
                <a:gd name="T63" fmla="*/ 8 h 1161"/>
                <a:gd name="T64" fmla="*/ 0 w 876"/>
                <a:gd name="T65" fmla="*/ 122 h 11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6"/>
                <a:gd name="T100" fmla="*/ 0 h 1161"/>
                <a:gd name="T101" fmla="*/ 876 w 876"/>
                <a:gd name="T102" fmla="*/ 1161 h 11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6" h="1161">
                  <a:moveTo>
                    <a:pt x="0" y="971"/>
                  </a:moveTo>
                  <a:lnTo>
                    <a:pt x="7" y="996"/>
                  </a:lnTo>
                  <a:lnTo>
                    <a:pt x="14" y="1034"/>
                  </a:lnTo>
                  <a:lnTo>
                    <a:pt x="24" y="1071"/>
                  </a:lnTo>
                  <a:lnTo>
                    <a:pt x="35" y="1088"/>
                  </a:lnTo>
                  <a:lnTo>
                    <a:pt x="43" y="1093"/>
                  </a:lnTo>
                  <a:lnTo>
                    <a:pt x="55" y="1102"/>
                  </a:lnTo>
                  <a:lnTo>
                    <a:pt x="68" y="1112"/>
                  </a:lnTo>
                  <a:lnTo>
                    <a:pt x="83" y="1124"/>
                  </a:lnTo>
                  <a:lnTo>
                    <a:pt x="97" y="1137"/>
                  </a:lnTo>
                  <a:lnTo>
                    <a:pt x="110" y="1148"/>
                  </a:lnTo>
                  <a:lnTo>
                    <a:pt x="120" y="1156"/>
                  </a:lnTo>
                  <a:lnTo>
                    <a:pt x="127" y="1161"/>
                  </a:lnTo>
                  <a:lnTo>
                    <a:pt x="137" y="1161"/>
                  </a:lnTo>
                  <a:lnTo>
                    <a:pt x="155" y="1161"/>
                  </a:lnTo>
                  <a:lnTo>
                    <a:pt x="178" y="1160"/>
                  </a:lnTo>
                  <a:lnTo>
                    <a:pt x="205" y="1158"/>
                  </a:lnTo>
                  <a:lnTo>
                    <a:pt x="230" y="1156"/>
                  </a:lnTo>
                  <a:lnTo>
                    <a:pt x="251" y="1154"/>
                  </a:lnTo>
                  <a:lnTo>
                    <a:pt x="266" y="1153"/>
                  </a:lnTo>
                  <a:lnTo>
                    <a:pt x="271" y="1153"/>
                  </a:lnTo>
                  <a:lnTo>
                    <a:pt x="639" y="1092"/>
                  </a:lnTo>
                  <a:lnTo>
                    <a:pt x="673" y="1017"/>
                  </a:lnTo>
                  <a:lnTo>
                    <a:pt x="682" y="966"/>
                  </a:lnTo>
                  <a:lnTo>
                    <a:pt x="680" y="952"/>
                  </a:lnTo>
                  <a:lnTo>
                    <a:pt x="677" y="923"/>
                  </a:lnTo>
                  <a:lnTo>
                    <a:pt x="677" y="891"/>
                  </a:lnTo>
                  <a:lnTo>
                    <a:pt x="682" y="871"/>
                  </a:lnTo>
                  <a:lnTo>
                    <a:pt x="692" y="838"/>
                  </a:lnTo>
                  <a:lnTo>
                    <a:pt x="702" y="779"/>
                  </a:lnTo>
                  <a:lnTo>
                    <a:pt x="708" y="723"/>
                  </a:lnTo>
                  <a:lnTo>
                    <a:pt x="712" y="697"/>
                  </a:lnTo>
                  <a:lnTo>
                    <a:pt x="790" y="684"/>
                  </a:lnTo>
                  <a:lnTo>
                    <a:pt x="855" y="602"/>
                  </a:lnTo>
                  <a:lnTo>
                    <a:pt x="858" y="573"/>
                  </a:lnTo>
                  <a:lnTo>
                    <a:pt x="866" y="508"/>
                  </a:lnTo>
                  <a:lnTo>
                    <a:pt x="873" y="440"/>
                  </a:lnTo>
                  <a:lnTo>
                    <a:pt x="876" y="403"/>
                  </a:lnTo>
                  <a:lnTo>
                    <a:pt x="873" y="388"/>
                  </a:lnTo>
                  <a:lnTo>
                    <a:pt x="866" y="357"/>
                  </a:lnTo>
                  <a:lnTo>
                    <a:pt x="855" y="316"/>
                  </a:lnTo>
                  <a:lnTo>
                    <a:pt x="841" y="270"/>
                  </a:lnTo>
                  <a:lnTo>
                    <a:pt x="828" y="226"/>
                  </a:lnTo>
                  <a:lnTo>
                    <a:pt x="815" y="185"/>
                  </a:lnTo>
                  <a:lnTo>
                    <a:pt x="805" y="155"/>
                  </a:lnTo>
                  <a:lnTo>
                    <a:pt x="800" y="140"/>
                  </a:lnTo>
                  <a:lnTo>
                    <a:pt x="796" y="133"/>
                  </a:lnTo>
                  <a:lnTo>
                    <a:pt x="791" y="124"/>
                  </a:lnTo>
                  <a:lnTo>
                    <a:pt x="785" y="116"/>
                  </a:lnTo>
                  <a:lnTo>
                    <a:pt x="778" y="106"/>
                  </a:lnTo>
                  <a:lnTo>
                    <a:pt x="770" y="97"/>
                  </a:lnTo>
                  <a:lnTo>
                    <a:pt x="762" y="89"/>
                  </a:lnTo>
                  <a:lnTo>
                    <a:pt x="753" y="80"/>
                  </a:lnTo>
                  <a:lnTo>
                    <a:pt x="745" y="73"/>
                  </a:lnTo>
                  <a:lnTo>
                    <a:pt x="733" y="66"/>
                  </a:lnTo>
                  <a:lnTo>
                    <a:pt x="718" y="58"/>
                  </a:lnTo>
                  <a:lnTo>
                    <a:pt x="698" y="48"/>
                  </a:lnTo>
                  <a:lnTo>
                    <a:pt x="678" y="39"/>
                  </a:lnTo>
                  <a:lnTo>
                    <a:pt x="660" y="31"/>
                  </a:lnTo>
                  <a:lnTo>
                    <a:pt x="644" y="24"/>
                  </a:lnTo>
                  <a:lnTo>
                    <a:pt x="632" y="19"/>
                  </a:lnTo>
                  <a:lnTo>
                    <a:pt x="629" y="17"/>
                  </a:lnTo>
                  <a:lnTo>
                    <a:pt x="486" y="0"/>
                  </a:lnTo>
                  <a:lnTo>
                    <a:pt x="133" y="58"/>
                  </a:lnTo>
                  <a:lnTo>
                    <a:pt x="52" y="372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5" name="Freeform 39"/>
            <p:cNvSpPr>
              <a:spLocks/>
            </p:cNvSpPr>
            <p:nvPr/>
          </p:nvSpPr>
          <p:spPr bwMode="auto">
            <a:xfrm>
              <a:off x="2569" y="1687"/>
              <a:ext cx="226" cy="180"/>
            </a:xfrm>
            <a:custGeom>
              <a:avLst/>
              <a:gdLst>
                <a:gd name="T0" fmla="*/ 57 w 450"/>
                <a:gd name="T1" fmla="*/ 42 h 360"/>
                <a:gd name="T2" fmla="*/ 56 w 450"/>
                <a:gd name="T3" fmla="*/ 39 h 360"/>
                <a:gd name="T4" fmla="*/ 55 w 450"/>
                <a:gd name="T5" fmla="*/ 31 h 360"/>
                <a:gd name="T6" fmla="*/ 54 w 450"/>
                <a:gd name="T7" fmla="*/ 23 h 360"/>
                <a:gd name="T8" fmla="*/ 52 w 450"/>
                <a:gd name="T9" fmla="*/ 19 h 360"/>
                <a:gd name="T10" fmla="*/ 52 w 450"/>
                <a:gd name="T11" fmla="*/ 18 h 360"/>
                <a:gd name="T12" fmla="*/ 50 w 450"/>
                <a:gd name="T13" fmla="*/ 17 h 360"/>
                <a:gd name="T14" fmla="*/ 49 w 450"/>
                <a:gd name="T15" fmla="*/ 15 h 360"/>
                <a:gd name="T16" fmla="*/ 48 w 450"/>
                <a:gd name="T17" fmla="*/ 14 h 360"/>
                <a:gd name="T18" fmla="*/ 46 w 450"/>
                <a:gd name="T19" fmla="*/ 12 h 360"/>
                <a:gd name="T20" fmla="*/ 45 w 450"/>
                <a:gd name="T21" fmla="*/ 11 h 360"/>
                <a:gd name="T22" fmla="*/ 44 w 450"/>
                <a:gd name="T23" fmla="*/ 11 h 360"/>
                <a:gd name="T24" fmla="*/ 44 w 450"/>
                <a:gd name="T25" fmla="*/ 11 h 360"/>
                <a:gd name="T26" fmla="*/ 36 w 450"/>
                <a:gd name="T27" fmla="*/ 5 h 360"/>
                <a:gd name="T28" fmla="*/ 35 w 450"/>
                <a:gd name="T29" fmla="*/ 5 h 360"/>
                <a:gd name="T30" fmla="*/ 34 w 450"/>
                <a:gd name="T31" fmla="*/ 4 h 360"/>
                <a:gd name="T32" fmla="*/ 32 w 450"/>
                <a:gd name="T33" fmla="*/ 3 h 360"/>
                <a:gd name="T34" fmla="*/ 30 w 450"/>
                <a:gd name="T35" fmla="*/ 3 h 360"/>
                <a:gd name="T36" fmla="*/ 28 w 450"/>
                <a:gd name="T37" fmla="*/ 2 h 360"/>
                <a:gd name="T38" fmla="*/ 26 w 450"/>
                <a:gd name="T39" fmla="*/ 1 h 360"/>
                <a:gd name="T40" fmla="*/ 25 w 450"/>
                <a:gd name="T41" fmla="*/ 1 h 360"/>
                <a:gd name="T42" fmla="*/ 23 w 450"/>
                <a:gd name="T43" fmla="*/ 1 h 360"/>
                <a:gd name="T44" fmla="*/ 23 w 450"/>
                <a:gd name="T45" fmla="*/ 1 h 360"/>
                <a:gd name="T46" fmla="*/ 21 w 450"/>
                <a:gd name="T47" fmla="*/ 1 h 360"/>
                <a:gd name="T48" fmla="*/ 20 w 450"/>
                <a:gd name="T49" fmla="*/ 0 h 360"/>
                <a:gd name="T50" fmla="*/ 18 w 450"/>
                <a:gd name="T51" fmla="*/ 0 h 360"/>
                <a:gd name="T52" fmla="*/ 17 w 450"/>
                <a:gd name="T53" fmla="*/ 0 h 360"/>
                <a:gd name="T54" fmla="*/ 15 w 450"/>
                <a:gd name="T55" fmla="*/ 0 h 360"/>
                <a:gd name="T56" fmla="*/ 13 w 450"/>
                <a:gd name="T57" fmla="*/ 0 h 360"/>
                <a:gd name="T58" fmla="*/ 11 w 450"/>
                <a:gd name="T59" fmla="*/ 1 h 360"/>
                <a:gd name="T60" fmla="*/ 9 w 450"/>
                <a:gd name="T61" fmla="*/ 1 h 360"/>
                <a:gd name="T62" fmla="*/ 6 w 450"/>
                <a:gd name="T63" fmla="*/ 3 h 360"/>
                <a:gd name="T64" fmla="*/ 4 w 450"/>
                <a:gd name="T65" fmla="*/ 4 h 360"/>
                <a:gd name="T66" fmla="*/ 2 w 450"/>
                <a:gd name="T67" fmla="*/ 6 h 360"/>
                <a:gd name="T68" fmla="*/ 1 w 450"/>
                <a:gd name="T69" fmla="*/ 8 h 360"/>
                <a:gd name="T70" fmla="*/ 1 w 450"/>
                <a:gd name="T71" fmla="*/ 10 h 360"/>
                <a:gd name="T72" fmla="*/ 0 w 450"/>
                <a:gd name="T73" fmla="*/ 11 h 360"/>
                <a:gd name="T74" fmla="*/ 1 w 450"/>
                <a:gd name="T75" fmla="*/ 11 h 360"/>
                <a:gd name="T76" fmla="*/ 2 w 450"/>
                <a:gd name="T77" fmla="*/ 12 h 360"/>
                <a:gd name="T78" fmla="*/ 4 w 450"/>
                <a:gd name="T79" fmla="*/ 13 h 360"/>
                <a:gd name="T80" fmla="*/ 7 w 450"/>
                <a:gd name="T81" fmla="*/ 15 h 360"/>
                <a:gd name="T82" fmla="*/ 11 w 450"/>
                <a:gd name="T83" fmla="*/ 17 h 360"/>
                <a:gd name="T84" fmla="*/ 14 w 450"/>
                <a:gd name="T85" fmla="*/ 19 h 360"/>
                <a:gd name="T86" fmla="*/ 17 w 450"/>
                <a:gd name="T87" fmla="*/ 20 h 360"/>
                <a:gd name="T88" fmla="*/ 19 w 450"/>
                <a:gd name="T89" fmla="*/ 21 h 360"/>
                <a:gd name="T90" fmla="*/ 20 w 450"/>
                <a:gd name="T91" fmla="*/ 21 h 360"/>
                <a:gd name="T92" fmla="*/ 42 w 450"/>
                <a:gd name="T93" fmla="*/ 36 h 360"/>
                <a:gd name="T94" fmla="*/ 55 w 450"/>
                <a:gd name="T95" fmla="*/ 45 h 360"/>
                <a:gd name="T96" fmla="*/ 57 w 450"/>
                <a:gd name="T97" fmla="*/ 42 h 3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360"/>
                <a:gd name="T149" fmla="*/ 450 w 450"/>
                <a:gd name="T150" fmla="*/ 360 h 3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360">
                  <a:moveTo>
                    <a:pt x="450" y="335"/>
                  </a:moveTo>
                  <a:lnTo>
                    <a:pt x="445" y="306"/>
                  </a:lnTo>
                  <a:lnTo>
                    <a:pt x="435" y="245"/>
                  </a:lnTo>
                  <a:lnTo>
                    <a:pt x="424" y="179"/>
                  </a:lnTo>
                  <a:lnTo>
                    <a:pt x="414" y="145"/>
                  </a:lnTo>
                  <a:lnTo>
                    <a:pt x="409" y="138"/>
                  </a:lnTo>
                  <a:lnTo>
                    <a:pt x="399" y="129"/>
                  </a:lnTo>
                  <a:lnTo>
                    <a:pt x="387" y="119"/>
                  </a:lnTo>
                  <a:lnTo>
                    <a:pt x="376" y="109"/>
                  </a:lnTo>
                  <a:lnTo>
                    <a:pt x="364" y="99"/>
                  </a:lnTo>
                  <a:lnTo>
                    <a:pt x="356" y="90"/>
                  </a:lnTo>
                  <a:lnTo>
                    <a:pt x="349" y="85"/>
                  </a:lnTo>
                  <a:lnTo>
                    <a:pt x="346" y="83"/>
                  </a:lnTo>
                  <a:lnTo>
                    <a:pt x="281" y="37"/>
                  </a:lnTo>
                  <a:lnTo>
                    <a:pt x="277" y="36"/>
                  </a:lnTo>
                  <a:lnTo>
                    <a:pt x="267" y="32"/>
                  </a:lnTo>
                  <a:lnTo>
                    <a:pt x="254" y="26"/>
                  </a:lnTo>
                  <a:lnTo>
                    <a:pt x="238" y="19"/>
                  </a:lnTo>
                  <a:lnTo>
                    <a:pt x="221" y="14"/>
                  </a:lnTo>
                  <a:lnTo>
                    <a:pt x="204" y="7"/>
                  </a:lnTo>
                  <a:lnTo>
                    <a:pt x="193" y="3"/>
                  </a:lnTo>
                  <a:lnTo>
                    <a:pt x="184" y="2"/>
                  </a:lnTo>
                  <a:lnTo>
                    <a:pt x="178" y="2"/>
                  </a:lnTo>
                  <a:lnTo>
                    <a:pt x="168" y="2"/>
                  </a:lnTo>
                  <a:lnTo>
                    <a:pt x="156" y="0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15" y="0"/>
                  </a:lnTo>
                  <a:lnTo>
                    <a:pt x="100" y="0"/>
                  </a:lnTo>
                  <a:lnTo>
                    <a:pt x="86" y="2"/>
                  </a:lnTo>
                  <a:lnTo>
                    <a:pt x="65" y="7"/>
                  </a:lnTo>
                  <a:lnTo>
                    <a:pt x="45" y="17"/>
                  </a:lnTo>
                  <a:lnTo>
                    <a:pt x="28" y="31"/>
                  </a:lnTo>
                  <a:lnTo>
                    <a:pt x="16" y="46"/>
                  </a:lnTo>
                  <a:lnTo>
                    <a:pt x="7" y="61"/>
                  </a:lnTo>
                  <a:lnTo>
                    <a:pt x="2" y="75"/>
                  </a:lnTo>
                  <a:lnTo>
                    <a:pt x="0" y="85"/>
                  </a:lnTo>
                  <a:lnTo>
                    <a:pt x="3" y="92"/>
                  </a:lnTo>
                  <a:lnTo>
                    <a:pt x="13" y="97"/>
                  </a:lnTo>
                  <a:lnTo>
                    <a:pt x="31" y="107"/>
                  </a:lnTo>
                  <a:lnTo>
                    <a:pt x="56" y="119"/>
                  </a:lnTo>
                  <a:lnTo>
                    <a:pt x="83" y="133"/>
                  </a:lnTo>
                  <a:lnTo>
                    <a:pt x="110" y="145"/>
                  </a:lnTo>
                  <a:lnTo>
                    <a:pt x="133" y="156"/>
                  </a:lnTo>
                  <a:lnTo>
                    <a:pt x="148" y="163"/>
                  </a:lnTo>
                  <a:lnTo>
                    <a:pt x="154" y="167"/>
                  </a:lnTo>
                  <a:lnTo>
                    <a:pt x="332" y="282"/>
                  </a:lnTo>
                  <a:lnTo>
                    <a:pt x="439" y="360"/>
                  </a:lnTo>
                  <a:lnTo>
                    <a:pt x="450" y="33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6" name="Freeform 40"/>
            <p:cNvSpPr>
              <a:spLocks/>
            </p:cNvSpPr>
            <p:nvPr/>
          </p:nvSpPr>
          <p:spPr bwMode="auto">
            <a:xfrm>
              <a:off x="2571" y="1724"/>
              <a:ext cx="118" cy="76"/>
            </a:xfrm>
            <a:custGeom>
              <a:avLst/>
              <a:gdLst>
                <a:gd name="T0" fmla="*/ 3 w 236"/>
                <a:gd name="T1" fmla="*/ 4 h 151"/>
                <a:gd name="T2" fmla="*/ 2 w 236"/>
                <a:gd name="T3" fmla="*/ 7 h 151"/>
                <a:gd name="T4" fmla="*/ 1 w 236"/>
                <a:gd name="T5" fmla="*/ 11 h 151"/>
                <a:gd name="T6" fmla="*/ 1 w 236"/>
                <a:gd name="T7" fmla="*/ 16 h 151"/>
                <a:gd name="T8" fmla="*/ 0 w 236"/>
                <a:gd name="T9" fmla="*/ 18 h 151"/>
                <a:gd name="T10" fmla="*/ 10 w 236"/>
                <a:gd name="T11" fmla="*/ 13 h 151"/>
                <a:gd name="T12" fmla="*/ 17 w 236"/>
                <a:gd name="T13" fmla="*/ 11 h 151"/>
                <a:gd name="T14" fmla="*/ 24 w 236"/>
                <a:gd name="T15" fmla="*/ 14 h 151"/>
                <a:gd name="T16" fmla="*/ 30 w 236"/>
                <a:gd name="T17" fmla="*/ 19 h 151"/>
                <a:gd name="T18" fmla="*/ 22 w 236"/>
                <a:gd name="T19" fmla="*/ 0 h 151"/>
                <a:gd name="T20" fmla="*/ 11 w 236"/>
                <a:gd name="T21" fmla="*/ 4 h 151"/>
                <a:gd name="T22" fmla="*/ 7 w 236"/>
                <a:gd name="T23" fmla="*/ 0 h 151"/>
                <a:gd name="T24" fmla="*/ 3 w 236"/>
                <a:gd name="T25" fmla="*/ 4 h 1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151"/>
                <a:gd name="T41" fmla="*/ 236 w 236"/>
                <a:gd name="T42" fmla="*/ 151 h 1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151">
                  <a:moveTo>
                    <a:pt x="17" y="25"/>
                  </a:moveTo>
                  <a:lnTo>
                    <a:pt x="13" y="49"/>
                  </a:lnTo>
                  <a:lnTo>
                    <a:pt x="8" y="87"/>
                  </a:lnTo>
                  <a:lnTo>
                    <a:pt x="4" y="124"/>
                  </a:lnTo>
                  <a:lnTo>
                    <a:pt x="0" y="139"/>
                  </a:lnTo>
                  <a:lnTo>
                    <a:pt x="75" y="104"/>
                  </a:lnTo>
                  <a:lnTo>
                    <a:pt x="130" y="81"/>
                  </a:lnTo>
                  <a:lnTo>
                    <a:pt x="190" y="112"/>
                  </a:lnTo>
                  <a:lnTo>
                    <a:pt x="236" y="151"/>
                  </a:lnTo>
                  <a:lnTo>
                    <a:pt x="176" y="0"/>
                  </a:lnTo>
                  <a:lnTo>
                    <a:pt x="83" y="30"/>
                  </a:lnTo>
                  <a:lnTo>
                    <a:pt x="58" y="0"/>
                  </a:lnTo>
                  <a:lnTo>
                    <a:pt x="17" y="25"/>
                  </a:lnTo>
                  <a:close/>
                </a:path>
              </a:pathLst>
            </a:custGeom>
            <a:solidFill>
              <a:srgbClr val="C68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41"/>
            <p:cNvSpPr>
              <a:spLocks/>
            </p:cNvSpPr>
            <p:nvPr/>
          </p:nvSpPr>
          <p:spPr bwMode="auto">
            <a:xfrm>
              <a:off x="2554" y="2461"/>
              <a:ext cx="300" cy="802"/>
            </a:xfrm>
            <a:custGeom>
              <a:avLst/>
              <a:gdLst>
                <a:gd name="T0" fmla="*/ 1 w 600"/>
                <a:gd name="T1" fmla="*/ 11 h 1605"/>
                <a:gd name="T2" fmla="*/ 0 w 600"/>
                <a:gd name="T3" fmla="*/ 14 h 1605"/>
                <a:gd name="T4" fmla="*/ 2 w 600"/>
                <a:gd name="T5" fmla="*/ 16 h 1605"/>
                <a:gd name="T6" fmla="*/ 5 w 600"/>
                <a:gd name="T7" fmla="*/ 16 h 1605"/>
                <a:gd name="T8" fmla="*/ 7 w 600"/>
                <a:gd name="T9" fmla="*/ 16 h 1605"/>
                <a:gd name="T10" fmla="*/ 9 w 600"/>
                <a:gd name="T11" fmla="*/ 16 h 1605"/>
                <a:gd name="T12" fmla="*/ 9 w 600"/>
                <a:gd name="T13" fmla="*/ 23 h 1605"/>
                <a:gd name="T14" fmla="*/ 10 w 600"/>
                <a:gd name="T15" fmla="*/ 62 h 1605"/>
                <a:gd name="T16" fmla="*/ 10 w 600"/>
                <a:gd name="T17" fmla="*/ 88 h 1605"/>
                <a:gd name="T18" fmla="*/ 9 w 600"/>
                <a:gd name="T19" fmla="*/ 89 h 1605"/>
                <a:gd name="T20" fmla="*/ 6 w 600"/>
                <a:gd name="T21" fmla="*/ 88 h 1605"/>
                <a:gd name="T22" fmla="*/ 5 w 600"/>
                <a:gd name="T23" fmla="*/ 88 h 1605"/>
                <a:gd name="T24" fmla="*/ 4 w 600"/>
                <a:gd name="T25" fmla="*/ 105 h 1605"/>
                <a:gd name="T26" fmla="*/ 3 w 600"/>
                <a:gd name="T27" fmla="*/ 132 h 1605"/>
                <a:gd name="T28" fmla="*/ 17 w 600"/>
                <a:gd name="T29" fmla="*/ 139 h 1605"/>
                <a:gd name="T30" fmla="*/ 17 w 600"/>
                <a:gd name="T31" fmla="*/ 157 h 1605"/>
                <a:gd name="T32" fmla="*/ 18 w 600"/>
                <a:gd name="T33" fmla="*/ 177 h 1605"/>
                <a:gd name="T34" fmla="*/ 18 w 600"/>
                <a:gd name="T35" fmla="*/ 181 h 1605"/>
                <a:gd name="T36" fmla="*/ 19 w 600"/>
                <a:gd name="T37" fmla="*/ 185 h 1605"/>
                <a:gd name="T38" fmla="*/ 20 w 600"/>
                <a:gd name="T39" fmla="*/ 187 h 1605"/>
                <a:gd name="T40" fmla="*/ 23 w 600"/>
                <a:gd name="T41" fmla="*/ 189 h 1605"/>
                <a:gd name="T42" fmla="*/ 26 w 600"/>
                <a:gd name="T43" fmla="*/ 190 h 1605"/>
                <a:gd name="T44" fmla="*/ 30 w 600"/>
                <a:gd name="T45" fmla="*/ 191 h 1605"/>
                <a:gd name="T46" fmla="*/ 35 w 600"/>
                <a:gd name="T47" fmla="*/ 193 h 1605"/>
                <a:gd name="T48" fmla="*/ 40 w 600"/>
                <a:gd name="T49" fmla="*/ 196 h 1605"/>
                <a:gd name="T50" fmla="*/ 44 w 600"/>
                <a:gd name="T51" fmla="*/ 199 h 1605"/>
                <a:gd name="T52" fmla="*/ 47 w 600"/>
                <a:gd name="T53" fmla="*/ 200 h 1605"/>
                <a:gd name="T54" fmla="*/ 51 w 600"/>
                <a:gd name="T55" fmla="*/ 199 h 1605"/>
                <a:gd name="T56" fmla="*/ 57 w 600"/>
                <a:gd name="T57" fmla="*/ 198 h 1605"/>
                <a:gd name="T58" fmla="*/ 63 w 600"/>
                <a:gd name="T59" fmla="*/ 197 h 1605"/>
                <a:gd name="T60" fmla="*/ 69 w 600"/>
                <a:gd name="T61" fmla="*/ 196 h 1605"/>
                <a:gd name="T62" fmla="*/ 72 w 600"/>
                <a:gd name="T63" fmla="*/ 195 h 1605"/>
                <a:gd name="T64" fmla="*/ 74 w 600"/>
                <a:gd name="T65" fmla="*/ 194 h 1605"/>
                <a:gd name="T66" fmla="*/ 75 w 600"/>
                <a:gd name="T67" fmla="*/ 192 h 1605"/>
                <a:gd name="T68" fmla="*/ 75 w 600"/>
                <a:gd name="T69" fmla="*/ 192 h 1605"/>
                <a:gd name="T70" fmla="*/ 75 w 600"/>
                <a:gd name="T71" fmla="*/ 162 h 1605"/>
                <a:gd name="T72" fmla="*/ 74 w 600"/>
                <a:gd name="T73" fmla="*/ 154 h 1605"/>
                <a:gd name="T74" fmla="*/ 72 w 600"/>
                <a:gd name="T75" fmla="*/ 136 h 1605"/>
                <a:gd name="T76" fmla="*/ 69 w 600"/>
                <a:gd name="T77" fmla="*/ 119 h 1605"/>
                <a:gd name="T78" fmla="*/ 66 w 600"/>
                <a:gd name="T79" fmla="*/ 110 h 1605"/>
                <a:gd name="T80" fmla="*/ 62 w 600"/>
                <a:gd name="T81" fmla="*/ 92 h 1605"/>
                <a:gd name="T82" fmla="*/ 61 w 600"/>
                <a:gd name="T83" fmla="*/ 77 h 1605"/>
                <a:gd name="T84" fmla="*/ 62 w 600"/>
                <a:gd name="T85" fmla="*/ 0 h 1605"/>
                <a:gd name="T86" fmla="*/ 56 w 600"/>
                <a:gd name="T87" fmla="*/ 0 h 1605"/>
                <a:gd name="T88" fmla="*/ 46 w 600"/>
                <a:gd name="T89" fmla="*/ 1 h 1605"/>
                <a:gd name="T90" fmla="*/ 37 w 600"/>
                <a:gd name="T91" fmla="*/ 3 h 1605"/>
                <a:gd name="T92" fmla="*/ 31 w 600"/>
                <a:gd name="T93" fmla="*/ 5 h 1605"/>
                <a:gd name="T94" fmla="*/ 22 w 600"/>
                <a:gd name="T95" fmla="*/ 7 h 1605"/>
                <a:gd name="T96" fmla="*/ 10 w 600"/>
                <a:gd name="T97" fmla="*/ 9 h 1605"/>
                <a:gd name="T98" fmla="*/ 2 w 600"/>
                <a:gd name="T99" fmla="*/ 10 h 16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0"/>
                <a:gd name="T151" fmla="*/ 0 h 1605"/>
                <a:gd name="T152" fmla="*/ 600 w 600"/>
                <a:gd name="T153" fmla="*/ 1605 h 16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0" h="1605">
                  <a:moveTo>
                    <a:pt x="3" y="85"/>
                  </a:moveTo>
                  <a:lnTo>
                    <a:pt x="2" y="90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7" y="127"/>
                  </a:lnTo>
                  <a:lnTo>
                    <a:pt x="15" y="131"/>
                  </a:lnTo>
                  <a:lnTo>
                    <a:pt x="23" y="134"/>
                  </a:lnTo>
                  <a:lnTo>
                    <a:pt x="33" y="134"/>
                  </a:lnTo>
                  <a:lnTo>
                    <a:pt x="43" y="134"/>
                  </a:lnTo>
                  <a:lnTo>
                    <a:pt x="53" y="134"/>
                  </a:lnTo>
                  <a:lnTo>
                    <a:pt x="61" y="134"/>
                  </a:lnTo>
                  <a:lnTo>
                    <a:pt x="66" y="134"/>
                  </a:lnTo>
                  <a:lnTo>
                    <a:pt x="70" y="136"/>
                  </a:lnTo>
                  <a:lnTo>
                    <a:pt x="73" y="190"/>
                  </a:lnTo>
                  <a:lnTo>
                    <a:pt x="76" y="319"/>
                  </a:lnTo>
                  <a:lnTo>
                    <a:pt x="80" y="498"/>
                  </a:lnTo>
                  <a:lnTo>
                    <a:pt x="81" y="697"/>
                  </a:lnTo>
                  <a:lnTo>
                    <a:pt x="80" y="709"/>
                  </a:lnTo>
                  <a:lnTo>
                    <a:pt x="73" y="714"/>
                  </a:lnTo>
                  <a:lnTo>
                    <a:pt x="66" y="714"/>
                  </a:lnTo>
                  <a:lnTo>
                    <a:pt x="56" y="710"/>
                  </a:lnTo>
                  <a:lnTo>
                    <a:pt x="46" y="707"/>
                  </a:lnTo>
                  <a:lnTo>
                    <a:pt x="40" y="705"/>
                  </a:lnTo>
                  <a:lnTo>
                    <a:pt x="33" y="709"/>
                  </a:lnTo>
                  <a:lnTo>
                    <a:pt x="32" y="721"/>
                  </a:lnTo>
                  <a:lnTo>
                    <a:pt x="32" y="841"/>
                  </a:lnTo>
                  <a:lnTo>
                    <a:pt x="30" y="965"/>
                  </a:lnTo>
                  <a:lnTo>
                    <a:pt x="28" y="1062"/>
                  </a:lnTo>
                  <a:lnTo>
                    <a:pt x="28" y="1101"/>
                  </a:lnTo>
                  <a:lnTo>
                    <a:pt x="130" y="1112"/>
                  </a:lnTo>
                  <a:lnTo>
                    <a:pt x="131" y="1158"/>
                  </a:lnTo>
                  <a:lnTo>
                    <a:pt x="133" y="1261"/>
                  </a:lnTo>
                  <a:lnTo>
                    <a:pt x="135" y="1368"/>
                  </a:lnTo>
                  <a:lnTo>
                    <a:pt x="138" y="1423"/>
                  </a:lnTo>
                  <a:lnTo>
                    <a:pt x="140" y="1436"/>
                  </a:lnTo>
                  <a:lnTo>
                    <a:pt x="140" y="1453"/>
                  </a:lnTo>
                  <a:lnTo>
                    <a:pt x="141" y="1472"/>
                  </a:lnTo>
                  <a:lnTo>
                    <a:pt x="146" y="1487"/>
                  </a:lnTo>
                  <a:lnTo>
                    <a:pt x="153" y="1494"/>
                  </a:lnTo>
                  <a:lnTo>
                    <a:pt x="161" y="1501"/>
                  </a:lnTo>
                  <a:lnTo>
                    <a:pt x="171" y="1508"/>
                  </a:lnTo>
                  <a:lnTo>
                    <a:pt x="183" y="1515"/>
                  </a:lnTo>
                  <a:lnTo>
                    <a:pt x="196" y="1520"/>
                  </a:lnTo>
                  <a:lnTo>
                    <a:pt x="211" y="1525"/>
                  </a:lnTo>
                  <a:lnTo>
                    <a:pt x="224" y="1528"/>
                  </a:lnTo>
                  <a:lnTo>
                    <a:pt x="239" y="1532"/>
                  </a:lnTo>
                  <a:lnTo>
                    <a:pt x="256" y="1537"/>
                  </a:lnTo>
                  <a:lnTo>
                    <a:pt x="274" y="1545"/>
                  </a:lnTo>
                  <a:lnTo>
                    <a:pt x="296" y="1557"/>
                  </a:lnTo>
                  <a:lnTo>
                    <a:pt x="317" y="1571"/>
                  </a:lnTo>
                  <a:lnTo>
                    <a:pt x="337" y="1584"/>
                  </a:lnTo>
                  <a:lnTo>
                    <a:pt x="356" y="1594"/>
                  </a:lnTo>
                  <a:lnTo>
                    <a:pt x="369" y="1603"/>
                  </a:lnTo>
                  <a:lnTo>
                    <a:pt x="379" y="1605"/>
                  </a:lnTo>
                  <a:lnTo>
                    <a:pt x="391" y="1601"/>
                  </a:lnTo>
                  <a:lnTo>
                    <a:pt x="407" y="1598"/>
                  </a:lnTo>
                  <a:lnTo>
                    <a:pt x="429" y="1594"/>
                  </a:lnTo>
                  <a:lnTo>
                    <a:pt x="455" y="1589"/>
                  </a:lnTo>
                  <a:lnTo>
                    <a:pt x="480" y="1583"/>
                  </a:lnTo>
                  <a:lnTo>
                    <a:pt x="505" y="1577"/>
                  </a:lnTo>
                  <a:lnTo>
                    <a:pt x="529" y="1574"/>
                  </a:lnTo>
                  <a:lnTo>
                    <a:pt x="545" y="1569"/>
                  </a:lnTo>
                  <a:lnTo>
                    <a:pt x="558" y="1566"/>
                  </a:lnTo>
                  <a:lnTo>
                    <a:pt x="570" y="1560"/>
                  </a:lnTo>
                  <a:lnTo>
                    <a:pt x="580" y="1555"/>
                  </a:lnTo>
                  <a:lnTo>
                    <a:pt x="587" y="1552"/>
                  </a:lnTo>
                  <a:lnTo>
                    <a:pt x="593" y="1547"/>
                  </a:lnTo>
                  <a:lnTo>
                    <a:pt x="597" y="1543"/>
                  </a:lnTo>
                  <a:lnTo>
                    <a:pt x="600" y="1542"/>
                  </a:lnTo>
                  <a:lnTo>
                    <a:pt x="600" y="1540"/>
                  </a:lnTo>
                  <a:lnTo>
                    <a:pt x="587" y="1470"/>
                  </a:lnTo>
                  <a:lnTo>
                    <a:pt x="595" y="1297"/>
                  </a:lnTo>
                  <a:lnTo>
                    <a:pt x="593" y="1280"/>
                  </a:lnTo>
                  <a:lnTo>
                    <a:pt x="588" y="1234"/>
                  </a:lnTo>
                  <a:lnTo>
                    <a:pt x="580" y="1169"/>
                  </a:lnTo>
                  <a:lnTo>
                    <a:pt x="570" y="1095"/>
                  </a:lnTo>
                  <a:lnTo>
                    <a:pt x="558" y="1020"/>
                  </a:lnTo>
                  <a:lnTo>
                    <a:pt x="547" y="954"/>
                  </a:lnTo>
                  <a:lnTo>
                    <a:pt x="537" y="904"/>
                  </a:lnTo>
                  <a:lnTo>
                    <a:pt x="527" y="882"/>
                  </a:lnTo>
                  <a:lnTo>
                    <a:pt x="507" y="831"/>
                  </a:lnTo>
                  <a:lnTo>
                    <a:pt x="494" y="743"/>
                  </a:lnTo>
                  <a:lnTo>
                    <a:pt x="487" y="659"/>
                  </a:lnTo>
                  <a:lnTo>
                    <a:pt x="485" y="622"/>
                  </a:lnTo>
                  <a:lnTo>
                    <a:pt x="504" y="0"/>
                  </a:lnTo>
                  <a:lnTo>
                    <a:pt x="495" y="0"/>
                  </a:lnTo>
                  <a:lnTo>
                    <a:pt x="475" y="1"/>
                  </a:lnTo>
                  <a:lnTo>
                    <a:pt x="445" y="3"/>
                  </a:lnTo>
                  <a:lnTo>
                    <a:pt x="409" y="7"/>
                  </a:lnTo>
                  <a:lnTo>
                    <a:pt x="369" y="12"/>
                  </a:lnTo>
                  <a:lnTo>
                    <a:pt x="329" y="18"/>
                  </a:lnTo>
                  <a:lnTo>
                    <a:pt x="294" y="27"/>
                  </a:lnTo>
                  <a:lnTo>
                    <a:pt x="266" y="37"/>
                  </a:lnTo>
                  <a:lnTo>
                    <a:pt x="248" y="42"/>
                  </a:lnTo>
                  <a:lnTo>
                    <a:pt x="214" y="49"/>
                  </a:lnTo>
                  <a:lnTo>
                    <a:pt x="173" y="56"/>
                  </a:lnTo>
                  <a:lnTo>
                    <a:pt x="126" y="64"/>
                  </a:lnTo>
                  <a:lnTo>
                    <a:pt x="80" y="73"/>
                  </a:lnTo>
                  <a:lnTo>
                    <a:pt x="41" y="78"/>
                  </a:lnTo>
                  <a:lnTo>
                    <a:pt x="13" y="83"/>
                  </a:lnTo>
                  <a:lnTo>
                    <a:pt x="3" y="85"/>
                  </a:lnTo>
                  <a:close/>
                </a:path>
              </a:pathLst>
            </a:custGeom>
            <a:solidFill>
              <a:srgbClr val="A0E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42"/>
            <p:cNvSpPr>
              <a:spLocks/>
            </p:cNvSpPr>
            <p:nvPr/>
          </p:nvSpPr>
          <p:spPr bwMode="auto">
            <a:xfrm>
              <a:off x="2393" y="2064"/>
              <a:ext cx="334" cy="68"/>
            </a:xfrm>
            <a:custGeom>
              <a:avLst/>
              <a:gdLst>
                <a:gd name="T0" fmla="*/ 0 w 667"/>
                <a:gd name="T1" fmla="*/ 12 h 136"/>
                <a:gd name="T2" fmla="*/ 46 w 667"/>
                <a:gd name="T3" fmla="*/ 0 h 136"/>
                <a:gd name="T4" fmla="*/ 84 w 667"/>
                <a:gd name="T5" fmla="*/ 7 h 136"/>
                <a:gd name="T6" fmla="*/ 55 w 667"/>
                <a:gd name="T7" fmla="*/ 17 h 136"/>
                <a:gd name="T8" fmla="*/ 0 w 667"/>
                <a:gd name="T9" fmla="*/ 12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136"/>
                <a:gd name="T17" fmla="*/ 667 w 667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136">
                  <a:moveTo>
                    <a:pt x="0" y="97"/>
                  </a:moveTo>
                  <a:lnTo>
                    <a:pt x="361" y="0"/>
                  </a:lnTo>
                  <a:lnTo>
                    <a:pt x="667" y="58"/>
                  </a:lnTo>
                  <a:lnTo>
                    <a:pt x="438" y="136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D6B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43"/>
            <p:cNvSpPr>
              <a:spLocks/>
            </p:cNvSpPr>
            <p:nvPr/>
          </p:nvSpPr>
          <p:spPr bwMode="auto">
            <a:xfrm>
              <a:off x="2345" y="2135"/>
              <a:ext cx="401" cy="266"/>
            </a:xfrm>
            <a:custGeom>
              <a:avLst/>
              <a:gdLst>
                <a:gd name="T0" fmla="*/ 4 w 801"/>
                <a:gd name="T1" fmla="*/ 0 h 532"/>
                <a:gd name="T2" fmla="*/ 0 w 801"/>
                <a:gd name="T3" fmla="*/ 53 h 532"/>
                <a:gd name="T4" fmla="*/ 83 w 801"/>
                <a:gd name="T5" fmla="*/ 63 h 532"/>
                <a:gd name="T6" fmla="*/ 98 w 801"/>
                <a:gd name="T7" fmla="*/ 67 h 532"/>
                <a:gd name="T8" fmla="*/ 101 w 801"/>
                <a:gd name="T9" fmla="*/ 17 h 532"/>
                <a:gd name="T10" fmla="*/ 85 w 801"/>
                <a:gd name="T11" fmla="*/ 7 h 532"/>
                <a:gd name="T12" fmla="*/ 4 w 801"/>
                <a:gd name="T13" fmla="*/ 0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1"/>
                <a:gd name="T22" fmla="*/ 0 h 532"/>
                <a:gd name="T23" fmla="*/ 801 w 801"/>
                <a:gd name="T24" fmla="*/ 532 h 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1" h="532">
                  <a:moveTo>
                    <a:pt x="27" y="0"/>
                  </a:moveTo>
                  <a:lnTo>
                    <a:pt x="0" y="421"/>
                  </a:lnTo>
                  <a:lnTo>
                    <a:pt x="662" y="506"/>
                  </a:lnTo>
                  <a:lnTo>
                    <a:pt x="781" y="532"/>
                  </a:lnTo>
                  <a:lnTo>
                    <a:pt x="801" y="136"/>
                  </a:lnTo>
                  <a:lnTo>
                    <a:pt x="680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D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Rectangle 44"/>
            <p:cNvSpPr>
              <a:spLocks noChangeArrowheads="1"/>
            </p:cNvSpPr>
            <p:nvPr/>
          </p:nvSpPr>
          <p:spPr bwMode="auto">
            <a:xfrm>
              <a:off x="2132" y="3045"/>
              <a:ext cx="467" cy="223"/>
            </a:xfrm>
            <a:prstGeom prst="rect">
              <a:avLst/>
            </a:prstGeom>
            <a:solidFill>
              <a:srgbClr val="E2C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11" name="Rectangle 45"/>
            <p:cNvSpPr>
              <a:spLocks noChangeArrowheads="1"/>
            </p:cNvSpPr>
            <p:nvPr/>
          </p:nvSpPr>
          <p:spPr bwMode="auto">
            <a:xfrm>
              <a:off x="2136" y="2843"/>
              <a:ext cx="394" cy="159"/>
            </a:xfrm>
            <a:prstGeom prst="rect">
              <a:avLst/>
            </a:prstGeom>
            <a:solidFill>
              <a:srgbClr val="ED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12" name="Rectangle 46"/>
            <p:cNvSpPr>
              <a:spLocks noChangeArrowheads="1"/>
            </p:cNvSpPr>
            <p:nvPr/>
          </p:nvSpPr>
          <p:spPr bwMode="auto">
            <a:xfrm>
              <a:off x="2174" y="2544"/>
              <a:ext cx="397" cy="254"/>
            </a:xfrm>
            <a:prstGeom prst="rect">
              <a:avLst/>
            </a:prstGeom>
            <a:solidFill>
              <a:srgbClr val="D6B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13" name="Freeform 47"/>
            <p:cNvSpPr>
              <a:spLocks/>
            </p:cNvSpPr>
            <p:nvPr/>
          </p:nvSpPr>
          <p:spPr bwMode="auto">
            <a:xfrm>
              <a:off x="2377" y="1973"/>
              <a:ext cx="365" cy="136"/>
            </a:xfrm>
            <a:custGeom>
              <a:avLst/>
              <a:gdLst>
                <a:gd name="T0" fmla="*/ 5 w 732"/>
                <a:gd name="T1" fmla="*/ 9 h 272"/>
                <a:gd name="T2" fmla="*/ 0 w 732"/>
                <a:gd name="T3" fmla="*/ 34 h 272"/>
                <a:gd name="T4" fmla="*/ 46 w 732"/>
                <a:gd name="T5" fmla="*/ 24 h 272"/>
                <a:gd name="T6" fmla="*/ 86 w 732"/>
                <a:gd name="T7" fmla="*/ 29 h 272"/>
                <a:gd name="T8" fmla="*/ 91 w 732"/>
                <a:gd name="T9" fmla="*/ 9 h 272"/>
                <a:gd name="T10" fmla="*/ 51 w 732"/>
                <a:gd name="T11" fmla="*/ 0 h 272"/>
                <a:gd name="T12" fmla="*/ 5 w 732"/>
                <a:gd name="T13" fmla="*/ 9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2"/>
                <a:gd name="T22" fmla="*/ 0 h 272"/>
                <a:gd name="T23" fmla="*/ 732 w 732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2" h="272">
                  <a:moveTo>
                    <a:pt x="45" y="71"/>
                  </a:moveTo>
                  <a:lnTo>
                    <a:pt x="0" y="272"/>
                  </a:lnTo>
                  <a:lnTo>
                    <a:pt x="376" y="195"/>
                  </a:lnTo>
                  <a:lnTo>
                    <a:pt x="693" y="233"/>
                  </a:lnTo>
                  <a:lnTo>
                    <a:pt x="732" y="65"/>
                  </a:lnTo>
                  <a:lnTo>
                    <a:pt x="414" y="0"/>
                  </a:lnTo>
                  <a:lnTo>
                    <a:pt x="45" y="71"/>
                  </a:lnTo>
                  <a:close/>
                </a:path>
              </a:pathLst>
            </a:custGeom>
            <a:solidFill>
              <a:srgbClr val="ED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48"/>
            <p:cNvSpPr>
              <a:spLocks/>
            </p:cNvSpPr>
            <p:nvPr/>
          </p:nvSpPr>
          <p:spPr bwMode="auto">
            <a:xfrm>
              <a:off x="2437" y="1794"/>
              <a:ext cx="359" cy="166"/>
            </a:xfrm>
            <a:custGeom>
              <a:avLst/>
              <a:gdLst>
                <a:gd name="T0" fmla="*/ 11 w 718"/>
                <a:gd name="T1" fmla="*/ 10 h 331"/>
                <a:gd name="T2" fmla="*/ 0 w 718"/>
                <a:gd name="T3" fmla="*/ 28 h 331"/>
                <a:gd name="T4" fmla="*/ 38 w 718"/>
                <a:gd name="T5" fmla="*/ 18 h 331"/>
                <a:gd name="T6" fmla="*/ 81 w 718"/>
                <a:gd name="T7" fmla="*/ 42 h 331"/>
                <a:gd name="T8" fmla="*/ 90 w 718"/>
                <a:gd name="T9" fmla="*/ 26 h 331"/>
                <a:gd name="T10" fmla="*/ 49 w 718"/>
                <a:gd name="T11" fmla="*/ 0 h 331"/>
                <a:gd name="T12" fmla="*/ 11 w 718"/>
                <a:gd name="T13" fmla="*/ 1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8"/>
                <a:gd name="T22" fmla="*/ 0 h 331"/>
                <a:gd name="T23" fmla="*/ 718 w 718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8" h="331">
                  <a:moveTo>
                    <a:pt x="83" y="78"/>
                  </a:moveTo>
                  <a:lnTo>
                    <a:pt x="0" y="221"/>
                  </a:lnTo>
                  <a:lnTo>
                    <a:pt x="304" y="143"/>
                  </a:lnTo>
                  <a:lnTo>
                    <a:pt x="648" y="331"/>
                  </a:lnTo>
                  <a:lnTo>
                    <a:pt x="718" y="201"/>
                  </a:lnTo>
                  <a:lnTo>
                    <a:pt x="394" y="0"/>
                  </a:lnTo>
                  <a:lnTo>
                    <a:pt x="83" y="78"/>
                  </a:lnTo>
                  <a:close/>
                </a:path>
              </a:pathLst>
            </a:custGeom>
            <a:solidFill>
              <a:srgbClr val="E2C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49"/>
            <p:cNvSpPr>
              <a:spLocks/>
            </p:cNvSpPr>
            <p:nvPr/>
          </p:nvSpPr>
          <p:spPr bwMode="auto">
            <a:xfrm>
              <a:off x="2434" y="1873"/>
              <a:ext cx="340" cy="120"/>
            </a:xfrm>
            <a:custGeom>
              <a:avLst/>
              <a:gdLst>
                <a:gd name="T0" fmla="*/ 0 w 680"/>
                <a:gd name="T1" fmla="*/ 12 h 240"/>
                <a:gd name="T2" fmla="*/ 1 w 680"/>
                <a:gd name="T3" fmla="*/ 13 h 240"/>
                <a:gd name="T4" fmla="*/ 4 w 680"/>
                <a:gd name="T5" fmla="*/ 15 h 240"/>
                <a:gd name="T6" fmla="*/ 7 w 680"/>
                <a:gd name="T7" fmla="*/ 17 h 240"/>
                <a:gd name="T8" fmla="*/ 10 w 680"/>
                <a:gd name="T9" fmla="*/ 19 h 240"/>
                <a:gd name="T10" fmla="*/ 13 w 680"/>
                <a:gd name="T11" fmla="*/ 22 h 240"/>
                <a:gd name="T12" fmla="*/ 15 w 680"/>
                <a:gd name="T13" fmla="*/ 24 h 240"/>
                <a:gd name="T14" fmla="*/ 17 w 680"/>
                <a:gd name="T15" fmla="*/ 25 h 240"/>
                <a:gd name="T16" fmla="*/ 18 w 680"/>
                <a:gd name="T17" fmla="*/ 26 h 240"/>
                <a:gd name="T18" fmla="*/ 39 w 680"/>
                <a:gd name="T19" fmla="*/ 22 h 240"/>
                <a:gd name="T20" fmla="*/ 81 w 680"/>
                <a:gd name="T21" fmla="*/ 30 h 240"/>
                <a:gd name="T22" fmla="*/ 85 w 680"/>
                <a:gd name="T23" fmla="*/ 24 h 240"/>
                <a:gd name="T24" fmla="*/ 41 w 680"/>
                <a:gd name="T25" fmla="*/ 0 h 240"/>
                <a:gd name="T26" fmla="*/ 0 w 680"/>
                <a:gd name="T27" fmla="*/ 12 h 2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0"/>
                <a:gd name="T43" fmla="*/ 0 h 240"/>
                <a:gd name="T44" fmla="*/ 680 w 680"/>
                <a:gd name="T45" fmla="*/ 240 h 2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0" h="240">
                  <a:moveTo>
                    <a:pt x="0" y="90"/>
                  </a:moveTo>
                  <a:lnTo>
                    <a:pt x="12" y="99"/>
                  </a:lnTo>
                  <a:lnTo>
                    <a:pt x="30" y="114"/>
                  </a:lnTo>
                  <a:lnTo>
                    <a:pt x="53" y="131"/>
                  </a:lnTo>
                  <a:lnTo>
                    <a:pt x="78" y="150"/>
                  </a:lnTo>
                  <a:lnTo>
                    <a:pt x="101" y="170"/>
                  </a:lnTo>
                  <a:lnTo>
                    <a:pt x="121" y="186"/>
                  </a:lnTo>
                  <a:lnTo>
                    <a:pt x="135" y="198"/>
                  </a:lnTo>
                  <a:lnTo>
                    <a:pt x="140" y="201"/>
                  </a:lnTo>
                  <a:lnTo>
                    <a:pt x="306" y="169"/>
                  </a:lnTo>
                  <a:lnTo>
                    <a:pt x="648" y="240"/>
                  </a:lnTo>
                  <a:lnTo>
                    <a:pt x="680" y="187"/>
                  </a:lnTo>
                  <a:lnTo>
                    <a:pt x="324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D6B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50"/>
            <p:cNvSpPr>
              <a:spLocks/>
            </p:cNvSpPr>
            <p:nvPr/>
          </p:nvSpPr>
          <p:spPr bwMode="auto">
            <a:xfrm>
              <a:off x="2659" y="3235"/>
              <a:ext cx="215" cy="80"/>
            </a:xfrm>
            <a:custGeom>
              <a:avLst/>
              <a:gdLst>
                <a:gd name="T0" fmla="*/ 14 w 429"/>
                <a:gd name="T1" fmla="*/ 6 h 159"/>
                <a:gd name="T2" fmla="*/ 13 w 429"/>
                <a:gd name="T3" fmla="*/ 6 h 159"/>
                <a:gd name="T4" fmla="*/ 11 w 429"/>
                <a:gd name="T5" fmla="*/ 7 h 159"/>
                <a:gd name="T6" fmla="*/ 9 w 429"/>
                <a:gd name="T7" fmla="*/ 8 h 159"/>
                <a:gd name="T8" fmla="*/ 7 w 429"/>
                <a:gd name="T9" fmla="*/ 9 h 159"/>
                <a:gd name="T10" fmla="*/ 4 w 429"/>
                <a:gd name="T11" fmla="*/ 11 h 159"/>
                <a:gd name="T12" fmla="*/ 2 w 429"/>
                <a:gd name="T13" fmla="*/ 12 h 159"/>
                <a:gd name="T14" fmla="*/ 1 w 429"/>
                <a:gd name="T15" fmla="*/ 13 h 159"/>
                <a:gd name="T16" fmla="*/ 0 w 429"/>
                <a:gd name="T17" fmla="*/ 14 h 159"/>
                <a:gd name="T18" fmla="*/ 1 w 429"/>
                <a:gd name="T19" fmla="*/ 15 h 159"/>
                <a:gd name="T20" fmla="*/ 3 w 429"/>
                <a:gd name="T21" fmla="*/ 16 h 159"/>
                <a:gd name="T22" fmla="*/ 4 w 429"/>
                <a:gd name="T23" fmla="*/ 17 h 159"/>
                <a:gd name="T24" fmla="*/ 6 w 429"/>
                <a:gd name="T25" fmla="*/ 18 h 159"/>
                <a:gd name="T26" fmla="*/ 8 w 429"/>
                <a:gd name="T27" fmla="*/ 19 h 159"/>
                <a:gd name="T28" fmla="*/ 10 w 429"/>
                <a:gd name="T29" fmla="*/ 20 h 159"/>
                <a:gd name="T30" fmla="*/ 12 w 429"/>
                <a:gd name="T31" fmla="*/ 20 h 159"/>
                <a:gd name="T32" fmla="*/ 13 w 429"/>
                <a:gd name="T33" fmla="*/ 20 h 159"/>
                <a:gd name="T34" fmla="*/ 15 w 429"/>
                <a:gd name="T35" fmla="*/ 20 h 159"/>
                <a:gd name="T36" fmla="*/ 16 w 429"/>
                <a:gd name="T37" fmla="*/ 20 h 159"/>
                <a:gd name="T38" fmla="*/ 18 w 429"/>
                <a:gd name="T39" fmla="*/ 20 h 159"/>
                <a:gd name="T40" fmla="*/ 20 w 429"/>
                <a:gd name="T41" fmla="*/ 20 h 159"/>
                <a:gd name="T42" fmla="*/ 22 w 429"/>
                <a:gd name="T43" fmla="*/ 20 h 159"/>
                <a:gd name="T44" fmla="*/ 23 w 429"/>
                <a:gd name="T45" fmla="*/ 19 h 159"/>
                <a:gd name="T46" fmla="*/ 24 w 429"/>
                <a:gd name="T47" fmla="*/ 20 h 159"/>
                <a:gd name="T48" fmla="*/ 25 w 429"/>
                <a:gd name="T49" fmla="*/ 20 h 159"/>
                <a:gd name="T50" fmla="*/ 26 w 429"/>
                <a:gd name="T51" fmla="*/ 20 h 159"/>
                <a:gd name="T52" fmla="*/ 28 w 429"/>
                <a:gd name="T53" fmla="*/ 20 h 159"/>
                <a:gd name="T54" fmla="*/ 30 w 429"/>
                <a:gd name="T55" fmla="*/ 19 h 159"/>
                <a:gd name="T56" fmla="*/ 32 w 429"/>
                <a:gd name="T57" fmla="*/ 18 h 159"/>
                <a:gd name="T58" fmla="*/ 34 w 429"/>
                <a:gd name="T59" fmla="*/ 17 h 159"/>
                <a:gd name="T60" fmla="*/ 35 w 429"/>
                <a:gd name="T61" fmla="*/ 17 h 159"/>
                <a:gd name="T62" fmla="*/ 37 w 429"/>
                <a:gd name="T63" fmla="*/ 16 h 159"/>
                <a:gd name="T64" fmla="*/ 38 w 429"/>
                <a:gd name="T65" fmla="*/ 16 h 159"/>
                <a:gd name="T66" fmla="*/ 39 w 429"/>
                <a:gd name="T67" fmla="*/ 16 h 159"/>
                <a:gd name="T68" fmla="*/ 41 w 429"/>
                <a:gd name="T69" fmla="*/ 16 h 159"/>
                <a:gd name="T70" fmla="*/ 42 w 429"/>
                <a:gd name="T71" fmla="*/ 16 h 159"/>
                <a:gd name="T72" fmla="*/ 44 w 429"/>
                <a:gd name="T73" fmla="*/ 15 h 159"/>
                <a:gd name="T74" fmla="*/ 46 w 429"/>
                <a:gd name="T75" fmla="*/ 15 h 159"/>
                <a:gd name="T76" fmla="*/ 47 w 429"/>
                <a:gd name="T77" fmla="*/ 14 h 159"/>
                <a:gd name="T78" fmla="*/ 49 w 429"/>
                <a:gd name="T79" fmla="*/ 13 h 159"/>
                <a:gd name="T80" fmla="*/ 50 w 429"/>
                <a:gd name="T81" fmla="*/ 13 h 159"/>
                <a:gd name="T82" fmla="*/ 52 w 429"/>
                <a:gd name="T83" fmla="*/ 11 h 159"/>
                <a:gd name="T84" fmla="*/ 53 w 429"/>
                <a:gd name="T85" fmla="*/ 9 h 159"/>
                <a:gd name="T86" fmla="*/ 54 w 429"/>
                <a:gd name="T87" fmla="*/ 7 h 159"/>
                <a:gd name="T88" fmla="*/ 54 w 429"/>
                <a:gd name="T89" fmla="*/ 6 h 159"/>
                <a:gd name="T90" fmla="*/ 50 w 429"/>
                <a:gd name="T91" fmla="*/ 0 h 159"/>
                <a:gd name="T92" fmla="*/ 37 w 429"/>
                <a:gd name="T93" fmla="*/ 5 h 159"/>
                <a:gd name="T94" fmla="*/ 14 w 429"/>
                <a:gd name="T95" fmla="*/ 6 h 15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9"/>
                <a:gd name="T145" fmla="*/ 0 h 159"/>
                <a:gd name="T146" fmla="*/ 429 w 429"/>
                <a:gd name="T147" fmla="*/ 159 h 15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9" h="159">
                  <a:moveTo>
                    <a:pt x="107" y="42"/>
                  </a:moveTo>
                  <a:lnTo>
                    <a:pt x="102" y="44"/>
                  </a:lnTo>
                  <a:lnTo>
                    <a:pt x="88" y="51"/>
                  </a:lnTo>
                  <a:lnTo>
                    <a:pt x="70" y="59"/>
                  </a:lnTo>
                  <a:lnTo>
                    <a:pt x="49" y="71"/>
                  </a:lnTo>
                  <a:lnTo>
                    <a:pt x="29" y="83"/>
                  </a:lnTo>
                  <a:lnTo>
                    <a:pt x="12" y="93"/>
                  </a:lnTo>
                  <a:lnTo>
                    <a:pt x="2" y="103"/>
                  </a:lnTo>
                  <a:lnTo>
                    <a:pt x="0" y="112"/>
                  </a:lnTo>
                  <a:lnTo>
                    <a:pt x="7" y="119"/>
                  </a:lnTo>
                  <a:lnTo>
                    <a:pt x="19" y="127"/>
                  </a:lnTo>
                  <a:lnTo>
                    <a:pt x="30" y="134"/>
                  </a:lnTo>
                  <a:lnTo>
                    <a:pt x="45" y="142"/>
                  </a:lnTo>
                  <a:lnTo>
                    <a:pt x="62" y="149"/>
                  </a:lnTo>
                  <a:lnTo>
                    <a:pt x="77" y="154"/>
                  </a:lnTo>
                  <a:lnTo>
                    <a:pt x="90" y="158"/>
                  </a:lnTo>
                  <a:lnTo>
                    <a:pt x="103" y="159"/>
                  </a:lnTo>
                  <a:lnTo>
                    <a:pt x="115" y="159"/>
                  </a:lnTo>
                  <a:lnTo>
                    <a:pt x="128" y="158"/>
                  </a:lnTo>
                  <a:lnTo>
                    <a:pt x="142" y="156"/>
                  </a:lnTo>
                  <a:lnTo>
                    <a:pt x="157" y="154"/>
                  </a:lnTo>
                  <a:lnTo>
                    <a:pt x="170" y="153"/>
                  </a:lnTo>
                  <a:lnTo>
                    <a:pt x="182" y="151"/>
                  </a:lnTo>
                  <a:lnTo>
                    <a:pt x="192" y="153"/>
                  </a:lnTo>
                  <a:lnTo>
                    <a:pt x="200" y="154"/>
                  </a:lnTo>
                  <a:lnTo>
                    <a:pt x="208" y="156"/>
                  </a:lnTo>
                  <a:lnTo>
                    <a:pt x="220" y="153"/>
                  </a:lnTo>
                  <a:lnTo>
                    <a:pt x="235" y="147"/>
                  </a:lnTo>
                  <a:lnTo>
                    <a:pt x="250" y="142"/>
                  </a:lnTo>
                  <a:lnTo>
                    <a:pt x="265" y="136"/>
                  </a:lnTo>
                  <a:lnTo>
                    <a:pt x="280" y="129"/>
                  </a:lnTo>
                  <a:lnTo>
                    <a:pt x="291" y="125"/>
                  </a:lnTo>
                  <a:lnTo>
                    <a:pt x="301" y="125"/>
                  </a:lnTo>
                  <a:lnTo>
                    <a:pt x="311" y="125"/>
                  </a:lnTo>
                  <a:lnTo>
                    <a:pt x="323" y="124"/>
                  </a:lnTo>
                  <a:lnTo>
                    <a:pt x="334" y="122"/>
                  </a:lnTo>
                  <a:lnTo>
                    <a:pt x="349" y="119"/>
                  </a:lnTo>
                  <a:lnTo>
                    <a:pt x="363" y="113"/>
                  </a:lnTo>
                  <a:lnTo>
                    <a:pt x="376" y="108"/>
                  </a:lnTo>
                  <a:lnTo>
                    <a:pt x="389" y="103"/>
                  </a:lnTo>
                  <a:lnTo>
                    <a:pt x="399" y="98"/>
                  </a:lnTo>
                  <a:lnTo>
                    <a:pt x="414" y="85"/>
                  </a:lnTo>
                  <a:lnTo>
                    <a:pt x="424" y="66"/>
                  </a:lnTo>
                  <a:lnTo>
                    <a:pt x="428" y="49"/>
                  </a:lnTo>
                  <a:lnTo>
                    <a:pt x="429" y="42"/>
                  </a:lnTo>
                  <a:lnTo>
                    <a:pt x="394" y="0"/>
                  </a:lnTo>
                  <a:lnTo>
                    <a:pt x="290" y="34"/>
                  </a:lnTo>
                  <a:lnTo>
                    <a:pt x="107" y="42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51"/>
            <p:cNvSpPr>
              <a:spLocks/>
            </p:cNvSpPr>
            <p:nvPr/>
          </p:nvSpPr>
          <p:spPr bwMode="auto">
            <a:xfrm>
              <a:off x="2528" y="2160"/>
              <a:ext cx="363" cy="269"/>
            </a:xfrm>
            <a:custGeom>
              <a:avLst/>
              <a:gdLst>
                <a:gd name="T0" fmla="*/ 53 w 726"/>
                <a:gd name="T1" fmla="*/ 20 h 539"/>
                <a:gd name="T2" fmla="*/ 20 w 726"/>
                <a:gd name="T3" fmla="*/ 39 h 539"/>
                <a:gd name="T4" fmla="*/ 13 w 726"/>
                <a:gd name="T5" fmla="*/ 42 h 539"/>
                <a:gd name="T6" fmla="*/ 11 w 726"/>
                <a:gd name="T7" fmla="*/ 42 h 539"/>
                <a:gd name="T8" fmla="*/ 8 w 726"/>
                <a:gd name="T9" fmla="*/ 42 h 539"/>
                <a:gd name="T10" fmla="*/ 6 w 726"/>
                <a:gd name="T11" fmla="*/ 43 h 539"/>
                <a:gd name="T12" fmla="*/ 6 w 726"/>
                <a:gd name="T13" fmla="*/ 44 h 539"/>
                <a:gd name="T14" fmla="*/ 9 w 726"/>
                <a:gd name="T15" fmla="*/ 46 h 539"/>
                <a:gd name="T16" fmla="*/ 11 w 726"/>
                <a:gd name="T17" fmla="*/ 47 h 539"/>
                <a:gd name="T18" fmla="*/ 12 w 726"/>
                <a:gd name="T19" fmla="*/ 49 h 539"/>
                <a:gd name="T20" fmla="*/ 11 w 726"/>
                <a:gd name="T21" fmla="*/ 51 h 539"/>
                <a:gd name="T22" fmla="*/ 7 w 726"/>
                <a:gd name="T23" fmla="*/ 56 h 539"/>
                <a:gd name="T24" fmla="*/ 3 w 726"/>
                <a:gd name="T25" fmla="*/ 62 h 539"/>
                <a:gd name="T26" fmla="*/ 0 w 726"/>
                <a:gd name="T27" fmla="*/ 66 h 539"/>
                <a:gd name="T28" fmla="*/ 1 w 726"/>
                <a:gd name="T29" fmla="*/ 66 h 539"/>
                <a:gd name="T30" fmla="*/ 5 w 726"/>
                <a:gd name="T31" fmla="*/ 65 h 539"/>
                <a:gd name="T32" fmla="*/ 10 w 726"/>
                <a:gd name="T33" fmla="*/ 63 h 539"/>
                <a:gd name="T34" fmla="*/ 12 w 726"/>
                <a:gd name="T35" fmla="*/ 62 h 539"/>
                <a:gd name="T36" fmla="*/ 14 w 726"/>
                <a:gd name="T37" fmla="*/ 62 h 539"/>
                <a:gd name="T38" fmla="*/ 15 w 726"/>
                <a:gd name="T39" fmla="*/ 64 h 539"/>
                <a:gd name="T40" fmla="*/ 17 w 726"/>
                <a:gd name="T41" fmla="*/ 64 h 539"/>
                <a:gd name="T42" fmla="*/ 19 w 726"/>
                <a:gd name="T43" fmla="*/ 64 h 539"/>
                <a:gd name="T44" fmla="*/ 23 w 726"/>
                <a:gd name="T45" fmla="*/ 64 h 539"/>
                <a:gd name="T46" fmla="*/ 25 w 726"/>
                <a:gd name="T47" fmla="*/ 64 h 539"/>
                <a:gd name="T48" fmla="*/ 28 w 726"/>
                <a:gd name="T49" fmla="*/ 64 h 539"/>
                <a:gd name="T50" fmla="*/ 30 w 726"/>
                <a:gd name="T51" fmla="*/ 64 h 539"/>
                <a:gd name="T52" fmla="*/ 33 w 726"/>
                <a:gd name="T53" fmla="*/ 64 h 539"/>
                <a:gd name="T54" fmla="*/ 35 w 726"/>
                <a:gd name="T55" fmla="*/ 65 h 539"/>
                <a:gd name="T56" fmla="*/ 36 w 726"/>
                <a:gd name="T57" fmla="*/ 65 h 539"/>
                <a:gd name="T58" fmla="*/ 37 w 726"/>
                <a:gd name="T59" fmla="*/ 65 h 539"/>
                <a:gd name="T60" fmla="*/ 39 w 726"/>
                <a:gd name="T61" fmla="*/ 63 h 539"/>
                <a:gd name="T62" fmla="*/ 42 w 726"/>
                <a:gd name="T63" fmla="*/ 56 h 539"/>
                <a:gd name="T64" fmla="*/ 45 w 726"/>
                <a:gd name="T65" fmla="*/ 48 h 539"/>
                <a:gd name="T66" fmla="*/ 48 w 726"/>
                <a:gd name="T67" fmla="*/ 42 h 539"/>
                <a:gd name="T68" fmla="*/ 50 w 726"/>
                <a:gd name="T69" fmla="*/ 40 h 539"/>
                <a:gd name="T70" fmla="*/ 58 w 726"/>
                <a:gd name="T71" fmla="*/ 36 h 539"/>
                <a:gd name="T72" fmla="*/ 68 w 726"/>
                <a:gd name="T73" fmla="*/ 31 h 539"/>
                <a:gd name="T74" fmla="*/ 77 w 726"/>
                <a:gd name="T75" fmla="*/ 27 h 539"/>
                <a:gd name="T76" fmla="*/ 82 w 726"/>
                <a:gd name="T77" fmla="*/ 24 h 539"/>
                <a:gd name="T78" fmla="*/ 86 w 726"/>
                <a:gd name="T79" fmla="*/ 20 h 539"/>
                <a:gd name="T80" fmla="*/ 89 w 726"/>
                <a:gd name="T81" fmla="*/ 16 h 539"/>
                <a:gd name="T82" fmla="*/ 91 w 726"/>
                <a:gd name="T83" fmla="*/ 14 h 539"/>
                <a:gd name="T84" fmla="*/ 91 w 726"/>
                <a:gd name="T85" fmla="*/ 12 h 539"/>
                <a:gd name="T86" fmla="*/ 90 w 726"/>
                <a:gd name="T87" fmla="*/ 7 h 539"/>
                <a:gd name="T88" fmla="*/ 88 w 726"/>
                <a:gd name="T89" fmla="*/ 3 h 539"/>
                <a:gd name="T90" fmla="*/ 83 w 726"/>
                <a:gd name="T91" fmla="*/ 1 h 539"/>
                <a:gd name="T92" fmla="*/ 78 w 726"/>
                <a:gd name="T93" fmla="*/ 0 h 539"/>
                <a:gd name="T94" fmla="*/ 75 w 726"/>
                <a:gd name="T95" fmla="*/ 0 h 53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6"/>
                <a:gd name="T145" fmla="*/ 0 h 539"/>
                <a:gd name="T146" fmla="*/ 726 w 726"/>
                <a:gd name="T147" fmla="*/ 539 h 53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6" h="539">
                  <a:moveTo>
                    <a:pt x="591" y="0"/>
                  </a:moveTo>
                  <a:lnTo>
                    <a:pt x="424" y="167"/>
                  </a:lnTo>
                  <a:lnTo>
                    <a:pt x="277" y="330"/>
                  </a:lnTo>
                  <a:lnTo>
                    <a:pt x="158" y="316"/>
                  </a:lnTo>
                  <a:lnTo>
                    <a:pt x="111" y="340"/>
                  </a:lnTo>
                  <a:lnTo>
                    <a:pt x="108" y="340"/>
                  </a:lnTo>
                  <a:lnTo>
                    <a:pt x="99" y="340"/>
                  </a:lnTo>
                  <a:lnTo>
                    <a:pt x="88" y="340"/>
                  </a:lnTo>
                  <a:lnTo>
                    <a:pt x="75" y="342"/>
                  </a:lnTo>
                  <a:lnTo>
                    <a:pt x="63" y="343"/>
                  </a:lnTo>
                  <a:lnTo>
                    <a:pt x="51" y="345"/>
                  </a:lnTo>
                  <a:lnTo>
                    <a:pt x="45" y="348"/>
                  </a:lnTo>
                  <a:lnTo>
                    <a:pt x="43" y="354"/>
                  </a:lnTo>
                  <a:lnTo>
                    <a:pt x="48" y="359"/>
                  </a:lnTo>
                  <a:lnTo>
                    <a:pt x="55" y="364"/>
                  </a:lnTo>
                  <a:lnTo>
                    <a:pt x="65" y="369"/>
                  </a:lnTo>
                  <a:lnTo>
                    <a:pt x="76" y="374"/>
                  </a:lnTo>
                  <a:lnTo>
                    <a:pt x="86" y="381"/>
                  </a:lnTo>
                  <a:lnTo>
                    <a:pt x="94" y="388"/>
                  </a:lnTo>
                  <a:lnTo>
                    <a:pt x="98" y="394"/>
                  </a:lnTo>
                  <a:lnTo>
                    <a:pt x="98" y="401"/>
                  </a:lnTo>
                  <a:lnTo>
                    <a:pt x="91" y="411"/>
                  </a:lnTo>
                  <a:lnTo>
                    <a:pt x="76" y="430"/>
                  </a:lnTo>
                  <a:lnTo>
                    <a:pt x="58" y="454"/>
                  </a:lnTo>
                  <a:lnTo>
                    <a:pt x="38" y="478"/>
                  </a:lnTo>
                  <a:lnTo>
                    <a:pt x="20" y="501"/>
                  </a:lnTo>
                  <a:lnTo>
                    <a:pt x="6" y="522"/>
                  </a:lnTo>
                  <a:lnTo>
                    <a:pt x="0" y="535"/>
                  </a:lnTo>
                  <a:lnTo>
                    <a:pt x="1" y="539"/>
                  </a:lnTo>
                  <a:lnTo>
                    <a:pt x="11" y="535"/>
                  </a:lnTo>
                  <a:lnTo>
                    <a:pt x="25" y="530"/>
                  </a:lnTo>
                  <a:lnTo>
                    <a:pt x="40" y="524"/>
                  </a:lnTo>
                  <a:lnTo>
                    <a:pt x="56" y="515"/>
                  </a:lnTo>
                  <a:lnTo>
                    <a:pt x="73" y="508"/>
                  </a:lnTo>
                  <a:lnTo>
                    <a:pt x="88" y="501"/>
                  </a:lnTo>
                  <a:lnTo>
                    <a:pt x="99" y="498"/>
                  </a:lnTo>
                  <a:lnTo>
                    <a:pt x="106" y="500"/>
                  </a:lnTo>
                  <a:lnTo>
                    <a:pt x="111" y="503"/>
                  </a:lnTo>
                  <a:lnTo>
                    <a:pt x="114" y="508"/>
                  </a:lnTo>
                  <a:lnTo>
                    <a:pt x="119" y="512"/>
                  </a:lnTo>
                  <a:lnTo>
                    <a:pt x="124" y="513"/>
                  </a:lnTo>
                  <a:lnTo>
                    <a:pt x="131" y="517"/>
                  </a:lnTo>
                  <a:lnTo>
                    <a:pt x="141" y="518"/>
                  </a:lnTo>
                  <a:lnTo>
                    <a:pt x="151" y="518"/>
                  </a:lnTo>
                  <a:lnTo>
                    <a:pt x="166" y="518"/>
                  </a:lnTo>
                  <a:lnTo>
                    <a:pt x="181" y="517"/>
                  </a:lnTo>
                  <a:lnTo>
                    <a:pt x="193" y="517"/>
                  </a:lnTo>
                  <a:lnTo>
                    <a:pt x="204" y="517"/>
                  </a:lnTo>
                  <a:lnTo>
                    <a:pt x="214" y="517"/>
                  </a:lnTo>
                  <a:lnTo>
                    <a:pt x="224" y="517"/>
                  </a:lnTo>
                  <a:lnTo>
                    <a:pt x="232" y="518"/>
                  </a:lnTo>
                  <a:lnTo>
                    <a:pt x="242" y="518"/>
                  </a:lnTo>
                  <a:lnTo>
                    <a:pt x="251" y="518"/>
                  </a:lnTo>
                  <a:lnTo>
                    <a:pt x="259" y="518"/>
                  </a:lnTo>
                  <a:lnTo>
                    <a:pt x="267" y="520"/>
                  </a:lnTo>
                  <a:lnTo>
                    <a:pt x="274" y="522"/>
                  </a:lnTo>
                  <a:lnTo>
                    <a:pt x="281" y="524"/>
                  </a:lnTo>
                  <a:lnTo>
                    <a:pt x="286" y="524"/>
                  </a:lnTo>
                  <a:lnTo>
                    <a:pt x="291" y="524"/>
                  </a:lnTo>
                  <a:lnTo>
                    <a:pt x="296" y="522"/>
                  </a:lnTo>
                  <a:lnTo>
                    <a:pt x="301" y="518"/>
                  </a:lnTo>
                  <a:lnTo>
                    <a:pt x="307" y="507"/>
                  </a:lnTo>
                  <a:lnTo>
                    <a:pt x="317" y="484"/>
                  </a:lnTo>
                  <a:lnTo>
                    <a:pt x="331" y="454"/>
                  </a:lnTo>
                  <a:lnTo>
                    <a:pt x="344" y="422"/>
                  </a:lnTo>
                  <a:lnTo>
                    <a:pt x="359" y="389"/>
                  </a:lnTo>
                  <a:lnTo>
                    <a:pt x="370" y="359"/>
                  </a:lnTo>
                  <a:lnTo>
                    <a:pt x="382" y="338"/>
                  </a:lnTo>
                  <a:lnTo>
                    <a:pt x="390" y="328"/>
                  </a:lnTo>
                  <a:lnTo>
                    <a:pt x="404" y="321"/>
                  </a:lnTo>
                  <a:lnTo>
                    <a:pt x="429" y="309"/>
                  </a:lnTo>
                  <a:lnTo>
                    <a:pt x="462" y="292"/>
                  </a:lnTo>
                  <a:lnTo>
                    <a:pt x="500" y="274"/>
                  </a:lnTo>
                  <a:lnTo>
                    <a:pt x="540" y="255"/>
                  </a:lnTo>
                  <a:lnTo>
                    <a:pt x="578" y="236"/>
                  </a:lnTo>
                  <a:lnTo>
                    <a:pt x="611" y="219"/>
                  </a:lnTo>
                  <a:lnTo>
                    <a:pt x="636" y="206"/>
                  </a:lnTo>
                  <a:lnTo>
                    <a:pt x="655" y="192"/>
                  </a:lnTo>
                  <a:lnTo>
                    <a:pt x="671" y="178"/>
                  </a:lnTo>
                  <a:lnTo>
                    <a:pt x="686" y="163"/>
                  </a:lnTo>
                  <a:lnTo>
                    <a:pt x="700" y="148"/>
                  </a:lnTo>
                  <a:lnTo>
                    <a:pt x="711" y="134"/>
                  </a:lnTo>
                  <a:lnTo>
                    <a:pt x="719" y="122"/>
                  </a:lnTo>
                  <a:lnTo>
                    <a:pt x="724" y="116"/>
                  </a:lnTo>
                  <a:lnTo>
                    <a:pt x="726" y="112"/>
                  </a:lnTo>
                  <a:lnTo>
                    <a:pt x="724" y="102"/>
                  </a:lnTo>
                  <a:lnTo>
                    <a:pt x="721" y="80"/>
                  </a:lnTo>
                  <a:lnTo>
                    <a:pt x="718" y="56"/>
                  </a:lnTo>
                  <a:lnTo>
                    <a:pt x="711" y="39"/>
                  </a:lnTo>
                  <a:lnTo>
                    <a:pt x="700" y="25"/>
                  </a:lnTo>
                  <a:lnTo>
                    <a:pt x="681" y="17"/>
                  </a:lnTo>
                  <a:lnTo>
                    <a:pt x="663" y="10"/>
                  </a:lnTo>
                  <a:lnTo>
                    <a:pt x="641" y="5"/>
                  </a:lnTo>
                  <a:lnTo>
                    <a:pt x="623" y="2"/>
                  </a:lnTo>
                  <a:lnTo>
                    <a:pt x="606" y="0"/>
                  </a:lnTo>
                  <a:lnTo>
                    <a:pt x="595" y="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C68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52"/>
            <p:cNvSpPr>
              <a:spLocks/>
            </p:cNvSpPr>
            <p:nvPr/>
          </p:nvSpPr>
          <p:spPr bwMode="auto">
            <a:xfrm>
              <a:off x="2547" y="1662"/>
              <a:ext cx="127" cy="115"/>
            </a:xfrm>
            <a:custGeom>
              <a:avLst/>
              <a:gdLst>
                <a:gd name="T0" fmla="*/ 27 w 254"/>
                <a:gd name="T1" fmla="*/ 0 h 231"/>
                <a:gd name="T2" fmla="*/ 28 w 254"/>
                <a:gd name="T3" fmla="*/ 1 h 231"/>
                <a:gd name="T4" fmla="*/ 30 w 254"/>
                <a:gd name="T5" fmla="*/ 1 h 231"/>
                <a:gd name="T6" fmla="*/ 32 w 254"/>
                <a:gd name="T7" fmla="*/ 3 h 231"/>
                <a:gd name="T8" fmla="*/ 32 w 254"/>
                <a:gd name="T9" fmla="*/ 3 h 231"/>
                <a:gd name="T10" fmla="*/ 29 w 254"/>
                <a:gd name="T11" fmla="*/ 3 h 231"/>
                <a:gd name="T12" fmla="*/ 25 w 254"/>
                <a:gd name="T13" fmla="*/ 3 h 231"/>
                <a:gd name="T14" fmla="*/ 21 w 254"/>
                <a:gd name="T15" fmla="*/ 3 h 231"/>
                <a:gd name="T16" fmla="*/ 16 w 254"/>
                <a:gd name="T17" fmla="*/ 4 h 231"/>
                <a:gd name="T18" fmla="*/ 11 w 254"/>
                <a:gd name="T19" fmla="*/ 6 h 231"/>
                <a:gd name="T20" fmla="*/ 8 w 254"/>
                <a:gd name="T21" fmla="*/ 9 h 231"/>
                <a:gd name="T22" fmla="*/ 6 w 254"/>
                <a:gd name="T23" fmla="*/ 13 h 231"/>
                <a:gd name="T24" fmla="*/ 8 w 254"/>
                <a:gd name="T25" fmla="*/ 14 h 231"/>
                <a:gd name="T26" fmla="*/ 11 w 254"/>
                <a:gd name="T27" fmla="*/ 13 h 231"/>
                <a:gd name="T28" fmla="*/ 13 w 254"/>
                <a:gd name="T29" fmla="*/ 12 h 231"/>
                <a:gd name="T30" fmla="*/ 16 w 254"/>
                <a:gd name="T31" fmla="*/ 11 h 231"/>
                <a:gd name="T32" fmla="*/ 17 w 254"/>
                <a:gd name="T33" fmla="*/ 11 h 231"/>
                <a:gd name="T34" fmla="*/ 16 w 254"/>
                <a:gd name="T35" fmla="*/ 15 h 231"/>
                <a:gd name="T36" fmla="*/ 17 w 254"/>
                <a:gd name="T37" fmla="*/ 16 h 231"/>
                <a:gd name="T38" fmla="*/ 21 w 254"/>
                <a:gd name="T39" fmla="*/ 15 h 231"/>
                <a:gd name="T40" fmla="*/ 25 w 254"/>
                <a:gd name="T41" fmla="*/ 15 h 231"/>
                <a:gd name="T42" fmla="*/ 28 w 254"/>
                <a:gd name="T43" fmla="*/ 15 h 231"/>
                <a:gd name="T44" fmla="*/ 29 w 254"/>
                <a:gd name="T45" fmla="*/ 16 h 231"/>
                <a:gd name="T46" fmla="*/ 26 w 254"/>
                <a:gd name="T47" fmla="*/ 17 h 231"/>
                <a:gd name="T48" fmla="*/ 20 w 254"/>
                <a:gd name="T49" fmla="*/ 19 h 231"/>
                <a:gd name="T50" fmla="*/ 15 w 254"/>
                <a:gd name="T51" fmla="*/ 21 h 231"/>
                <a:gd name="T52" fmla="*/ 13 w 254"/>
                <a:gd name="T53" fmla="*/ 21 h 231"/>
                <a:gd name="T54" fmla="*/ 12 w 254"/>
                <a:gd name="T55" fmla="*/ 18 h 231"/>
                <a:gd name="T56" fmla="*/ 10 w 254"/>
                <a:gd name="T57" fmla="*/ 20 h 231"/>
                <a:gd name="T58" fmla="*/ 7 w 254"/>
                <a:gd name="T59" fmla="*/ 25 h 231"/>
                <a:gd name="T60" fmla="*/ 6 w 254"/>
                <a:gd name="T61" fmla="*/ 28 h 231"/>
                <a:gd name="T62" fmla="*/ 5 w 254"/>
                <a:gd name="T63" fmla="*/ 23 h 231"/>
                <a:gd name="T64" fmla="*/ 4 w 254"/>
                <a:gd name="T65" fmla="*/ 20 h 231"/>
                <a:gd name="T66" fmla="*/ 1 w 254"/>
                <a:gd name="T67" fmla="*/ 20 h 231"/>
                <a:gd name="T68" fmla="*/ 1 w 254"/>
                <a:gd name="T69" fmla="*/ 16 h 231"/>
                <a:gd name="T70" fmla="*/ 1 w 254"/>
                <a:gd name="T71" fmla="*/ 12 h 231"/>
                <a:gd name="T72" fmla="*/ 3 w 254"/>
                <a:gd name="T73" fmla="*/ 8 h 231"/>
                <a:gd name="T74" fmla="*/ 6 w 254"/>
                <a:gd name="T75" fmla="*/ 5 h 231"/>
                <a:gd name="T76" fmla="*/ 8 w 254"/>
                <a:gd name="T77" fmla="*/ 3 h 231"/>
                <a:gd name="T78" fmla="*/ 10 w 254"/>
                <a:gd name="T79" fmla="*/ 2 h 231"/>
                <a:gd name="T80" fmla="*/ 12 w 254"/>
                <a:gd name="T81" fmla="*/ 1 h 231"/>
                <a:gd name="T82" fmla="*/ 15 w 254"/>
                <a:gd name="T83" fmla="*/ 0 h 231"/>
                <a:gd name="T84" fmla="*/ 18 w 254"/>
                <a:gd name="T85" fmla="*/ 0 h 231"/>
                <a:gd name="T86" fmla="*/ 20 w 254"/>
                <a:gd name="T87" fmla="*/ 0 h 231"/>
                <a:gd name="T88" fmla="*/ 23 w 254"/>
                <a:gd name="T89" fmla="*/ 0 h 231"/>
                <a:gd name="T90" fmla="*/ 25 w 254"/>
                <a:gd name="T91" fmla="*/ 0 h 2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4"/>
                <a:gd name="T139" fmla="*/ 0 h 231"/>
                <a:gd name="T140" fmla="*/ 254 w 254"/>
                <a:gd name="T141" fmla="*/ 231 h 2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4" h="231">
                  <a:moveTo>
                    <a:pt x="204" y="3"/>
                  </a:moveTo>
                  <a:lnTo>
                    <a:pt x="211" y="5"/>
                  </a:lnTo>
                  <a:lnTo>
                    <a:pt x="218" y="7"/>
                  </a:lnTo>
                  <a:lnTo>
                    <a:pt x="224" y="10"/>
                  </a:lnTo>
                  <a:lnTo>
                    <a:pt x="231" y="12"/>
                  </a:lnTo>
                  <a:lnTo>
                    <a:pt x="236" y="15"/>
                  </a:lnTo>
                  <a:lnTo>
                    <a:pt x="243" y="18"/>
                  </a:lnTo>
                  <a:lnTo>
                    <a:pt x="249" y="24"/>
                  </a:lnTo>
                  <a:lnTo>
                    <a:pt x="254" y="27"/>
                  </a:lnTo>
                  <a:lnTo>
                    <a:pt x="251" y="27"/>
                  </a:lnTo>
                  <a:lnTo>
                    <a:pt x="243" y="25"/>
                  </a:lnTo>
                  <a:lnTo>
                    <a:pt x="229" y="25"/>
                  </a:lnTo>
                  <a:lnTo>
                    <a:pt x="214" y="24"/>
                  </a:lnTo>
                  <a:lnTo>
                    <a:pt x="196" y="24"/>
                  </a:lnTo>
                  <a:lnTo>
                    <a:pt x="178" y="22"/>
                  </a:lnTo>
                  <a:lnTo>
                    <a:pt x="161" y="24"/>
                  </a:lnTo>
                  <a:lnTo>
                    <a:pt x="145" y="25"/>
                  </a:lnTo>
                  <a:lnTo>
                    <a:pt x="121" y="32"/>
                  </a:lnTo>
                  <a:lnTo>
                    <a:pt x="100" y="41"/>
                  </a:lnTo>
                  <a:lnTo>
                    <a:pt x="83" y="52"/>
                  </a:lnTo>
                  <a:lnTo>
                    <a:pt x="70" y="64"/>
                  </a:lnTo>
                  <a:lnTo>
                    <a:pt x="58" y="76"/>
                  </a:lnTo>
                  <a:lnTo>
                    <a:pt x="52" y="92"/>
                  </a:lnTo>
                  <a:lnTo>
                    <a:pt x="48" y="107"/>
                  </a:lnTo>
                  <a:lnTo>
                    <a:pt x="48" y="124"/>
                  </a:lnTo>
                  <a:lnTo>
                    <a:pt x="60" y="119"/>
                  </a:lnTo>
                  <a:lnTo>
                    <a:pt x="70" y="115"/>
                  </a:lnTo>
                  <a:lnTo>
                    <a:pt x="81" y="109"/>
                  </a:lnTo>
                  <a:lnTo>
                    <a:pt x="91" y="103"/>
                  </a:lnTo>
                  <a:lnTo>
                    <a:pt x="101" y="98"/>
                  </a:lnTo>
                  <a:lnTo>
                    <a:pt x="113" y="93"/>
                  </a:lnTo>
                  <a:lnTo>
                    <a:pt x="123" y="90"/>
                  </a:lnTo>
                  <a:lnTo>
                    <a:pt x="135" y="86"/>
                  </a:lnTo>
                  <a:lnTo>
                    <a:pt x="133" y="93"/>
                  </a:lnTo>
                  <a:lnTo>
                    <a:pt x="130" y="107"/>
                  </a:lnTo>
                  <a:lnTo>
                    <a:pt x="125" y="124"/>
                  </a:lnTo>
                  <a:lnTo>
                    <a:pt x="120" y="136"/>
                  </a:lnTo>
                  <a:lnTo>
                    <a:pt x="136" y="132"/>
                  </a:lnTo>
                  <a:lnTo>
                    <a:pt x="151" y="127"/>
                  </a:lnTo>
                  <a:lnTo>
                    <a:pt x="166" y="124"/>
                  </a:lnTo>
                  <a:lnTo>
                    <a:pt x="181" y="122"/>
                  </a:lnTo>
                  <a:lnTo>
                    <a:pt x="194" y="120"/>
                  </a:lnTo>
                  <a:lnTo>
                    <a:pt x="209" y="120"/>
                  </a:lnTo>
                  <a:lnTo>
                    <a:pt x="221" y="122"/>
                  </a:lnTo>
                  <a:lnTo>
                    <a:pt x="234" y="126"/>
                  </a:lnTo>
                  <a:lnTo>
                    <a:pt x="231" y="129"/>
                  </a:lnTo>
                  <a:lnTo>
                    <a:pt x="219" y="132"/>
                  </a:lnTo>
                  <a:lnTo>
                    <a:pt x="203" y="139"/>
                  </a:lnTo>
                  <a:lnTo>
                    <a:pt x="181" y="146"/>
                  </a:lnTo>
                  <a:lnTo>
                    <a:pt x="158" y="154"/>
                  </a:lnTo>
                  <a:lnTo>
                    <a:pt x="136" y="161"/>
                  </a:lnTo>
                  <a:lnTo>
                    <a:pt x="116" y="168"/>
                  </a:lnTo>
                  <a:lnTo>
                    <a:pt x="101" y="173"/>
                  </a:lnTo>
                  <a:lnTo>
                    <a:pt x="98" y="168"/>
                  </a:lnTo>
                  <a:lnTo>
                    <a:pt x="98" y="160"/>
                  </a:lnTo>
                  <a:lnTo>
                    <a:pt x="96" y="151"/>
                  </a:lnTo>
                  <a:lnTo>
                    <a:pt x="95" y="148"/>
                  </a:lnTo>
                  <a:lnTo>
                    <a:pt x="78" y="165"/>
                  </a:lnTo>
                  <a:lnTo>
                    <a:pt x="66" y="185"/>
                  </a:lnTo>
                  <a:lnTo>
                    <a:pt x="56" y="207"/>
                  </a:lnTo>
                  <a:lnTo>
                    <a:pt x="52" y="231"/>
                  </a:lnTo>
                  <a:lnTo>
                    <a:pt x="45" y="224"/>
                  </a:lnTo>
                  <a:lnTo>
                    <a:pt x="42" y="207"/>
                  </a:lnTo>
                  <a:lnTo>
                    <a:pt x="38" y="187"/>
                  </a:lnTo>
                  <a:lnTo>
                    <a:pt x="40" y="170"/>
                  </a:lnTo>
                  <a:lnTo>
                    <a:pt x="30" y="166"/>
                  </a:lnTo>
                  <a:lnTo>
                    <a:pt x="17" y="168"/>
                  </a:lnTo>
                  <a:lnTo>
                    <a:pt x="5" y="165"/>
                  </a:lnTo>
                  <a:lnTo>
                    <a:pt x="0" y="151"/>
                  </a:lnTo>
                  <a:lnTo>
                    <a:pt x="2" y="132"/>
                  </a:lnTo>
                  <a:lnTo>
                    <a:pt x="5" y="115"/>
                  </a:lnTo>
                  <a:lnTo>
                    <a:pt x="8" y="100"/>
                  </a:lnTo>
                  <a:lnTo>
                    <a:pt x="15" y="85"/>
                  </a:lnTo>
                  <a:lnTo>
                    <a:pt x="22" y="69"/>
                  </a:lnTo>
                  <a:lnTo>
                    <a:pt x="32" y="56"/>
                  </a:lnTo>
                  <a:lnTo>
                    <a:pt x="43" y="44"/>
                  </a:lnTo>
                  <a:lnTo>
                    <a:pt x="56" y="34"/>
                  </a:lnTo>
                  <a:lnTo>
                    <a:pt x="63" y="29"/>
                  </a:lnTo>
                  <a:lnTo>
                    <a:pt x="71" y="24"/>
                  </a:lnTo>
                  <a:lnTo>
                    <a:pt x="80" y="20"/>
                  </a:lnTo>
                  <a:lnTo>
                    <a:pt x="88" y="17"/>
                  </a:lnTo>
                  <a:lnTo>
                    <a:pt x="96" y="13"/>
                  </a:lnTo>
                  <a:lnTo>
                    <a:pt x="106" y="10"/>
                  </a:lnTo>
                  <a:lnTo>
                    <a:pt x="116" y="7"/>
                  </a:lnTo>
                  <a:lnTo>
                    <a:pt x="128" y="5"/>
                  </a:lnTo>
                  <a:lnTo>
                    <a:pt x="140" y="3"/>
                  </a:lnTo>
                  <a:lnTo>
                    <a:pt x="150" y="1"/>
                  </a:lnTo>
                  <a:lnTo>
                    <a:pt x="160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6" y="1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53"/>
            <p:cNvSpPr>
              <a:spLocks/>
            </p:cNvSpPr>
            <p:nvPr/>
          </p:nvSpPr>
          <p:spPr bwMode="auto">
            <a:xfrm>
              <a:off x="2685" y="1684"/>
              <a:ext cx="121" cy="151"/>
            </a:xfrm>
            <a:custGeom>
              <a:avLst/>
              <a:gdLst>
                <a:gd name="T0" fmla="*/ 28 w 243"/>
                <a:gd name="T1" fmla="*/ 15 h 303"/>
                <a:gd name="T2" fmla="*/ 29 w 243"/>
                <a:gd name="T3" fmla="*/ 21 h 303"/>
                <a:gd name="T4" fmla="*/ 30 w 243"/>
                <a:gd name="T5" fmla="*/ 26 h 303"/>
                <a:gd name="T6" fmla="*/ 30 w 243"/>
                <a:gd name="T7" fmla="*/ 32 h 303"/>
                <a:gd name="T8" fmla="*/ 28 w 243"/>
                <a:gd name="T9" fmla="*/ 37 h 303"/>
                <a:gd name="T10" fmla="*/ 28 w 243"/>
                <a:gd name="T11" fmla="*/ 37 h 303"/>
                <a:gd name="T12" fmla="*/ 28 w 243"/>
                <a:gd name="T13" fmla="*/ 35 h 303"/>
                <a:gd name="T14" fmla="*/ 27 w 243"/>
                <a:gd name="T15" fmla="*/ 32 h 303"/>
                <a:gd name="T16" fmla="*/ 27 w 243"/>
                <a:gd name="T17" fmla="*/ 28 h 303"/>
                <a:gd name="T18" fmla="*/ 26 w 243"/>
                <a:gd name="T19" fmla="*/ 24 h 303"/>
                <a:gd name="T20" fmla="*/ 25 w 243"/>
                <a:gd name="T21" fmla="*/ 20 h 303"/>
                <a:gd name="T22" fmla="*/ 23 w 243"/>
                <a:gd name="T23" fmla="*/ 16 h 303"/>
                <a:gd name="T24" fmla="*/ 21 w 243"/>
                <a:gd name="T25" fmla="*/ 13 h 303"/>
                <a:gd name="T26" fmla="*/ 18 w 243"/>
                <a:gd name="T27" fmla="*/ 10 h 303"/>
                <a:gd name="T28" fmla="*/ 14 w 243"/>
                <a:gd name="T29" fmla="*/ 7 h 303"/>
                <a:gd name="T30" fmla="*/ 11 w 243"/>
                <a:gd name="T31" fmla="*/ 6 h 303"/>
                <a:gd name="T32" fmla="*/ 7 w 243"/>
                <a:gd name="T33" fmla="*/ 4 h 303"/>
                <a:gd name="T34" fmla="*/ 4 w 243"/>
                <a:gd name="T35" fmla="*/ 3 h 303"/>
                <a:gd name="T36" fmla="*/ 2 w 243"/>
                <a:gd name="T37" fmla="*/ 2 h 303"/>
                <a:gd name="T38" fmla="*/ 0 w 243"/>
                <a:gd name="T39" fmla="*/ 1 h 303"/>
                <a:gd name="T40" fmla="*/ 0 w 243"/>
                <a:gd name="T41" fmla="*/ 1 h 303"/>
                <a:gd name="T42" fmla="*/ 1 w 243"/>
                <a:gd name="T43" fmla="*/ 0 h 303"/>
                <a:gd name="T44" fmla="*/ 3 w 243"/>
                <a:gd name="T45" fmla="*/ 0 h 303"/>
                <a:gd name="T46" fmla="*/ 5 w 243"/>
                <a:gd name="T47" fmla="*/ 0 h 303"/>
                <a:gd name="T48" fmla="*/ 7 w 243"/>
                <a:gd name="T49" fmla="*/ 0 h 303"/>
                <a:gd name="T50" fmla="*/ 9 w 243"/>
                <a:gd name="T51" fmla="*/ 0 h 303"/>
                <a:gd name="T52" fmla="*/ 11 w 243"/>
                <a:gd name="T53" fmla="*/ 1 h 303"/>
                <a:gd name="T54" fmla="*/ 13 w 243"/>
                <a:gd name="T55" fmla="*/ 2 h 303"/>
                <a:gd name="T56" fmla="*/ 14 w 243"/>
                <a:gd name="T57" fmla="*/ 2 h 303"/>
                <a:gd name="T58" fmla="*/ 16 w 243"/>
                <a:gd name="T59" fmla="*/ 3 h 303"/>
                <a:gd name="T60" fmla="*/ 18 w 243"/>
                <a:gd name="T61" fmla="*/ 4 h 303"/>
                <a:gd name="T62" fmla="*/ 20 w 243"/>
                <a:gd name="T63" fmla="*/ 6 h 303"/>
                <a:gd name="T64" fmla="*/ 22 w 243"/>
                <a:gd name="T65" fmla="*/ 7 h 303"/>
                <a:gd name="T66" fmla="*/ 24 w 243"/>
                <a:gd name="T67" fmla="*/ 9 h 303"/>
                <a:gd name="T68" fmla="*/ 25 w 243"/>
                <a:gd name="T69" fmla="*/ 11 h 303"/>
                <a:gd name="T70" fmla="*/ 27 w 243"/>
                <a:gd name="T71" fmla="*/ 13 h 303"/>
                <a:gd name="T72" fmla="*/ 28 w 243"/>
                <a:gd name="T73" fmla="*/ 15 h 30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3"/>
                <a:gd name="T112" fmla="*/ 0 h 303"/>
                <a:gd name="T113" fmla="*/ 243 w 243"/>
                <a:gd name="T114" fmla="*/ 303 h 30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3" h="303">
                  <a:moveTo>
                    <a:pt x="224" y="126"/>
                  </a:moveTo>
                  <a:lnTo>
                    <a:pt x="238" y="168"/>
                  </a:lnTo>
                  <a:lnTo>
                    <a:pt x="243" y="211"/>
                  </a:lnTo>
                  <a:lnTo>
                    <a:pt x="241" y="257"/>
                  </a:lnTo>
                  <a:lnTo>
                    <a:pt x="229" y="303"/>
                  </a:lnTo>
                  <a:lnTo>
                    <a:pt x="228" y="299"/>
                  </a:lnTo>
                  <a:lnTo>
                    <a:pt x="224" y="284"/>
                  </a:lnTo>
                  <a:lnTo>
                    <a:pt x="223" y="260"/>
                  </a:lnTo>
                  <a:lnTo>
                    <a:pt x="218" y="229"/>
                  </a:lnTo>
                  <a:lnTo>
                    <a:pt x="211" y="197"/>
                  </a:lnTo>
                  <a:lnTo>
                    <a:pt x="201" y="163"/>
                  </a:lnTo>
                  <a:lnTo>
                    <a:pt x="188" y="131"/>
                  </a:lnTo>
                  <a:lnTo>
                    <a:pt x="169" y="105"/>
                  </a:lnTo>
                  <a:lnTo>
                    <a:pt x="145" y="82"/>
                  </a:lnTo>
                  <a:lnTo>
                    <a:pt x="118" y="63"/>
                  </a:lnTo>
                  <a:lnTo>
                    <a:pt x="88" y="48"/>
                  </a:lnTo>
                  <a:lnTo>
                    <a:pt x="61" y="34"/>
                  </a:lnTo>
                  <a:lnTo>
                    <a:pt x="36" y="24"/>
                  </a:lnTo>
                  <a:lnTo>
                    <a:pt x="17" y="17"/>
                  </a:lnTo>
                  <a:lnTo>
                    <a:pt x="3" y="12"/>
                  </a:lnTo>
                  <a:lnTo>
                    <a:pt x="0" y="8"/>
                  </a:lnTo>
                  <a:lnTo>
                    <a:pt x="13" y="3"/>
                  </a:lnTo>
                  <a:lnTo>
                    <a:pt x="28" y="0"/>
                  </a:lnTo>
                  <a:lnTo>
                    <a:pt x="43" y="2"/>
                  </a:lnTo>
                  <a:lnTo>
                    <a:pt x="60" y="3"/>
                  </a:lnTo>
                  <a:lnTo>
                    <a:pt x="75" y="7"/>
                  </a:lnTo>
                  <a:lnTo>
                    <a:pt x="90" y="12"/>
                  </a:lnTo>
                  <a:lnTo>
                    <a:pt x="105" y="17"/>
                  </a:lnTo>
                  <a:lnTo>
                    <a:pt x="118" y="20"/>
                  </a:lnTo>
                  <a:lnTo>
                    <a:pt x="135" y="29"/>
                  </a:lnTo>
                  <a:lnTo>
                    <a:pt x="151" y="39"/>
                  </a:lnTo>
                  <a:lnTo>
                    <a:pt x="166" y="51"/>
                  </a:lnTo>
                  <a:lnTo>
                    <a:pt x="181" y="63"/>
                  </a:lnTo>
                  <a:lnTo>
                    <a:pt x="194" y="75"/>
                  </a:lnTo>
                  <a:lnTo>
                    <a:pt x="206" y="90"/>
                  </a:lnTo>
                  <a:lnTo>
                    <a:pt x="216" y="107"/>
                  </a:lnTo>
                  <a:lnTo>
                    <a:pt x="224" y="12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54"/>
            <p:cNvSpPr>
              <a:spLocks/>
            </p:cNvSpPr>
            <p:nvPr/>
          </p:nvSpPr>
          <p:spPr bwMode="auto">
            <a:xfrm>
              <a:off x="2579" y="1764"/>
              <a:ext cx="233" cy="121"/>
            </a:xfrm>
            <a:custGeom>
              <a:avLst/>
              <a:gdLst>
                <a:gd name="T0" fmla="*/ 59 w 465"/>
                <a:gd name="T1" fmla="*/ 27 h 243"/>
                <a:gd name="T2" fmla="*/ 58 w 465"/>
                <a:gd name="T3" fmla="*/ 28 h 243"/>
                <a:gd name="T4" fmla="*/ 58 w 465"/>
                <a:gd name="T5" fmla="*/ 29 h 243"/>
                <a:gd name="T6" fmla="*/ 58 w 465"/>
                <a:gd name="T7" fmla="*/ 29 h 243"/>
                <a:gd name="T8" fmla="*/ 58 w 465"/>
                <a:gd name="T9" fmla="*/ 30 h 243"/>
                <a:gd name="T10" fmla="*/ 57 w 465"/>
                <a:gd name="T11" fmla="*/ 30 h 243"/>
                <a:gd name="T12" fmla="*/ 56 w 465"/>
                <a:gd name="T13" fmla="*/ 29 h 243"/>
                <a:gd name="T14" fmla="*/ 54 w 465"/>
                <a:gd name="T15" fmla="*/ 28 h 243"/>
                <a:gd name="T16" fmla="*/ 52 w 465"/>
                <a:gd name="T17" fmla="*/ 26 h 243"/>
                <a:gd name="T18" fmla="*/ 49 w 465"/>
                <a:gd name="T19" fmla="*/ 24 h 243"/>
                <a:gd name="T20" fmla="*/ 46 w 465"/>
                <a:gd name="T21" fmla="*/ 22 h 243"/>
                <a:gd name="T22" fmla="*/ 43 w 465"/>
                <a:gd name="T23" fmla="*/ 20 h 243"/>
                <a:gd name="T24" fmla="*/ 39 w 465"/>
                <a:gd name="T25" fmla="*/ 18 h 243"/>
                <a:gd name="T26" fmla="*/ 36 w 465"/>
                <a:gd name="T27" fmla="*/ 15 h 243"/>
                <a:gd name="T28" fmla="*/ 32 w 465"/>
                <a:gd name="T29" fmla="*/ 13 h 243"/>
                <a:gd name="T30" fmla="*/ 29 w 465"/>
                <a:gd name="T31" fmla="*/ 11 h 243"/>
                <a:gd name="T32" fmla="*/ 25 w 465"/>
                <a:gd name="T33" fmla="*/ 9 h 243"/>
                <a:gd name="T34" fmla="*/ 22 w 465"/>
                <a:gd name="T35" fmla="*/ 7 h 243"/>
                <a:gd name="T36" fmla="*/ 20 w 465"/>
                <a:gd name="T37" fmla="*/ 5 h 243"/>
                <a:gd name="T38" fmla="*/ 18 w 465"/>
                <a:gd name="T39" fmla="*/ 4 h 243"/>
                <a:gd name="T40" fmla="*/ 17 w 465"/>
                <a:gd name="T41" fmla="*/ 3 h 243"/>
                <a:gd name="T42" fmla="*/ 16 w 465"/>
                <a:gd name="T43" fmla="*/ 4 h 243"/>
                <a:gd name="T44" fmla="*/ 15 w 465"/>
                <a:gd name="T45" fmla="*/ 6 h 243"/>
                <a:gd name="T46" fmla="*/ 12 w 465"/>
                <a:gd name="T47" fmla="*/ 10 h 243"/>
                <a:gd name="T48" fmla="*/ 9 w 465"/>
                <a:gd name="T49" fmla="*/ 14 h 243"/>
                <a:gd name="T50" fmla="*/ 6 w 465"/>
                <a:gd name="T51" fmla="*/ 17 h 243"/>
                <a:gd name="T52" fmla="*/ 4 w 465"/>
                <a:gd name="T53" fmla="*/ 21 h 243"/>
                <a:gd name="T54" fmla="*/ 1 w 465"/>
                <a:gd name="T55" fmla="*/ 23 h 243"/>
                <a:gd name="T56" fmla="*/ 0 w 465"/>
                <a:gd name="T57" fmla="*/ 24 h 243"/>
                <a:gd name="T58" fmla="*/ 1 w 465"/>
                <a:gd name="T59" fmla="*/ 22 h 243"/>
                <a:gd name="T60" fmla="*/ 2 w 465"/>
                <a:gd name="T61" fmla="*/ 19 h 243"/>
                <a:gd name="T62" fmla="*/ 4 w 465"/>
                <a:gd name="T63" fmla="*/ 16 h 243"/>
                <a:gd name="T64" fmla="*/ 6 w 465"/>
                <a:gd name="T65" fmla="*/ 12 h 243"/>
                <a:gd name="T66" fmla="*/ 8 w 465"/>
                <a:gd name="T67" fmla="*/ 8 h 243"/>
                <a:gd name="T68" fmla="*/ 10 w 465"/>
                <a:gd name="T69" fmla="*/ 5 h 243"/>
                <a:gd name="T70" fmla="*/ 12 w 465"/>
                <a:gd name="T71" fmla="*/ 2 h 243"/>
                <a:gd name="T72" fmla="*/ 14 w 465"/>
                <a:gd name="T73" fmla="*/ 0 h 243"/>
                <a:gd name="T74" fmla="*/ 15 w 465"/>
                <a:gd name="T75" fmla="*/ 0 h 243"/>
                <a:gd name="T76" fmla="*/ 16 w 465"/>
                <a:gd name="T77" fmla="*/ 0 h 243"/>
                <a:gd name="T78" fmla="*/ 18 w 465"/>
                <a:gd name="T79" fmla="*/ 0 h 243"/>
                <a:gd name="T80" fmla="*/ 19 w 465"/>
                <a:gd name="T81" fmla="*/ 1 h 243"/>
                <a:gd name="T82" fmla="*/ 20 w 465"/>
                <a:gd name="T83" fmla="*/ 1 h 243"/>
                <a:gd name="T84" fmla="*/ 21 w 465"/>
                <a:gd name="T85" fmla="*/ 2 h 243"/>
                <a:gd name="T86" fmla="*/ 23 w 465"/>
                <a:gd name="T87" fmla="*/ 3 h 243"/>
                <a:gd name="T88" fmla="*/ 25 w 465"/>
                <a:gd name="T89" fmla="*/ 5 h 243"/>
                <a:gd name="T90" fmla="*/ 28 w 465"/>
                <a:gd name="T91" fmla="*/ 7 h 243"/>
                <a:gd name="T92" fmla="*/ 32 w 465"/>
                <a:gd name="T93" fmla="*/ 9 h 243"/>
                <a:gd name="T94" fmla="*/ 35 w 465"/>
                <a:gd name="T95" fmla="*/ 11 h 243"/>
                <a:gd name="T96" fmla="*/ 39 w 465"/>
                <a:gd name="T97" fmla="*/ 14 h 243"/>
                <a:gd name="T98" fmla="*/ 42 w 465"/>
                <a:gd name="T99" fmla="*/ 16 h 243"/>
                <a:gd name="T100" fmla="*/ 46 w 465"/>
                <a:gd name="T101" fmla="*/ 18 h 243"/>
                <a:gd name="T102" fmla="*/ 49 w 465"/>
                <a:gd name="T103" fmla="*/ 21 h 243"/>
                <a:gd name="T104" fmla="*/ 52 w 465"/>
                <a:gd name="T105" fmla="*/ 23 h 243"/>
                <a:gd name="T106" fmla="*/ 55 w 465"/>
                <a:gd name="T107" fmla="*/ 24 h 243"/>
                <a:gd name="T108" fmla="*/ 57 w 465"/>
                <a:gd name="T109" fmla="*/ 26 h 243"/>
                <a:gd name="T110" fmla="*/ 58 w 465"/>
                <a:gd name="T111" fmla="*/ 27 h 243"/>
                <a:gd name="T112" fmla="*/ 59 w 465"/>
                <a:gd name="T113" fmla="*/ 27 h 2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5"/>
                <a:gd name="T172" fmla="*/ 0 h 243"/>
                <a:gd name="T173" fmla="*/ 465 w 465"/>
                <a:gd name="T174" fmla="*/ 243 h 2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5" h="243">
                  <a:moveTo>
                    <a:pt x="465" y="221"/>
                  </a:moveTo>
                  <a:lnTo>
                    <a:pt x="464" y="226"/>
                  </a:lnTo>
                  <a:lnTo>
                    <a:pt x="464" y="233"/>
                  </a:lnTo>
                  <a:lnTo>
                    <a:pt x="462" y="239"/>
                  </a:lnTo>
                  <a:lnTo>
                    <a:pt x="459" y="243"/>
                  </a:lnTo>
                  <a:lnTo>
                    <a:pt x="455" y="241"/>
                  </a:lnTo>
                  <a:lnTo>
                    <a:pt x="447" y="234"/>
                  </a:lnTo>
                  <a:lnTo>
                    <a:pt x="432" y="226"/>
                  </a:lnTo>
                  <a:lnTo>
                    <a:pt x="414" y="214"/>
                  </a:lnTo>
                  <a:lnTo>
                    <a:pt x="390" y="199"/>
                  </a:lnTo>
                  <a:lnTo>
                    <a:pt x="365" y="183"/>
                  </a:lnTo>
                  <a:lnTo>
                    <a:pt x="339" y="165"/>
                  </a:lnTo>
                  <a:lnTo>
                    <a:pt x="311" y="146"/>
                  </a:lnTo>
                  <a:lnTo>
                    <a:pt x="282" y="127"/>
                  </a:lnTo>
                  <a:lnTo>
                    <a:pt x="252" y="109"/>
                  </a:lnTo>
                  <a:lnTo>
                    <a:pt x="226" y="90"/>
                  </a:lnTo>
                  <a:lnTo>
                    <a:pt x="199" y="73"/>
                  </a:lnTo>
                  <a:lnTo>
                    <a:pt x="176" y="58"/>
                  </a:lnTo>
                  <a:lnTo>
                    <a:pt x="158" y="46"/>
                  </a:lnTo>
                  <a:lnTo>
                    <a:pt x="141" y="34"/>
                  </a:lnTo>
                  <a:lnTo>
                    <a:pt x="131" y="27"/>
                  </a:lnTo>
                  <a:lnTo>
                    <a:pt x="126" y="34"/>
                  </a:lnTo>
                  <a:lnTo>
                    <a:pt x="113" y="54"/>
                  </a:lnTo>
                  <a:lnTo>
                    <a:pt x="93" y="81"/>
                  </a:lnTo>
                  <a:lnTo>
                    <a:pt x="70" y="112"/>
                  </a:lnTo>
                  <a:lnTo>
                    <a:pt x="46" y="143"/>
                  </a:lnTo>
                  <a:lnTo>
                    <a:pt x="25" y="170"/>
                  </a:lnTo>
                  <a:lnTo>
                    <a:pt x="8" y="190"/>
                  </a:lnTo>
                  <a:lnTo>
                    <a:pt x="0" y="197"/>
                  </a:lnTo>
                  <a:lnTo>
                    <a:pt x="5" y="182"/>
                  </a:lnTo>
                  <a:lnTo>
                    <a:pt x="15" y="158"/>
                  </a:lnTo>
                  <a:lnTo>
                    <a:pt x="30" y="131"/>
                  </a:lnTo>
                  <a:lnTo>
                    <a:pt x="46" y="102"/>
                  </a:lnTo>
                  <a:lnTo>
                    <a:pt x="63" y="71"/>
                  </a:lnTo>
                  <a:lnTo>
                    <a:pt x="80" y="44"/>
                  </a:lnTo>
                  <a:lnTo>
                    <a:pt x="95" y="22"/>
                  </a:lnTo>
                  <a:lnTo>
                    <a:pt x="106" y="5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8" y="5"/>
                  </a:lnTo>
                  <a:lnTo>
                    <a:pt x="149" y="8"/>
                  </a:lnTo>
                  <a:lnTo>
                    <a:pt x="153" y="10"/>
                  </a:lnTo>
                  <a:lnTo>
                    <a:pt x="163" y="17"/>
                  </a:lnTo>
                  <a:lnTo>
                    <a:pt x="178" y="27"/>
                  </a:lnTo>
                  <a:lnTo>
                    <a:pt x="198" y="41"/>
                  </a:lnTo>
                  <a:lnTo>
                    <a:pt x="223" y="56"/>
                  </a:lnTo>
                  <a:lnTo>
                    <a:pt x="249" y="75"/>
                  </a:lnTo>
                  <a:lnTo>
                    <a:pt x="277" y="93"/>
                  </a:lnTo>
                  <a:lnTo>
                    <a:pt x="306" y="112"/>
                  </a:lnTo>
                  <a:lnTo>
                    <a:pt x="336" y="132"/>
                  </a:lnTo>
                  <a:lnTo>
                    <a:pt x="364" y="151"/>
                  </a:lnTo>
                  <a:lnTo>
                    <a:pt x="390" y="170"/>
                  </a:lnTo>
                  <a:lnTo>
                    <a:pt x="414" y="185"/>
                  </a:lnTo>
                  <a:lnTo>
                    <a:pt x="435" y="199"/>
                  </a:lnTo>
                  <a:lnTo>
                    <a:pt x="450" y="211"/>
                  </a:lnTo>
                  <a:lnTo>
                    <a:pt x="462" y="217"/>
                  </a:lnTo>
                  <a:lnTo>
                    <a:pt x="465" y="22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55"/>
            <p:cNvSpPr>
              <a:spLocks/>
            </p:cNvSpPr>
            <p:nvPr/>
          </p:nvSpPr>
          <p:spPr bwMode="auto">
            <a:xfrm>
              <a:off x="2410" y="1769"/>
              <a:ext cx="205" cy="190"/>
            </a:xfrm>
            <a:custGeom>
              <a:avLst/>
              <a:gdLst>
                <a:gd name="T0" fmla="*/ 14 w 410"/>
                <a:gd name="T1" fmla="*/ 14 h 381"/>
                <a:gd name="T2" fmla="*/ 12 w 410"/>
                <a:gd name="T3" fmla="*/ 19 h 381"/>
                <a:gd name="T4" fmla="*/ 10 w 410"/>
                <a:gd name="T5" fmla="*/ 24 h 381"/>
                <a:gd name="T6" fmla="*/ 7 w 410"/>
                <a:gd name="T7" fmla="*/ 28 h 381"/>
                <a:gd name="T8" fmla="*/ 4 w 410"/>
                <a:gd name="T9" fmla="*/ 33 h 381"/>
                <a:gd name="T10" fmla="*/ 9 w 410"/>
                <a:gd name="T11" fmla="*/ 32 h 381"/>
                <a:gd name="T12" fmla="*/ 17 w 410"/>
                <a:gd name="T13" fmla="*/ 30 h 381"/>
                <a:gd name="T14" fmla="*/ 26 w 410"/>
                <a:gd name="T15" fmla="*/ 28 h 381"/>
                <a:gd name="T16" fmla="*/ 33 w 410"/>
                <a:gd name="T17" fmla="*/ 26 h 381"/>
                <a:gd name="T18" fmla="*/ 37 w 410"/>
                <a:gd name="T19" fmla="*/ 25 h 381"/>
                <a:gd name="T20" fmla="*/ 41 w 410"/>
                <a:gd name="T21" fmla="*/ 26 h 381"/>
                <a:gd name="T22" fmla="*/ 43 w 410"/>
                <a:gd name="T23" fmla="*/ 26 h 381"/>
                <a:gd name="T24" fmla="*/ 44 w 410"/>
                <a:gd name="T25" fmla="*/ 27 h 381"/>
                <a:gd name="T26" fmla="*/ 43 w 410"/>
                <a:gd name="T27" fmla="*/ 27 h 381"/>
                <a:gd name="T28" fmla="*/ 39 w 410"/>
                <a:gd name="T29" fmla="*/ 28 h 381"/>
                <a:gd name="T30" fmla="*/ 33 w 410"/>
                <a:gd name="T31" fmla="*/ 29 h 381"/>
                <a:gd name="T32" fmla="*/ 26 w 410"/>
                <a:gd name="T33" fmla="*/ 31 h 381"/>
                <a:gd name="T34" fmla="*/ 19 w 410"/>
                <a:gd name="T35" fmla="*/ 32 h 381"/>
                <a:gd name="T36" fmla="*/ 13 w 410"/>
                <a:gd name="T37" fmla="*/ 34 h 381"/>
                <a:gd name="T38" fmla="*/ 8 w 410"/>
                <a:gd name="T39" fmla="*/ 35 h 381"/>
                <a:gd name="T40" fmla="*/ 6 w 410"/>
                <a:gd name="T41" fmla="*/ 36 h 381"/>
                <a:gd name="T42" fmla="*/ 10 w 410"/>
                <a:gd name="T43" fmla="*/ 39 h 381"/>
                <a:gd name="T44" fmla="*/ 13 w 410"/>
                <a:gd name="T45" fmla="*/ 42 h 381"/>
                <a:gd name="T46" fmla="*/ 18 w 410"/>
                <a:gd name="T47" fmla="*/ 46 h 381"/>
                <a:gd name="T48" fmla="*/ 19 w 410"/>
                <a:gd name="T49" fmla="*/ 47 h 381"/>
                <a:gd name="T50" fmla="*/ 13 w 410"/>
                <a:gd name="T51" fmla="*/ 45 h 381"/>
                <a:gd name="T52" fmla="*/ 8 w 410"/>
                <a:gd name="T53" fmla="*/ 42 h 381"/>
                <a:gd name="T54" fmla="*/ 4 w 410"/>
                <a:gd name="T55" fmla="*/ 39 h 381"/>
                <a:gd name="T56" fmla="*/ 1 w 410"/>
                <a:gd name="T57" fmla="*/ 37 h 381"/>
                <a:gd name="T58" fmla="*/ 1 w 410"/>
                <a:gd name="T59" fmla="*/ 32 h 381"/>
                <a:gd name="T60" fmla="*/ 5 w 410"/>
                <a:gd name="T61" fmla="*/ 25 h 381"/>
                <a:gd name="T62" fmla="*/ 9 w 410"/>
                <a:gd name="T63" fmla="*/ 18 h 381"/>
                <a:gd name="T64" fmla="*/ 13 w 410"/>
                <a:gd name="T65" fmla="*/ 13 h 381"/>
                <a:gd name="T66" fmla="*/ 51 w 410"/>
                <a:gd name="T67" fmla="*/ 0 h 381"/>
                <a:gd name="T68" fmla="*/ 50 w 410"/>
                <a:gd name="T69" fmla="*/ 3 h 3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0"/>
                <a:gd name="T106" fmla="*/ 0 h 381"/>
                <a:gd name="T107" fmla="*/ 410 w 410"/>
                <a:gd name="T108" fmla="*/ 381 h 3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0" h="381">
                  <a:moveTo>
                    <a:pt x="395" y="36"/>
                  </a:moveTo>
                  <a:lnTo>
                    <a:pt x="113" y="119"/>
                  </a:lnTo>
                  <a:lnTo>
                    <a:pt x="103" y="138"/>
                  </a:lnTo>
                  <a:lnTo>
                    <a:pt x="91" y="156"/>
                  </a:lnTo>
                  <a:lnTo>
                    <a:pt x="83" y="175"/>
                  </a:lnTo>
                  <a:lnTo>
                    <a:pt x="73" y="194"/>
                  </a:lnTo>
                  <a:lnTo>
                    <a:pt x="63" y="212"/>
                  </a:lnTo>
                  <a:lnTo>
                    <a:pt x="53" y="231"/>
                  </a:lnTo>
                  <a:lnTo>
                    <a:pt x="43" y="250"/>
                  </a:lnTo>
                  <a:lnTo>
                    <a:pt x="31" y="267"/>
                  </a:lnTo>
                  <a:lnTo>
                    <a:pt x="46" y="265"/>
                  </a:lnTo>
                  <a:lnTo>
                    <a:pt x="70" y="260"/>
                  </a:lnTo>
                  <a:lnTo>
                    <a:pt x="101" y="253"/>
                  </a:lnTo>
                  <a:lnTo>
                    <a:pt x="136" y="245"/>
                  </a:lnTo>
                  <a:lnTo>
                    <a:pt x="173" y="235"/>
                  </a:lnTo>
                  <a:lnTo>
                    <a:pt x="207" y="226"/>
                  </a:lnTo>
                  <a:lnTo>
                    <a:pt x="239" y="218"/>
                  </a:lnTo>
                  <a:lnTo>
                    <a:pt x="264" y="212"/>
                  </a:lnTo>
                  <a:lnTo>
                    <a:pt x="276" y="209"/>
                  </a:lnTo>
                  <a:lnTo>
                    <a:pt x="289" y="207"/>
                  </a:lnTo>
                  <a:lnTo>
                    <a:pt x="304" y="207"/>
                  </a:lnTo>
                  <a:lnTo>
                    <a:pt x="321" y="209"/>
                  </a:lnTo>
                  <a:lnTo>
                    <a:pt x="334" y="211"/>
                  </a:lnTo>
                  <a:lnTo>
                    <a:pt x="344" y="212"/>
                  </a:lnTo>
                  <a:lnTo>
                    <a:pt x="350" y="214"/>
                  </a:lnTo>
                  <a:lnTo>
                    <a:pt x="350" y="218"/>
                  </a:lnTo>
                  <a:lnTo>
                    <a:pt x="347" y="218"/>
                  </a:lnTo>
                  <a:lnTo>
                    <a:pt x="339" y="221"/>
                  </a:lnTo>
                  <a:lnTo>
                    <a:pt x="324" y="223"/>
                  </a:lnTo>
                  <a:lnTo>
                    <a:pt x="306" y="228"/>
                  </a:lnTo>
                  <a:lnTo>
                    <a:pt x="282" y="233"/>
                  </a:lnTo>
                  <a:lnTo>
                    <a:pt x="257" y="238"/>
                  </a:lnTo>
                  <a:lnTo>
                    <a:pt x="231" y="245"/>
                  </a:lnTo>
                  <a:lnTo>
                    <a:pt x="204" y="250"/>
                  </a:lnTo>
                  <a:lnTo>
                    <a:pt x="176" y="257"/>
                  </a:lnTo>
                  <a:lnTo>
                    <a:pt x="149" y="263"/>
                  </a:lnTo>
                  <a:lnTo>
                    <a:pt x="123" y="269"/>
                  </a:lnTo>
                  <a:lnTo>
                    <a:pt x="99" y="275"/>
                  </a:lnTo>
                  <a:lnTo>
                    <a:pt x="80" y="280"/>
                  </a:lnTo>
                  <a:lnTo>
                    <a:pt x="63" y="284"/>
                  </a:lnTo>
                  <a:lnTo>
                    <a:pt x="51" y="289"/>
                  </a:lnTo>
                  <a:lnTo>
                    <a:pt x="45" y="291"/>
                  </a:lnTo>
                  <a:lnTo>
                    <a:pt x="58" y="301"/>
                  </a:lnTo>
                  <a:lnTo>
                    <a:pt x="73" y="314"/>
                  </a:lnTo>
                  <a:lnTo>
                    <a:pt x="91" y="330"/>
                  </a:lnTo>
                  <a:lnTo>
                    <a:pt x="108" y="343"/>
                  </a:lnTo>
                  <a:lnTo>
                    <a:pt x="124" y="357"/>
                  </a:lnTo>
                  <a:lnTo>
                    <a:pt x="138" y="369"/>
                  </a:lnTo>
                  <a:lnTo>
                    <a:pt x="144" y="377"/>
                  </a:lnTo>
                  <a:lnTo>
                    <a:pt x="146" y="381"/>
                  </a:lnTo>
                  <a:lnTo>
                    <a:pt x="119" y="371"/>
                  </a:lnTo>
                  <a:lnTo>
                    <a:pt x="98" y="360"/>
                  </a:lnTo>
                  <a:lnTo>
                    <a:pt x="80" y="350"/>
                  </a:lnTo>
                  <a:lnTo>
                    <a:pt x="61" y="338"/>
                  </a:lnTo>
                  <a:lnTo>
                    <a:pt x="46" y="326"/>
                  </a:lnTo>
                  <a:lnTo>
                    <a:pt x="31" y="316"/>
                  </a:lnTo>
                  <a:lnTo>
                    <a:pt x="16" y="306"/>
                  </a:lnTo>
                  <a:lnTo>
                    <a:pt x="1" y="297"/>
                  </a:lnTo>
                  <a:lnTo>
                    <a:pt x="0" y="284"/>
                  </a:lnTo>
                  <a:lnTo>
                    <a:pt x="6" y="262"/>
                  </a:lnTo>
                  <a:lnTo>
                    <a:pt x="16" y="235"/>
                  </a:lnTo>
                  <a:lnTo>
                    <a:pt x="33" y="204"/>
                  </a:lnTo>
                  <a:lnTo>
                    <a:pt x="50" y="173"/>
                  </a:lnTo>
                  <a:lnTo>
                    <a:pt x="68" y="144"/>
                  </a:lnTo>
                  <a:lnTo>
                    <a:pt x="84" y="121"/>
                  </a:lnTo>
                  <a:lnTo>
                    <a:pt x="99" y="105"/>
                  </a:lnTo>
                  <a:lnTo>
                    <a:pt x="409" y="0"/>
                  </a:lnTo>
                  <a:lnTo>
                    <a:pt x="410" y="7"/>
                  </a:lnTo>
                  <a:lnTo>
                    <a:pt x="407" y="17"/>
                  </a:lnTo>
                  <a:lnTo>
                    <a:pt x="400" y="27"/>
                  </a:lnTo>
                  <a:lnTo>
                    <a:pt x="395" y="3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56"/>
            <p:cNvSpPr>
              <a:spLocks/>
            </p:cNvSpPr>
            <p:nvPr/>
          </p:nvSpPr>
          <p:spPr bwMode="auto">
            <a:xfrm>
              <a:off x="2766" y="1878"/>
              <a:ext cx="64" cy="98"/>
            </a:xfrm>
            <a:custGeom>
              <a:avLst/>
              <a:gdLst>
                <a:gd name="T0" fmla="*/ 16 w 128"/>
                <a:gd name="T1" fmla="*/ 3 h 195"/>
                <a:gd name="T2" fmla="*/ 14 w 128"/>
                <a:gd name="T3" fmla="*/ 6 h 195"/>
                <a:gd name="T4" fmla="*/ 13 w 128"/>
                <a:gd name="T5" fmla="*/ 9 h 195"/>
                <a:gd name="T6" fmla="*/ 11 w 128"/>
                <a:gd name="T7" fmla="*/ 12 h 195"/>
                <a:gd name="T8" fmla="*/ 8 w 128"/>
                <a:gd name="T9" fmla="*/ 15 h 195"/>
                <a:gd name="T10" fmla="*/ 6 w 128"/>
                <a:gd name="T11" fmla="*/ 19 h 195"/>
                <a:gd name="T12" fmla="*/ 4 w 128"/>
                <a:gd name="T13" fmla="*/ 21 h 195"/>
                <a:gd name="T14" fmla="*/ 2 w 128"/>
                <a:gd name="T15" fmla="*/ 23 h 195"/>
                <a:gd name="T16" fmla="*/ 0 w 128"/>
                <a:gd name="T17" fmla="*/ 25 h 195"/>
                <a:gd name="T18" fmla="*/ 1 w 128"/>
                <a:gd name="T19" fmla="*/ 24 h 195"/>
                <a:gd name="T20" fmla="*/ 2 w 128"/>
                <a:gd name="T21" fmla="*/ 22 h 195"/>
                <a:gd name="T22" fmla="*/ 3 w 128"/>
                <a:gd name="T23" fmla="*/ 19 h 195"/>
                <a:gd name="T24" fmla="*/ 5 w 128"/>
                <a:gd name="T25" fmla="*/ 15 h 195"/>
                <a:gd name="T26" fmla="*/ 8 w 128"/>
                <a:gd name="T27" fmla="*/ 11 h 195"/>
                <a:gd name="T28" fmla="*/ 10 w 128"/>
                <a:gd name="T29" fmla="*/ 7 h 195"/>
                <a:gd name="T30" fmla="*/ 12 w 128"/>
                <a:gd name="T31" fmla="*/ 4 h 195"/>
                <a:gd name="T32" fmla="*/ 14 w 128"/>
                <a:gd name="T33" fmla="*/ 1 h 195"/>
                <a:gd name="T34" fmla="*/ 15 w 128"/>
                <a:gd name="T35" fmla="*/ 0 h 195"/>
                <a:gd name="T36" fmla="*/ 16 w 128"/>
                <a:gd name="T37" fmla="*/ 1 h 195"/>
                <a:gd name="T38" fmla="*/ 16 w 128"/>
                <a:gd name="T39" fmla="*/ 2 h 195"/>
                <a:gd name="T40" fmla="*/ 16 w 128"/>
                <a:gd name="T41" fmla="*/ 3 h 1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195"/>
                <a:gd name="T65" fmla="*/ 128 w 128"/>
                <a:gd name="T66" fmla="*/ 195 h 1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195">
                  <a:moveTo>
                    <a:pt x="128" y="20"/>
                  </a:moveTo>
                  <a:lnTo>
                    <a:pt x="116" y="44"/>
                  </a:lnTo>
                  <a:lnTo>
                    <a:pt x="101" y="69"/>
                  </a:lnTo>
                  <a:lnTo>
                    <a:pt x="85" y="95"/>
                  </a:lnTo>
                  <a:lnTo>
                    <a:pt x="66" y="120"/>
                  </a:lnTo>
                  <a:lnTo>
                    <a:pt x="48" y="146"/>
                  </a:lnTo>
                  <a:lnTo>
                    <a:pt x="30" y="166"/>
                  </a:lnTo>
                  <a:lnTo>
                    <a:pt x="13" y="183"/>
                  </a:lnTo>
                  <a:lnTo>
                    <a:pt x="0" y="195"/>
                  </a:lnTo>
                  <a:lnTo>
                    <a:pt x="3" y="188"/>
                  </a:lnTo>
                  <a:lnTo>
                    <a:pt x="13" y="173"/>
                  </a:lnTo>
                  <a:lnTo>
                    <a:pt x="26" y="149"/>
                  </a:lnTo>
                  <a:lnTo>
                    <a:pt x="43" y="119"/>
                  </a:lnTo>
                  <a:lnTo>
                    <a:pt x="61" y="88"/>
                  </a:lnTo>
                  <a:lnTo>
                    <a:pt x="80" y="56"/>
                  </a:lnTo>
                  <a:lnTo>
                    <a:pt x="98" y="27"/>
                  </a:lnTo>
                  <a:lnTo>
                    <a:pt x="113" y="3"/>
                  </a:lnTo>
                  <a:lnTo>
                    <a:pt x="121" y="0"/>
                  </a:lnTo>
                  <a:lnTo>
                    <a:pt x="126" y="5"/>
                  </a:lnTo>
                  <a:lnTo>
                    <a:pt x="128" y="11"/>
                  </a:lnTo>
                  <a:lnTo>
                    <a:pt x="128" y="2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57"/>
            <p:cNvSpPr>
              <a:spLocks/>
            </p:cNvSpPr>
            <p:nvPr/>
          </p:nvSpPr>
          <p:spPr bwMode="auto">
            <a:xfrm>
              <a:off x="2825" y="1908"/>
              <a:ext cx="139" cy="299"/>
            </a:xfrm>
            <a:custGeom>
              <a:avLst/>
              <a:gdLst>
                <a:gd name="T0" fmla="*/ 25 w 279"/>
                <a:gd name="T1" fmla="*/ 17 h 598"/>
                <a:gd name="T2" fmla="*/ 27 w 279"/>
                <a:gd name="T3" fmla="*/ 21 h 598"/>
                <a:gd name="T4" fmla="*/ 29 w 279"/>
                <a:gd name="T5" fmla="*/ 27 h 598"/>
                <a:gd name="T6" fmla="*/ 31 w 279"/>
                <a:gd name="T7" fmla="*/ 34 h 598"/>
                <a:gd name="T8" fmla="*/ 32 w 279"/>
                <a:gd name="T9" fmla="*/ 41 h 598"/>
                <a:gd name="T10" fmla="*/ 33 w 279"/>
                <a:gd name="T11" fmla="*/ 47 h 598"/>
                <a:gd name="T12" fmla="*/ 34 w 279"/>
                <a:gd name="T13" fmla="*/ 53 h 598"/>
                <a:gd name="T14" fmla="*/ 34 w 279"/>
                <a:gd name="T15" fmla="*/ 56 h 598"/>
                <a:gd name="T16" fmla="*/ 34 w 279"/>
                <a:gd name="T17" fmla="*/ 58 h 598"/>
                <a:gd name="T18" fmla="*/ 34 w 279"/>
                <a:gd name="T19" fmla="*/ 60 h 598"/>
                <a:gd name="T20" fmla="*/ 33 w 279"/>
                <a:gd name="T21" fmla="*/ 63 h 598"/>
                <a:gd name="T22" fmla="*/ 32 w 279"/>
                <a:gd name="T23" fmla="*/ 67 h 598"/>
                <a:gd name="T24" fmla="*/ 31 w 279"/>
                <a:gd name="T25" fmla="*/ 70 h 598"/>
                <a:gd name="T26" fmla="*/ 30 w 279"/>
                <a:gd name="T27" fmla="*/ 72 h 598"/>
                <a:gd name="T28" fmla="*/ 29 w 279"/>
                <a:gd name="T29" fmla="*/ 74 h 598"/>
                <a:gd name="T30" fmla="*/ 28 w 279"/>
                <a:gd name="T31" fmla="*/ 75 h 598"/>
                <a:gd name="T32" fmla="*/ 28 w 279"/>
                <a:gd name="T33" fmla="*/ 75 h 598"/>
                <a:gd name="T34" fmla="*/ 29 w 279"/>
                <a:gd name="T35" fmla="*/ 69 h 598"/>
                <a:gd name="T36" fmla="*/ 29 w 279"/>
                <a:gd name="T37" fmla="*/ 63 h 598"/>
                <a:gd name="T38" fmla="*/ 29 w 279"/>
                <a:gd name="T39" fmla="*/ 57 h 598"/>
                <a:gd name="T40" fmla="*/ 29 w 279"/>
                <a:gd name="T41" fmla="*/ 51 h 598"/>
                <a:gd name="T42" fmla="*/ 28 w 279"/>
                <a:gd name="T43" fmla="*/ 46 h 598"/>
                <a:gd name="T44" fmla="*/ 27 w 279"/>
                <a:gd name="T45" fmla="*/ 40 h 598"/>
                <a:gd name="T46" fmla="*/ 26 w 279"/>
                <a:gd name="T47" fmla="*/ 35 h 598"/>
                <a:gd name="T48" fmla="*/ 24 w 279"/>
                <a:gd name="T49" fmla="*/ 29 h 598"/>
                <a:gd name="T50" fmla="*/ 23 w 279"/>
                <a:gd name="T51" fmla="*/ 25 h 598"/>
                <a:gd name="T52" fmla="*/ 22 w 279"/>
                <a:gd name="T53" fmla="*/ 21 h 598"/>
                <a:gd name="T54" fmla="*/ 20 w 279"/>
                <a:gd name="T55" fmla="*/ 18 h 598"/>
                <a:gd name="T56" fmla="*/ 18 w 279"/>
                <a:gd name="T57" fmla="*/ 14 h 598"/>
                <a:gd name="T58" fmla="*/ 15 w 279"/>
                <a:gd name="T59" fmla="*/ 11 h 598"/>
                <a:gd name="T60" fmla="*/ 12 w 279"/>
                <a:gd name="T61" fmla="*/ 8 h 598"/>
                <a:gd name="T62" fmla="*/ 9 w 279"/>
                <a:gd name="T63" fmla="*/ 5 h 598"/>
                <a:gd name="T64" fmla="*/ 6 w 279"/>
                <a:gd name="T65" fmla="*/ 3 h 598"/>
                <a:gd name="T66" fmla="*/ 5 w 279"/>
                <a:gd name="T67" fmla="*/ 3 h 598"/>
                <a:gd name="T68" fmla="*/ 4 w 279"/>
                <a:gd name="T69" fmla="*/ 3 h 598"/>
                <a:gd name="T70" fmla="*/ 4 w 279"/>
                <a:gd name="T71" fmla="*/ 3 h 598"/>
                <a:gd name="T72" fmla="*/ 3 w 279"/>
                <a:gd name="T73" fmla="*/ 2 h 598"/>
                <a:gd name="T74" fmla="*/ 2 w 279"/>
                <a:gd name="T75" fmla="*/ 2 h 598"/>
                <a:gd name="T76" fmla="*/ 1 w 279"/>
                <a:gd name="T77" fmla="*/ 2 h 598"/>
                <a:gd name="T78" fmla="*/ 0 w 279"/>
                <a:gd name="T79" fmla="*/ 1 h 598"/>
                <a:gd name="T80" fmla="*/ 0 w 279"/>
                <a:gd name="T81" fmla="*/ 1 h 598"/>
                <a:gd name="T82" fmla="*/ 3 w 279"/>
                <a:gd name="T83" fmla="*/ 0 h 598"/>
                <a:gd name="T84" fmla="*/ 7 w 279"/>
                <a:gd name="T85" fmla="*/ 1 h 598"/>
                <a:gd name="T86" fmla="*/ 10 w 279"/>
                <a:gd name="T87" fmla="*/ 2 h 598"/>
                <a:gd name="T88" fmla="*/ 14 w 279"/>
                <a:gd name="T89" fmla="*/ 4 h 598"/>
                <a:gd name="T90" fmla="*/ 17 w 279"/>
                <a:gd name="T91" fmla="*/ 7 h 598"/>
                <a:gd name="T92" fmla="*/ 20 w 279"/>
                <a:gd name="T93" fmla="*/ 10 h 598"/>
                <a:gd name="T94" fmla="*/ 22 w 279"/>
                <a:gd name="T95" fmla="*/ 13 h 598"/>
                <a:gd name="T96" fmla="*/ 25 w 279"/>
                <a:gd name="T97" fmla="*/ 17 h 59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9"/>
                <a:gd name="T148" fmla="*/ 0 h 598"/>
                <a:gd name="T149" fmla="*/ 279 w 279"/>
                <a:gd name="T150" fmla="*/ 598 h 59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9" h="598">
                  <a:moveTo>
                    <a:pt x="201" y="131"/>
                  </a:moveTo>
                  <a:lnTo>
                    <a:pt x="220" y="170"/>
                  </a:lnTo>
                  <a:lnTo>
                    <a:pt x="235" y="218"/>
                  </a:lnTo>
                  <a:lnTo>
                    <a:pt x="248" y="272"/>
                  </a:lnTo>
                  <a:lnTo>
                    <a:pt x="259" y="328"/>
                  </a:lnTo>
                  <a:lnTo>
                    <a:pt x="268" y="379"/>
                  </a:lnTo>
                  <a:lnTo>
                    <a:pt x="274" y="422"/>
                  </a:lnTo>
                  <a:lnTo>
                    <a:pt x="278" y="451"/>
                  </a:lnTo>
                  <a:lnTo>
                    <a:pt x="279" y="461"/>
                  </a:lnTo>
                  <a:lnTo>
                    <a:pt x="278" y="483"/>
                  </a:lnTo>
                  <a:lnTo>
                    <a:pt x="271" y="505"/>
                  </a:lnTo>
                  <a:lnTo>
                    <a:pt x="263" y="530"/>
                  </a:lnTo>
                  <a:lnTo>
                    <a:pt x="253" y="553"/>
                  </a:lnTo>
                  <a:lnTo>
                    <a:pt x="243" y="573"/>
                  </a:lnTo>
                  <a:lnTo>
                    <a:pt x="235" y="588"/>
                  </a:lnTo>
                  <a:lnTo>
                    <a:pt x="228" y="597"/>
                  </a:lnTo>
                  <a:lnTo>
                    <a:pt x="226" y="598"/>
                  </a:lnTo>
                  <a:lnTo>
                    <a:pt x="235" y="551"/>
                  </a:lnTo>
                  <a:lnTo>
                    <a:pt x="238" y="503"/>
                  </a:lnTo>
                  <a:lnTo>
                    <a:pt x="238" y="457"/>
                  </a:lnTo>
                  <a:lnTo>
                    <a:pt x="235" y="411"/>
                  </a:lnTo>
                  <a:lnTo>
                    <a:pt x="228" y="366"/>
                  </a:lnTo>
                  <a:lnTo>
                    <a:pt x="218" y="321"/>
                  </a:lnTo>
                  <a:lnTo>
                    <a:pt x="208" y="275"/>
                  </a:lnTo>
                  <a:lnTo>
                    <a:pt x="198" y="231"/>
                  </a:lnTo>
                  <a:lnTo>
                    <a:pt x="188" y="201"/>
                  </a:lnTo>
                  <a:lnTo>
                    <a:pt x="176" y="170"/>
                  </a:lnTo>
                  <a:lnTo>
                    <a:pt x="161" y="139"/>
                  </a:lnTo>
                  <a:lnTo>
                    <a:pt x="145" y="111"/>
                  </a:lnTo>
                  <a:lnTo>
                    <a:pt x="125" y="85"/>
                  </a:lnTo>
                  <a:lnTo>
                    <a:pt x="102" y="61"/>
                  </a:lnTo>
                  <a:lnTo>
                    <a:pt x="77" y="41"/>
                  </a:lnTo>
                  <a:lnTo>
                    <a:pt x="50" y="26"/>
                  </a:lnTo>
                  <a:lnTo>
                    <a:pt x="43" y="24"/>
                  </a:lnTo>
                  <a:lnTo>
                    <a:pt x="38" y="24"/>
                  </a:lnTo>
                  <a:lnTo>
                    <a:pt x="32" y="22"/>
                  </a:lnTo>
                  <a:lnTo>
                    <a:pt x="25" y="20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7" y="10"/>
                  </a:lnTo>
                  <a:lnTo>
                    <a:pt x="0" y="5"/>
                  </a:lnTo>
                  <a:lnTo>
                    <a:pt x="28" y="0"/>
                  </a:lnTo>
                  <a:lnTo>
                    <a:pt x="57" y="2"/>
                  </a:lnTo>
                  <a:lnTo>
                    <a:pt x="85" y="14"/>
                  </a:lnTo>
                  <a:lnTo>
                    <a:pt x="113" y="31"/>
                  </a:lnTo>
                  <a:lnTo>
                    <a:pt x="138" y="53"/>
                  </a:lnTo>
                  <a:lnTo>
                    <a:pt x="163" y="77"/>
                  </a:lnTo>
                  <a:lnTo>
                    <a:pt x="183" y="104"/>
                  </a:lnTo>
                  <a:lnTo>
                    <a:pt x="201" y="13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58"/>
            <p:cNvSpPr>
              <a:spLocks/>
            </p:cNvSpPr>
            <p:nvPr/>
          </p:nvSpPr>
          <p:spPr bwMode="auto">
            <a:xfrm>
              <a:off x="2594" y="1859"/>
              <a:ext cx="168" cy="103"/>
            </a:xfrm>
            <a:custGeom>
              <a:avLst/>
              <a:gdLst>
                <a:gd name="T0" fmla="*/ 42 w 335"/>
                <a:gd name="T1" fmla="*/ 26 h 206"/>
                <a:gd name="T2" fmla="*/ 41 w 335"/>
                <a:gd name="T3" fmla="*/ 26 h 206"/>
                <a:gd name="T4" fmla="*/ 39 w 335"/>
                <a:gd name="T5" fmla="*/ 25 h 206"/>
                <a:gd name="T6" fmla="*/ 37 w 335"/>
                <a:gd name="T7" fmla="*/ 24 h 206"/>
                <a:gd name="T8" fmla="*/ 34 w 335"/>
                <a:gd name="T9" fmla="*/ 22 h 206"/>
                <a:gd name="T10" fmla="*/ 31 w 335"/>
                <a:gd name="T11" fmla="*/ 21 h 206"/>
                <a:gd name="T12" fmla="*/ 28 w 335"/>
                <a:gd name="T13" fmla="*/ 19 h 206"/>
                <a:gd name="T14" fmla="*/ 24 w 335"/>
                <a:gd name="T15" fmla="*/ 17 h 206"/>
                <a:gd name="T16" fmla="*/ 20 w 335"/>
                <a:gd name="T17" fmla="*/ 14 h 206"/>
                <a:gd name="T18" fmla="*/ 16 w 335"/>
                <a:gd name="T19" fmla="*/ 12 h 206"/>
                <a:gd name="T20" fmla="*/ 13 w 335"/>
                <a:gd name="T21" fmla="*/ 10 h 206"/>
                <a:gd name="T22" fmla="*/ 10 w 335"/>
                <a:gd name="T23" fmla="*/ 8 h 206"/>
                <a:gd name="T24" fmla="*/ 7 w 335"/>
                <a:gd name="T25" fmla="*/ 6 h 206"/>
                <a:gd name="T26" fmla="*/ 4 w 335"/>
                <a:gd name="T27" fmla="*/ 5 h 206"/>
                <a:gd name="T28" fmla="*/ 2 w 335"/>
                <a:gd name="T29" fmla="*/ 3 h 206"/>
                <a:gd name="T30" fmla="*/ 1 w 335"/>
                <a:gd name="T31" fmla="*/ 3 h 206"/>
                <a:gd name="T32" fmla="*/ 0 w 335"/>
                <a:gd name="T33" fmla="*/ 2 h 206"/>
                <a:gd name="T34" fmla="*/ 1 w 335"/>
                <a:gd name="T35" fmla="*/ 2 h 206"/>
                <a:gd name="T36" fmla="*/ 2 w 335"/>
                <a:gd name="T37" fmla="*/ 1 h 206"/>
                <a:gd name="T38" fmla="*/ 3 w 335"/>
                <a:gd name="T39" fmla="*/ 1 h 206"/>
                <a:gd name="T40" fmla="*/ 4 w 335"/>
                <a:gd name="T41" fmla="*/ 0 h 206"/>
                <a:gd name="T42" fmla="*/ 42 w 335"/>
                <a:gd name="T43" fmla="*/ 26 h 2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5"/>
                <a:gd name="T67" fmla="*/ 0 h 206"/>
                <a:gd name="T68" fmla="*/ 335 w 335"/>
                <a:gd name="T69" fmla="*/ 206 h 2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5" h="206">
                  <a:moveTo>
                    <a:pt x="335" y="206"/>
                  </a:moveTo>
                  <a:lnTo>
                    <a:pt x="327" y="202"/>
                  </a:lnTo>
                  <a:lnTo>
                    <a:pt x="312" y="197"/>
                  </a:lnTo>
                  <a:lnTo>
                    <a:pt x="294" y="187"/>
                  </a:lnTo>
                  <a:lnTo>
                    <a:pt x="271" y="175"/>
                  </a:lnTo>
                  <a:lnTo>
                    <a:pt x="244" y="162"/>
                  </a:lnTo>
                  <a:lnTo>
                    <a:pt x="217" y="146"/>
                  </a:lnTo>
                  <a:lnTo>
                    <a:pt x="188" y="131"/>
                  </a:lnTo>
                  <a:lnTo>
                    <a:pt x="158" y="112"/>
                  </a:lnTo>
                  <a:lnTo>
                    <a:pt x="128" y="95"/>
                  </a:lnTo>
                  <a:lnTo>
                    <a:pt x="99" y="80"/>
                  </a:lnTo>
                  <a:lnTo>
                    <a:pt x="73" y="63"/>
                  </a:lnTo>
                  <a:lnTo>
                    <a:pt x="50" y="49"/>
                  </a:lnTo>
                  <a:lnTo>
                    <a:pt x="30" y="36"/>
                  </a:lnTo>
                  <a:lnTo>
                    <a:pt x="15" y="26"/>
                  </a:lnTo>
                  <a:lnTo>
                    <a:pt x="5" y="19"/>
                  </a:lnTo>
                  <a:lnTo>
                    <a:pt x="0" y="15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35" y="20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59"/>
            <p:cNvSpPr>
              <a:spLocks/>
            </p:cNvSpPr>
            <p:nvPr/>
          </p:nvSpPr>
          <p:spPr bwMode="auto">
            <a:xfrm>
              <a:off x="2386" y="1947"/>
              <a:ext cx="380" cy="133"/>
            </a:xfrm>
            <a:custGeom>
              <a:avLst/>
              <a:gdLst>
                <a:gd name="T0" fmla="*/ 95 w 759"/>
                <a:gd name="T1" fmla="*/ 17 h 267"/>
                <a:gd name="T2" fmla="*/ 92 w 759"/>
                <a:gd name="T3" fmla="*/ 30 h 267"/>
                <a:gd name="T4" fmla="*/ 91 w 759"/>
                <a:gd name="T5" fmla="*/ 28 h 267"/>
                <a:gd name="T6" fmla="*/ 92 w 759"/>
                <a:gd name="T7" fmla="*/ 17 h 267"/>
                <a:gd name="T8" fmla="*/ 90 w 759"/>
                <a:gd name="T9" fmla="*/ 11 h 267"/>
                <a:gd name="T10" fmla="*/ 85 w 759"/>
                <a:gd name="T11" fmla="*/ 11 h 267"/>
                <a:gd name="T12" fmla="*/ 79 w 759"/>
                <a:gd name="T13" fmla="*/ 9 h 267"/>
                <a:gd name="T14" fmla="*/ 72 w 759"/>
                <a:gd name="T15" fmla="*/ 8 h 267"/>
                <a:gd name="T16" fmla="*/ 65 w 759"/>
                <a:gd name="T17" fmla="*/ 7 h 267"/>
                <a:gd name="T18" fmla="*/ 59 w 759"/>
                <a:gd name="T19" fmla="*/ 5 h 267"/>
                <a:gd name="T20" fmla="*/ 55 w 759"/>
                <a:gd name="T21" fmla="*/ 4 h 267"/>
                <a:gd name="T22" fmla="*/ 52 w 759"/>
                <a:gd name="T23" fmla="*/ 4 h 267"/>
                <a:gd name="T24" fmla="*/ 51 w 759"/>
                <a:gd name="T25" fmla="*/ 7 h 267"/>
                <a:gd name="T26" fmla="*/ 48 w 759"/>
                <a:gd name="T27" fmla="*/ 23 h 267"/>
                <a:gd name="T28" fmla="*/ 46 w 759"/>
                <a:gd name="T29" fmla="*/ 23 h 267"/>
                <a:gd name="T30" fmla="*/ 47 w 759"/>
                <a:gd name="T31" fmla="*/ 9 h 267"/>
                <a:gd name="T32" fmla="*/ 46 w 759"/>
                <a:gd name="T33" fmla="*/ 4 h 267"/>
                <a:gd name="T34" fmla="*/ 43 w 759"/>
                <a:gd name="T35" fmla="*/ 5 h 267"/>
                <a:gd name="T36" fmla="*/ 37 w 759"/>
                <a:gd name="T37" fmla="*/ 6 h 267"/>
                <a:gd name="T38" fmla="*/ 31 w 759"/>
                <a:gd name="T39" fmla="*/ 7 h 267"/>
                <a:gd name="T40" fmla="*/ 23 w 759"/>
                <a:gd name="T41" fmla="*/ 9 h 267"/>
                <a:gd name="T42" fmla="*/ 17 w 759"/>
                <a:gd name="T43" fmla="*/ 10 h 267"/>
                <a:gd name="T44" fmla="*/ 11 w 759"/>
                <a:gd name="T45" fmla="*/ 11 h 267"/>
                <a:gd name="T46" fmla="*/ 6 w 759"/>
                <a:gd name="T47" fmla="*/ 12 h 267"/>
                <a:gd name="T48" fmla="*/ 4 w 759"/>
                <a:gd name="T49" fmla="*/ 12 h 267"/>
                <a:gd name="T50" fmla="*/ 1 w 759"/>
                <a:gd name="T51" fmla="*/ 11 h 267"/>
                <a:gd name="T52" fmla="*/ 1 w 759"/>
                <a:gd name="T53" fmla="*/ 10 h 267"/>
                <a:gd name="T54" fmla="*/ 5 w 759"/>
                <a:gd name="T55" fmla="*/ 9 h 267"/>
                <a:gd name="T56" fmla="*/ 12 w 759"/>
                <a:gd name="T57" fmla="*/ 8 h 267"/>
                <a:gd name="T58" fmla="*/ 20 w 759"/>
                <a:gd name="T59" fmla="*/ 6 h 267"/>
                <a:gd name="T60" fmla="*/ 29 w 759"/>
                <a:gd name="T61" fmla="*/ 4 h 267"/>
                <a:gd name="T62" fmla="*/ 38 w 759"/>
                <a:gd name="T63" fmla="*/ 2 h 267"/>
                <a:gd name="T64" fmla="*/ 45 w 759"/>
                <a:gd name="T65" fmla="*/ 0 h 267"/>
                <a:gd name="T66" fmla="*/ 49 w 759"/>
                <a:gd name="T67" fmla="*/ 0 h 267"/>
                <a:gd name="T68" fmla="*/ 50 w 759"/>
                <a:gd name="T69" fmla="*/ 0 h 267"/>
                <a:gd name="T70" fmla="*/ 54 w 759"/>
                <a:gd name="T71" fmla="*/ 0 h 267"/>
                <a:gd name="T72" fmla="*/ 60 w 759"/>
                <a:gd name="T73" fmla="*/ 2 h 267"/>
                <a:gd name="T74" fmla="*/ 68 w 759"/>
                <a:gd name="T75" fmla="*/ 4 h 267"/>
                <a:gd name="T76" fmla="*/ 76 w 759"/>
                <a:gd name="T77" fmla="*/ 6 h 267"/>
                <a:gd name="T78" fmla="*/ 84 w 759"/>
                <a:gd name="T79" fmla="*/ 7 h 267"/>
                <a:gd name="T80" fmla="*/ 91 w 759"/>
                <a:gd name="T81" fmla="*/ 9 h 267"/>
                <a:gd name="T82" fmla="*/ 94 w 759"/>
                <a:gd name="T83" fmla="*/ 9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9"/>
                <a:gd name="T127" fmla="*/ 0 h 267"/>
                <a:gd name="T128" fmla="*/ 759 w 759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9" h="267">
                  <a:moveTo>
                    <a:pt x="757" y="78"/>
                  </a:moveTo>
                  <a:lnTo>
                    <a:pt x="759" y="136"/>
                  </a:lnTo>
                  <a:lnTo>
                    <a:pt x="747" y="197"/>
                  </a:lnTo>
                  <a:lnTo>
                    <a:pt x="734" y="247"/>
                  </a:lnTo>
                  <a:lnTo>
                    <a:pt x="728" y="267"/>
                  </a:lnTo>
                  <a:lnTo>
                    <a:pt x="728" y="225"/>
                  </a:lnTo>
                  <a:lnTo>
                    <a:pt x="731" y="182"/>
                  </a:lnTo>
                  <a:lnTo>
                    <a:pt x="733" y="141"/>
                  </a:lnTo>
                  <a:lnTo>
                    <a:pt x="729" y="99"/>
                  </a:lnTo>
                  <a:lnTo>
                    <a:pt x="716" y="95"/>
                  </a:lnTo>
                  <a:lnTo>
                    <a:pt x="698" y="92"/>
                  </a:lnTo>
                  <a:lnTo>
                    <a:pt x="676" y="89"/>
                  </a:lnTo>
                  <a:lnTo>
                    <a:pt x="653" y="84"/>
                  </a:lnTo>
                  <a:lnTo>
                    <a:pt x="628" y="78"/>
                  </a:lnTo>
                  <a:lnTo>
                    <a:pt x="601" y="73"/>
                  </a:lnTo>
                  <a:lnTo>
                    <a:pt x="573" y="67"/>
                  </a:lnTo>
                  <a:lnTo>
                    <a:pt x="546" y="61"/>
                  </a:lnTo>
                  <a:lnTo>
                    <a:pt x="520" y="56"/>
                  </a:lnTo>
                  <a:lnTo>
                    <a:pt x="493" y="50"/>
                  </a:lnTo>
                  <a:lnTo>
                    <a:pt x="470" y="46"/>
                  </a:lnTo>
                  <a:lnTo>
                    <a:pt x="450" y="41"/>
                  </a:lnTo>
                  <a:lnTo>
                    <a:pt x="433" y="38"/>
                  </a:lnTo>
                  <a:lnTo>
                    <a:pt x="420" y="34"/>
                  </a:lnTo>
                  <a:lnTo>
                    <a:pt x="412" y="33"/>
                  </a:lnTo>
                  <a:lnTo>
                    <a:pt x="408" y="33"/>
                  </a:lnTo>
                  <a:lnTo>
                    <a:pt x="403" y="61"/>
                  </a:lnTo>
                  <a:lnTo>
                    <a:pt x="390" y="126"/>
                  </a:lnTo>
                  <a:lnTo>
                    <a:pt x="377" y="189"/>
                  </a:lnTo>
                  <a:lnTo>
                    <a:pt x="367" y="216"/>
                  </a:lnTo>
                  <a:lnTo>
                    <a:pt x="367" y="191"/>
                  </a:lnTo>
                  <a:lnTo>
                    <a:pt x="369" y="133"/>
                  </a:lnTo>
                  <a:lnTo>
                    <a:pt x="372" y="73"/>
                  </a:lnTo>
                  <a:lnTo>
                    <a:pt x="374" y="39"/>
                  </a:lnTo>
                  <a:lnTo>
                    <a:pt x="367" y="39"/>
                  </a:lnTo>
                  <a:lnTo>
                    <a:pt x="354" y="41"/>
                  </a:lnTo>
                  <a:lnTo>
                    <a:pt x="337" y="44"/>
                  </a:lnTo>
                  <a:lnTo>
                    <a:pt x="317" y="48"/>
                  </a:lnTo>
                  <a:lnTo>
                    <a:pt x="294" y="51"/>
                  </a:lnTo>
                  <a:lnTo>
                    <a:pt x="269" y="56"/>
                  </a:lnTo>
                  <a:lnTo>
                    <a:pt x="241" y="61"/>
                  </a:lnTo>
                  <a:lnTo>
                    <a:pt x="214" y="67"/>
                  </a:lnTo>
                  <a:lnTo>
                    <a:pt x="184" y="73"/>
                  </a:lnTo>
                  <a:lnTo>
                    <a:pt x="156" y="78"/>
                  </a:lnTo>
                  <a:lnTo>
                    <a:pt x="129" y="84"/>
                  </a:lnTo>
                  <a:lnTo>
                    <a:pt x="104" y="89"/>
                  </a:lnTo>
                  <a:lnTo>
                    <a:pt x="81" y="92"/>
                  </a:lnTo>
                  <a:lnTo>
                    <a:pt x="61" y="97"/>
                  </a:lnTo>
                  <a:lnTo>
                    <a:pt x="44" y="99"/>
                  </a:lnTo>
                  <a:lnTo>
                    <a:pt x="33" y="101"/>
                  </a:lnTo>
                  <a:lnTo>
                    <a:pt x="26" y="99"/>
                  </a:lnTo>
                  <a:lnTo>
                    <a:pt x="14" y="95"/>
                  </a:lnTo>
                  <a:lnTo>
                    <a:pt x="5" y="90"/>
                  </a:lnTo>
                  <a:lnTo>
                    <a:pt x="0" y="87"/>
                  </a:lnTo>
                  <a:lnTo>
                    <a:pt x="5" y="85"/>
                  </a:lnTo>
                  <a:lnTo>
                    <a:pt x="16" y="84"/>
                  </a:lnTo>
                  <a:lnTo>
                    <a:pt x="36" y="78"/>
                  </a:lnTo>
                  <a:lnTo>
                    <a:pt x="61" y="73"/>
                  </a:lnTo>
                  <a:lnTo>
                    <a:pt x="89" y="67"/>
                  </a:lnTo>
                  <a:lnTo>
                    <a:pt x="123" y="60"/>
                  </a:lnTo>
                  <a:lnTo>
                    <a:pt x="157" y="51"/>
                  </a:lnTo>
                  <a:lnTo>
                    <a:pt x="194" y="43"/>
                  </a:lnTo>
                  <a:lnTo>
                    <a:pt x="231" y="34"/>
                  </a:lnTo>
                  <a:lnTo>
                    <a:pt x="267" y="27"/>
                  </a:lnTo>
                  <a:lnTo>
                    <a:pt x="300" y="19"/>
                  </a:lnTo>
                  <a:lnTo>
                    <a:pt x="330" y="14"/>
                  </a:lnTo>
                  <a:lnTo>
                    <a:pt x="357" y="7"/>
                  </a:lnTo>
                  <a:lnTo>
                    <a:pt x="377" y="4"/>
                  </a:lnTo>
                  <a:lnTo>
                    <a:pt x="390" y="0"/>
                  </a:lnTo>
                  <a:lnTo>
                    <a:pt x="397" y="0"/>
                  </a:lnTo>
                  <a:lnTo>
                    <a:pt x="400" y="2"/>
                  </a:lnTo>
                  <a:lnTo>
                    <a:pt x="412" y="4"/>
                  </a:lnTo>
                  <a:lnTo>
                    <a:pt x="430" y="7"/>
                  </a:lnTo>
                  <a:lnTo>
                    <a:pt x="452" y="12"/>
                  </a:lnTo>
                  <a:lnTo>
                    <a:pt x="480" y="19"/>
                  </a:lnTo>
                  <a:lnTo>
                    <a:pt x="510" y="26"/>
                  </a:lnTo>
                  <a:lnTo>
                    <a:pt x="541" y="33"/>
                  </a:lnTo>
                  <a:lnTo>
                    <a:pt x="575" y="39"/>
                  </a:lnTo>
                  <a:lnTo>
                    <a:pt x="608" y="48"/>
                  </a:lnTo>
                  <a:lnTo>
                    <a:pt x="641" y="55"/>
                  </a:lnTo>
                  <a:lnTo>
                    <a:pt x="671" y="61"/>
                  </a:lnTo>
                  <a:lnTo>
                    <a:pt x="698" y="67"/>
                  </a:lnTo>
                  <a:lnTo>
                    <a:pt x="721" y="72"/>
                  </a:lnTo>
                  <a:lnTo>
                    <a:pt x="741" y="75"/>
                  </a:lnTo>
                  <a:lnTo>
                    <a:pt x="752" y="78"/>
                  </a:lnTo>
                  <a:lnTo>
                    <a:pt x="757" y="7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60"/>
            <p:cNvSpPr>
              <a:spLocks/>
            </p:cNvSpPr>
            <p:nvPr/>
          </p:nvSpPr>
          <p:spPr bwMode="auto">
            <a:xfrm>
              <a:off x="2770" y="1997"/>
              <a:ext cx="30" cy="135"/>
            </a:xfrm>
            <a:custGeom>
              <a:avLst/>
              <a:gdLst>
                <a:gd name="T0" fmla="*/ 8 w 60"/>
                <a:gd name="T1" fmla="*/ 0 h 270"/>
                <a:gd name="T2" fmla="*/ 7 w 60"/>
                <a:gd name="T3" fmla="*/ 3 h 270"/>
                <a:gd name="T4" fmla="*/ 6 w 60"/>
                <a:gd name="T5" fmla="*/ 7 h 270"/>
                <a:gd name="T6" fmla="*/ 5 w 60"/>
                <a:gd name="T7" fmla="*/ 11 h 270"/>
                <a:gd name="T8" fmla="*/ 4 w 60"/>
                <a:gd name="T9" fmla="*/ 15 h 270"/>
                <a:gd name="T10" fmla="*/ 4 w 60"/>
                <a:gd name="T11" fmla="*/ 18 h 270"/>
                <a:gd name="T12" fmla="*/ 4 w 60"/>
                <a:gd name="T13" fmla="*/ 22 h 270"/>
                <a:gd name="T14" fmla="*/ 5 w 60"/>
                <a:gd name="T15" fmla="*/ 24 h 270"/>
                <a:gd name="T16" fmla="*/ 7 w 60"/>
                <a:gd name="T17" fmla="*/ 25 h 270"/>
                <a:gd name="T18" fmla="*/ 6 w 60"/>
                <a:gd name="T19" fmla="*/ 27 h 270"/>
                <a:gd name="T20" fmla="*/ 5 w 60"/>
                <a:gd name="T21" fmla="*/ 29 h 270"/>
                <a:gd name="T22" fmla="*/ 5 w 60"/>
                <a:gd name="T23" fmla="*/ 32 h 270"/>
                <a:gd name="T24" fmla="*/ 4 w 60"/>
                <a:gd name="T25" fmla="*/ 34 h 270"/>
                <a:gd name="T26" fmla="*/ 2 w 60"/>
                <a:gd name="T27" fmla="*/ 34 h 270"/>
                <a:gd name="T28" fmla="*/ 2 w 60"/>
                <a:gd name="T29" fmla="*/ 32 h 270"/>
                <a:gd name="T30" fmla="*/ 1 w 60"/>
                <a:gd name="T31" fmla="*/ 30 h 270"/>
                <a:gd name="T32" fmla="*/ 0 w 60"/>
                <a:gd name="T33" fmla="*/ 28 h 270"/>
                <a:gd name="T34" fmla="*/ 0 w 60"/>
                <a:gd name="T35" fmla="*/ 25 h 270"/>
                <a:gd name="T36" fmla="*/ 1 w 60"/>
                <a:gd name="T37" fmla="*/ 21 h 270"/>
                <a:gd name="T38" fmla="*/ 2 w 60"/>
                <a:gd name="T39" fmla="*/ 17 h 270"/>
                <a:gd name="T40" fmla="*/ 3 w 60"/>
                <a:gd name="T41" fmla="*/ 12 h 270"/>
                <a:gd name="T42" fmla="*/ 5 w 60"/>
                <a:gd name="T43" fmla="*/ 7 h 270"/>
                <a:gd name="T44" fmla="*/ 6 w 60"/>
                <a:gd name="T45" fmla="*/ 4 h 270"/>
                <a:gd name="T46" fmla="*/ 7 w 60"/>
                <a:gd name="T47" fmla="*/ 1 h 270"/>
                <a:gd name="T48" fmla="*/ 8 w 60"/>
                <a:gd name="T49" fmla="*/ 0 h 2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270"/>
                <a:gd name="T77" fmla="*/ 60 w 60"/>
                <a:gd name="T78" fmla="*/ 270 h 2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270">
                  <a:moveTo>
                    <a:pt x="60" y="0"/>
                  </a:moveTo>
                  <a:lnTo>
                    <a:pt x="54" y="27"/>
                  </a:lnTo>
                  <a:lnTo>
                    <a:pt x="45" y="57"/>
                  </a:lnTo>
                  <a:lnTo>
                    <a:pt x="39" y="90"/>
                  </a:lnTo>
                  <a:lnTo>
                    <a:pt x="32" y="120"/>
                  </a:lnTo>
                  <a:lnTo>
                    <a:pt x="30" y="147"/>
                  </a:lnTo>
                  <a:lnTo>
                    <a:pt x="32" y="173"/>
                  </a:lnTo>
                  <a:lnTo>
                    <a:pt x="39" y="192"/>
                  </a:lnTo>
                  <a:lnTo>
                    <a:pt x="52" y="202"/>
                  </a:lnTo>
                  <a:lnTo>
                    <a:pt x="45" y="219"/>
                  </a:lnTo>
                  <a:lnTo>
                    <a:pt x="40" y="236"/>
                  </a:lnTo>
                  <a:lnTo>
                    <a:pt x="35" y="253"/>
                  </a:lnTo>
                  <a:lnTo>
                    <a:pt x="29" y="270"/>
                  </a:lnTo>
                  <a:lnTo>
                    <a:pt x="15" y="265"/>
                  </a:lnTo>
                  <a:lnTo>
                    <a:pt x="9" y="253"/>
                  </a:lnTo>
                  <a:lnTo>
                    <a:pt x="5" y="239"/>
                  </a:lnTo>
                  <a:lnTo>
                    <a:pt x="0" y="227"/>
                  </a:lnTo>
                  <a:lnTo>
                    <a:pt x="0" y="200"/>
                  </a:lnTo>
                  <a:lnTo>
                    <a:pt x="4" y="166"/>
                  </a:lnTo>
                  <a:lnTo>
                    <a:pt x="12" y="130"/>
                  </a:lnTo>
                  <a:lnTo>
                    <a:pt x="24" y="93"/>
                  </a:lnTo>
                  <a:lnTo>
                    <a:pt x="35" y="59"/>
                  </a:lnTo>
                  <a:lnTo>
                    <a:pt x="45" y="30"/>
                  </a:lnTo>
                  <a:lnTo>
                    <a:pt x="55" y="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61"/>
            <p:cNvSpPr>
              <a:spLocks/>
            </p:cNvSpPr>
            <p:nvPr/>
          </p:nvSpPr>
          <p:spPr bwMode="auto">
            <a:xfrm>
              <a:off x="2366" y="1998"/>
              <a:ext cx="21" cy="99"/>
            </a:xfrm>
            <a:custGeom>
              <a:avLst/>
              <a:gdLst>
                <a:gd name="T0" fmla="*/ 5 w 43"/>
                <a:gd name="T1" fmla="*/ 1 h 197"/>
                <a:gd name="T2" fmla="*/ 2 w 43"/>
                <a:gd name="T3" fmla="*/ 25 h 197"/>
                <a:gd name="T4" fmla="*/ 2 w 43"/>
                <a:gd name="T5" fmla="*/ 25 h 197"/>
                <a:gd name="T6" fmla="*/ 1 w 43"/>
                <a:gd name="T7" fmla="*/ 25 h 197"/>
                <a:gd name="T8" fmla="*/ 0 w 43"/>
                <a:gd name="T9" fmla="*/ 25 h 197"/>
                <a:gd name="T10" fmla="*/ 0 w 43"/>
                <a:gd name="T11" fmla="*/ 25 h 197"/>
                <a:gd name="T12" fmla="*/ 0 w 43"/>
                <a:gd name="T13" fmla="*/ 22 h 197"/>
                <a:gd name="T14" fmla="*/ 1 w 43"/>
                <a:gd name="T15" fmla="*/ 16 h 197"/>
                <a:gd name="T16" fmla="*/ 1 w 43"/>
                <a:gd name="T17" fmla="*/ 9 h 197"/>
                <a:gd name="T18" fmla="*/ 2 w 43"/>
                <a:gd name="T19" fmla="*/ 2 h 197"/>
                <a:gd name="T20" fmla="*/ 3 w 43"/>
                <a:gd name="T21" fmla="*/ 1 h 197"/>
                <a:gd name="T22" fmla="*/ 3 w 43"/>
                <a:gd name="T23" fmla="*/ 1 h 197"/>
                <a:gd name="T24" fmla="*/ 4 w 43"/>
                <a:gd name="T25" fmla="*/ 0 h 197"/>
                <a:gd name="T26" fmla="*/ 5 w 43"/>
                <a:gd name="T27" fmla="*/ 1 h 1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197"/>
                <a:gd name="T44" fmla="*/ 43 w 43"/>
                <a:gd name="T45" fmla="*/ 197 h 1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197">
                  <a:moveTo>
                    <a:pt x="43" y="7"/>
                  </a:moveTo>
                  <a:lnTo>
                    <a:pt x="23" y="194"/>
                  </a:lnTo>
                  <a:lnTo>
                    <a:pt x="18" y="195"/>
                  </a:lnTo>
                  <a:lnTo>
                    <a:pt x="11" y="197"/>
                  </a:lnTo>
                  <a:lnTo>
                    <a:pt x="6" y="195"/>
                  </a:lnTo>
                  <a:lnTo>
                    <a:pt x="0" y="195"/>
                  </a:lnTo>
                  <a:lnTo>
                    <a:pt x="1" y="175"/>
                  </a:lnTo>
                  <a:lnTo>
                    <a:pt x="8" y="126"/>
                  </a:lnTo>
                  <a:lnTo>
                    <a:pt x="15" y="66"/>
                  </a:lnTo>
                  <a:lnTo>
                    <a:pt x="23" y="14"/>
                  </a:lnTo>
                  <a:lnTo>
                    <a:pt x="26" y="7"/>
                  </a:lnTo>
                  <a:lnTo>
                    <a:pt x="31" y="2"/>
                  </a:lnTo>
                  <a:lnTo>
                    <a:pt x="38" y="0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62"/>
            <p:cNvSpPr>
              <a:spLocks/>
            </p:cNvSpPr>
            <p:nvPr/>
          </p:nvSpPr>
          <p:spPr bwMode="auto">
            <a:xfrm>
              <a:off x="2790" y="2096"/>
              <a:ext cx="134" cy="159"/>
            </a:xfrm>
            <a:custGeom>
              <a:avLst/>
              <a:gdLst>
                <a:gd name="T0" fmla="*/ 24 w 270"/>
                <a:gd name="T1" fmla="*/ 4 h 318"/>
                <a:gd name="T2" fmla="*/ 23 w 270"/>
                <a:gd name="T3" fmla="*/ 3 h 318"/>
                <a:gd name="T4" fmla="*/ 20 w 270"/>
                <a:gd name="T5" fmla="*/ 3 h 318"/>
                <a:gd name="T6" fmla="*/ 17 w 270"/>
                <a:gd name="T7" fmla="*/ 3 h 318"/>
                <a:gd name="T8" fmla="*/ 15 w 270"/>
                <a:gd name="T9" fmla="*/ 3 h 318"/>
                <a:gd name="T10" fmla="*/ 12 w 270"/>
                <a:gd name="T11" fmla="*/ 5 h 318"/>
                <a:gd name="T12" fmla="*/ 10 w 270"/>
                <a:gd name="T13" fmla="*/ 6 h 318"/>
                <a:gd name="T14" fmla="*/ 8 w 270"/>
                <a:gd name="T15" fmla="*/ 9 h 318"/>
                <a:gd name="T16" fmla="*/ 9 w 270"/>
                <a:gd name="T17" fmla="*/ 10 h 318"/>
                <a:gd name="T18" fmla="*/ 12 w 270"/>
                <a:gd name="T19" fmla="*/ 10 h 318"/>
                <a:gd name="T20" fmla="*/ 14 w 270"/>
                <a:gd name="T21" fmla="*/ 10 h 318"/>
                <a:gd name="T22" fmla="*/ 16 w 270"/>
                <a:gd name="T23" fmla="*/ 10 h 318"/>
                <a:gd name="T24" fmla="*/ 20 w 270"/>
                <a:gd name="T25" fmla="*/ 12 h 318"/>
                <a:gd name="T26" fmla="*/ 26 w 270"/>
                <a:gd name="T27" fmla="*/ 16 h 318"/>
                <a:gd name="T28" fmla="*/ 30 w 270"/>
                <a:gd name="T29" fmla="*/ 21 h 318"/>
                <a:gd name="T30" fmla="*/ 33 w 270"/>
                <a:gd name="T31" fmla="*/ 27 h 318"/>
                <a:gd name="T32" fmla="*/ 33 w 270"/>
                <a:gd name="T33" fmla="*/ 31 h 318"/>
                <a:gd name="T34" fmla="*/ 31 w 270"/>
                <a:gd name="T35" fmla="*/ 35 h 318"/>
                <a:gd name="T36" fmla="*/ 27 w 270"/>
                <a:gd name="T37" fmla="*/ 39 h 318"/>
                <a:gd name="T38" fmla="*/ 24 w 270"/>
                <a:gd name="T39" fmla="*/ 40 h 318"/>
                <a:gd name="T40" fmla="*/ 23 w 270"/>
                <a:gd name="T41" fmla="*/ 39 h 318"/>
                <a:gd name="T42" fmla="*/ 25 w 270"/>
                <a:gd name="T43" fmla="*/ 37 h 318"/>
                <a:gd name="T44" fmla="*/ 28 w 270"/>
                <a:gd name="T45" fmla="*/ 33 h 318"/>
                <a:gd name="T46" fmla="*/ 28 w 270"/>
                <a:gd name="T47" fmla="*/ 26 h 318"/>
                <a:gd name="T48" fmla="*/ 26 w 270"/>
                <a:gd name="T49" fmla="*/ 21 h 318"/>
                <a:gd name="T50" fmla="*/ 22 w 270"/>
                <a:gd name="T51" fmla="*/ 17 h 318"/>
                <a:gd name="T52" fmla="*/ 18 w 270"/>
                <a:gd name="T53" fmla="*/ 14 h 318"/>
                <a:gd name="T54" fmla="*/ 13 w 270"/>
                <a:gd name="T55" fmla="*/ 13 h 318"/>
                <a:gd name="T56" fmla="*/ 9 w 270"/>
                <a:gd name="T57" fmla="*/ 13 h 318"/>
                <a:gd name="T58" fmla="*/ 6 w 270"/>
                <a:gd name="T59" fmla="*/ 14 h 318"/>
                <a:gd name="T60" fmla="*/ 4 w 270"/>
                <a:gd name="T61" fmla="*/ 14 h 318"/>
                <a:gd name="T62" fmla="*/ 1 w 270"/>
                <a:gd name="T63" fmla="*/ 15 h 318"/>
                <a:gd name="T64" fmla="*/ 0 w 270"/>
                <a:gd name="T65" fmla="*/ 14 h 318"/>
                <a:gd name="T66" fmla="*/ 0 w 270"/>
                <a:gd name="T67" fmla="*/ 11 h 318"/>
                <a:gd name="T68" fmla="*/ 2 w 270"/>
                <a:gd name="T69" fmla="*/ 9 h 318"/>
                <a:gd name="T70" fmla="*/ 4 w 270"/>
                <a:gd name="T71" fmla="*/ 6 h 318"/>
                <a:gd name="T72" fmla="*/ 6 w 270"/>
                <a:gd name="T73" fmla="*/ 3 h 318"/>
                <a:gd name="T74" fmla="*/ 9 w 270"/>
                <a:gd name="T75" fmla="*/ 1 h 318"/>
                <a:gd name="T76" fmla="*/ 13 w 270"/>
                <a:gd name="T77" fmla="*/ 1 h 318"/>
                <a:gd name="T78" fmla="*/ 17 w 270"/>
                <a:gd name="T79" fmla="*/ 0 h 318"/>
                <a:gd name="T80" fmla="*/ 20 w 270"/>
                <a:gd name="T81" fmla="*/ 1 h 318"/>
                <a:gd name="T82" fmla="*/ 23 w 270"/>
                <a:gd name="T83" fmla="*/ 2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0"/>
                <a:gd name="T127" fmla="*/ 0 h 318"/>
                <a:gd name="T128" fmla="*/ 270 w 27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0" h="318">
                  <a:moveTo>
                    <a:pt x="200" y="31"/>
                  </a:moveTo>
                  <a:lnTo>
                    <a:pt x="198" y="31"/>
                  </a:lnTo>
                  <a:lnTo>
                    <a:pt x="193" y="29"/>
                  </a:lnTo>
                  <a:lnTo>
                    <a:pt x="185" y="26"/>
                  </a:lnTo>
                  <a:lnTo>
                    <a:pt x="175" y="24"/>
                  </a:lnTo>
                  <a:lnTo>
                    <a:pt x="165" y="23"/>
                  </a:lnTo>
                  <a:lnTo>
                    <a:pt x="153" y="23"/>
                  </a:lnTo>
                  <a:lnTo>
                    <a:pt x="142" y="23"/>
                  </a:lnTo>
                  <a:lnTo>
                    <a:pt x="132" y="24"/>
                  </a:lnTo>
                  <a:lnTo>
                    <a:pt x="122" y="26"/>
                  </a:lnTo>
                  <a:lnTo>
                    <a:pt x="112" y="31"/>
                  </a:lnTo>
                  <a:lnTo>
                    <a:pt x="100" y="36"/>
                  </a:lnTo>
                  <a:lnTo>
                    <a:pt x="90" y="41"/>
                  </a:lnTo>
                  <a:lnTo>
                    <a:pt x="82" y="48"/>
                  </a:lnTo>
                  <a:lnTo>
                    <a:pt x="73" y="57"/>
                  </a:lnTo>
                  <a:lnTo>
                    <a:pt x="70" y="65"/>
                  </a:lnTo>
                  <a:lnTo>
                    <a:pt x="68" y="75"/>
                  </a:lnTo>
                  <a:lnTo>
                    <a:pt x="78" y="75"/>
                  </a:lnTo>
                  <a:lnTo>
                    <a:pt x="87" y="75"/>
                  </a:lnTo>
                  <a:lnTo>
                    <a:pt x="97" y="75"/>
                  </a:lnTo>
                  <a:lnTo>
                    <a:pt x="107" y="75"/>
                  </a:lnTo>
                  <a:lnTo>
                    <a:pt x="115" y="77"/>
                  </a:lnTo>
                  <a:lnTo>
                    <a:pt x="125" y="79"/>
                  </a:lnTo>
                  <a:lnTo>
                    <a:pt x="135" y="82"/>
                  </a:lnTo>
                  <a:lnTo>
                    <a:pt x="145" y="85"/>
                  </a:lnTo>
                  <a:lnTo>
                    <a:pt x="167" y="97"/>
                  </a:lnTo>
                  <a:lnTo>
                    <a:pt x="188" y="111"/>
                  </a:lnTo>
                  <a:lnTo>
                    <a:pt x="210" y="128"/>
                  </a:lnTo>
                  <a:lnTo>
                    <a:pt x="228" y="147"/>
                  </a:lnTo>
                  <a:lnTo>
                    <a:pt x="245" y="167"/>
                  </a:lnTo>
                  <a:lnTo>
                    <a:pt x="256" y="191"/>
                  </a:lnTo>
                  <a:lnTo>
                    <a:pt x="266" y="215"/>
                  </a:lnTo>
                  <a:lnTo>
                    <a:pt x="270" y="242"/>
                  </a:lnTo>
                  <a:lnTo>
                    <a:pt x="268" y="252"/>
                  </a:lnTo>
                  <a:lnTo>
                    <a:pt x="261" y="264"/>
                  </a:lnTo>
                  <a:lnTo>
                    <a:pt x="250" y="278"/>
                  </a:lnTo>
                  <a:lnTo>
                    <a:pt x="238" y="291"/>
                  </a:lnTo>
                  <a:lnTo>
                    <a:pt x="223" y="305"/>
                  </a:lnTo>
                  <a:lnTo>
                    <a:pt x="208" y="313"/>
                  </a:lnTo>
                  <a:lnTo>
                    <a:pt x="196" y="318"/>
                  </a:lnTo>
                  <a:lnTo>
                    <a:pt x="185" y="318"/>
                  </a:lnTo>
                  <a:lnTo>
                    <a:pt x="185" y="306"/>
                  </a:lnTo>
                  <a:lnTo>
                    <a:pt x="193" y="300"/>
                  </a:lnTo>
                  <a:lnTo>
                    <a:pt x="205" y="295"/>
                  </a:lnTo>
                  <a:lnTo>
                    <a:pt x="213" y="286"/>
                  </a:lnTo>
                  <a:lnTo>
                    <a:pt x="226" y="264"/>
                  </a:lnTo>
                  <a:lnTo>
                    <a:pt x="230" y="238"/>
                  </a:lnTo>
                  <a:lnTo>
                    <a:pt x="226" y="211"/>
                  </a:lnTo>
                  <a:lnTo>
                    <a:pt x="220" y="187"/>
                  </a:lnTo>
                  <a:lnTo>
                    <a:pt x="211" y="167"/>
                  </a:lnTo>
                  <a:lnTo>
                    <a:pt x="198" y="148"/>
                  </a:lnTo>
                  <a:lnTo>
                    <a:pt x="183" y="135"/>
                  </a:lnTo>
                  <a:lnTo>
                    <a:pt x="167" y="123"/>
                  </a:lnTo>
                  <a:lnTo>
                    <a:pt x="148" y="114"/>
                  </a:lnTo>
                  <a:lnTo>
                    <a:pt x="128" y="108"/>
                  </a:lnTo>
                  <a:lnTo>
                    <a:pt x="107" y="104"/>
                  </a:lnTo>
                  <a:lnTo>
                    <a:pt x="85" y="102"/>
                  </a:lnTo>
                  <a:lnTo>
                    <a:pt x="75" y="104"/>
                  </a:lnTo>
                  <a:lnTo>
                    <a:pt x="65" y="106"/>
                  </a:lnTo>
                  <a:lnTo>
                    <a:pt x="54" y="109"/>
                  </a:lnTo>
                  <a:lnTo>
                    <a:pt x="44" y="113"/>
                  </a:lnTo>
                  <a:lnTo>
                    <a:pt x="34" y="116"/>
                  </a:lnTo>
                  <a:lnTo>
                    <a:pt x="24" y="118"/>
                  </a:lnTo>
                  <a:lnTo>
                    <a:pt x="14" y="119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2" y="99"/>
                  </a:lnTo>
                  <a:lnTo>
                    <a:pt x="5" y="89"/>
                  </a:lnTo>
                  <a:lnTo>
                    <a:pt x="9" y="80"/>
                  </a:lnTo>
                  <a:lnTo>
                    <a:pt x="17" y="68"/>
                  </a:lnTo>
                  <a:lnTo>
                    <a:pt x="25" y="57"/>
                  </a:lnTo>
                  <a:lnTo>
                    <a:pt x="34" y="46"/>
                  </a:lnTo>
                  <a:lnTo>
                    <a:pt x="44" y="36"/>
                  </a:lnTo>
                  <a:lnTo>
                    <a:pt x="54" y="26"/>
                  </a:lnTo>
                  <a:lnTo>
                    <a:pt x="65" y="17"/>
                  </a:lnTo>
                  <a:lnTo>
                    <a:pt x="77" y="9"/>
                  </a:lnTo>
                  <a:lnTo>
                    <a:pt x="90" y="4"/>
                  </a:lnTo>
                  <a:lnTo>
                    <a:pt x="107" y="2"/>
                  </a:lnTo>
                  <a:lnTo>
                    <a:pt x="123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67" y="4"/>
                  </a:lnTo>
                  <a:lnTo>
                    <a:pt x="178" y="11"/>
                  </a:lnTo>
                  <a:lnTo>
                    <a:pt x="190" y="19"/>
                  </a:lnTo>
                  <a:lnTo>
                    <a:pt x="200" y="3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63"/>
            <p:cNvSpPr>
              <a:spLocks/>
            </p:cNvSpPr>
            <p:nvPr/>
          </p:nvSpPr>
          <p:spPr bwMode="auto">
            <a:xfrm>
              <a:off x="2448" y="2067"/>
              <a:ext cx="298" cy="55"/>
            </a:xfrm>
            <a:custGeom>
              <a:avLst/>
              <a:gdLst>
                <a:gd name="T0" fmla="*/ 74 w 597"/>
                <a:gd name="T1" fmla="*/ 7 h 108"/>
                <a:gd name="T2" fmla="*/ 73 w 597"/>
                <a:gd name="T3" fmla="*/ 7 h 108"/>
                <a:gd name="T4" fmla="*/ 71 w 597"/>
                <a:gd name="T5" fmla="*/ 8 h 108"/>
                <a:gd name="T6" fmla="*/ 67 w 597"/>
                <a:gd name="T7" fmla="*/ 9 h 108"/>
                <a:gd name="T8" fmla="*/ 62 w 597"/>
                <a:gd name="T9" fmla="*/ 11 h 108"/>
                <a:gd name="T10" fmla="*/ 57 w 597"/>
                <a:gd name="T11" fmla="*/ 12 h 108"/>
                <a:gd name="T12" fmla="*/ 51 w 597"/>
                <a:gd name="T13" fmla="*/ 13 h 108"/>
                <a:gd name="T14" fmla="*/ 46 w 597"/>
                <a:gd name="T15" fmla="*/ 14 h 108"/>
                <a:gd name="T16" fmla="*/ 42 w 597"/>
                <a:gd name="T17" fmla="*/ 14 h 108"/>
                <a:gd name="T18" fmla="*/ 42 w 597"/>
                <a:gd name="T19" fmla="*/ 13 h 108"/>
                <a:gd name="T20" fmla="*/ 45 w 597"/>
                <a:gd name="T21" fmla="*/ 13 h 108"/>
                <a:gd name="T22" fmla="*/ 49 w 597"/>
                <a:gd name="T23" fmla="*/ 11 h 108"/>
                <a:gd name="T24" fmla="*/ 53 w 597"/>
                <a:gd name="T25" fmla="*/ 10 h 108"/>
                <a:gd name="T26" fmla="*/ 57 w 597"/>
                <a:gd name="T27" fmla="*/ 9 h 108"/>
                <a:gd name="T28" fmla="*/ 61 w 597"/>
                <a:gd name="T29" fmla="*/ 8 h 108"/>
                <a:gd name="T30" fmla="*/ 63 w 597"/>
                <a:gd name="T31" fmla="*/ 7 h 108"/>
                <a:gd name="T32" fmla="*/ 64 w 597"/>
                <a:gd name="T33" fmla="*/ 7 h 108"/>
                <a:gd name="T34" fmla="*/ 30 w 597"/>
                <a:gd name="T35" fmla="*/ 4 h 108"/>
                <a:gd name="T36" fmla="*/ 29 w 597"/>
                <a:gd name="T37" fmla="*/ 4 h 108"/>
                <a:gd name="T38" fmla="*/ 26 w 597"/>
                <a:gd name="T39" fmla="*/ 5 h 108"/>
                <a:gd name="T40" fmla="*/ 21 w 597"/>
                <a:gd name="T41" fmla="*/ 5 h 108"/>
                <a:gd name="T42" fmla="*/ 16 w 597"/>
                <a:gd name="T43" fmla="*/ 6 h 108"/>
                <a:gd name="T44" fmla="*/ 10 w 597"/>
                <a:gd name="T45" fmla="*/ 7 h 108"/>
                <a:gd name="T46" fmla="*/ 5 w 597"/>
                <a:gd name="T47" fmla="*/ 8 h 108"/>
                <a:gd name="T48" fmla="*/ 1 w 597"/>
                <a:gd name="T49" fmla="*/ 9 h 108"/>
                <a:gd name="T50" fmla="*/ 0 w 597"/>
                <a:gd name="T51" fmla="*/ 9 h 108"/>
                <a:gd name="T52" fmla="*/ 1 w 597"/>
                <a:gd name="T53" fmla="*/ 8 h 108"/>
                <a:gd name="T54" fmla="*/ 4 w 597"/>
                <a:gd name="T55" fmla="*/ 7 h 108"/>
                <a:gd name="T56" fmla="*/ 9 w 597"/>
                <a:gd name="T57" fmla="*/ 5 h 108"/>
                <a:gd name="T58" fmla="*/ 15 w 597"/>
                <a:gd name="T59" fmla="*/ 4 h 108"/>
                <a:gd name="T60" fmla="*/ 21 w 597"/>
                <a:gd name="T61" fmla="*/ 3 h 108"/>
                <a:gd name="T62" fmla="*/ 26 w 597"/>
                <a:gd name="T63" fmla="*/ 1 h 108"/>
                <a:gd name="T64" fmla="*/ 29 w 597"/>
                <a:gd name="T65" fmla="*/ 1 h 108"/>
                <a:gd name="T66" fmla="*/ 30 w 597"/>
                <a:gd name="T67" fmla="*/ 0 h 108"/>
                <a:gd name="T68" fmla="*/ 31 w 597"/>
                <a:gd name="T69" fmla="*/ 0 h 108"/>
                <a:gd name="T70" fmla="*/ 32 w 597"/>
                <a:gd name="T71" fmla="*/ 1 h 108"/>
                <a:gd name="T72" fmla="*/ 34 w 597"/>
                <a:gd name="T73" fmla="*/ 1 h 108"/>
                <a:gd name="T74" fmla="*/ 37 w 597"/>
                <a:gd name="T75" fmla="*/ 1 h 108"/>
                <a:gd name="T76" fmla="*/ 40 w 597"/>
                <a:gd name="T77" fmla="*/ 1 h 108"/>
                <a:gd name="T78" fmla="*/ 43 w 597"/>
                <a:gd name="T79" fmla="*/ 2 h 108"/>
                <a:gd name="T80" fmla="*/ 47 w 597"/>
                <a:gd name="T81" fmla="*/ 2 h 108"/>
                <a:gd name="T82" fmla="*/ 51 w 597"/>
                <a:gd name="T83" fmla="*/ 3 h 108"/>
                <a:gd name="T84" fmla="*/ 55 w 597"/>
                <a:gd name="T85" fmla="*/ 3 h 108"/>
                <a:gd name="T86" fmla="*/ 59 w 597"/>
                <a:gd name="T87" fmla="*/ 4 h 108"/>
                <a:gd name="T88" fmla="*/ 63 w 597"/>
                <a:gd name="T89" fmla="*/ 4 h 108"/>
                <a:gd name="T90" fmla="*/ 66 w 597"/>
                <a:gd name="T91" fmla="*/ 5 h 108"/>
                <a:gd name="T92" fmla="*/ 69 w 597"/>
                <a:gd name="T93" fmla="*/ 5 h 108"/>
                <a:gd name="T94" fmla="*/ 71 w 597"/>
                <a:gd name="T95" fmla="*/ 6 h 108"/>
                <a:gd name="T96" fmla="*/ 73 w 597"/>
                <a:gd name="T97" fmla="*/ 6 h 108"/>
                <a:gd name="T98" fmla="*/ 74 w 597"/>
                <a:gd name="T99" fmla="*/ 7 h 1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97"/>
                <a:gd name="T151" fmla="*/ 0 h 108"/>
                <a:gd name="T152" fmla="*/ 597 w 597"/>
                <a:gd name="T153" fmla="*/ 108 h 1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97" h="108">
                  <a:moveTo>
                    <a:pt x="597" y="51"/>
                  </a:moveTo>
                  <a:lnTo>
                    <a:pt x="589" y="54"/>
                  </a:lnTo>
                  <a:lnTo>
                    <a:pt x="569" y="61"/>
                  </a:lnTo>
                  <a:lnTo>
                    <a:pt x="537" y="71"/>
                  </a:lnTo>
                  <a:lnTo>
                    <a:pt x="497" y="81"/>
                  </a:lnTo>
                  <a:lnTo>
                    <a:pt x="456" y="93"/>
                  </a:lnTo>
                  <a:lnTo>
                    <a:pt x="412" y="102"/>
                  </a:lnTo>
                  <a:lnTo>
                    <a:pt x="371" y="108"/>
                  </a:lnTo>
                  <a:lnTo>
                    <a:pt x="336" y="108"/>
                  </a:lnTo>
                  <a:lnTo>
                    <a:pt x="343" y="103"/>
                  </a:lnTo>
                  <a:lnTo>
                    <a:pt x="364" y="97"/>
                  </a:lnTo>
                  <a:lnTo>
                    <a:pt x="392" y="86"/>
                  </a:lnTo>
                  <a:lnTo>
                    <a:pt x="427" y="78"/>
                  </a:lnTo>
                  <a:lnTo>
                    <a:pt x="461" y="68"/>
                  </a:lnTo>
                  <a:lnTo>
                    <a:pt x="491" y="59"/>
                  </a:lnTo>
                  <a:lnTo>
                    <a:pt x="510" y="54"/>
                  </a:lnTo>
                  <a:lnTo>
                    <a:pt x="519" y="52"/>
                  </a:lnTo>
                  <a:lnTo>
                    <a:pt x="246" y="27"/>
                  </a:lnTo>
                  <a:lnTo>
                    <a:pt x="236" y="29"/>
                  </a:lnTo>
                  <a:lnTo>
                    <a:pt x="210" y="34"/>
                  </a:lnTo>
                  <a:lnTo>
                    <a:pt x="173" y="40"/>
                  </a:lnTo>
                  <a:lnTo>
                    <a:pt x="128" y="47"/>
                  </a:lnTo>
                  <a:lnTo>
                    <a:pt x="85" y="54"/>
                  </a:lnTo>
                  <a:lnTo>
                    <a:pt x="45" y="61"/>
                  </a:lnTo>
                  <a:lnTo>
                    <a:pt x="15" y="64"/>
                  </a:lnTo>
                  <a:lnTo>
                    <a:pt x="0" y="64"/>
                  </a:lnTo>
                  <a:lnTo>
                    <a:pt x="10" y="57"/>
                  </a:lnTo>
                  <a:lnTo>
                    <a:pt x="37" y="49"/>
                  </a:lnTo>
                  <a:lnTo>
                    <a:pt x="77" y="39"/>
                  </a:lnTo>
                  <a:lnTo>
                    <a:pt x="122" y="27"/>
                  </a:lnTo>
                  <a:lnTo>
                    <a:pt x="168" y="17"/>
                  </a:lnTo>
                  <a:lnTo>
                    <a:pt x="208" y="8"/>
                  </a:lnTo>
                  <a:lnTo>
                    <a:pt x="236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9" y="1"/>
                  </a:lnTo>
                  <a:lnTo>
                    <a:pt x="276" y="3"/>
                  </a:lnTo>
                  <a:lnTo>
                    <a:pt x="298" y="5"/>
                  </a:lnTo>
                  <a:lnTo>
                    <a:pt x="323" y="6"/>
                  </a:lnTo>
                  <a:lnTo>
                    <a:pt x="351" y="10"/>
                  </a:lnTo>
                  <a:lnTo>
                    <a:pt x="381" y="13"/>
                  </a:lnTo>
                  <a:lnTo>
                    <a:pt x="412" y="17"/>
                  </a:lnTo>
                  <a:lnTo>
                    <a:pt x="444" y="20"/>
                  </a:lnTo>
                  <a:lnTo>
                    <a:pt x="476" y="25"/>
                  </a:lnTo>
                  <a:lnTo>
                    <a:pt x="504" y="29"/>
                  </a:lnTo>
                  <a:lnTo>
                    <a:pt x="532" y="34"/>
                  </a:lnTo>
                  <a:lnTo>
                    <a:pt x="555" y="37"/>
                  </a:lnTo>
                  <a:lnTo>
                    <a:pt x="575" y="42"/>
                  </a:lnTo>
                  <a:lnTo>
                    <a:pt x="589" y="47"/>
                  </a:lnTo>
                  <a:lnTo>
                    <a:pt x="597" y="5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64"/>
            <p:cNvSpPr>
              <a:spLocks/>
            </p:cNvSpPr>
            <p:nvPr/>
          </p:nvSpPr>
          <p:spPr bwMode="auto">
            <a:xfrm>
              <a:off x="2333" y="2105"/>
              <a:ext cx="411" cy="148"/>
            </a:xfrm>
            <a:custGeom>
              <a:avLst/>
              <a:gdLst>
                <a:gd name="T0" fmla="*/ 102 w 823"/>
                <a:gd name="T1" fmla="*/ 17 h 298"/>
                <a:gd name="T2" fmla="*/ 102 w 823"/>
                <a:gd name="T3" fmla="*/ 18 h 298"/>
                <a:gd name="T4" fmla="*/ 101 w 823"/>
                <a:gd name="T5" fmla="*/ 19 h 298"/>
                <a:gd name="T6" fmla="*/ 97 w 823"/>
                <a:gd name="T7" fmla="*/ 17 h 298"/>
                <a:gd name="T8" fmla="*/ 93 w 823"/>
                <a:gd name="T9" fmla="*/ 14 h 298"/>
                <a:gd name="T10" fmla="*/ 89 w 823"/>
                <a:gd name="T11" fmla="*/ 11 h 298"/>
                <a:gd name="T12" fmla="*/ 88 w 823"/>
                <a:gd name="T13" fmla="*/ 15 h 298"/>
                <a:gd name="T14" fmla="*/ 85 w 823"/>
                <a:gd name="T15" fmla="*/ 33 h 298"/>
                <a:gd name="T16" fmla="*/ 84 w 823"/>
                <a:gd name="T17" fmla="*/ 32 h 298"/>
                <a:gd name="T18" fmla="*/ 84 w 823"/>
                <a:gd name="T19" fmla="*/ 13 h 298"/>
                <a:gd name="T20" fmla="*/ 84 w 823"/>
                <a:gd name="T21" fmla="*/ 9 h 298"/>
                <a:gd name="T22" fmla="*/ 77 w 823"/>
                <a:gd name="T23" fmla="*/ 8 h 298"/>
                <a:gd name="T24" fmla="*/ 67 w 823"/>
                <a:gd name="T25" fmla="*/ 7 h 298"/>
                <a:gd name="T26" fmla="*/ 53 w 823"/>
                <a:gd name="T27" fmla="*/ 6 h 298"/>
                <a:gd name="T28" fmla="*/ 38 w 823"/>
                <a:gd name="T29" fmla="*/ 5 h 298"/>
                <a:gd name="T30" fmla="*/ 24 w 823"/>
                <a:gd name="T31" fmla="*/ 4 h 298"/>
                <a:gd name="T32" fmla="*/ 11 w 823"/>
                <a:gd name="T33" fmla="*/ 3 h 298"/>
                <a:gd name="T34" fmla="*/ 3 w 823"/>
                <a:gd name="T35" fmla="*/ 3 h 298"/>
                <a:gd name="T36" fmla="*/ 0 w 823"/>
                <a:gd name="T37" fmla="*/ 3 h 298"/>
                <a:gd name="T38" fmla="*/ 0 w 823"/>
                <a:gd name="T39" fmla="*/ 1 h 298"/>
                <a:gd name="T40" fmla="*/ 1 w 823"/>
                <a:gd name="T41" fmla="*/ 0 h 298"/>
                <a:gd name="T42" fmla="*/ 9 w 823"/>
                <a:gd name="T43" fmla="*/ 0 h 298"/>
                <a:gd name="T44" fmla="*/ 22 w 823"/>
                <a:gd name="T45" fmla="*/ 0 h 298"/>
                <a:gd name="T46" fmla="*/ 37 w 823"/>
                <a:gd name="T47" fmla="*/ 2 h 298"/>
                <a:gd name="T48" fmla="*/ 53 w 823"/>
                <a:gd name="T49" fmla="*/ 3 h 298"/>
                <a:gd name="T50" fmla="*/ 68 w 823"/>
                <a:gd name="T51" fmla="*/ 5 h 298"/>
                <a:gd name="T52" fmla="*/ 81 w 823"/>
                <a:gd name="T53" fmla="*/ 6 h 298"/>
                <a:gd name="T54" fmla="*/ 89 w 823"/>
                <a:gd name="T55" fmla="*/ 8 h 298"/>
                <a:gd name="T56" fmla="*/ 92 w 823"/>
                <a:gd name="T57" fmla="*/ 10 h 298"/>
                <a:gd name="T58" fmla="*/ 95 w 823"/>
                <a:gd name="T59" fmla="*/ 12 h 298"/>
                <a:gd name="T60" fmla="*/ 98 w 823"/>
                <a:gd name="T61" fmla="*/ 14 h 298"/>
                <a:gd name="T62" fmla="*/ 101 w 823"/>
                <a:gd name="T63" fmla="*/ 16 h 2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3"/>
                <a:gd name="T97" fmla="*/ 0 h 298"/>
                <a:gd name="T98" fmla="*/ 823 w 823"/>
                <a:gd name="T99" fmla="*/ 298 h 2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3" h="298">
                  <a:moveTo>
                    <a:pt x="820" y="138"/>
                  </a:moveTo>
                  <a:lnTo>
                    <a:pt x="821" y="142"/>
                  </a:lnTo>
                  <a:lnTo>
                    <a:pt x="821" y="145"/>
                  </a:lnTo>
                  <a:lnTo>
                    <a:pt x="823" y="148"/>
                  </a:lnTo>
                  <a:lnTo>
                    <a:pt x="823" y="152"/>
                  </a:lnTo>
                  <a:lnTo>
                    <a:pt x="815" y="155"/>
                  </a:lnTo>
                  <a:lnTo>
                    <a:pt x="801" y="150"/>
                  </a:lnTo>
                  <a:lnTo>
                    <a:pt x="783" y="140"/>
                  </a:lnTo>
                  <a:lnTo>
                    <a:pt x="763" y="128"/>
                  </a:lnTo>
                  <a:lnTo>
                    <a:pt x="745" y="114"/>
                  </a:lnTo>
                  <a:lnTo>
                    <a:pt x="728" y="102"/>
                  </a:lnTo>
                  <a:lnTo>
                    <a:pt x="717" y="94"/>
                  </a:lnTo>
                  <a:lnTo>
                    <a:pt x="712" y="91"/>
                  </a:lnTo>
                  <a:lnTo>
                    <a:pt x="707" y="123"/>
                  </a:lnTo>
                  <a:lnTo>
                    <a:pt x="698" y="194"/>
                  </a:lnTo>
                  <a:lnTo>
                    <a:pt x="687" y="266"/>
                  </a:lnTo>
                  <a:lnTo>
                    <a:pt x="678" y="298"/>
                  </a:lnTo>
                  <a:lnTo>
                    <a:pt x="675" y="262"/>
                  </a:lnTo>
                  <a:lnTo>
                    <a:pt x="677" y="186"/>
                  </a:lnTo>
                  <a:lnTo>
                    <a:pt x="677" y="109"/>
                  </a:lnTo>
                  <a:lnTo>
                    <a:pt x="678" y="74"/>
                  </a:lnTo>
                  <a:lnTo>
                    <a:pt x="672" y="74"/>
                  </a:lnTo>
                  <a:lnTo>
                    <a:pt x="652" y="72"/>
                  </a:lnTo>
                  <a:lnTo>
                    <a:pt x="622" y="68"/>
                  </a:lnTo>
                  <a:lnTo>
                    <a:pt x="584" y="65"/>
                  </a:lnTo>
                  <a:lnTo>
                    <a:pt x="537" y="62"/>
                  </a:lnTo>
                  <a:lnTo>
                    <a:pt x="485" y="57"/>
                  </a:lnTo>
                  <a:lnTo>
                    <a:pt x="429" y="53"/>
                  </a:lnTo>
                  <a:lnTo>
                    <a:pt x="369" y="48"/>
                  </a:lnTo>
                  <a:lnTo>
                    <a:pt x="309" y="43"/>
                  </a:lnTo>
                  <a:lnTo>
                    <a:pt x="251" y="40"/>
                  </a:lnTo>
                  <a:lnTo>
                    <a:pt x="195" y="34"/>
                  </a:lnTo>
                  <a:lnTo>
                    <a:pt x="141" y="33"/>
                  </a:lnTo>
                  <a:lnTo>
                    <a:pt x="95" y="29"/>
                  </a:lnTo>
                  <a:lnTo>
                    <a:pt x="57" y="28"/>
                  </a:lnTo>
                  <a:lnTo>
                    <a:pt x="27" y="28"/>
                  </a:lnTo>
                  <a:lnTo>
                    <a:pt x="7" y="28"/>
                  </a:lnTo>
                  <a:lnTo>
                    <a:pt x="2" y="24"/>
                  </a:lnTo>
                  <a:lnTo>
                    <a:pt x="2" y="17"/>
                  </a:lnTo>
                  <a:lnTo>
                    <a:pt x="2" y="9"/>
                  </a:lnTo>
                  <a:lnTo>
                    <a:pt x="0" y="2"/>
                  </a:lnTo>
                  <a:lnTo>
                    <a:pt x="13" y="0"/>
                  </a:lnTo>
                  <a:lnTo>
                    <a:pt x="40" y="0"/>
                  </a:lnTo>
                  <a:lnTo>
                    <a:pt x="77" y="2"/>
                  </a:lnTo>
                  <a:lnTo>
                    <a:pt x="123" y="4"/>
                  </a:lnTo>
                  <a:lnTo>
                    <a:pt x="178" y="7"/>
                  </a:lnTo>
                  <a:lnTo>
                    <a:pt x="236" y="11"/>
                  </a:lnTo>
                  <a:lnTo>
                    <a:pt x="299" y="16"/>
                  </a:lnTo>
                  <a:lnTo>
                    <a:pt x="364" y="21"/>
                  </a:lnTo>
                  <a:lnTo>
                    <a:pt x="429" y="26"/>
                  </a:lnTo>
                  <a:lnTo>
                    <a:pt x="492" y="33"/>
                  </a:lnTo>
                  <a:lnTo>
                    <a:pt x="550" y="40"/>
                  </a:lnTo>
                  <a:lnTo>
                    <a:pt x="605" y="45"/>
                  </a:lnTo>
                  <a:lnTo>
                    <a:pt x="652" y="51"/>
                  </a:lnTo>
                  <a:lnTo>
                    <a:pt x="688" y="58"/>
                  </a:lnTo>
                  <a:lnTo>
                    <a:pt x="715" y="65"/>
                  </a:lnTo>
                  <a:lnTo>
                    <a:pt x="728" y="70"/>
                  </a:lnTo>
                  <a:lnTo>
                    <a:pt x="738" y="80"/>
                  </a:lnTo>
                  <a:lnTo>
                    <a:pt x="750" y="89"/>
                  </a:lnTo>
                  <a:lnTo>
                    <a:pt x="761" y="99"/>
                  </a:lnTo>
                  <a:lnTo>
                    <a:pt x="773" y="108"/>
                  </a:lnTo>
                  <a:lnTo>
                    <a:pt x="785" y="116"/>
                  </a:lnTo>
                  <a:lnTo>
                    <a:pt x="796" y="123"/>
                  </a:lnTo>
                  <a:lnTo>
                    <a:pt x="808" y="131"/>
                  </a:lnTo>
                  <a:lnTo>
                    <a:pt x="820" y="13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65"/>
            <p:cNvSpPr>
              <a:spLocks/>
            </p:cNvSpPr>
            <p:nvPr/>
          </p:nvSpPr>
          <p:spPr bwMode="auto">
            <a:xfrm>
              <a:off x="2525" y="2162"/>
              <a:ext cx="276" cy="192"/>
            </a:xfrm>
            <a:custGeom>
              <a:avLst/>
              <a:gdLst>
                <a:gd name="T0" fmla="*/ 68 w 552"/>
                <a:gd name="T1" fmla="*/ 2 h 385"/>
                <a:gd name="T2" fmla="*/ 61 w 552"/>
                <a:gd name="T3" fmla="*/ 9 h 385"/>
                <a:gd name="T4" fmla="*/ 51 w 552"/>
                <a:gd name="T5" fmla="*/ 20 h 385"/>
                <a:gd name="T6" fmla="*/ 41 w 552"/>
                <a:gd name="T7" fmla="*/ 31 h 385"/>
                <a:gd name="T8" fmla="*/ 35 w 552"/>
                <a:gd name="T9" fmla="*/ 37 h 385"/>
                <a:gd name="T10" fmla="*/ 29 w 552"/>
                <a:gd name="T11" fmla="*/ 38 h 385"/>
                <a:gd name="T12" fmla="*/ 23 w 552"/>
                <a:gd name="T13" fmla="*/ 36 h 385"/>
                <a:gd name="T14" fmla="*/ 17 w 552"/>
                <a:gd name="T15" fmla="*/ 37 h 385"/>
                <a:gd name="T16" fmla="*/ 13 w 552"/>
                <a:gd name="T17" fmla="*/ 40 h 385"/>
                <a:gd name="T18" fmla="*/ 11 w 552"/>
                <a:gd name="T19" fmla="*/ 41 h 385"/>
                <a:gd name="T20" fmla="*/ 8 w 552"/>
                <a:gd name="T21" fmla="*/ 41 h 385"/>
                <a:gd name="T22" fmla="*/ 5 w 552"/>
                <a:gd name="T23" fmla="*/ 42 h 385"/>
                <a:gd name="T24" fmla="*/ 5 w 552"/>
                <a:gd name="T25" fmla="*/ 44 h 385"/>
                <a:gd name="T26" fmla="*/ 9 w 552"/>
                <a:gd name="T27" fmla="*/ 46 h 385"/>
                <a:gd name="T28" fmla="*/ 7 w 552"/>
                <a:gd name="T29" fmla="*/ 48 h 385"/>
                <a:gd name="T30" fmla="*/ 4 w 552"/>
                <a:gd name="T31" fmla="*/ 47 h 385"/>
                <a:gd name="T32" fmla="*/ 3 w 552"/>
                <a:gd name="T33" fmla="*/ 46 h 385"/>
                <a:gd name="T34" fmla="*/ 1 w 552"/>
                <a:gd name="T35" fmla="*/ 44 h 385"/>
                <a:gd name="T36" fmla="*/ 0 w 552"/>
                <a:gd name="T37" fmla="*/ 42 h 385"/>
                <a:gd name="T38" fmla="*/ 1 w 552"/>
                <a:gd name="T39" fmla="*/ 41 h 385"/>
                <a:gd name="T40" fmla="*/ 4 w 552"/>
                <a:gd name="T41" fmla="*/ 40 h 385"/>
                <a:gd name="T42" fmla="*/ 9 w 552"/>
                <a:gd name="T43" fmla="*/ 38 h 385"/>
                <a:gd name="T44" fmla="*/ 14 w 552"/>
                <a:gd name="T45" fmla="*/ 35 h 385"/>
                <a:gd name="T46" fmla="*/ 18 w 552"/>
                <a:gd name="T47" fmla="*/ 33 h 385"/>
                <a:gd name="T48" fmla="*/ 23 w 552"/>
                <a:gd name="T49" fmla="*/ 33 h 385"/>
                <a:gd name="T50" fmla="*/ 27 w 552"/>
                <a:gd name="T51" fmla="*/ 33 h 385"/>
                <a:gd name="T52" fmla="*/ 31 w 552"/>
                <a:gd name="T53" fmla="*/ 32 h 385"/>
                <a:gd name="T54" fmla="*/ 35 w 552"/>
                <a:gd name="T55" fmla="*/ 30 h 385"/>
                <a:gd name="T56" fmla="*/ 60 w 552"/>
                <a:gd name="T57" fmla="*/ 4 h 385"/>
                <a:gd name="T58" fmla="*/ 63 w 552"/>
                <a:gd name="T59" fmla="*/ 2 h 385"/>
                <a:gd name="T60" fmla="*/ 66 w 552"/>
                <a:gd name="T61" fmla="*/ 0 h 385"/>
                <a:gd name="T62" fmla="*/ 68 w 552"/>
                <a:gd name="T63" fmla="*/ 0 h 385"/>
                <a:gd name="T64" fmla="*/ 69 w 552"/>
                <a:gd name="T65" fmla="*/ 1 h 3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2"/>
                <a:gd name="T100" fmla="*/ 0 h 385"/>
                <a:gd name="T101" fmla="*/ 552 w 552"/>
                <a:gd name="T102" fmla="*/ 385 h 3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2" h="385">
                  <a:moveTo>
                    <a:pt x="552" y="11"/>
                  </a:moveTo>
                  <a:lnTo>
                    <a:pt x="543" y="19"/>
                  </a:lnTo>
                  <a:lnTo>
                    <a:pt x="522" y="43"/>
                  </a:lnTo>
                  <a:lnTo>
                    <a:pt x="490" y="77"/>
                  </a:lnTo>
                  <a:lnTo>
                    <a:pt x="450" y="118"/>
                  </a:lnTo>
                  <a:lnTo>
                    <a:pt x="407" y="164"/>
                  </a:lnTo>
                  <a:lnTo>
                    <a:pt x="364" y="211"/>
                  </a:lnTo>
                  <a:lnTo>
                    <a:pt x="326" y="254"/>
                  </a:lnTo>
                  <a:lnTo>
                    <a:pt x="292" y="291"/>
                  </a:lnTo>
                  <a:lnTo>
                    <a:pt x="274" y="303"/>
                  </a:lnTo>
                  <a:lnTo>
                    <a:pt x="254" y="306"/>
                  </a:lnTo>
                  <a:lnTo>
                    <a:pt x="231" y="305"/>
                  </a:lnTo>
                  <a:lnTo>
                    <a:pt x="206" y="300"/>
                  </a:lnTo>
                  <a:lnTo>
                    <a:pt x="181" y="294"/>
                  </a:lnTo>
                  <a:lnTo>
                    <a:pt x="158" y="294"/>
                  </a:lnTo>
                  <a:lnTo>
                    <a:pt x="136" y="300"/>
                  </a:lnTo>
                  <a:lnTo>
                    <a:pt x="116" y="315"/>
                  </a:lnTo>
                  <a:lnTo>
                    <a:pt x="106" y="322"/>
                  </a:lnTo>
                  <a:lnTo>
                    <a:pt x="96" y="325"/>
                  </a:lnTo>
                  <a:lnTo>
                    <a:pt x="85" y="330"/>
                  </a:lnTo>
                  <a:lnTo>
                    <a:pt x="73" y="334"/>
                  </a:lnTo>
                  <a:lnTo>
                    <a:pt x="63" y="335"/>
                  </a:lnTo>
                  <a:lnTo>
                    <a:pt x="51" y="339"/>
                  </a:lnTo>
                  <a:lnTo>
                    <a:pt x="40" y="342"/>
                  </a:lnTo>
                  <a:lnTo>
                    <a:pt x="30" y="347"/>
                  </a:lnTo>
                  <a:lnTo>
                    <a:pt x="40" y="356"/>
                  </a:lnTo>
                  <a:lnTo>
                    <a:pt x="53" y="362"/>
                  </a:lnTo>
                  <a:lnTo>
                    <a:pt x="65" y="371"/>
                  </a:lnTo>
                  <a:lnTo>
                    <a:pt x="66" y="385"/>
                  </a:lnTo>
                  <a:lnTo>
                    <a:pt x="56" y="385"/>
                  </a:lnTo>
                  <a:lnTo>
                    <a:pt x="46" y="383"/>
                  </a:lnTo>
                  <a:lnTo>
                    <a:pt x="36" y="379"/>
                  </a:lnTo>
                  <a:lnTo>
                    <a:pt x="28" y="376"/>
                  </a:lnTo>
                  <a:lnTo>
                    <a:pt x="21" y="369"/>
                  </a:lnTo>
                  <a:lnTo>
                    <a:pt x="13" y="362"/>
                  </a:lnTo>
                  <a:lnTo>
                    <a:pt x="8" y="356"/>
                  </a:lnTo>
                  <a:lnTo>
                    <a:pt x="1" y="347"/>
                  </a:lnTo>
                  <a:lnTo>
                    <a:pt x="0" y="340"/>
                  </a:lnTo>
                  <a:lnTo>
                    <a:pt x="3" y="334"/>
                  </a:lnTo>
                  <a:lnTo>
                    <a:pt x="10" y="328"/>
                  </a:lnTo>
                  <a:lnTo>
                    <a:pt x="16" y="327"/>
                  </a:lnTo>
                  <a:lnTo>
                    <a:pt x="36" y="323"/>
                  </a:lnTo>
                  <a:lnTo>
                    <a:pt x="56" y="315"/>
                  </a:lnTo>
                  <a:lnTo>
                    <a:pt x="75" y="305"/>
                  </a:lnTo>
                  <a:lnTo>
                    <a:pt x="93" y="294"/>
                  </a:lnTo>
                  <a:lnTo>
                    <a:pt x="109" y="283"/>
                  </a:lnTo>
                  <a:lnTo>
                    <a:pt x="128" y="272"/>
                  </a:lnTo>
                  <a:lnTo>
                    <a:pt x="148" y="266"/>
                  </a:lnTo>
                  <a:lnTo>
                    <a:pt x="168" y="262"/>
                  </a:lnTo>
                  <a:lnTo>
                    <a:pt x="184" y="267"/>
                  </a:lnTo>
                  <a:lnTo>
                    <a:pt x="201" y="271"/>
                  </a:lnTo>
                  <a:lnTo>
                    <a:pt x="219" y="271"/>
                  </a:lnTo>
                  <a:lnTo>
                    <a:pt x="236" y="267"/>
                  </a:lnTo>
                  <a:lnTo>
                    <a:pt x="251" y="260"/>
                  </a:lnTo>
                  <a:lnTo>
                    <a:pt x="266" y="254"/>
                  </a:lnTo>
                  <a:lnTo>
                    <a:pt x="281" y="243"/>
                  </a:lnTo>
                  <a:lnTo>
                    <a:pt x="294" y="232"/>
                  </a:lnTo>
                  <a:lnTo>
                    <a:pt x="480" y="38"/>
                  </a:lnTo>
                  <a:lnTo>
                    <a:pt x="490" y="29"/>
                  </a:lnTo>
                  <a:lnTo>
                    <a:pt x="502" y="19"/>
                  </a:lnTo>
                  <a:lnTo>
                    <a:pt x="512" y="12"/>
                  </a:lnTo>
                  <a:lnTo>
                    <a:pt x="522" y="5"/>
                  </a:lnTo>
                  <a:lnTo>
                    <a:pt x="532" y="2"/>
                  </a:lnTo>
                  <a:lnTo>
                    <a:pt x="540" y="0"/>
                  </a:lnTo>
                  <a:lnTo>
                    <a:pt x="547" y="4"/>
                  </a:lnTo>
                  <a:lnTo>
                    <a:pt x="552" y="1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66"/>
            <p:cNvSpPr>
              <a:spLocks/>
            </p:cNvSpPr>
            <p:nvPr/>
          </p:nvSpPr>
          <p:spPr bwMode="auto">
            <a:xfrm>
              <a:off x="2662" y="2206"/>
              <a:ext cx="232" cy="225"/>
            </a:xfrm>
            <a:custGeom>
              <a:avLst/>
              <a:gdLst>
                <a:gd name="T0" fmla="*/ 58 w 464"/>
                <a:gd name="T1" fmla="*/ 4 h 450"/>
                <a:gd name="T2" fmla="*/ 57 w 464"/>
                <a:gd name="T3" fmla="*/ 6 h 450"/>
                <a:gd name="T4" fmla="*/ 56 w 464"/>
                <a:gd name="T5" fmla="*/ 8 h 450"/>
                <a:gd name="T6" fmla="*/ 54 w 464"/>
                <a:gd name="T7" fmla="*/ 10 h 450"/>
                <a:gd name="T8" fmla="*/ 52 w 464"/>
                <a:gd name="T9" fmla="*/ 11 h 450"/>
                <a:gd name="T10" fmla="*/ 50 w 464"/>
                <a:gd name="T11" fmla="*/ 13 h 450"/>
                <a:gd name="T12" fmla="*/ 48 w 464"/>
                <a:gd name="T13" fmla="*/ 14 h 450"/>
                <a:gd name="T14" fmla="*/ 46 w 464"/>
                <a:gd name="T15" fmla="*/ 15 h 450"/>
                <a:gd name="T16" fmla="*/ 45 w 464"/>
                <a:gd name="T17" fmla="*/ 16 h 450"/>
                <a:gd name="T18" fmla="*/ 41 w 464"/>
                <a:gd name="T19" fmla="*/ 18 h 450"/>
                <a:gd name="T20" fmla="*/ 37 w 464"/>
                <a:gd name="T21" fmla="*/ 20 h 450"/>
                <a:gd name="T22" fmla="*/ 34 w 464"/>
                <a:gd name="T23" fmla="*/ 22 h 450"/>
                <a:gd name="T24" fmla="*/ 30 w 464"/>
                <a:gd name="T25" fmla="*/ 24 h 450"/>
                <a:gd name="T26" fmla="*/ 27 w 464"/>
                <a:gd name="T27" fmla="*/ 25 h 450"/>
                <a:gd name="T28" fmla="*/ 23 w 464"/>
                <a:gd name="T29" fmla="*/ 27 h 450"/>
                <a:gd name="T30" fmla="*/ 20 w 464"/>
                <a:gd name="T31" fmla="*/ 29 h 450"/>
                <a:gd name="T32" fmla="*/ 16 w 464"/>
                <a:gd name="T33" fmla="*/ 31 h 450"/>
                <a:gd name="T34" fmla="*/ 14 w 464"/>
                <a:gd name="T35" fmla="*/ 35 h 450"/>
                <a:gd name="T36" fmla="*/ 13 w 464"/>
                <a:gd name="T37" fmla="*/ 39 h 450"/>
                <a:gd name="T38" fmla="*/ 12 w 464"/>
                <a:gd name="T39" fmla="*/ 43 h 450"/>
                <a:gd name="T40" fmla="*/ 11 w 464"/>
                <a:gd name="T41" fmla="*/ 47 h 450"/>
                <a:gd name="T42" fmla="*/ 10 w 464"/>
                <a:gd name="T43" fmla="*/ 50 h 450"/>
                <a:gd name="T44" fmla="*/ 7 w 464"/>
                <a:gd name="T45" fmla="*/ 54 h 450"/>
                <a:gd name="T46" fmla="*/ 5 w 464"/>
                <a:gd name="T47" fmla="*/ 56 h 450"/>
                <a:gd name="T48" fmla="*/ 0 w 464"/>
                <a:gd name="T49" fmla="*/ 56 h 450"/>
                <a:gd name="T50" fmla="*/ 0 w 464"/>
                <a:gd name="T51" fmla="*/ 55 h 450"/>
                <a:gd name="T52" fmla="*/ 2 w 464"/>
                <a:gd name="T53" fmla="*/ 54 h 450"/>
                <a:gd name="T54" fmla="*/ 4 w 464"/>
                <a:gd name="T55" fmla="*/ 53 h 450"/>
                <a:gd name="T56" fmla="*/ 5 w 464"/>
                <a:gd name="T57" fmla="*/ 51 h 450"/>
                <a:gd name="T58" fmla="*/ 7 w 464"/>
                <a:gd name="T59" fmla="*/ 48 h 450"/>
                <a:gd name="T60" fmla="*/ 8 w 464"/>
                <a:gd name="T61" fmla="*/ 45 h 450"/>
                <a:gd name="T62" fmla="*/ 9 w 464"/>
                <a:gd name="T63" fmla="*/ 41 h 450"/>
                <a:gd name="T64" fmla="*/ 10 w 464"/>
                <a:gd name="T65" fmla="*/ 38 h 450"/>
                <a:gd name="T66" fmla="*/ 11 w 464"/>
                <a:gd name="T67" fmla="*/ 34 h 450"/>
                <a:gd name="T68" fmla="*/ 12 w 464"/>
                <a:gd name="T69" fmla="*/ 30 h 450"/>
                <a:gd name="T70" fmla="*/ 14 w 464"/>
                <a:gd name="T71" fmla="*/ 28 h 450"/>
                <a:gd name="T72" fmla="*/ 17 w 464"/>
                <a:gd name="T73" fmla="*/ 26 h 450"/>
                <a:gd name="T74" fmla="*/ 25 w 464"/>
                <a:gd name="T75" fmla="*/ 21 h 450"/>
                <a:gd name="T76" fmla="*/ 31 w 464"/>
                <a:gd name="T77" fmla="*/ 18 h 450"/>
                <a:gd name="T78" fmla="*/ 37 w 464"/>
                <a:gd name="T79" fmla="*/ 14 h 450"/>
                <a:gd name="T80" fmla="*/ 41 w 464"/>
                <a:gd name="T81" fmla="*/ 12 h 450"/>
                <a:gd name="T82" fmla="*/ 44 w 464"/>
                <a:gd name="T83" fmla="*/ 10 h 450"/>
                <a:gd name="T84" fmla="*/ 47 w 464"/>
                <a:gd name="T85" fmla="*/ 9 h 450"/>
                <a:gd name="T86" fmla="*/ 48 w 464"/>
                <a:gd name="T87" fmla="*/ 7 h 450"/>
                <a:gd name="T88" fmla="*/ 48 w 464"/>
                <a:gd name="T89" fmla="*/ 7 h 450"/>
                <a:gd name="T90" fmla="*/ 51 w 464"/>
                <a:gd name="T91" fmla="*/ 6 h 450"/>
                <a:gd name="T92" fmla="*/ 53 w 464"/>
                <a:gd name="T93" fmla="*/ 4 h 450"/>
                <a:gd name="T94" fmla="*/ 55 w 464"/>
                <a:gd name="T95" fmla="*/ 3 h 450"/>
                <a:gd name="T96" fmla="*/ 56 w 464"/>
                <a:gd name="T97" fmla="*/ 1 h 450"/>
                <a:gd name="T98" fmla="*/ 57 w 464"/>
                <a:gd name="T99" fmla="*/ 0 h 450"/>
                <a:gd name="T100" fmla="*/ 58 w 464"/>
                <a:gd name="T101" fmla="*/ 0 h 450"/>
                <a:gd name="T102" fmla="*/ 58 w 464"/>
                <a:gd name="T103" fmla="*/ 1 h 450"/>
                <a:gd name="T104" fmla="*/ 58 w 464"/>
                <a:gd name="T105" fmla="*/ 4 h 4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4"/>
                <a:gd name="T160" fmla="*/ 0 h 450"/>
                <a:gd name="T161" fmla="*/ 464 w 464"/>
                <a:gd name="T162" fmla="*/ 450 h 4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4" h="450">
                  <a:moveTo>
                    <a:pt x="464" y="25"/>
                  </a:moveTo>
                  <a:lnTo>
                    <a:pt x="454" y="44"/>
                  </a:lnTo>
                  <a:lnTo>
                    <a:pt x="442" y="61"/>
                  </a:lnTo>
                  <a:lnTo>
                    <a:pt x="429" y="75"/>
                  </a:lnTo>
                  <a:lnTo>
                    <a:pt x="414" y="88"/>
                  </a:lnTo>
                  <a:lnTo>
                    <a:pt x="398" y="98"/>
                  </a:lnTo>
                  <a:lnTo>
                    <a:pt x="383" y="109"/>
                  </a:lnTo>
                  <a:lnTo>
                    <a:pt x="368" y="119"/>
                  </a:lnTo>
                  <a:lnTo>
                    <a:pt x="354" y="127"/>
                  </a:lnTo>
                  <a:lnTo>
                    <a:pt x="324" y="143"/>
                  </a:lnTo>
                  <a:lnTo>
                    <a:pt x="296" y="156"/>
                  </a:lnTo>
                  <a:lnTo>
                    <a:pt x="268" y="170"/>
                  </a:lnTo>
                  <a:lnTo>
                    <a:pt x="238" y="185"/>
                  </a:lnTo>
                  <a:lnTo>
                    <a:pt x="210" y="200"/>
                  </a:lnTo>
                  <a:lnTo>
                    <a:pt x="182" y="216"/>
                  </a:lnTo>
                  <a:lnTo>
                    <a:pt x="155" y="233"/>
                  </a:lnTo>
                  <a:lnTo>
                    <a:pt x="127" y="251"/>
                  </a:lnTo>
                  <a:lnTo>
                    <a:pt x="110" y="277"/>
                  </a:lnTo>
                  <a:lnTo>
                    <a:pt x="100" y="306"/>
                  </a:lnTo>
                  <a:lnTo>
                    <a:pt x="92" y="338"/>
                  </a:lnTo>
                  <a:lnTo>
                    <a:pt x="83" y="370"/>
                  </a:lnTo>
                  <a:lnTo>
                    <a:pt x="73" y="399"/>
                  </a:lnTo>
                  <a:lnTo>
                    <a:pt x="57" y="425"/>
                  </a:lnTo>
                  <a:lnTo>
                    <a:pt x="34" y="442"/>
                  </a:lnTo>
                  <a:lnTo>
                    <a:pt x="0" y="450"/>
                  </a:lnTo>
                  <a:lnTo>
                    <a:pt x="0" y="435"/>
                  </a:lnTo>
                  <a:lnTo>
                    <a:pt x="12" y="426"/>
                  </a:lnTo>
                  <a:lnTo>
                    <a:pt x="27" y="418"/>
                  </a:lnTo>
                  <a:lnTo>
                    <a:pt x="39" y="408"/>
                  </a:lnTo>
                  <a:lnTo>
                    <a:pt x="54" y="384"/>
                  </a:lnTo>
                  <a:lnTo>
                    <a:pt x="64" y="357"/>
                  </a:lnTo>
                  <a:lnTo>
                    <a:pt x="70" y="328"/>
                  </a:lnTo>
                  <a:lnTo>
                    <a:pt x="77" y="297"/>
                  </a:lnTo>
                  <a:lnTo>
                    <a:pt x="83" y="268"/>
                  </a:lnTo>
                  <a:lnTo>
                    <a:pt x="93" y="241"/>
                  </a:lnTo>
                  <a:lnTo>
                    <a:pt x="108" y="219"/>
                  </a:lnTo>
                  <a:lnTo>
                    <a:pt x="130" y="202"/>
                  </a:lnTo>
                  <a:lnTo>
                    <a:pt x="193" y="168"/>
                  </a:lnTo>
                  <a:lnTo>
                    <a:pt x="246" y="137"/>
                  </a:lnTo>
                  <a:lnTo>
                    <a:pt x="290" y="114"/>
                  </a:lnTo>
                  <a:lnTo>
                    <a:pt x="324" y="93"/>
                  </a:lnTo>
                  <a:lnTo>
                    <a:pt x="351" y="78"/>
                  </a:lnTo>
                  <a:lnTo>
                    <a:pt x="369" y="66"/>
                  </a:lnTo>
                  <a:lnTo>
                    <a:pt x="379" y="59"/>
                  </a:lnTo>
                  <a:lnTo>
                    <a:pt x="383" y="58"/>
                  </a:lnTo>
                  <a:lnTo>
                    <a:pt x="406" y="44"/>
                  </a:lnTo>
                  <a:lnTo>
                    <a:pt x="424" y="30"/>
                  </a:lnTo>
                  <a:lnTo>
                    <a:pt x="438" y="17"/>
                  </a:lnTo>
                  <a:lnTo>
                    <a:pt x="446" y="7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1" y="8"/>
                  </a:lnTo>
                  <a:lnTo>
                    <a:pt x="464" y="2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67"/>
            <p:cNvSpPr>
              <a:spLocks/>
            </p:cNvSpPr>
            <p:nvPr/>
          </p:nvSpPr>
          <p:spPr bwMode="auto">
            <a:xfrm>
              <a:off x="2527" y="2160"/>
              <a:ext cx="131" cy="156"/>
            </a:xfrm>
            <a:custGeom>
              <a:avLst/>
              <a:gdLst>
                <a:gd name="T0" fmla="*/ 31 w 261"/>
                <a:gd name="T1" fmla="*/ 5 h 311"/>
                <a:gd name="T2" fmla="*/ 6 w 261"/>
                <a:gd name="T3" fmla="*/ 19 h 311"/>
                <a:gd name="T4" fmla="*/ 4 w 261"/>
                <a:gd name="T5" fmla="*/ 22 h 311"/>
                <a:gd name="T6" fmla="*/ 4 w 261"/>
                <a:gd name="T7" fmla="*/ 28 h 311"/>
                <a:gd name="T8" fmla="*/ 3 w 261"/>
                <a:gd name="T9" fmla="*/ 34 h 311"/>
                <a:gd name="T10" fmla="*/ 3 w 261"/>
                <a:gd name="T11" fmla="*/ 38 h 311"/>
                <a:gd name="T12" fmla="*/ 3 w 261"/>
                <a:gd name="T13" fmla="*/ 39 h 311"/>
                <a:gd name="T14" fmla="*/ 2 w 261"/>
                <a:gd name="T15" fmla="*/ 39 h 311"/>
                <a:gd name="T16" fmla="*/ 1 w 261"/>
                <a:gd name="T17" fmla="*/ 39 h 311"/>
                <a:gd name="T18" fmla="*/ 0 w 261"/>
                <a:gd name="T19" fmla="*/ 39 h 311"/>
                <a:gd name="T20" fmla="*/ 1 w 261"/>
                <a:gd name="T21" fmla="*/ 35 h 311"/>
                <a:gd name="T22" fmla="*/ 1 w 261"/>
                <a:gd name="T23" fmla="*/ 28 h 311"/>
                <a:gd name="T24" fmla="*/ 2 w 261"/>
                <a:gd name="T25" fmla="*/ 22 h 311"/>
                <a:gd name="T26" fmla="*/ 2 w 261"/>
                <a:gd name="T27" fmla="*/ 19 h 311"/>
                <a:gd name="T28" fmla="*/ 4 w 261"/>
                <a:gd name="T29" fmla="*/ 17 h 311"/>
                <a:gd name="T30" fmla="*/ 8 w 261"/>
                <a:gd name="T31" fmla="*/ 14 h 311"/>
                <a:gd name="T32" fmla="*/ 13 w 261"/>
                <a:gd name="T33" fmla="*/ 11 h 311"/>
                <a:gd name="T34" fmla="*/ 19 w 261"/>
                <a:gd name="T35" fmla="*/ 8 h 311"/>
                <a:gd name="T36" fmla="*/ 24 w 261"/>
                <a:gd name="T37" fmla="*/ 5 h 311"/>
                <a:gd name="T38" fmla="*/ 28 w 261"/>
                <a:gd name="T39" fmla="*/ 3 h 311"/>
                <a:gd name="T40" fmla="*/ 31 w 261"/>
                <a:gd name="T41" fmla="*/ 1 h 311"/>
                <a:gd name="T42" fmla="*/ 33 w 261"/>
                <a:gd name="T43" fmla="*/ 0 h 311"/>
                <a:gd name="T44" fmla="*/ 33 w 261"/>
                <a:gd name="T45" fmla="*/ 1 h 311"/>
                <a:gd name="T46" fmla="*/ 32 w 261"/>
                <a:gd name="T47" fmla="*/ 2 h 311"/>
                <a:gd name="T48" fmla="*/ 32 w 261"/>
                <a:gd name="T49" fmla="*/ 4 h 311"/>
                <a:gd name="T50" fmla="*/ 31 w 261"/>
                <a:gd name="T51" fmla="*/ 5 h 31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1"/>
                <a:gd name="T79" fmla="*/ 0 h 311"/>
                <a:gd name="T80" fmla="*/ 261 w 261"/>
                <a:gd name="T81" fmla="*/ 311 h 31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1" h="311">
                  <a:moveTo>
                    <a:pt x="246" y="37"/>
                  </a:moveTo>
                  <a:lnTo>
                    <a:pt x="47" y="146"/>
                  </a:lnTo>
                  <a:lnTo>
                    <a:pt x="32" y="172"/>
                  </a:lnTo>
                  <a:lnTo>
                    <a:pt x="25" y="219"/>
                  </a:lnTo>
                  <a:lnTo>
                    <a:pt x="22" y="270"/>
                  </a:lnTo>
                  <a:lnTo>
                    <a:pt x="22" y="303"/>
                  </a:lnTo>
                  <a:lnTo>
                    <a:pt x="18" y="306"/>
                  </a:lnTo>
                  <a:lnTo>
                    <a:pt x="12" y="309"/>
                  </a:lnTo>
                  <a:lnTo>
                    <a:pt x="5" y="311"/>
                  </a:lnTo>
                  <a:lnTo>
                    <a:pt x="0" y="311"/>
                  </a:lnTo>
                  <a:lnTo>
                    <a:pt x="2" y="280"/>
                  </a:lnTo>
                  <a:lnTo>
                    <a:pt x="5" y="224"/>
                  </a:lnTo>
                  <a:lnTo>
                    <a:pt x="10" y="170"/>
                  </a:lnTo>
                  <a:lnTo>
                    <a:pt x="12" y="146"/>
                  </a:lnTo>
                  <a:lnTo>
                    <a:pt x="32" y="129"/>
                  </a:lnTo>
                  <a:lnTo>
                    <a:pt x="63" y="109"/>
                  </a:lnTo>
                  <a:lnTo>
                    <a:pt x="103" y="85"/>
                  </a:lnTo>
                  <a:lnTo>
                    <a:pt x="146" y="59"/>
                  </a:lnTo>
                  <a:lnTo>
                    <a:pt x="188" y="37"/>
                  </a:lnTo>
                  <a:lnTo>
                    <a:pt x="223" y="17"/>
                  </a:lnTo>
                  <a:lnTo>
                    <a:pt x="248" y="5"/>
                  </a:lnTo>
                  <a:lnTo>
                    <a:pt x="258" y="0"/>
                  </a:lnTo>
                  <a:lnTo>
                    <a:pt x="261" y="3"/>
                  </a:lnTo>
                  <a:lnTo>
                    <a:pt x="256" y="15"/>
                  </a:lnTo>
                  <a:lnTo>
                    <a:pt x="249" y="27"/>
                  </a:lnTo>
                  <a:lnTo>
                    <a:pt x="246" y="3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68"/>
            <p:cNvSpPr>
              <a:spLocks/>
            </p:cNvSpPr>
            <p:nvPr/>
          </p:nvSpPr>
          <p:spPr bwMode="auto">
            <a:xfrm>
              <a:off x="2347" y="2146"/>
              <a:ext cx="175" cy="201"/>
            </a:xfrm>
            <a:custGeom>
              <a:avLst/>
              <a:gdLst>
                <a:gd name="T0" fmla="*/ 21 w 351"/>
                <a:gd name="T1" fmla="*/ 20 h 401"/>
                <a:gd name="T2" fmla="*/ 21 w 351"/>
                <a:gd name="T3" fmla="*/ 26 h 401"/>
                <a:gd name="T4" fmla="*/ 21 w 351"/>
                <a:gd name="T5" fmla="*/ 28 h 401"/>
                <a:gd name="T6" fmla="*/ 24 w 351"/>
                <a:gd name="T7" fmla="*/ 29 h 401"/>
                <a:gd name="T8" fmla="*/ 30 w 351"/>
                <a:gd name="T9" fmla="*/ 29 h 401"/>
                <a:gd name="T10" fmla="*/ 35 w 351"/>
                <a:gd name="T11" fmla="*/ 30 h 401"/>
                <a:gd name="T12" fmla="*/ 39 w 351"/>
                <a:gd name="T13" fmla="*/ 31 h 401"/>
                <a:gd name="T14" fmla="*/ 41 w 351"/>
                <a:gd name="T15" fmla="*/ 32 h 401"/>
                <a:gd name="T16" fmla="*/ 42 w 351"/>
                <a:gd name="T17" fmla="*/ 33 h 401"/>
                <a:gd name="T18" fmla="*/ 43 w 351"/>
                <a:gd name="T19" fmla="*/ 34 h 401"/>
                <a:gd name="T20" fmla="*/ 42 w 351"/>
                <a:gd name="T21" fmla="*/ 34 h 401"/>
                <a:gd name="T22" fmla="*/ 36 w 351"/>
                <a:gd name="T23" fmla="*/ 34 h 401"/>
                <a:gd name="T24" fmla="*/ 28 w 351"/>
                <a:gd name="T25" fmla="*/ 33 h 401"/>
                <a:gd name="T26" fmla="*/ 22 w 351"/>
                <a:gd name="T27" fmla="*/ 32 h 401"/>
                <a:gd name="T28" fmla="*/ 20 w 351"/>
                <a:gd name="T29" fmla="*/ 35 h 401"/>
                <a:gd name="T30" fmla="*/ 20 w 351"/>
                <a:gd name="T31" fmla="*/ 41 h 401"/>
                <a:gd name="T32" fmla="*/ 18 w 351"/>
                <a:gd name="T33" fmla="*/ 44 h 401"/>
                <a:gd name="T34" fmla="*/ 14 w 351"/>
                <a:gd name="T35" fmla="*/ 46 h 401"/>
                <a:gd name="T36" fmla="*/ 7 w 351"/>
                <a:gd name="T37" fmla="*/ 48 h 401"/>
                <a:gd name="T38" fmla="*/ 1 w 351"/>
                <a:gd name="T39" fmla="*/ 50 h 401"/>
                <a:gd name="T40" fmla="*/ 0 w 351"/>
                <a:gd name="T41" fmla="*/ 50 h 401"/>
                <a:gd name="T42" fmla="*/ 5 w 351"/>
                <a:gd name="T43" fmla="*/ 47 h 401"/>
                <a:gd name="T44" fmla="*/ 11 w 351"/>
                <a:gd name="T45" fmla="*/ 44 h 401"/>
                <a:gd name="T46" fmla="*/ 16 w 351"/>
                <a:gd name="T47" fmla="*/ 42 h 401"/>
                <a:gd name="T48" fmla="*/ 17 w 351"/>
                <a:gd name="T49" fmla="*/ 36 h 401"/>
                <a:gd name="T50" fmla="*/ 18 w 351"/>
                <a:gd name="T51" fmla="*/ 26 h 401"/>
                <a:gd name="T52" fmla="*/ 16 w 351"/>
                <a:gd name="T53" fmla="*/ 18 h 401"/>
                <a:gd name="T54" fmla="*/ 11 w 351"/>
                <a:gd name="T55" fmla="*/ 11 h 401"/>
                <a:gd name="T56" fmla="*/ 7 w 351"/>
                <a:gd name="T57" fmla="*/ 5 h 401"/>
                <a:gd name="T58" fmla="*/ 5 w 351"/>
                <a:gd name="T59" fmla="*/ 1 h 401"/>
                <a:gd name="T60" fmla="*/ 5 w 351"/>
                <a:gd name="T61" fmla="*/ 1 h 401"/>
                <a:gd name="T62" fmla="*/ 9 w 351"/>
                <a:gd name="T63" fmla="*/ 6 h 401"/>
                <a:gd name="T64" fmla="*/ 15 w 351"/>
                <a:gd name="T65" fmla="*/ 11 h 401"/>
                <a:gd name="T66" fmla="*/ 19 w 351"/>
                <a:gd name="T67" fmla="*/ 16 h 4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1"/>
                <a:gd name="T103" fmla="*/ 0 h 401"/>
                <a:gd name="T104" fmla="*/ 351 w 351"/>
                <a:gd name="T105" fmla="*/ 401 h 40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1" h="401">
                  <a:moveTo>
                    <a:pt x="170" y="136"/>
                  </a:moveTo>
                  <a:lnTo>
                    <a:pt x="173" y="156"/>
                  </a:lnTo>
                  <a:lnTo>
                    <a:pt x="172" y="178"/>
                  </a:lnTo>
                  <a:lnTo>
                    <a:pt x="168" y="202"/>
                  </a:lnTo>
                  <a:lnTo>
                    <a:pt x="168" y="222"/>
                  </a:lnTo>
                  <a:lnTo>
                    <a:pt x="172" y="222"/>
                  </a:lnTo>
                  <a:lnTo>
                    <a:pt x="183" y="224"/>
                  </a:lnTo>
                  <a:lnTo>
                    <a:pt x="198" y="226"/>
                  </a:lnTo>
                  <a:lnTo>
                    <a:pt x="218" y="229"/>
                  </a:lnTo>
                  <a:lnTo>
                    <a:pt x="240" y="231"/>
                  </a:lnTo>
                  <a:lnTo>
                    <a:pt x="263" y="234"/>
                  </a:lnTo>
                  <a:lnTo>
                    <a:pt x="283" y="236"/>
                  </a:lnTo>
                  <a:lnTo>
                    <a:pt x="301" y="238"/>
                  </a:lnTo>
                  <a:lnTo>
                    <a:pt x="313" y="241"/>
                  </a:lnTo>
                  <a:lnTo>
                    <a:pt x="323" y="246"/>
                  </a:lnTo>
                  <a:lnTo>
                    <a:pt x="331" y="251"/>
                  </a:lnTo>
                  <a:lnTo>
                    <a:pt x="338" y="255"/>
                  </a:lnTo>
                  <a:lnTo>
                    <a:pt x="343" y="260"/>
                  </a:lnTo>
                  <a:lnTo>
                    <a:pt x="348" y="263"/>
                  </a:lnTo>
                  <a:lnTo>
                    <a:pt x="349" y="267"/>
                  </a:lnTo>
                  <a:lnTo>
                    <a:pt x="351" y="268"/>
                  </a:lnTo>
                  <a:lnTo>
                    <a:pt x="343" y="268"/>
                  </a:lnTo>
                  <a:lnTo>
                    <a:pt x="323" y="267"/>
                  </a:lnTo>
                  <a:lnTo>
                    <a:pt x="295" y="265"/>
                  </a:lnTo>
                  <a:lnTo>
                    <a:pt x="261" y="262"/>
                  </a:lnTo>
                  <a:lnTo>
                    <a:pt x="228" y="260"/>
                  </a:lnTo>
                  <a:lnTo>
                    <a:pt x="198" y="258"/>
                  </a:lnTo>
                  <a:lnTo>
                    <a:pt x="177" y="256"/>
                  </a:lnTo>
                  <a:lnTo>
                    <a:pt x="167" y="255"/>
                  </a:lnTo>
                  <a:lnTo>
                    <a:pt x="162" y="279"/>
                  </a:lnTo>
                  <a:lnTo>
                    <a:pt x="160" y="302"/>
                  </a:lnTo>
                  <a:lnTo>
                    <a:pt x="160" y="324"/>
                  </a:lnTo>
                  <a:lnTo>
                    <a:pt x="157" y="347"/>
                  </a:lnTo>
                  <a:lnTo>
                    <a:pt x="150" y="348"/>
                  </a:lnTo>
                  <a:lnTo>
                    <a:pt x="135" y="355"/>
                  </a:lnTo>
                  <a:lnTo>
                    <a:pt x="112" y="364"/>
                  </a:lnTo>
                  <a:lnTo>
                    <a:pt x="87" y="374"/>
                  </a:lnTo>
                  <a:lnTo>
                    <a:pt x="59" y="384"/>
                  </a:lnTo>
                  <a:lnTo>
                    <a:pt x="34" y="392"/>
                  </a:lnTo>
                  <a:lnTo>
                    <a:pt x="12" y="399"/>
                  </a:lnTo>
                  <a:lnTo>
                    <a:pt x="0" y="401"/>
                  </a:lnTo>
                  <a:lnTo>
                    <a:pt x="5" y="396"/>
                  </a:lnTo>
                  <a:lnTo>
                    <a:pt x="20" y="387"/>
                  </a:lnTo>
                  <a:lnTo>
                    <a:pt x="42" y="375"/>
                  </a:lnTo>
                  <a:lnTo>
                    <a:pt x="67" y="362"/>
                  </a:lnTo>
                  <a:lnTo>
                    <a:pt x="93" y="350"/>
                  </a:lnTo>
                  <a:lnTo>
                    <a:pt x="115" y="338"/>
                  </a:lnTo>
                  <a:lnTo>
                    <a:pt x="130" y="331"/>
                  </a:lnTo>
                  <a:lnTo>
                    <a:pt x="137" y="328"/>
                  </a:lnTo>
                  <a:lnTo>
                    <a:pt x="140" y="287"/>
                  </a:lnTo>
                  <a:lnTo>
                    <a:pt x="142" y="246"/>
                  </a:lnTo>
                  <a:lnTo>
                    <a:pt x="145" y="205"/>
                  </a:lnTo>
                  <a:lnTo>
                    <a:pt x="152" y="165"/>
                  </a:lnTo>
                  <a:lnTo>
                    <a:pt x="135" y="143"/>
                  </a:lnTo>
                  <a:lnTo>
                    <a:pt x="115" y="115"/>
                  </a:lnTo>
                  <a:lnTo>
                    <a:pt x="95" y="88"/>
                  </a:lnTo>
                  <a:lnTo>
                    <a:pt x="77" y="59"/>
                  </a:lnTo>
                  <a:lnTo>
                    <a:pt x="60" y="35"/>
                  </a:lnTo>
                  <a:lnTo>
                    <a:pt x="49" y="1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5" y="5"/>
                  </a:lnTo>
                  <a:lnTo>
                    <a:pt x="57" y="20"/>
                  </a:lnTo>
                  <a:lnTo>
                    <a:pt x="75" y="41"/>
                  </a:lnTo>
                  <a:lnTo>
                    <a:pt x="97" y="64"/>
                  </a:lnTo>
                  <a:lnTo>
                    <a:pt x="120" y="88"/>
                  </a:lnTo>
                  <a:lnTo>
                    <a:pt x="140" y="110"/>
                  </a:lnTo>
                  <a:lnTo>
                    <a:pt x="158" y="127"/>
                  </a:lnTo>
                  <a:lnTo>
                    <a:pt x="170" y="13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69"/>
            <p:cNvSpPr>
              <a:spLocks/>
            </p:cNvSpPr>
            <p:nvPr/>
          </p:nvSpPr>
          <p:spPr bwMode="auto">
            <a:xfrm>
              <a:off x="2318" y="2134"/>
              <a:ext cx="211" cy="260"/>
            </a:xfrm>
            <a:custGeom>
              <a:avLst/>
              <a:gdLst>
                <a:gd name="T0" fmla="*/ 50 w 422"/>
                <a:gd name="T1" fmla="*/ 66 h 518"/>
                <a:gd name="T2" fmla="*/ 4 w 422"/>
                <a:gd name="T3" fmla="*/ 60 h 518"/>
                <a:gd name="T4" fmla="*/ 3 w 422"/>
                <a:gd name="T5" fmla="*/ 60 h 518"/>
                <a:gd name="T6" fmla="*/ 2 w 422"/>
                <a:gd name="T7" fmla="*/ 59 h 518"/>
                <a:gd name="T8" fmla="*/ 1 w 422"/>
                <a:gd name="T9" fmla="*/ 58 h 518"/>
                <a:gd name="T10" fmla="*/ 0 w 422"/>
                <a:gd name="T11" fmla="*/ 56 h 518"/>
                <a:gd name="T12" fmla="*/ 3 w 422"/>
                <a:gd name="T13" fmla="*/ 7 h 518"/>
                <a:gd name="T14" fmla="*/ 3 w 422"/>
                <a:gd name="T15" fmla="*/ 4 h 518"/>
                <a:gd name="T16" fmla="*/ 5 w 422"/>
                <a:gd name="T17" fmla="*/ 2 h 518"/>
                <a:gd name="T18" fmla="*/ 6 w 422"/>
                <a:gd name="T19" fmla="*/ 1 h 518"/>
                <a:gd name="T20" fmla="*/ 6 w 422"/>
                <a:gd name="T21" fmla="*/ 0 h 518"/>
                <a:gd name="T22" fmla="*/ 6 w 422"/>
                <a:gd name="T23" fmla="*/ 13 h 518"/>
                <a:gd name="T24" fmla="*/ 5 w 422"/>
                <a:gd name="T25" fmla="*/ 32 h 518"/>
                <a:gd name="T26" fmla="*/ 4 w 422"/>
                <a:gd name="T27" fmla="*/ 49 h 518"/>
                <a:gd name="T28" fmla="*/ 4 w 422"/>
                <a:gd name="T29" fmla="*/ 57 h 518"/>
                <a:gd name="T30" fmla="*/ 53 w 422"/>
                <a:gd name="T31" fmla="*/ 62 h 518"/>
                <a:gd name="T32" fmla="*/ 50 w 422"/>
                <a:gd name="T33" fmla="*/ 66 h 5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2"/>
                <a:gd name="T52" fmla="*/ 0 h 518"/>
                <a:gd name="T53" fmla="*/ 422 w 422"/>
                <a:gd name="T54" fmla="*/ 518 h 5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2" h="518">
                  <a:moveTo>
                    <a:pt x="394" y="518"/>
                  </a:moveTo>
                  <a:lnTo>
                    <a:pt x="30" y="479"/>
                  </a:lnTo>
                  <a:lnTo>
                    <a:pt x="20" y="474"/>
                  </a:lnTo>
                  <a:lnTo>
                    <a:pt x="10" y="467"/>
                  </a:lnTo>
                  <a:lnTo>
                    <a:pt x="4" y="459"/>
                  </a:lnTo>
                  <a:lnTo>
                    <a:pt x="0" y="447"/>
                  </a:lnTo>
                  <a:lnTo>
                    <a:pt x="19" y="51"/>
                  </a:lnTo>
                  <a:lnTo>
                    <a:pt x="23" y="29"/>
                  </a:lnTo>
                  <a:lnTo>
                    <a:pt x="33" y="12"/>
                  </a:lnTo>
                  <a:lnTo>
                    <a:pt x="43" y="2"/>
                  </a:lnTo>
                  <a:lnTo>
                    <a:pt x="48" y="0"/>
                  </a:lnTo>
                  <a:lnTo>
                    <a:pt x="43" y="97"/>
                  </a:lnTo>
                  <a:lnTo>
                    <a:pt x="37" y="250"/>
                  </a:lnTo>
                  <a:lnTo>
                    <a:pt x="32" y="389"/>
                  </a:lnTo>
                  <a:lnTo>
                    <a:pt x="30" y="450"/>
                  </a:lnTo>
                  <a:lnTo>
                    <a:pt x="422" y="493"/>
                  </a:lnTo>
                  <a:lnTo>
                    <a:pt x="394" y="51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70"/>
            <p:cNvSpPr>
              <a:spLocks/>
            </p:cNvSpPr>
            <p:nvPr/>
          </p:nvSpPr>
          <p:spPr bwMode="auto">
            <a:xfrm>
              <a:off x="2790" y="2270"/>
              <a:ext cx="79" cy="129"/>
            </a:xfrm>
            <a:custGeom>
              <a:avLst/>
              <a:gdLst>
                <a:gd name="T0" fmla="*/ 20 w 158"/>
                <a:gd name="T1" fmla="*/ 28 h 257"/>
                <a:gd name="T2" fmla="*/ 18 w 158"/>
                <a:gd name="T3" fmla="*/ 30 h 257"/>
                <a:gd name="T4" fmla="*/ 14 w 158"/>
                <a:gd name="T5" fmla="*/ 31 h 257"/>
                <a:gd name="T6" fmla="*/ 11 w 158"/>
                <a:gd name="T7" fmla="*/ 32 h 257"/>
                <a:gd name="T8" fmla="*/ 9 w 158"/>
                <a:gd name="T9" fmla="*/ 32 h 257"/>
                <a:gd name="T10" fmla="*/ 5 w 158"/>
                <a:gd name="T11" fmla="*/ 33 h 257"/>
                <a:gd name="T12" fmla="*/ 2 w 158"/>
                <a:gd name="T13" fmla="*/ 33 h 257"/>
                <a:gd name="T14" fmla="*/ 1 w 158"/>
                <a:gd name="T15" fmla="*/ 32 h 257"/>
                <a:gd name="T16" fmla="*/ 0 w 158"/>
                <a:gd name="T17" fmla="*/ 32 h 257"/>
                <a:gd name="T18" fmla="*/ 1 w 158"/>
                <a:gd name="T19" fmla="*/ 31 h 257"/>
                <a:gd name="T20" fmla="*/ 3 w 158"/>
                <a:gd name="T21" fmla="*/ 30 h 257"/>
                <a:gd name="T22" fmla="*/ 5 w 158"/>
                <a:gd name="T23" fmla="*/ 30 h 257"/>
                <a:gd name="T24" fmla="*/ 8 w 158"/>
                <a:gd name="T25" fmla="*/ 28 h 257"/>
                <a:gd name="T26" fmla="*/ 10 w 158"/>
                <a:gd name="T27" fmla="*/ 28 h 257"/>
                <a:gd name="T28" fmla="*/ 12 w 158"/>
                <a:gd name="T29" fmla="*/ 27 h 257"/>
                <a:gd name="T30" fmla="*/ 14 w 158"/>
                <a:gd name="T31" fmla="*/ 26 h 257"/>
                <a:gd name="T32" fmla="*/ 15 w 158"/>
                <a:gd name="T33" fmla="*/ 24 h 257"/>
                <a:gd name="T34" fmla="*/ 17 w 158"/>
                <a:gd name="T35" fmla="*/ 18 h 257"/>
                <a:gd name="T36" fmla="*/ 17 w 158"/>
                <a:gd name="T37" fmla="*/ 12 h 257"/>
                <a:gd name="T38" fmla="*/ 16 w 158"/>
                <a:gd name="T39" fmla="*/ 6 h 257"/>
                <a:gd name="T40" fmla="*/ 17 w 158"/>
                <a:gd name="T41" fmla="*/ 0 h 257"/>
                <a:gd name="T42" fmla="*/ 19 w 158"/>
                <a:gd name="T43" fmla="*/ 6 h 257"/>
                <a:gd name="T44" fmla="*/ 20 w 158"/>
                <a:gd name="T45" fmla="*/ 15 h 257"/>
                <a:gd name="T46" fmla="*/ 20 w 158"/>
                <a:gd name="T47" fmla="*/ 24 h 257"/>
                <a:gd name="T48" fmla="*/ 20 w 158"/>
                <a:gd name="T49" fmla="*/ 28 h 2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8"/>
                <a:gd name="T76" fmla="*/ 0 h 257"/>
                <a:gd name="T77" fmla="*/ 158 w 158"/>
                <a:gd name="T78" fmla="*/ 257 h 2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8" h="257">
                  <a:moveTo>
                    <a:pt x="158" y="219"/>
                  </a:moveTo>
                  <a:lnTo>
                    <a:pt x="140" y="233"/>
                  </a:lnTo>
                  <a:lnTo>
                    <a:pt x="116" y="243"/>
                  </a:lnTo>
                  <a:lnTo>
                    <a:pt x="91" y="250"/>
                  </a:lnTo>
                  <a:lnTo>
                    <a:pt x="65" y="255"/>
                  </a:lnTo>
                  <a:lnTo>
                    <a:pt x="40" y="257"/>
                  </a:lnTo>
                  <a:lnTo>
                    <a:pt x="20" y="257"/>
                  </a:lnTo>
                  <a:lnTo>
                    <a:pt x="5" y="255"/>
                  </a:lnTo>
                  <a:lnTo>
                    <a:pt x="0" y="252"/>
                  </a:lnTo>
                  <a:lnTo>
                    <a:pt x="8" y="245"/>
                  </a:lnTo>
                  <a:lnTo>
                    <a:pt x="23" y="240"/>
                  </a:lnTo>
                  <a:lnTo>
                    <a:pt x="42" y="233"/>
                  </a:lnTo>
                  <a:lnTo>
                    <a:pt x="61" y="224"/>
                  </a:lnTo>
                  <a:lnTo>
                    <a:pt x="81" y="218"/>
                  </a:lnTo>
                  <a:lnTo>
                    <a:pt x="98" y="209"/>
                  </a:lnTo>
                  <a:lnTo>
                    <a:pt x="113" y="201"/>
                  </a:lnTo>
                  <a:lnTo>
                    <a:pt x="120" y="192"/>
                  </a:lnTo>
                  <a:lnTo>
                    <a:pt x="131" y="144"/>
                  </a:lnTo>
                  <a:lnTo>
                    <a:pt x="131" y="95"/>
                  </a:lnTo>
                  <a:lnTo>
                    <a:pt x="128" y="48"/>
                  </a:lnTo>
                  <a:lnTo>
                    <a:pt x="135" y="0"/>
                  </a:lnTo>
                  <a:lnTo>
                    <a:pt x="148" y="44"/>
                  </a:lnTo>
                  <a:lnTo>
                    <a:pt x="155" y="119"/>
                  </a:lnTo>
                  <a:lnTo>
                    <a:pt x="158" y="189"/>
                  </a:lnTo>
                  <a:lnTo>
                    <a:pt x="158" y="21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71"/>
            <p:cNvSpPr>
              <a:spLocks/>
            </p:cNvSpPr>
            <p:nvPr/>
          </p:nvSpPr>
          <p:spPr bwMode="auto">
            <a:xfrm>
              <a:off x="2703" y="2316"/>
              <a:ext cx="64" cy="118"/>
            </a:xfrm>
            <a:custGeom>
              <a:avLst/>
              <a:gdLst>
                <a:gd name="T0" fmla="*/ 13 w 128"/>
                <a:gd name="T1" fmla="*/ 30 h 236"/>
                <a:gd name="T2" fmla="*/ 12 w 128"/>
                <a:gd name="T3" fmla="*/ 30 h 236"/>
                <a:gd name="T4" fmla="*/ 10 w 128"/>
                <a:gd name="T5" fmla="*/ 30 h 236"/>
                <a:gd name="T6" fmla="*/ 8 w 128"/>
                <a:gd name="T7" fmla="*/ 29 h 236"/>
                <a:gd name="T8" fmla="*/ 6 w 128"/>
                <a:gd name="T9" fmla="*/ 28 h 236"/>
                <a:gd name="T10" fmla="*/ 4 w 128"/>
                <a:gd name="T11" fmla="*/ 27 h 236"/>
                <a:gd name="T12" fmla="*/ 2 w 128"/>
                <a:gd name="T13" fmla="*/ 26 h 236"/>
                <a:gd name="T14" fmla="*/ 1 w 128"/>
                <a:gd name="T15" fmla="*/ 26 h 236"/>
                <a:gd name="T16" fmla="*/ 0 w 128"/>
                <a:gd name="T17" fmla="*/ 26 h 236"/>
                <a:gd name="T18" fmla="*/ 0 w 128"/>
                <a:gd name="T19" fmla="*/ 25 h 236"/>
                <a:gd name="T20" fmla="*/ 1 w 128"/>
                <a:gd name="T21" fmla="*/ 25 h 236"/>
                <a:gd name="T22" fmla="*/ 1 w 128"/>
                <a:gd name="T23" fmla="*/ 24 h 236"/>
                <a:gd name="T24" fmla="*/ 1 w 128"/>
                <a:gd name="T25" fmla="*/ 24 h 236"/>
                <a:gd name="T26" fmla="*/ 2 w 128"/>
                <a:gd name="T27" fmla="*/ 24 h 236"/>
                <a:gd name="T28" fmla="*/ 4 w 128"/>
                <a:gd name="T29" fmla="*/ 24 h 236"/>
                <a:gd name="T30" fmla="*/ 5 w 128"/>
                <a:gd name="T31" fmla="*/ 25 h 236"/>
                <a:gd name="T32" fmla="*/ 6 w 128"/>
                <a:gd name="T33" fmla="*/ 25 h 236"/>
                <a:gd name="T34" fmla="*/ 7 w 128"/>
                <a:gd name="T35" fmla="*/ 26 h 236"/>
                <a:gd name="T36" fmla="*/ 8 w 128"/>
                <a:gd name="T37" fmla="*/ 26 h 236"/>
                <a:gd name="T38" fmla="*/ 9 w 128"/>
                <a:gd name="T39" fmla="*/ 27 h 236"/>
                <a:gd name="T40" fmla="*/ 10 w 128"/>
                <a:gd name="T41" fmla="*/ 27 h 236"/>
                <a:gd name="T42" fmla="*/ 11 w 128"/>
                <a:gd name="T43" fmla="*/ 23 h 236"/>
                <a:gd name="T44" fmla="*/ 12 w 128"/>
                <a:gd name="T45" fmla="*/ 14 h 236"/>
                <a:gd name="T46" fmla="*/ 14 w 128"/>
                <a:gd name="T47" fmla="*/ 4 h 236"/>
                <a:gd name="T48" fmla="*/ 16 w 128"/>
                <a:gd name="T49" fmla="*/ 0 h 236"/>
                <a:gd name="T50" fmla="*/ 16 w 128"/>
                <a:gd name="T51" fmla="*/ 5 h 236"/>
                <a:gd name="T52" fmla="*/ 15 w 128"/>
                <a:gd name="T53" fmla="*/ 15 h 236"/>
                <a:gd name="T54" fmla="*/ 13 w 128"/>
                <a:gd name="T55" fmla="*/ 25 h 236"/>
                <a:gd name="T56" fmla="*/ 13 w 128"/>
                <a:gd name="T57" fmla="*/ 30 h 2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236"/>
                <a:gd name="T89" fmla="*/ 128 w 128"/>
                <a:gd name="T90" fmla="*/ 236 h 2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236">
                  <a:moveTo>
                    <a:pt x="102" y="236"/>
                  </a:moveTo>
                  <a:lnTo>
                    <a:pt x="95" y="236"/>
                  </a:lnTo>
                  <a:lnTo>
                    <a:pt x="82" y="233"/>
                  </a:lnTo>
                  <a:lnTo>
                    <a:pt x="65" y="228"/>
                  </a:lnTo>
                  <a:lnTo>
                    <a:pt x="47" y="221"/>
                  </a:lnTo>
                  <a:lnTo>
                    <a:pt x="30" y="213"/>
                  </a:lnTo>
                  <a:lnTo>
                    <a:pt x="15" y="207"/>
                  </a:lnTo>
                  <a:lnTo>
                    <a:pt x="4" y="202"/>
                  </a:lnTo>
                  <a:lnTo>
                    <a:pt x="0" y="201"/>
                  </a:lnTo>
                  <a:lnTo>
                    <a:pt x="0" y="197"/>
                  </a:lnTo>
                  <a:lnTo>
                    <a:pt x="2" y="194"/>
                  </a:lnTo>
                  <a:lnTo>
                    <a:pt x="5" y="190"/>
                  </a:lnTo>
                  <a:lnTo>
                    <a:pt x="9" y="189"/>
                  </a:lnTo>
                  <a:lnTo>
                    <a:pt x="19" y="190"/>
                  </a:lnTo>
                  <a:lnTo>
                    <a:pt x="29" y="192"/>
                  </a:lnTo>
                  <a:lnTo>
                    <a:pt x="37" y="196"/>
                  </a:lnTo>
                  <a:lnTo>
                    <a:pt x="47" y="199"/>
                  </a:lnTo>
                  <a:lnTo>
                    <a:pt x="55" y="202"/>
                  </a:lnTo>
                  <a:lnTo>
                    <a:pt x="65" y="206"/>
                  </a:lnTo>
                  <a:lnTo>
                    <a:pt x="74" y="209"/>
                  </a:lnTo>
                  <a:lnTo>
                    <a:pt x="84" y="213"/>
                  </a:lnTo>
                  <a:lnTo>
                    <a:pt x="87" y="179"/>
                  </a:lnTo>
                  <a:lnTo>
                    <a:pt x="95" y="105"/>
                  </a:lnTo>
                  <a:lnTo>
                    <a:pt x="110" y="32"/>
                  </a:lnTo>
                  <a:lnTo>
                    <a:pt x="128" y="0"/>
                  </a:lnTo>
                  <a:lnTo>
                    <a:pt x="125" y="36"/>
                  </a:lnTo>
                  <a:lnTo>
                    <a:pt x="117" y="116"/>
                  </a:lnTo>
                  <a:lnTo>
                    <a:pt x="107" y="197"/>
                  </a:lnTo>
                  <a:lnTo>
                    <a:pt x="102" y="23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72"/>
            <p:cNvSpPr>
              <a:spLocks/>
            </p:cNvSpPr>
            <p:nvPr/>
          </p:nvSpPr>
          <p:spPr bwMode="auto">
            <a:xfrm>
              <a:off x="2513" y="2348"/>
              <a:ext cx="86" cy="94"/>
            </a:xfrm>
            <a:custGeom>
              <a:avLst/>
              <a:gdLst>
                <a:gd name="T0" fmla="*/ 17 w 173"/>
                <a:gd name="T1" fmla="*/ 3 h 188"/>
                <a:gd name="T2" fmla="*/ 16 w 173"/>
                <a:gd name="T3" fmla="*/ 6 h 188"/>
                <a:gd name="T4" fmla="*/ 13 w 173"/>
                <a:gd name="T5" fmla="*/ 8 h 188"/>
                <a:gd name="T6" fmla="*/ 11 w 173"/>
                <a:gd name="T7" fmla="*/ 10 h 188"/>
                <a:gd name="T8" fmla="*/ 8 w 173"/>
                <a:gd name="T9" fmla="*/ 12 h 188"/>
                <a:gd name="T10" fmla="*/ 6 w 173"/>
                <a:gd name="T11" fmla="*/ 14 h 188"/>
                <a:gd name="T12" fmla="*/ 4 w 173"/>
                <a:gd name="T13" fmla="*/ 17 h 188"/>
                <a:gd name="T14" fmla="*/ 3 w 173"/>
                <a:gd name="T15" fmla="*/ 19 h 188"/>
                <a:gd name="T16" fmla="*/ 3 w 173"/>
                <a:gd name="T17" fmla="*/ 21 h 188"/>
                <a:gd name="T18" fmla="*/ 5 w 173"/>
                <a:gd name="T19" fmla="*/ 20 h 188"/>
                <a:gd name="T20" fmla="*/ 8 w 173"/>
                <a:gd name="T21" fmla="*/ 18 h 188"/>
                <a:gd name="T22" fmla="*/ 11 w 173"/>
                <a:gd name="T23" fmla="*/ 15 h 188"/>
                <a:gd name="T24" fmla="*/ 14 w 173"/>
                <a:gd name="T25" fmla="*/ 14 h 188"/>
                <a:gd name="T26" fmla="*/ 17 w 173"/>
                <a:gd name="T27" fmla="*/ 12 h 188"/>
                <a:gd name="T28" fmla="*/ 19 w 173"/>
                <a:gd name="T29" fmla="*/ 11 h 188"/>
                <a:gd name="T30" fmla="*/ 21 w 173"/>
                <a:gd name="T31" fmla="*/ 11 h 188"/>
                <a:gd name="T32" fmla="*/ 21 w 173"/>
                <a:gd name="T33" fmla="*/ 11 h 188"/>
                <a:gd name="T34" fmla="*/ 21 w 173"/>
                <a:gd name="T35" fmla="*/ 12 h 188"/>
                <a:gd name="T36" fmla="*/ 19 w 173"/>
                <a:gd name="T37" fmla="*/ 13 h 188"/>
                <a:gd name="T38" fmla="*/ 17 w 173"/>
                <a:gd name="T39" fmla="*/ 14 h 188"/>
                <a:gd name="T40" fmla="*/ 14 w 173"/>
                <a:gd name="T41" fmla="*/ 17 h 188"/>
                <a:gd name="T42" fmla="*/ 11 w 173"/>
                <a:gd name="T43" fmla="*/ 19 h 188"/>
                <a:gd name="T44" fmla="*/ 8 w 173"/>
                <a:gd name="T45" fmla="*/ 21 h 188"/>
                <a:gd name="T46" fmla="*/ 6 w 173"/>
                <a:gd name="T47" fmla="*/ 22 h 188"/>
                <a:gd name="T48" fmla="*/ 3 w 173"/>
                <a:gd name="T49" fmla="*/ 24 h 188"/>
                <a:gd name="T50" fmla="*/ 1 w 173"/>
                <a:gd name="T51" fmla="*/ 24 h 188"/>
                <a:gd name="T52" fmla="*/ 1 w 173"/>
                <a:gd name="T53" fmla="*/ 23 h 188"/>
                <a:gd name="T54" fmla="*/ 0 w 173"/>
                <a:gd name="T55" fmla="*/ 21 h 188"/>
                <a:gd name="T56" fmla="*/ 0 w 173"/>
                <a:gd name="T57" fmla="*/ 20 h 188"/>
                <a:gd name="T58" fmla="*/ 0 w 173"/>
                <a:gd name="T59" fmla="*/ 17 h 188"/>
                <a:gd name="T60" fmla="*/ 1 w 173"/>
                <a:gd name="T61" fmla="*/ 15 h 188"/>
                <a:gd name="T62" fmla="*/ 3 w 173"/>
                <a:gd name="T63" fmla="*/ 13 h 188"/>
                <a:gd name="T64" fmla="*/ 6 w 173"/>
                <a:gd name="T65" fmla="*/ 11 h 188"/>
                <a:gd name="T66" fmla="*/ 9 w 173"/>
                <a:gd name="T67" fmla="*/ 8 h 188"/>
                <a:gd name="T68" fmla="*/ 12 w 173"/>
                <a:gd name="T69" fmla="*/ 5 h 188"/>
                <a:gd name="T70" fmla="*/ 15 w 173"/>
                <a:gd name="T71" fmla="*/ 3 h 188"/>
                <a:gd name="T72" fmla="*/ 16 w 173"/>
                <a:gd name="T73" fmla="*/ 1 h 188"/>
                <a:gd name="T74" fmla="*/ 17 w 173"/>
                <a:gd name="T75" fmla="*/ 0 h 188"/>
                <a:gd name="T76" fmla="*/ 17 w 173"/>
                <a:gd name="T77" fmla="*/ 1 h 188"/>
                <a:gd name="T78" fmla="*/ 18 w 173"/>
                <a:gd name="T79" fmla="*/ 1 h 188"/>
                <a:gd name="T80" fmla="*/ 18 w 173"/>
                <a:gd name="T81" fmla="*/ 3 h 188"/>
                <a:gd name="T82" fmla="*/ 17 w 173"/>
                <a:gd name="T83" fmla="*/ 3 h 1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188"/>
                <a:gd name="T128" fmla="*/ 173 w 173"/>
                <a:gd name="T129" fmla="*/ 188 h 1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188">
                  <a:moveTo>
                    <a:pt x="143" y="23"/>
                  </a:moveTo>
                  <a:lnTo>
                    <a:pt x="128" y="42"/>
                  </a:lnTo>
                  <a:lnTo>
                    <a:pt x="110" y="61"/>
                  </a:lnTo>
                  <a:lnTo>
                    <a:pt x="90" y="80"/>
                  </a:lnTo>
                  <a:lnTo>
                    <a:pt x="70" y="97"/>
                  </a:lnTo>
                  <a:lnTo>
                    <a:pt x="51" y="115"/>
                  </a:lnTo>
                  <a:lnTo>
                    <a:pt x="38" y="132"/>
                  </a:lnTo>
                  <a:lnTo>
                    <a:pt x="28" y="149"/>
                  </a:lnTo>
                  <a:lnTo>
                    <a:pt x="28" y="165"/>
                  </a:lnTo>
                  <a:lnTo>
                    <a:pt x="46" y="153"/>
                  </a:lnTo>
                  <a:lnTo>
                    <a:pt x="68" y="137"/>
                  </a:lnTo>
                  <a:lnTo>
                    <a:pt x="93" y="124"/>
                  </a:lnTo>
                  <a:lnTo>
                    <a:pt x="118" y="110"/>
                  </a:lnTo>
                  <a:lnTo>
                    <a:pt x="139" y="98"/>
                  </a:lnTo>
                  <a:lnTo>
                    <a:pt x="158" y="88"/>
                  </a:lnTo>
                  <a:lnTo>
                    <a:pt x="169" y="83"/>
                  </a:lnTo>
                  <a:lnTo>
                    <a:pt x="173" y="83"/>
                  </a:lnTo>
                  <a:lnTo>
                    <a:pt x="169" y="90"/>
                  </a:lnTo>
                  <a:lnTo>
                    <a:pt x="158" y="102"/>
                  </a:lnTo>
                  <a:lnTo>
                    <a:pt x="139" y="115"/>
                  </a:lnTo>
                  <a:lnTo>
                    <a:pt x="118" y="131"/>
                  </a:lnTo>
                  <a:lnTo>
                    <a:pt x="95" y="148"/>
                  </a:lnTo>
                  <a:lnTo>
                    <a:pt x="70" y="163"/>
                  </a:lnTo>
                  <a:lnTo>
                    <a:pt x="48" y="176"/>
                  </a:lnTo>
                  <a:lnTo>
                    <a:pt x="28" y="188"/>
                  </a:lnTo>
                  <a:lnTo>
                    <a:pt x="15" y="188"/>
                  </a:lnTo>
                  <a:lnTo>
                    <a:pt x="8" y="178"/>
                  </a:lnTo>
                  <a:lnTo>
                    <a:pt x="5" y="165"/>
                  </a:lnTo>
                  <a:lnTo>
                    <a:pt x="0" y="153"/>
                  </a:lnTo>
                  <a:lnTo>
                    <a:pt x="6" y="129"/>
                  </a:lnTo>
                  <a:lnTo>
                    <a:pt x="11" y="124"/>
                  </a:lnTo>
                  <a:lnTo>
                    <a:pt x="26" y="108"/>
                  </a:lnTo>
                  <a:lnTo>
                    <a:pt x="48" y="88"/>
                  </a:lnTo>
                  <a:lnTo>
                    <a:pt x="73" y="64"/>
                  </a:lnTo>
                  <a:lnTo>
                    <a:pt x="96" y="40"/>
                  </a:lnTo>
                  <a:lnTo>
                    <a:pt x="120" y="20"/>
                  </a:lnTo>
                  <a:lnTo>
                    <a:pt x="134" y="5"/>
                  </a:lnTo>
                  <a:lnTo>
                    <a:pt x="143" y="0"/>
                  </a:lnTo>
                  <a:lnTo>
                    <a:pt x="143" y="5"/>
                  </a:lnTo>
                  <a:lnTo>
                    <a:pt x="144" y="12"/>
                  </a:lnTo>
                  <a:lnTo>
                    <a:pt x="144" y="17"/>
                  </a:lnTo>
                  <a:lnTo>
                    <a:pt x="143" y="2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73"/>
            <p:cNvSpPr>
              <a:spLocks/>
            </p:cNvSpPr>
            <p:nvPr/>
          </p:nvSpPr>
          <p:spPr bwMode="auto">
            <a:xfrm>
              <a:off x="2491" y="2410"/>
              <a:ext cx="392" cy="756"/>
            </a:xfrm>
            <a:custGeom>
              <a:avLst/>
              <a:gdLst>
                <a:gd name="T0" fmla="*/ 88 w 782"/>
                <a:gd name="T1" fmla="*/ 104 h 1513"/>
                <a:gd name="T2" fmla="*/ 91 w 782"/>
                <a:gd name="T3" fmla="*/ 116 h 1513"/>
                <a:gd name="T4" fmla="*/ 93 w 782"/>
                <a:gd name="T5" fmla="*/ 129 h 1513"/>
                <a:gd name="T6" fmla="*/ 96 w 782"/>
                <a:gd name="T7" fmla="*/ 146 h 1513"/>
                <a:gd name="T8" fmla="*/ 98 w 782"/>
                <a:gd name="T9" fmla="*/ 171 h 1513"/>
                <a:gd name="T10" fmla="*/ 94 w 782"/>
                <a:gd name="T11" fmla="*/ 189 h 1513"/>
                <a:gd name="T12" fmla="*/ 93 w 782"/>
                <a:gd name="T13" fmla="*/ 167 h 1513"/>
                <a:gd name="T14" fmla="*/ 92 w 782"/>
                <a:gd name="T15" fmla="*/ 158 h 1513"/>
                <a:gd name="T16" fmla="*/ 89 w 782"/>
                <a:gd name="T17" fmla="*/ 138 h 1513"/>
                <a:gd name="T18" fmla="*/ 86 w 782"/>
                <a:gd name="T19" fmla="*/ 121 h 1513"/>
                <a:gd name="T20" fmla="*/ 81 w 782"/>
                <a:gd name="T21" fmla="*/ 92 h 1513"/>
                <a:gd name="T22" fmla="*/ 82 w 782"/>
                <a:gd name="T23" fmla="*/ 72 h 1513"/>
                <a:gd name="T24" fmla="*/ 82 w 782"/>
                <a:gd name="T25" fmla="*/ 13 h 1513"/>
                <a:gd name="T26" fmla="*/ 74 w 782"/>
                <a:gd name="T27" fmla="*/ 14 h 1513"/>
                <a:gd name="T28" fmla="*/ 60 w 782"/>
                <a:gd name="T29" fmla="*/ 16 h 1513"/>
                <a:gd name="T30" fmla="*/ 43 w 782"/>
                <a:gd name="T31" fmla="*/ 18 h 1513"/>
                <a:gd name="T32" fmla="*/ 28 w 782"/>
                <a:gd name="T33" fmla="*/ 21 h 1513"/>
                <a:gd name="T34" fmla="*/ 17 w 782"/>
                <a:gd name="T35" fmla="*/ 23 h 1513"/>
                <a:gd name="T36" fmla="*/ 12 w 782"/>
                <a:gd name="T37" fmla="*/ 22 h 1513"/>
                <a:gd name="T38" fmla="*/ 10 w 782"/>
                <a:gd name="T39" fmla="*/ 19 h 1513"/>
                <a:gd name="T40" fmla="*/ 8 w 782"/>
                <a:gd name="T41" fmla="*/ 15 h 1513"/>
                <a:gd name="T42" fmla="*/ 4 w 782"/>
                <a:gd name="T43" fmla="*/ 12 h 1513"/>
                <a:gd name="T44" fmla="*/ 1 w 782"/>
                <a:gd name="T45" fmla="*/ 8 h 1513"/>
                <a:gd name="T46" fmla="*/ 1 w 782"/>
                <a:gd name="T47" fmla="*/ 5 h 1513"/>
                <a:gd name="T48" fmla="*/ 4 w 782"/>
                <a:gd name="T49" fmla="*/ 8 h 1513"/>
                <a:gd name="T50" fmla="*/ 6 w 782"/>
                <a:gd name="T51" fmla="*/ 10 h 1513"/>
                <a:gd name="T52" fmla="*/ 11 w 782"/>
                <a:gd name="T53" fmla="*/ 12 h 1513"/>
                <a:gd name="T54" fmla="*/ 17 w 782"/>
                <a:gd name="T55" fmla="*/ 11 h 1513"/>
                <a:gd name="T56" fmla="*/ 25 w 782"/>
                <a:gd name="T57" fmla="*/ 10 h 1513"/>
                <a:gd name="T58" fmla="*/ 32 w 782"/>
                <a:gd name="T59" fmla="*/ 8 h 1513"/>
                <a:gd name="T60" fmla="*/ 39 w 782"/>
                <a:gd name="T61" fmla="*/ 7 h 1513"/>
                <a:gd name="T62" fmla="*/ 41 w 782"/>
                <a:gd name="T63" fmla="*/ 8 h 1513"/>
                <a:gd name="T64" fmla="*/ 28 w 782"/>
                <a:gd name="T65" fmla="*/ 12 h 1513"/>
                <a:gd name="T66" fmla="*/ 15 w 782"/>
                <a:gd name="T67" fmla="*/ 16 h 1513"/>
                <a:gd name="T68" fmla="*/ 14 w 782"/>
                <a:gd name="T69" fmla="*/ 17 h 1513"/>
                <a:gd name="T70" fmla="*/ 16 w 782"/>
                <a:gd name="T71" fmla="*/ 18 h 1513"/>
                <a:gd name="T72" fmla="*/ 22 w 782"/>
                <a:gd name="T73" fmla="*/ 18 h 1513"/>
                <a:gd name="T74" fmla="*/ 32 w 782"/>
                <a:gd name="T75" fmla="*/ 17 h 1513"/>
                <a:gd name="T76" fmla="*/ 43 w 782"/>
                <a:gd name="T77" fmla="*/ 15 h 1513"/>
                <a:gd name="T78" fmla="*/ 54 w 782"/>
                <a:gd name="T79" fmla="*/ 13 h 1513"/>
                <a:gd name="T80" fmla="*/ 62 w 782"/>
                <a:gd name="T81" fmla="*/ 12 h 1513"/>
                <a:gd name="T82" fmla="*/ 75 w 782"/>
                <a:gd name="T83" fmla="*/ 9 h 1513"/>
                <a:gd name="T84" fmla="*/ 82 w 782"/>
                <a:gd name="T85" fmla="*/ 7 h 1513"/>
                <a:gd name="T86" fmla="*/ 84 w 782"/>
                <a:gd name="T87" fmla="*/ 3 h 1513"/>
                <a:gd name="T88" fmla="*/ 87 w 782"/>
                <a:gd name="T89" fmla="*/ 0 h 1513"/>
                <a:gd name="T90" fmla="*/ 89 w 782"/>
                <a:gd name="T91" fmla="*/ 8 h 151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2"/>
                <a:gd name="T139" fmla="*/ 0 h 1513"/>
                <a:gd name="T140" fmla="*/ 782 w 782"/>
                <a:gd name="T141" fmla="*/ 1513 h 151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2" h="1513">
                  <a:moveTo>
                    <a:pt x="694" y="98"/>
                  </a:moveTo>
                  <a:lnTo>
                    <a:pt x="698" y="799"/>
                  </a:lnTo>
                  <a:lnTo>
                    <a:pt x="703" y="833"/>
                  </a:lnTo>
                  <a:lnTo>
                    <a:pt x="708" y="867"/>
                  </a:lnTo>
                  <a:lnTo>
                    <a:pt x="714" y="899"/>
                  </a:lnTo>
                  <a:lnTo>
                    <a:pt x="721" y="933"/>
                  </a:lnTo>
                  <a:lnTo>
                    <a:pt x="728" y="965"/>
                  </a:lnTo>
                  <a:lnTo>
                    <a:pt x="734" y="999"/>
                  </a:lnTo>
                  <a:lnTo>
                    <a:pt x="741" y="1032"/>
                  </a:lnTo>
                  <a:lnTo>
                    <a:pt x="748" y="1066"/>
                  </a:lnTo>
                  <a:lnTo>
                    <a:pt x="753" y="1096"/>
                  </a:lnTo>
                  <a:lnTo>
                    <a:pt x="764" y="1171"/>
                  </a:lnTo>
                  <a:lnTo>
                    <a:pt x="776" y="1263"/>
                  </a:lnTo>
                  <a:lnTo>
                    <a:pt x="782" y="1348"/>
                  </a:lnTo>
                  <a:lnTo>
                    <a:pt x="781" y="1368"/>
                  </a:lnTo>
                  <a:lnTo>
                    <a:pt x="776" y="1416"/>
                  </a:lnTo>
                  <a:lnTo>
                    <a:pt x="766" y="1470"/>
                  </a:lnTo>
                  <a:lnTo>
                    <a:pt x="749" y="1513"/>
                  </a:lnTo>
                  <a:lnTo>
                    <a:pt x="746" y="1482"/>
                  </a:lnTo>
                  <a:lnTo>
                    <a:pt x="744" y="1413"/>
                  </a:lnTo>
                  <a:lnTo>
                    <a:pt x="743" y="1343"/>
                  </a:lnTo>
                  <a:lnTo>
                    <a:pt x="741" y="1312"/>
                  </a:lnTo>
                  <a:lnTo>
                    <a:pt x="739" y="1300"/>
                  </a:lnTo>
                  <a:lnTo>
                    <a:pt x="734" y="1268"/>
                  </a:lnTo>
                  <a:lnTo>
                    <a:pt x="726" y="1222"/>
                  </a:lnTo>
                  <a:lnTo>
                    <a:pt x="718" y="1166"/>
                  </a:lnTo>
                  <a:lnTo>
                    <a:pt x="708" y="1108"/>
                  </a:lnTo>
                  <a:lnTo>
                    <a:pt x="699" y="1052"/>
                  </a:lnTo>
                  <a:lnTo>
                    <a:pt x="691" y="1006"/>
                  </a:lnTo>
                  <a:lnTo>
                    <a:pt x="684" y="974"/>
                  </a:lnTo>
                  <a:lnTo>
                    <a:pt x="653" y="821"/>
                  </a:lnTo>
                  <a:lnTo>
                    <a:pt x="648" y="782"/>
                  </a:lnTo>
                  <a:lnTo>
                    <a:pt x="646" y="743"/>
                  </a:lnTo>
                  <a:lnTo>
                    <a:pt x="646" y="702"/>
                  </a:lnTo>
                  <a:lnTo>
                    <a:pt x="645" y="663"/>
                  </a:lnTo>
                  <a:lnTo>
                    <a:pt x="648" y="578"/>
                  </a:lnTo>
                  <a:lnTo>
                    <a:pt x="653" y="391"/>
                  </a:lnTo>
                  <a:lnTo>
                    <a:pt x="656" y="200"/>
                  </a:lnTo>
                  <a:lnTo>
                    <a:pt x="655" y="109"/>
                  </a:lnTo>
                  <a:lnTo>
                    <a:pt x="640" y="110"/>
                  </a:lnTo>
                  <a:lnTo>
                    <a:pt x="616" y="114"/>
                  </a:lnTo>
                  <a:lnTo>
                    <a:pt x="586" y="117"/>
                  </a:lnTo>
                  <a:lnTo>
                    <a:pt x="553" y="122"/>
                  </a:lnTo>
                  <a:lnTo>
                    <a:pt x="515" y="127"/>
                  </a:lnTo>
                  <a:lnTo>
                    <a:pt x="473" y="132"/>
                  </a:lnTo>
                  <a:lnTo>
                    <a:pt x="430" y="137"/>
                  </a:lnTo>
                  <a:lnTo>
                    <a:pt x="387" y="143"/>
                  </a:lnTo>
                  <a:lnTo>
                    <a:pt x="342" y="149"/>
                  </a:lnTo>
                  <a:lnTo>
                    <a:pt x="299" y="156"/>
                  </a:lnTo>
                  <a:lnTo>
                    <a:pt x="259" y="161"/>
                  </a:lnTo>
                  <a:lnTo>
                    <a:pt x="221" y="168"/>
                  </a:lnTo>
                  <a:lnTo>
                    <a:pt x="186" y="175"/>
                  </a:lnTo>
                  <a:lnTo>
                    <a:pt x="158" y="180"/>
                  </a:lnTo>
                  <a:lnTo>
                    <a:pt x="134" y="187"/>
                  </a:lnTo>
                  <a:lnTo>
                    <a:pt x="118" y="192"/>
                  </a:lnTo>
                  <a:lnTo>
                    <a:pt x="106" y="189"/>
                  </a:lnTo>
                  <a:lnTo>
                    <a:pt x="96" y="183"/>
                  </a:lnTo>
                  <a:lnTo>
                    <a:pt x="89" y="177"/>
                  </a:lnTo>
                  <a:lnTo>
                    <a:pt x="81" y="166"/>
                  </a:lnTo>
                  <a:lnTo>
                    <a:pt x="76" y="156"/>
                  </a:lnTo>
                  <a:lnTo>
                    <a:pt x="69" y="146"/>
                  </a:lnTo>
                  <a:lnTo>
                    <a:pt x="64" y="134"/>
                  </a:lnTo>
                  <a:lnTo>
                    <a:pt x="59" y="124"/>
                  </a:lnTo>
                  <a:lnTo>
                    <a:pt x="49" y="117"/>
                  </a:lnTo>
                  <a:lnTo>
                    <a:pt x="40" y="109"/>
                  </a:lnTo>
                  <a:lnTo>
                    <a:pt x="30" y="100"/>
                  </a:lnTo>
                  <a:lnTo>
                    <a:pt x="21" y="90"/>
                  </a:lnTo>
                  <a:lnTo>
                    <a:pt x="13" y="80"/>
                  </a:lnTo>
                  <a:lnTo>
                    <a:pt x="8" y="68"/>
                  </a:lnTo>
                  <a:lnTo>
                    <a:pt x="3" y="56"/>
                  </a:lnTo>
                  <a:lnTo>
                    <a:pt x="0" y="44"/>
                  </a:lnTo>
                  <a:lnTo>
                    <a:pt x="8" y="47"/>
                  </a:lnTo>
                  <a:lnTo>
                    <a:pt x="15" y="52"/>
                  </a:lnTo>
                  <a:lnTo>
                    <a:pt x="21" y="58"/>
                  </a:lnTo>
                  <a:lnTo>
                    <a:pt x="28" y="66"/>
                  </a:lnTo>
                  <a:lnTo>
                    <a:pt x="35" y="73"/>
                  </a:lnTo>
                  <a:lnTo>
                    <a:pt x="41" y="81"/>
                  </a:lnTo>
                  <a:lnTo>
                    <a:pt x="48" y="86"/>
                  </a:lnTo>
                  <a:lnTo>
                    <a:pt x="56" y="92"/>
                  </a:lnTo>
                  <a:lnTo>
                    <a:pt x="66" y="95"/>
                  </a:lnTo>
                  <a:lnTo>
                    <a:pt x="81" y="97"/>
                  </a:lnTo>
                  <a:lnTo>
                    <a:pt x="96" y="97"/>
                  </a:lnTo>
                  <a:lnTo>
                    <a:pt x="114" y="97"/>
                  </a:lnTo>
                  <a:lnTo>
                    <a:pt x="133" y="93"/>
                  </a:lnTo>
                  <a:lnTo>
                    <a:pt x="153" y="92"/>
                  </a:lnTo>
                  <a:lnTo>
                    <a:pt x="174" y="88"/>
                  </a:lnTo>
                  <a:lnTo>
                    <a:pt x="194" y="83"/>
                  </a:lnTo>
                  <a:lnTo>
                    <a:pt x="216" y="80"/>
                  </a:lnTo>
                  <a:lnTo>
                    <a:pt x="236" y="76"/>
                  </a:lnTo>
                  <a:lnTo>
                    <a:pt x="256" y="71"/>
                  </a:lnTo>
                  <a:lnTo>
                    <a:pt x="274" y="68"/>
                  </a:lnTo>
                  <a:lnTo>
                    <a:pt x="290" y="64"/>
                  </a:lnTo>
                  <a:lnTo>
                    <a:pt x="305" y="63"/>
                  </a:lnTo>
                  <a:lnTo>
                    <a:pt x="317" y="61"/>
                  </a:lnTo>
                  <a:lnTo>
                    <a:pt x="327" y="61"/>
                  </a:lnTo>
                  <a:lnTo>
                    <a:pt x="322" y="69"/>
                  </a:lnTo>
                  <a:lnTo>
                    <a:pt x="299" y="80"/>
                  </a:lnTo>
                  <a:lnTo>
                    <a:pt x="262" y="92"/>
                  </a:lnTo>
                  <a:lnTo>
                    <a:pt x="222" y="103"/>
                  </a:lnTo>
                  <a:lnTo>
                    <a:pt x="179" y="114"/>
                  </a:lnTo>
                  <a:lnTo>
                    <a:pt x="143" y="124"/>
                  </a:lnTo>
                  <a:lnTo>
                    <a:pt x="116" y="131"/>
                  </a:lnTo>
                  <a:lnTo>
                    <a:pt x="106" y="132"/>
                  </a:lnTo>
                  <a:lnTo>
                    <a:pt x="103" y="136"/>
                  </a:lnTo>
                  <a:lnTo>
                    <a:pt x="108" y="141"/>
                  </a:lnTo>
                  <a:lnTo>
                    <a:pt x="118" y="146"/>
                  </a:lnTo>
                  <a:lnTo>
                    <a:pt x="124" y="151"/>
                  </a:lnTo>
                  <a:lnTo>
                    <a:pt x="128" y="151"/>
                  </a:lnTo>
                  <a:lnTo>
                    <a:pt x="138" y="151"/>
                  </a:lnTo>
                  <a:lnTo>
                    <a:pt x="153" y="149"/>
                  </a:lnTo>
                  <a:lnTo>
                    <a:pt x="172" y="148"/>
                  </a:lnTo>
                  <a:lnTo>
                    <a:pt x="196" y="144"/>
                  </a:lnTo>
                  <a:lnTo>
                    <a:pt x="222" y="141"/>
                  </a:lnTo>
                  <a:lnTo>
                    <a:pt x="251" y="136"/>
                  </a:lnTo>
                  <a:lnTo>
                    <a:pt x="281" y="131"/>
                  </a:lnTo>
                  <a:lnTo>
                    <a:pt x="310" y="127"/>
                  </a:lnTo>
                  <a:lnTo>
                    <a:pt x="342" y="122"/>
                  </a:lnTo>
                  <a:lnTo>
                    <a:pt x="372" y="117"/>
                  </a:lnTo>
                  <a:lnTo>
                    <a:pt x="400" y="112"/>
                  </a:lnTo>
                  <a:lnTo>
                    <a:pt x="427" y="107"/>
                  </a:lnTo>
                  <a:lnTo>
                    <a:pt x="452" y="103"/>
                  </a:lnTo>
                  <a:lnTo>
                    <a:pt x="472" y="100"/>
                  </a:lnTo>
                  <a:lnTo>
                    <a:pt x="488" y="97"/>
                  </a:lnTo>
                  <a:lnTo>
                    <a:pt x="530" y="90"/>
                  </a:lnTo>
                  <a:lnTo>
                    <a:pt x="566" y="83"/>
                  </a:lnTo>
                  <a:lnTo>
                    <a:pt x="596" y="76"/>
                  </a:lnTo>
                  <a:lnTo>
                    <a:pt x="620" y="71"/>
                  </a:lnTo>
                  <a:lnTo>
                    <a:pt x="638" y="64"/>
                  </a:lnTo>
                  <a:lnTo>
                    <a:pt x="651" y="56"/>
                  </a:lnTo>
                  <a:lnTo>
                    <a:pt x="661" y="46"/>
                  </a:lnTo>
                  <a:lnTo>
                    <a:pt x="664" y="34"/>
                  </a:lnTo>
                  <a:lnTo>
                    <a:pt x="671" y="24"/>
                  </a:lnTo>
                  <a:lnTo>
                    <a:pt x="674" y="10"/>
                  </a:lnTo>
                  <a:lnTo>
                    <a:pt x="681" y="0"/>
                  </a:lnTo>
                  <a:lnTo>
                    <a:pt x="693" y="5"/>
                  </a:lnTo>
                  <a:lnTo>
                    <a:pt x="698" y="13"/>
                  </a:lnTo>
                  <a:lnTo>
                    <a:pt x="704" y="35"/>
                  </a:lnTo>
                  <a:lnTo>
                    <a:pt x="706" y="66"/>
                  </a:lnTo>
                  <a:lnTo>
                    <a:pt x="694" y="9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74"/>
            <p:cNvSpPr>
              <a:spLocks/>
            </p:cNvSpPr>
            <p:nvPr/>
          </p:nvSpPr>
          <p:spPr bwMode="auto">
            <a:xfrm>
              <a:off x="2632" y="2404"/>
              <a:ext cx="42" cy="25"/>
            </a:xfrm>
            <a:custGeom>
              <a:avLst/>
              <a:gdLst>
                <a:gd name="T0" fmla="*/ 11 w 84"/>
                <a:gd name="T1" fmla="*/ 0 h 51"/>
                <a:gd name="T2" fmla="*/ 10 w 84"/>
                <a:gd name="T3" fmla="*/ 0 h 51"/>
                <a:gd name="T4" fmla="*/ 9 w 84"/>
                <a:gd name="T5" fmla="*/ 1 h 51"/>
                <a:gd name="T6" fmla="*/ 8 w 84"/>
                <a:gd name="T7" fmla="*/ 2 h 51"/>
                <a:gd name="T8" fmla="*/ 7 w 84"/>
                <a:gd name="T9" fmla="*/ 3 h 51"/>
                <a:gd name="T10" fmla="*/ 5 w 84"/>
                <a:gd name="T11" fmla="*/ 4 h 51"/>
                <a:gd name="T12" fmla="*/ 5 w 84"/>
                <a:gd name="T13" fmla="*/ 5 h 51"/>
                <a:gd name="T14" fmla="*/ 3 w 84"/>
                <a:gd name="T15" fmla="*/ 5 h 51"/>
                <a:gd name="T16" fmla="*/ 2 w 84"/>
                <a:gd name="T17" fmla="*/ 6 h 51"/>
                <a:gd name="T18" fmla="*/ 1 w 84"/>
                <a:gd name="T19" fmla="*/ 6 h 51"/>
                <a:gd name="T20" fmla="*/ 1 w 84"/>
                <a:gd name="T21" fmla="*/ 6 h 51"/>
                <a:gd name="T22" fmla="*/ 1 w 84"/>
                <a:gd name="T23" fmla="*/ 5 h 51"/>
                <a:gd name="T24" fmla="*/ 0 w 84"/>
                <a:gd name="T25" fmla="*/ 5 h 51"/>
                <a:gd name="T26" fmla="*/ 1 w 84"/>
                <a:gd name="T27" fmla="*/ 5 h 51"/>
                <a:gd name="T28" fmla="*/ 2 w 84"/>
                <a:gd name="T29" fmla="*/ 4 h 51"/>
                <a:gd name="T30" fmla="*/ 3 w 84"/>
                <a:gd name="T31" fmla="*/ 3 h 51"/>
                <a:gd name="T32" fmla="*/ 5 w 84"/>
                <a:gd name="T33" fmla="*/ 2 h 51"/>
                <a:gd name="T34" fmla="*/ 7 w 84"/>
                <a:gd name="T35" fmla="*/ 1 h 51"/>
                <a:gd name="T36" fmla="*/ 9 w 84"/>
                <a:gd name="T37" fmla="*/ 0 h 51"/>
                <a:gd name="T38" fmla="*/ 10 w 84"/>
                <a:gd name="T39" fmla="*/ 0 h 51"/>
                <a:gd name="T40" fmla="*/ 11 w 84"/>
                <a:gd name="T41" fmla="*/ 0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4"/>
                <a:gd name="T64" fmla="*/ 0 h 51"/>
                <a:gd name="T65" fmla="*/ 84 w 84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4" h="51">
                  <a:moveTo>
                    <a:pt x="84" y="0"/>
                  </a:moveTo>
                  <a:lnTo>
                    <a:pt x="78" y="7"/>
                  </a:lnTo>
                  <a:lnTo>
                    <a:pt x="69" y="15"/>
                  </a:lnTo>
                  <a:lnTo>
                    <a:pt x="61" y="22"/>
                  </a:lnTo>
                  <a:lnTo>
                    <a:pt x="53" y="29"/>
                  </a:lnTo>
                  <a:lnTo>
                    <a:pt x="43" y="36"/>
                  </a:lnTo>
                  <a:lnTo>
                    <a:pt x="33" y="41"/>
                  </a:lnTo>
                  <a:lnTo>
                    <a:pt x="24" y="46"/>
                  </a:lnTo>
                  <a:lnTo>
                    <a:pt x="14" y="51"/>
                  </a:lnTo>
                  <a:lnTo>
                    <a:pt x="9" y="49"/>
                  </a:lnTo>
                  <a:lnTo>
                    <a:pt x="6" y="49"/>
                  </a:lnTo>
                  <a:lnTo>
                    <a:pt x="1" y="47"/>
                  </a:lnTo>
                  <a:lnTo>
                    <a:pt x="0" y="42"/>
                  </a:lnTo>
                  <a:lnTo>
                    <a:pt x="3" y="41"/>
                  </a:lnTo>
                  <a:lnTo>
                    <a:pt x="13" y="36"/>
                  </a:lnTo>
                  <a:lnTo>
                    <a:pt x="26" y="27"/>
                  </a:lnTo>
                  <a:lnTo>
                    <a:pt x="41" y="19"/>
                  </a:lnTo>
                  <a:lnTo>
                    <a:pt x="56" y="10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75"/>
            <p:cNvSpPr>
              <a:spLocks/>
            </p:cNvSpPr>
            <p:nvPr/>
          </p:nvSpPr>
          <p:spPr bwMode="auto">
            <a:xfrm>
              <a:off x="2582" y="2395"/>
              <a:ext cx="63" cy="33"/>
            </a:xfrm>
            <a:custGeom>
              <a:avLst/>
              <a:gdLst>
                <a:gd name="T0" fmla="*/ 16 w 126"/>
                <a:gd name="T1" fmla="*/ 1 h 64"/>
                <a:gd name="T2" fmla="*/ 16 w 126"/>
                <a:gd name="T3" fmla="*/ 2 h 64"/>
                <a:gd name="T4" fmla="*/ 14 w 126"/>
                <a:gd name="T5" fmla="*/ 3 h 64"/>
                <a:gd name="T6" fmla="*/ 13 w 126"/>
                <a:gd name="T7" fmla="*/ 5 h 64"/>
                <a:gd name="T8" fmla="*/ 11 w 126"/>
                <a:gd name="T9" fmla="*/ 6 h 64"/>
                <a:gd name="T10" fmla="*/ 9 w 126"/>
                <a:gd name="T11" fmla="*/ 7 h 64"/>
                <a:gd name="T12" fmla="*/ 7 w 126"/>
                <a:gd name="T13" fmla="*/ 8 h 64"/>
                <a:gd name="T14" fmla="*/ 5 w 126"/>
                <a:gd name="T15" fmla="*/ 9 h 64"/>
                <a:gd name="T16" fmla="*/ 4 w 126"/>
                <a:gd name="T17" fmla="*/ 9 h 64"/>
                <a:gd name="T18" fmla="*/ 2 w 126"/>
                <a:gd name="T19" fmla="*/ 8 h 64"/>
                <a:gd name="T20" fmla="*/ 1 w 126"/>
                <a:gd name="T21" fmla="*/ 8 h 64"/>
                <a:gd name="T22" fmla="*/ 1 w 126"/>
                <a:gd name="T23" fmla="*/ 7 h 64"/>
                <a:gd name="T24" fmla="*/ 0 w 126"/>
                <a:gd name="T25" fmla="*/ 6 h 64"/>
                <a:gd name="T26" fmla="*/ 1 w 126"/>
                <a:gd name="T27" fmla="*/ 6 h 64"/>
                <a:gd name="T28" fmla="*/ 1 w 126"/>
                <a:gd name="T29" fmla="*/ 5 h 64"/>
                <a:gd name="T30" fmla="*/ 2 w 126"/>
                <a:gd name="T31" fmla="*/ 5 h 64"/>
                <a:gd name="T32" fmla="*/ 3 w 126"/>
                <a:gd name="T33" fmla="*/ 6 h 64"/>
                <a:gd name="T34" fmla="*/ 4 w 126"/>
                <a:gd name="T35" fmla="*/ 6 h 64"/>
                <a:gd name="T36" fmla="*/ 6 w 126"/>
                <a:gd name="T37" fmla="*/ 5 h 64"/>
                <a:gd name="T38" fmla="*/ 8 w 126"/>
                <a:gd name="T39" fmla="*/ 4 h 64"/>
                <a:gd name="T40" fmla="*/ 10 w 126"/>
                <a:gd name="T41" fmla="*/ 3 h 64"/>
                <a:gd name="T42" fmla="*/ 12 w 126"/>
                <a:gd name="T43" fmla="*/ 2 h 64"/>
                <a:gd name="T44" fmla="*/ 13 w 126"/>
                <a:gd name="T45" fmla="*/ 1 h 64"/>
                <a:gd name="T46" fmla="*/ 15 w 126"/>
                <a:gd name="T47" fmla="*/ 1 h 64"/>
                <a:gd name="T48" fmla="*/ 16 w 126"/>
                <a:gd name="T49" fmla="*/ 0 h 64"/>
                <a:gd name="T50" fmla="*/ 16 w 126"/>
                <a:gd name="T51" fmla="*/ 1 h 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6"/>
                <a:gd name="T79" fmla="*/ 0 h 64"/>
                <a:gd name="T80" fmla="*/ 126 w 126"/>
                <a:gd name="T81" fmla="*/ 64 h 6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6" h="64">
                  <a:moveTo>
                    <a:pt x="126" y="2"/>
                  </a:moveTo>
                  <a:lnTo>
                    <a:pt x="124" y="13"/>
                  </a:lnTo>
                  <a:lnTo>
                    <a:pt x="111" y="22"/>
                  </a:lnTo>
                  <a:lnTo>
                    <a:pt x="98" y="32"/>
                  </a:lnTo>
                  <a:lnTo>
                    <a:pt x="85" y="42"/>
                  </a:lnTo>
                  <a:lnTo>
                    <a:pt x="70" y="53"/>
                  </a:lnTo>
                  <a:lnTo>
                    <a:pt x="55" y="59"/>
                  </a:lnTo>
                  <a:lnTo>
                    <a:pt x="40" y="64"/>
                  </a:lnTo>
                  <a:lnTo>
                    <a:pt x="25" y="64"/>
                  </a:lnTo>
                  <a:lnTo>
                    <a:pt x="10" y="59"/>
                  </a:lnTo>
                  <a:lnTo>
                    <a:pt x="5" y="56"/>
                  </a:lnTo>
                  <a:lnTo>
                    <a:pt x="1" y="51"/>
                  </a:lnTo>
                  <a:lnTo>
                    <a:pt x="0" y="46"/>
                  </a:lnTo>
                  <a:lnTo>
                    <a:pt x="1" y="41"/>
                  </a:lnTo>
                  <a:lnTo>
                    <a:pt x="8" y="39"/>
                  </a:lnTo>
                  <a:lnTo>
                    <a:pt x="16" y="39"/>
                  </a:lnTo>
                  <a:lnTo>
                    <a:pt x="23" y="41"/>
                  </a:lnTo>
                  <a:lnTo>
                    <a:pt x="30" y="41"/>
                  </a:lnTo>
                  <a:lnTo>
                    <a:pt x="43" y="36"/>
                  </a:lnTo>
                  <a:lnTo>
                    <a:pt x="58" y="29"/>
                  </a:lnTo>
                  <a:lnTo>
                    <a:pt x="73" y="22"/>
                  </a:lnTo>
                  <a:lnTo>
                    <a:pt x="90" y="13"/>
                  </a:lnTo>
                  <a:lnTo>
                    <a:pt x="103" y="7"/>
                  </a:lnTo>
                  <a:lnTo>
                    <a:pt x="114" y="3"/>
                  </a:lnTo>
                  <a:lnTo>
                    <a:pt x="123" y="0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76"/>
            <p:cNvSpPr>
              <a:spLocks/>
            </p:cNvSpPr>
            <p:nvPr/>
          </p:nvSpPr>
          <p:spPr bwMode="auto">
            <a:xfrm>
              <a:off x="2144" y="2515"/>
              <a:ext cx="459" cy="17"/>
            </a:xfrm>
            <a:custGeom>
              <a:avLst/>
              <a:gdLst>
                <a:gd name="T0" fmla="*/ 115 w 917"/>
                <a:gd name="T1" fmla="*/ 1 h 34"/>
                <a:gd name="T2" fmla="*/ 115 w 917"/>
                <a:gd name="T3" fmla="*/ 2 h 34"/>
                <a:gd name="T4" fmla="*/ 114 w 917"/>
                <a:gd name="T5" fmla="*/ 3 h 34"/>
                <a:gd name="T6" fmla="*/ 113 w 917"/>
                <a:gd name="T7" fmla="*/ 4 h 34"/>
                <a:gd name="T8" fmla="*/ 112 w 917"/>
                <a:gd name="T9" fmla="*/ 4 h 34"/>
                <a:gd name="T10" fmla="*/ 111 w 917"/>
                <a:gd name="T11" fmla="*/ 4 h 34"/>
                <a:gd name="T12" fmla="*/ 108 w 917"/>
                <a:gd name="T13" fmla="*/ 4 h 34"/>
                <a:gd name="T14" fmla="*/ 103 w 917"/>
                <a:gd name="T15" fmla="*/ 4 h 34"/>
                <a:gd name="T16" fmla="*/ 96 w 917"/>
                <a:gd name="T17" fmla="*/ 4 h 34"/>
                <a:gd name="T18" fmla="*/ 89 w 917"/>
                <a:gd name="T19" fmla="*/ 4 h 34"/>
                <a:gd name="T20" fmla="*/ 80 w 917"/>
                <a:gd name="T21" fmla="*/ 4 h 34"/>
                <a:gd name="T22" fmla="*/ 70 w 917"/>
                <a:gd name="T23" fmla="*/ 4 h 34"/>
                <a:gd name="T24" fmla="*/ 60 w 917"/>
                <a:gd name="T25" fmla="*/ 4 h 34"/>
                <a:gd name="T26" fmla="*/ 51 w 917"/>
                <a:gd name="T27" fmla="*/ 4 h 34"/>
                <a:gd name="T28" fmla="*/ 41 w 917"/>
                <a:gd name="T29" fmla="*/ 4 h 34"/>
                <a:gd name="T30" fmla="*/ 32 w 917"/>
                <a:gd name="T31" fmla="*/ 4 h 34"/>
                <a:gd name="T32" fmla="*/ 24 w 917"/>
                <a:gd name="T33" fmla="*/ 4 h 34"/>
                <a:gd name="T34" fmla="*/ 17 w 917"/>
                <a:gd name="T35" fmla="*/ 4 h 34"/>
                <a:gd name="T36" fmla="*/ 11 w 917"/>
                <a:gd name="T37" fmla="*/ 4 h 34"/>
                <a:gd name="T38" fmla="*/ 7 w 917"/>
                <a:gd name="T39" fmla="*/ 4 h 34"/>
                <a:gd name="T40" fmla="*/ 5 w 917"/>
                <a:gd name="T41" fmla="*/ 4 h 34"/>
                <a:gd name="T42" fmla="*/ 4 w 917"/>
                <a:gd name="T43" fmla="*/ 4 h 34"/>
                <a:gd name="T44" fmla="*/ 2 w 917"/>
                <a:gd name="T45" fmla="*/ 2 h 34"/>
                <a:gd name="T46" fmla="*/ 1 w 917"/>
                <a:gd name="T47" fmla="*/ 2 h 34"/>
                <a:gd name="T48" fmla="*/ 0 w 917"/>
                <a:gd name="T49" fmla="*/ 1 h 34"/>
                <a:gd name="T50" fmla="*/ 2 w 917"/>
                <a:gd name="T51" fmla="*/ 1 h 34"/>
                <a:gd name="T52" fmla="*/ 5 w 917"/>
                <a:gd name="T53" fmla="*/ 1 h 34"/>
                <a:gd name="T54" fmla="*/ 11 w 917"/>
                <a:gd name="T55" fmla="*/ 1 h 34"/>
                <a:gd name="T56" fmla="*/ 18 w 917"/>
                <a:gd name="T57" fmla="*/ 1 h 34"/>
                <a:gd name="T58" fmla="*/ 27 w 917"/>
                <a:gd name="T59" fmla="*/ 1 h 34"/>
                <a:gd name="T60" fmla="*/ 36 w 917"/>
                <a:gd name="T61" fmla="*/ 1 h 34"/>
                <a:gd name="T62" fmla="*/ 47 w 917"/>
                <a:gd name="T63" fmla="*/ 1 h 34"/>
                <a:gd name="T64" fmla="*/ 57 w 917"/>
                <a:gd name="T65" fmla="*/ 0 h 34"/>
                <a:gd name="T66" fmla="*/ 68 w 917"/>
                <a:gd name="T67" fmla="*/ 0 h 34"/>
                <a:gd name="T68" fmla="*/ 78 w 917"/>
                <a:gd name="T69" fmla="*/ 0 h 34"/>
                <a:gd name="T70" fmla="*/ 88 w 917"/>
                <a:gd name="T71" fmla="*/ 0 h 34"/>
                <a:gd name="T72" fmla="*/ 96 w 917"/>
                <a:gd name="T73" fmla="*/ 0 h 34"/>
                <a:gd name="T74" fmla="*/ 104 w 917"/>
                <a:gd name="T75" fmla="*/ 1 h 34"/>
                <a:gd name="T76" fmla="*/ 110 w 917"/>
                <a:gd name="T77" fmla="*/ 1 h 34"/>
                <a:gd name="T78" fmla="*/ 113 w 917"/>
                <a:gd name="T79" fmla="*/ 1 h 34"/>
                <a:gd name="T80" fmla="*/ 115 w 917"/>
                <a:gd name="T81" fmla="*/ 1 h 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17"/>
                <a:gd name="T124" fmla="*/ 0 h 34"/>
                <a:gd name="T125" fmla="*/ 917 w 917"/>
                <a:gd name="T126" fmla="*/ 34 h 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17" h="34">
                  <a:moveTo>
                    <a:pt x="917" y="12"/>
                  </a:moveTo>
                  <a:lnTo>
                    <a:pt x="916" y="17"/>
                  </a:lnTo>
                  <a:lnTo>
                    <a:pt x="909" y="23"/>
                  </a:lnTo>
                  <a:lnTo>
                    <a:pt x="902" y="30"/>
                  </a:lnTo>
                  <a:lnTo>
                    <a:pt x="896" y="32"/>
                  </a:lnTo>
                  <a:lnTo>
                    <a:pt x="886" y="32"/>
                  </a:lnTo>
                  <a:lnTo>
                    <a:pt x="861" y="32"/>
                  </a:lnTo>
                  <a:lnTo>
                    <a:pt x="819" y="32"/>
                  </a:lnTo>
                  <a:lnTo>
                    <a:pt x="768" y="32"/>
                  </a:lnTo>
                  <a:lnTo>
                    <a:pt x="705" y="32"/>
                  </a:lnTo>
                  <a:lnTo>
                    <a:pt x="635" y="32"/>
                  </a:lnTo>
                  <a:lnTo>
                    <a:pt x="558" y="32"/>
                  </a:lnTo>
                  <a:lnTo>
                    <a:pt x="480" y="32"/>
                  </a:lnTo>
                  <a:lnTo>
                    <a:pt x="402" y="32"/>
                  </a:lnTo>
                  <a:lnTo>
                    <a:pt x="326" y="32"/>
                  </a:lnTo>
                  <a:lnTo>
                    <a:pt x="252" y="32"/>
                  </a:lnTo>
                  <a:lnTo>
                    <a:pt x="186" y="32"/>
                  </a:lnTo>
                  <a:lnTo>
                    <a:pt x="129" y="34"/>
                  </a:lnTo>
                  <a:lnTo>
                    <a:pt x="83" y="34"/>
                  </a:lnTo>
                  <a:lnTo>
                    <a:pt x="51" y="34"/>
                  </a:lnTo>
                  <a:lnTo>
                    <a:pt x="35" y="34"/>
                  </a:lnTo>
                  <a:lnTo>
                    <a:pt x="26" y="29"/>
                  </a:lnTo>
                  <a:lnTo>
                    <a:pt x="15" y="20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0" y="8"/>
                  </a:lnTo>
                  <a:lnTo>
                    <a:pt x="38" y="6"/>
                  </a:lnTo>
                  <a:lnTo>
                    <a:pt x="83" y="6"/>
                  </a:lnTo>
                  <a:lnTo>
                    <a:pt x="141" y="5"/>
                  </a:lnTo>
                  <a:lnTo>
                    <a:pt x="209" y="3"/>
                  </a:lnTo>
                  <a:lnTo>
                    <a:pt x="287" y="3"/>
                  </a:lnTo>
                  <a:lnTo>
                    <a:pt x="369" y="1"/>
                  </a:lnTo>
                  <a:lnTo>
                    <a:pt x="454" y="0"/>
                  </a:lnTo>
                  <a:lnTo>
                    <a:pt x="538" y="0"/>
                  </a:lnTo>
                  <a:lnTo>
                    <a:pt x="621" y="0"/>
                  </a:lnTo>
                  <a:lnTo>
                    <a:pt x="698" y="0"/>
                  </a:lnTo>
                  <a:lnTo>
                    <a:pt x="768" y="0"/>
                  </a:lnTo>
                  <a:lnTo>
                    <a:pt x="828" y="1"/>
                  </a:lnTo>
                  <a:lnTo>
                    <a:pt x="874" y="5"/>
                  </a:lnTo>
                  <a:lnTo>
                    <a:pt x="904" y="8"/>
                  </a:lnTo>
                  <a:lnTo>
                    <a:pt x="917" y="1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77"/>
            <p:cNvSpPr>
              <a:spLocks/>
            </p:cNvSpPr>
            <p:nvPr/>
          </p:nvSpPr>
          <p:spPr bwMode="auto">
            <a:xfrm>
              <a:off x="2589" y="2548"/>
              <a:ext cx="15" cy="253"/>
            </a:xfrm>
            <a:custGeom>
              <a:avLst/>
              <a:gdLst>
                <a:gd name="T0" fmla="*/ 4 w 30"/>
                <a:gd name="T1" fmla="*/ 64 h 505"/>
                <a:gd name="T2" fmla="*/ 1 w 30"/>
                <a:gd name="T3" fmla="*/ 61 h 505"/>
                <a:gd name="T4" fmla="*/ 0 w 30"/>
                <a:gd name="T5" fmla="*/ 3 h 505"/>
                <a:gd name="T6" fmla="*/ 1 w 30"/>
                <a:gd name="T7" fmla="*/ 2 h 505"/>
                <a:gd name="T8" fmla="*/ 3 w 30"/>
                <a:gd name="T9" fmla="*/ 1 h 505"/>
                <a:gd name="T10" fmla="*/ 4 w 30"/>
                <a:gd name="T11" fmla="*/ 0 h 505"/>
                <a:gd name="T12" fmla="*/ 4 w 30"/>
                <a:gd name="T13" fmla="*/ 1 h 505"/>
                <a:gd name="T14" fmla="*/ 4 w 30"/>
                <a:gd name="T15" fmla="*/ 64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505"/>
                <a:gd name="T26" fmla="*/ 30 w 30"/>
                <a:gd name="T27" fmla="*/ 505 h 5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505">
                  <a:moveTo>
                    <a:pt x="30" y="505"/>
                  </a:moveTo>
                  <a:lnTo>
                    <a:pt x="2" y="488"/>
                  </a:lnTo>
                  <a:lnTo>
                    <a:pt x="0" y="22"/>
                  </a:lnTo>
                  <a:lnTo>
                    <a:pt x="8" y="12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30" y="50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78"/>
            <p:cNvSpPr>
              <a:spLocks/>
            </p:cNvSpPr>
            <p:nvPr/>
          </p:nvSpPr>
          <p:spPr bwMode="auto">
            <a:xfrm>
              <a:off x="2455" y="2554"/>
              <a:ext cx="114" cy="238"/>
            </a:xfrm>
            <a:custGeom>
              <a:avLst/>
              <a:gdLst>
                <a:gd name="T0" fmla="*/ 3 w 230"/>
                <a:gd name="T1" fmla="*/ 24 h 476"/>
                <a:gd name="T2" fmla="*/ 3 w 230"/>
                <a:gd name="T3" fmla="*/ 39 h 476"/>
                <a:gd name="T4" fmla="*/ 4 w 230"/>
                <a:gd name="T5" fmla="*/ 40 h 476"/>
                <a:gd name="T6" fmla="*/ 8 w 230"/>
                <a:gd name="T7" fmla="*/ 43 h 476"/>
                <a:gd name="T8" fmla="*/ 12 w 230"/>
                <a:gd name="T9" fmla="*/ 46 h 476"/>
                <a:gd name="T10" fmla="*/ 16 w 230"/>
                <a:gd name="T11" fmla="*/ 50 h 476"/>
                <a:gd name="T12" fmla="*/ 21 w 230"/>
                <a:gd name="T13" fmla="*/ 54 h 476"/>
                <a:gd name="T14" fmla="*/ 25 w 230"/>
                <a:gd name="T15" fmla="*/ 57 h 476"/>
                <a:gd name="T16" fmla="*/ 27 w 230"/>
                <a:gd name="T17" fmla="*/ 59 h 476"/>
                <a:gd name="T18" fmla="*/ 28 w 230"/>
                <a:gd name="T19" fmla="*/ 60 h 476"/>
                <a:gd name="T20" fmla="*/ 27 w 230"/>
                <a:gd name="T21" fmla="*/ 59 h 476"/>
                <a:gd name="T22" fmla="*/ 24 w 230"/>
                <a:gd name="T23" fmla="*/ 58 h 476"/>
                <a:gd name="T24" fmla="*/ 20 w 230"/>
                <a:gd name="T25" fmla="*/ 56 h 476"/>
                <a:gd name="T26" fmla="*/ 15 w 230"/>
                <a:gd name="T27" fmla="*/ 53 h 476"/>
                <a:gd name="T28" fmla="*/ 10 w 230"/>
                <a:gd name="T29" fmla="*/ 50 h 476"/>
                <a:gd name="T30" fmla="*/ 6 w 230"/>
                <a:gd name="T31" fmla="*/ 46 h 476"/>
                <a:gd name="T32" fmla="*/ 2 w 230"/>
                <a:gd name="T33" fmla="*/ 43 h 476"/>
                <a:gd name="T34" fmla="*/ 0 w 230"/>
                <a:gd name="T35" fmla="*/ 38 h 476"/>
                <a:gd name="T36" fmla="*/ 0 w 230"/>
                <a:gd name="T37" fmla="*/ 22 h 476"/>
                <a:gd name="T38" fmla="*/ 1 w 230"/>
                <a:gd name="T39" fmla="*/ 21 h 476"/>
                <a:gd name="T40" fmla="*/ 3 w 230"/>
                <a:gd name="T41" fmla="*/ 19 h 476"/>
                <a:gd name="T42" fmla="*/ 7 w 230"/>
                <a:gd name="T43" fmla="*/ 15 h 476"/>
                <a:gd name="T44" fmla="*/ 11 w 230"/>
                <a:gd name="T45" fmla="*/ 12 h 476"/>
                <a:gd name="T46" fmla="*/ 16 w 230"/>
                <a:gd name="T47" fmla="*/ 9 h 476"/>
                <a:gd name="T48" fmla="*/ 21 w 230"/>
                <a:gd name="T49" fmla="*/ 5 h 476"/>
                <a:gd name="T50" fmla="*/ 25 w 230"/>
                <a:gd name="T51" fmla="*/ 2 h 476"/>
                <a:gd name="T52" fmla="*/ 28 w 230"/>
                <a:gd name="T53" fmla="*/ 0 h 476"/>
                <a:gd name="T54" fmla="*/ 3 w 230"/>
                <a:gd name="T55" fmla="*/ 24 h 4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476"/>
                <a:gd name="T86" fmla="*/ 230 w 230"/>
                <a:gd name="T87" fmla="*/ 476 h 4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476">
                  <a:moveTo>
                    <a:pt x="27" y="191"/>
                  </a:moveTo>
                  <a:lnTo>
                    <a:pt x="27" y="306"/>
                  </a:lnTo>
                  <a:lnTo>
                    <a:pt x="39" y="318"/>
                  </a:lnTo>
                  <a:lnTo>
                    <a:pt x="64" y="338"/>
                  </a:lnTo>
                  <a:lnTo>
                    <a:pt x="97" y="366"/>
                  </a:lnTo>
                  <a:lnTo>
                    <a:pt x="133" y="396"/>
                  </a:lnTo>
                  <a:lnTo>
                    <a:pt x="170" y="425"/>
                  </a:lnTo>
                  <a:lnTo>
                    <a:pt x="202" y="451"/>
                  </a:lnTo>
                  <a:lnTo>
                    <a:pt x="223" y="468"/>
                  </a:lnTo>
                  <a:lnTo>
                    <a:pt x="230" y="476"/>
                  </a:lnTo>
                  <a:lnTo>
                    <a:pt x="220" y="471"/>
                  </a:lnTo>
                  <a:lnTo>
                    <a:pt x="197" y="459"/>
                  </a:lnTo>
                  <a:lnTo>
                    <a:pt x="163" y="442"/>
                  </a:lnTo>
                  <a:lnTo>
                    <a:pt x="125" y="420"/>
                  </a:lnTo>
                  <a:lnTo>
                    <a:pt x="85" y="395"/>
                  </a:lnTo>
                  <a:lnTo>
                    <a:pt x="49" y="367"/>
                  </a:lnTo>
                  <a:lnTo>
                    <a:pt x="20" y="337"/>
                  </a:lnTo>
                  <a:lnTo>
                    <a:pt x="0" y="304"/>
                  </a:lnTo>
                  <a:lnTo>
                    <a:pt x="4" y="175"/>
                  </a:lnTo>
                  <a:lnTo>
                    <a:pt x="10" y="168"/>
                  </a:lnTo>
                  <a:lnTo>
                    <a:pt x="30" y="150"/>
                  </a:lnTo>
                  <a:lnTo>
                    <a:pt x="60" y="124"/>
                  </a:lnTo>
                  <a:lnTo>
                    <a:pt x="95" y="95"/>
                  </a:lnTo>
                  <a:lnTo>
                    <a:pt x="133" y="65"/>
                  </a:lnTo>
                  <a:lnTo>
                    <a:pt x="172" y="36"/>
                  </a:lnTo>
                  <a:lnTo>
                    <a:pt x="203" y="14"/>
                  </a:lnTo>
                  <a:lnTo>
                    <a:pt x="228" y="0"/>
                  </a:lnTo>
                  <a:lnTo>
                    <a:pt x="27" y="19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79"/>
            <p:cNvSpPr>
              <a:spLocks/>
            </p:cNvSpPr>
            <p:nvPr/>
          </p:nvSpPr>
          <p:spPr bwMode="auto">
            <a:xfrm>
              <a:off x="2634" y="2603"/>
              <a:ext cx="76" cy="341"/>
            </a:xfrm>
            <a:custGeom>
              <a:avLst/>
              <a:gdLst>
                <a:gd name="T0" fmla="*/ 5 w 151"/>
                <a:gd name="T1" fmla="*/ 19 h 681"/>
                <a:gd name="T2" fmla="*/ 5 w 151"/>
                <a:gd name="T3" fmla="*/ 27 h 681"/>
                <a:gd name="T4" fmla="*/ 6 w 151"/>
                <a:gd name="T5" fmla="*/ 40 h 681"/>
                <a:gd name="T6" fmla="*/ 7 w 151"/>
                <a:gd name="T7" fmla="*/ 52 h 681"/>
                <a:gd name="T8" fmla="*/ 7 w 151"/>
                <a:gd name="T9" fmla="*/ 57 h 681"/>
                <a:gd name="T10" fmla="*/ 7 w 151"/>
                <a:gd name="T11" fmla="*/ 59 h 681"/>
                <a:gd name="T12" fmla="*/ 8 w 151"/>
                <a:gd name="T13" fmla="*/ 64 h 681"/>
                <a:gd name="T14" fmla="*/ 10 w 151"/>
                <a:gd name="T15" fmla="*/ 69 h 681"/>
                <a:gd name="T16" fmla="*/ 11 w 151"/>
                <a:gd name="T17" fmla="*/ 72 h 681"/>
                <a:gd name="T18" fmla="*/ 13 w 151"/>
                <a:gd name="T19" fmla="*/ 74 h 681"/>
                <a:gd name="T20" fmla="*/ 14 w 151"/>
                <a:gd name="T21" fmla="*/ 76 h 681"/>
                <a:gd name="T22" fmla="*/ 15 w 151"/>
                <a:gd name="T23" fmla="*/ 78 h 681"/>
                <a:gd name="T24" fmla="*/ 17 w 151"/>
                <a:gd name="T25" fmla="*/ 80 h 681"/>
                <a:gd name="T26" fmla="*/ 18 w 151"/>
                <a:gd name="T27" fmla="*/ 82 h 681"/>
                <a:gd name="T28" fmla="*/ 18 w 151"/>
                <a:gd name="T29" fmla="*/ 84 h 681"/>
                <a:gd name="T30" fmla="*/ 19 w 151"/>
                <a:gd name="T31" fmla="*/ 85 h 681"/>
                <a:gd name="T32" fmla="*/ 19 w 151"/>
                <a:gd name="T33" fmla="*/ 86 h 681"/>
                <a:gd name="T34" fmla="*/ 18 w 151"/>
                <a:gd name="T35" fmla="*/ 85 h 681"/>
                <a:gd name="T36" fmla="*/ 17 w 151"/>
                <a:gd name="T37" fmla="*/ 85 h 681"/>
                <a:gd name="T38" fmla="*/ 16 w 151"/>
                <a:gd name="T39" fmla="*/ 84 h 681"/>
                <a:gd name="T40" fmla="*/ 15 w 151"/>
                <a:gd name="T41" fmla="*/ 83 h 681"/>
                <a:gd name="T42" fmla="*/ 14 w 151"/>
                <a:gd name="T43" fmla="*/ 83 h 681"/>
                <a:gd name="T44" fmla="*/ 13 w 151"/>
                <a:gd name="T45" fmla="*/ 82 h 681"/>
                <a:gd name="T46" fmla="*/ 12 w 151"/>
                <a:gd name="T47" fmla="*/ 81 h 681"/>
                <a:gd name="T48" fmla="*/ 11 w 151"/>
                <a:gd name="T49" fmla="*/ 80 h 681"/>
                <a:gd name="T50" fmla="*/ 9 w 151"/>
                <a:gd name="T51" fmla="*/ 78 h 681"/>
                <a:gd name="T52" fmla="*/ 7 w 151"/>
                <a:gd name="T53" fmla="*/ 75 h 681"/>
                <a:gd name="T54" fmla="*/ 6 w 151"/>
                <a:gd name="T55" fmla="*/ 73 h 681"/>
                <a:gd name="T56" fmla="*/ 5 w 151"/>
                <a:gd name="T57" fmla="*/ 70 h 681"/>
                <a:gd name="T58" fmla="*/ 4 w 151"/>
                <a:gd name="T59" fmla="*/ 68 h 681"/>
                <a:gd name="T60" fmla="*/ 3 w 151"/>
                <a:gd name="T61" fmla="*/ 65 h 681"/>
                <a:gd name="T62" fmla="*/ 2 w 151"/>
                <a:gd name="T63" fmla="*/ 62 h 681"/>
                <a:gd name="T64" fmla="*/ 2 w 151"/>
                <a:gd name="T65" fmla="*/ 60 h 681"/>
                <a:gd name="T66" fmla="*/ 2 w 151"/>
                <a:gd name="T67" fmla="*/ 51 h 681"/>
                <a:gd name="T68" fmla="*/ 1 w 151"/>
                <a:gd name="T69" fmla="*/ 32 h 681"/>
                <a:gd name="T70" fmla="*/ 1 w 151"/>
                <a:gd name="T71" fmla="*/ 11 h 681"/>
                <a:gd name="T72" fmla="*/ 0 w 151"/>
                <a:gd name="T73" fmla="*/ 0 h 681"/>
                <a:gd name="T74" fmla="*/ 2 w 151"/>
                <a:gd name="T75" fmla="*/ 3 h 681"/>
                <a:gd name="T76" fmla="*/ 3 w 151"/>
                <a:gd name="T77" fmla="*/ 9 h 681"/>
                <a:gd name="T78" fmla="*/ 5 w 151"/>
                <a:gd name="T79" fmla="*/ 16 h 681"/>
                <a:gd name="T80" fmla="*/ 5 w 151"/>
                <a:gd name="T81" fmla="*/ 19 h 6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1"/>
                <a:gd name="T124" fmla="*/ 0 h 681"/>
                <a:gd name="T125" fmla="*/ 151 w 151"/>
                <a:gd name="T126" fmla="*/ 681 h 6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1" h="681">
                  <a:moveTo>
                    <a:pt x="36" y="146"/>
                  </a:moveTo>
                  <a:lnTo>
                    <a:pt x="38" y="216"/>
                  </a:lnTo>
                  <a:lnTo>
                    <a:pt x="44" y="318"/>
                  </a:lnTo>
                  <a:lnTo>
                    <a:pt x="51" y="413"/>
                  </a:lnTo>
                  <a:lnTo>
                    <a:pt x="54" y="454"/>
                  </a:lnTo>
                  <a:lnTo>
                    <a:pt x="56" y="469"/>
                  </a:lnTo>
                  <a:lnTo>
                    <a:pt x="61" y="505"/>
                  </a:lnTo>
                  <a:lnTo>
                    <a:pt x="73" y="545"/>
                  </a:lnTo>
                  <a:lnTo>
                    <a:pt x="88" y="576"/>
                  </a:lnTo>
                  <a:lnTo>
                    <a:pt x="98" y="588"/>
                  </a:lnTo>
                  <a:lnTo>
                    <a:pt x="108" y="603"/>
                  </a:lnTo>
                  <a:lnTo>
                    <a:pt x="119" y="622"/>
                  </a:lnTo>
                  <a:lnTo>
                    <a:pt x="129" y="639"/>
                  </a:lnTo>
                  <a:lnTo>
                    <a:pt x="137" y="656"/>
                  </a:lnTo>
                  <a:lnTo>
                    <a:pt x="144" y="670"/>
                  </a:lnTo>
                  <a:lnTo>
                    <a:pt x="149" y="678"/>
                  </a:lnTo>
                  <a:lnTo>
                    <a:pt x="151" y="681"/>
                  </a:lnTo>
                  <a:lnTo>
                    <a:pt x="141" y="680"/>
                  </a:lnTo>
                  <a:lnTo>
                    <a:pt x="131" y="676"/>
                  </a:lnTo>
                  <a:lnTo>
                    <a:pt x="123" y="671"/>
                  </a:lnTo>
                  <a:lnTo>
                    <a:pt x="114" y="664"/>
                  </a:lnTo>
                  <a:lnTo>
                    <a:pt x="106" y="658"/>
                  </a:lnTo>
                  <a:lnTo>
                    <a:pt x="98" y="651"/>
                  </a:lnTo>
                  <a:lnTo>
                    <a:pt x="89" y="644"/>
                  </a:lnTo>
                  <a:lnTo>
                    <a:pt x="81" y="637"/>
                  </a:lnTo>
                  <a:lnTo>
                    <a:pt x="68" y="619"/>
                  </a:lnTo>
                  <a:lnTo>
                    <a:pt x="54" y="600"/>
                  </a:lnTo>
                  <a:lnTo>
                    <a:pt x="43" y="579"/>
                  </a:lnTo>
                  <a:lnTo>
                    <a:pt x="33" y="559"/>
                  </a:lnTo>
                  <a:lnTo>
                    <a:pt x="26" y="539"/>
                  </a:lnTo>
                  <a:lnTo>
                    <a:pt x="19" y="517"/>
                  </a:lnTo>
                  <a:lnTo>
                    <a:pt x="16" y="496"/>
                  </a:lnTo>
                  <a:lnTo>
                    <a:pt x="14" y="474"/>
                  </a:lnTo>
                  <a:lnTo>
                    <a:pt x="11" y="404"/>
                  </a:lnTo>
                  <a:lnTo>
                    <a:pt x="6" y="250"/>
                  </a:lnTo>
                  <a:lnTo>
                    <a:pt x="1" y="88"/>
                  </a:lnTo>
                  <a:lnTo>
                    <a:pt x="0" y="0"/>
                  </a:lnTo>
                  <a:lnTo>
                    <a:pt x="13" y="20"/>
                  </a:lnTo>
                  <a:lnTo>
                    <a:pt x="24" y="71"/>
                  </a:lnTo>
                  <a:lnTo>
                    <a:pt x="33" y="122"/>
                  </a:lnTo>
                  <a:lnTo>
                    <a:pt x="36" y="14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80"/>
            <p:cNvSpPr>
              <a:spLocks/>
            </p:cNvSpPr>
            <p:nvPr/>
          </p:nvSpPr>
          <p:spPr bwMode="auto">
            <a:xfrm>
              <a:off x="2181" y="2547"/>
              <a:ext cx="238" cy="245"/>
            </a:xfrm>
            <a:custGeom>
              <a:avLst/>
              <a:gdLst>
                <a:gd name="T0" fmla="*/ 25 w 475"/>
                <a:gd name="T1" fmla="*/ 20 h 489"/>
                <a:gd name="T2" fmla="*/ 25 w 475"/>
                <a:gd name="T3" fmla="*/ 29 h 489"/>
                <a:gd name="T4" fmla="*/ 27 w 475"/>
                <a:gd name="T5" fmla="*/ 31 h 489"/>
                <a:gd name="T6" fmla="*/ 32 w 475"/>
                <a:gd name="T7" fmla="*/ 31 h 489"/>
                <a:gd name="T8" fmla="*/ 38 w 475"/>
                <a:gd name="T9" fmla="*/ 31 h 489"/>
                <a:gd name="T10" fmla="*/ 43 w 475"/>
                <a:gd name="T11" fmla="*/ 31 h 489"/>
                <a:gd name="T12" fmla="*/ 48 w 475"/>
                <a:gd name="T13" fmla="*/ 31 h 489"/>
                <a:gd name="T14" fmla="*/ 53 w 475"/>
                <a:gd name="T15" fmla="*/ 31 h 489"/>
                <a:gd name="T16" fmla="*/ 56 w 475"/>
                <a:gd name="T17" fmla="*/ 31 h 489"/>
                <a:gd name="T18" fmla="*/ 59 w 475"/>
                <a:gd name="T19" fmla="*/ 31 h 489"/>
                <a:gd name="T20" fmla="*/ 60 w 475"/>
                <a:gd name="T21" fmla="*/ 32 h 489"/>
                <a:gd name="T22" fmla="*/ 60 w 475"/>
                <a:gd name="T23" fmla="*/ 33 h 489"/>
                <a:gd name="T24" fmla="*/ 59 w 475"/>
                <a:gd name="T25" fmla="*/ 33 h 489"/>
                <a:gd name="T26" fmla="*/ 55 w 475"/>
                <a:gd name="T27" fmla="*/ 34 h 489"/>
                <a:gd name="T28" fmla="*/ 50 w 475"/>
                <a:gd name="T29" fmla="*/ 34 h 489"/>
                <a:gd name="T30" fmla="*/ 44 w 475"/>
                <a:gd name="T31" fmla="*/ 34 h 489"/>
                <a:gd name="T32" fmla="*/ 38 w 475"/>
                <a:gd name="T33" fmla="*/ 34 h 489"/>
                <a:gd name="T34" fmla="*/ 32 w 475"/>
                <a:gd name="T35" fmla="*/ 34 h 489"/>
                <a:gd name="T36" fmla="*/ 27 w 475"/>
                <a:gd name="T37" fmla="*/ 34 h 489"/>
                <a:gd name="T38" fmla="*/ 24 w 475"/>
                <a:gd name="T39" fmla="*/ 34 h 489"/>
                <a:gd name="T40" fmla="*/ 24 w 475"/>
                <a:gd name="T41" fmla="*/ 37 h 489"/>
                <a:gd name="T42" fmla="*/ 23 w 475"/>
                <a:gd name="T43" fmla="*/ 41 h 489"/>
                <a:gd name="T44" fmla="*/ 0 w 475"/>
                <a:gd name="T45" fmla="*/ 62 h 489"/>
                <a:gd name="T46" fmla="*/ 2 w 475"/>
                <a:gd name="T47" fmla="*/ 59 h 489"/>
                <a:gd name="T48" fmla="*/ 7 w 475"/>
                <a:gd name="T49" fmla="*/ 54 h 489"/>
                <a:gd name="T50" fmla="*/ 14 w 475"/>
                <a:gd name="T51" fmla="*/ 48 h 489"/>
                <a:gd name="T52" fmla="*/ 21 w 475"/>
                <a:gd name="T53" fmla="*/ 42 h 489"/>
                <a:gd name="T54" fmla="*/ 19 w 475"/>
                <a:gd name="T55" fmla="*/ 18 h 489"/>
                <a:gd name="T56" fmla="*/ 13 w 475"/>
                <a:gd name="T57" fmla="*/ 14 h 489"/>
                <a:gd name="T58" fmla="*/ 7 w 475"/>
                <a:gd name="T59" fmla="*/ 9 h 489"/>
                <a:gd name="T60" fmla="*/ 2 w 475"/>
                <a:gd name="T61" fmla="*/ 3 h 489"/>
                <a:gd name="T62" fmla="*/ 2 w 475"/>
                <a:gd name="T63" fmla="*/ 1 h 489"/>
                <a:gd name="T64" fmla="*/ 8 w 475"/>
                <a:gd name="T65" fmla="*/ 6 h 489"/>
                <a:gd name="T66" fmla="*/ 16 w 475"/>
                <a:gd name="T67" fmla="*/ 12 h 489"/>
                <a:gd name="T68" fmla="*/ 22 w 475"/>
                <a:gd name="T69" fmla="*/ 17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5"/>
                <a:gd name="T106" fmla="*/ 0 h 489"/>
                <a:gd name="T107" fmla="*/ 475 w 475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5" h="489">
                  <a:moveTo>
                    <a:pt x="182" y="134"/>
                  </a:moveTo>
                  <a:lnTo>
                    <a:pt x="196" y="156"/>
                  </a:lnTo>
                  <a:lnTo>
                    <a:pt x="196" y="193"/>
                  </a:lnTo>
                  <a:lnTo>
                    <a:pt x="194" y="227"/>
                  </a:lnTo>
                  <a:lnTo>
                    <a:pt x="197" y="243"/>
                  </a:lnTo>
                  <a:lnTo>
                    <a:pt x="216" y="244"/>
                  </a:lnTo>
                  <a:lnTo>
                    <a:pt x="236" y="246"/>
                  </a:lnTo>
                  <a:lnTo>
                    <a:pt x="256" y="246"/>
                  </a:lnTo>
                  <a:lnTo>
                    <a:pt x="277" y="246"/>
                  </a:lnTo>
                  <a:lnTo>
                    <a:pt x="299" y="246"/>
                  </a:lnTo>
                  <a:lnTo>
                    <a:pt x="320" y="246"/>
                  </a:lnTo>
                  <a:lnTo>
                    <a:pt x="342" y="246"/>
                  </a:lnTo>
                  <a:lnTo>
                    <a:pt x="364" y="246"/>
                  </a:lnTo>
                  <a:lnTo>
                    <a:pt x="384" y="244"/>
                  </a:lnTo>
                  <a:lnTo>
                    <a:pt x="402" y="244"/>
                  </a:lnTo>
                  <a:lnTo>
                    <a:pt x="420" y="244"/>
                  </a:lnTo>
                  <a:lnTo>
                    <a:pt x="435" y="244"/>
                  </a:lnTo>
                  <a:lnTo>
                    <a:pt x="448" y="246"/>
                  </a:lnTo>
                  <a:lnTo>
                    <a:pt x="458" y="246"/>
                  </a:lnTo>
                  <a:lnTo>
                    <a:pt x="467" y="248"/>
                  </a:lnTo>
                  <a:lnTo>
                    <a:pt x="472" y="249"/>
                  </a:lnTo>
                  <a:lnTo>
                    <a:pt x="473" y="253"/>
                  </a:lnTo>
                  <a:lnTo>
                    <a:pt x="475" y="255"/>
                  </a:lnTo>
                  <a:lnTo>
                    <a:pt x="475" y="258"/>
                  </a:lnTo>
                  <a:lnTo>
                    <a:pt x="473" y="261"/>
                  </a:lnTo>
                  <a:lnTo>
                    <a:pt x="467" y="263"/>
                  </a:lnTo>
                  <a:lnTo>
                    <a:pt x="453" y="265"/>
                  </a:lnTo>
                  <a:lnTo>
                    <a:pt x="438" y="265"/>
                  </a:lnTo>
                  <a:lnTo>
                    <a:pt x="418" y="266"/>
                  </a:lnTo>
                  <a:lnTo>
                    <a:pt x="397" y="266"/>
                  </a:lnTo>
                  <a:lnTo>
                    <a:pt x="372" y="266"/>
                  </a:lnTo>
                  <a:lnTo>
                    <a:pt x="347" y="266"/>
                  </a:lnTo>
                  <a:lnTo>
                    <a:pt x="322" y="266"/>
                  </a:lnTo>
                  <a:lnTo>
                    <a:pt x="297" y="266"/>
                  </a:lnTo>
                  <a:lnTo>
                    <a:pt x="272" y="266"/>
                  </a:lnTo>
                  <a:lnTo>
                    <a:pt x="251" y="266"/>
                  </a:lnTo>
                  <a:lnTo>
                    <a:pt x="231" y="266"/>
                  </a:lnTo>
                  <a:lnTo>
                    <a:pt x="212" y="266"/>
                  </a:lnTo>
                  <a:lnTo>
                    <a:pt x="201" y="266"/>
                  </a:lnTo>
                  <a:lnTo>
                    <a:pt x="192" y="266"/>
                  </a:lnTo>
                  <a:lnTo>
                    <a:pt x="189" y="266"/>
                  </a:lnTo>
                  <a:lnTo>
                    <a:pt x="186" y="289"/>
                  </a:lnTo>
                  <a:lnTo>
                    <a:pt x="184" y="306"/>
                  </a:lnTo>
                  <a:lnTo>
                    <a:pt x="184" y="323"/>
                  </a:lnTo>
                  <a:lnTo>
                    <a:pt x="186" y="346"/>
                  </a:lnTo>
                  <a:lnTo>
                    <a:pt x="0" y="489"/>
                  </a:lnTo>
                  <a:lnTo>
                    <a:pt x="1" y="482"/>
                  </a:lnTo>
                  <a:lnTo>
                    <a:pt x="13" y="467"/>
                  </a:lnTo>
                  <a:lnTo>
                    <a:pt x="31" y="448"/>
                  </a:lnTo>
                  <a:lnTo>
                    <a:pt x="54" y="426"/>
                  </a:lnTo>
                  <a:lnTo>
                    <a:pt x="81" y="401"/>
                  </a:lnTo>
                  <a:lnTo>
                    <a:pt x="109" y="377"/>
                  </a:lnTo>
                  <a:lnTo>
                    <a:pt x="138" y="353"/>
                  </a:lnTo>
                  <a:lnTo>
                    <a:pt x="166" y="331"/>
                  </a:lnTo>
                  <a:lnTo>
                    <a:pt x="169" y="156"/>
                  </a:lnTo>
                  <a:lnTo>
                    <a:pt x="146" y="144"/>
                  </a:lnTo>
                  <a:lnTo>
                    <a:pt x="123" y="127"/>
                  </a:lnTo>
                  <a:lnTo>
                    <a:pt x="98" y="108"/>
                  </a:lnTo>
                  <a:lnTo>
                    <a:pt x="76" y="88"/>
                  </a:lnTo>
                  <a:lnTo>
                    <a:pt x="53" y="66"/>
                  </a:lnTo>
                  <a:lnTo>
                    <a:pt x="33" y="42"/>
                  </a:lnTo>
                  <a:lnTo>
                    <a:pt x="16" y="20"/>
                  </a:lnTo>
                  <a:lnTo>
                    <a:pt x="1" y="0"/>
                  </a:lnTo>
                  <a:lnTo>
                    <a:pt x="10" y="5"/>
                  </a:lnTo>
                  <a:lnTo>
                    <a:pt x="31" y="20"/>
                  </a:lnTo>
                  <a:lnTo>
                    <a:pt x="59" y="42"/>
                  </a:lnTo>
                  <a:lnTo>
                    <a:pt x="93" y="66"/>
                  </a:lnTo>
                  <a:lnTo>
                    <a:pt x="126" y="91"/>
                  </a:lnTo>
                  <a:lnTo>
                    <a:pt x="154" y="113"/>
                  </a:lnTo>
                  <a:lnTo>
                    <a:pt x="174" y="129"/>
                  </a:lnTo>
                  <a:lnTo>
                    <a:pt x="182" y="13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81"/>
            <p:cNvSpPr>
              <a:spLocks/>
            </p:cNvSpPr>
            <p:nvPr/>
          </p:nvSpPr>
          <p:spPr bwMode="auto">
            <a:xfrm>
              <a:off x="2145" y="2543"/>
              <a:ext cx="16" cy="257"/>
            </a:xfrm>
            <a:custGeom>
              <a:avLst/>
              <a:gdLst>
                <a:gd name="T0" fmla="*/ 4 w 32"/>
                <a:gd name="T1" fmla="*/ 61 h 515"/>
                <a:gd name="T2" fmla="*/ 4 w 32"/>
                <a:gd name="T3" fmla="*/ 62 h 515"/>
                <a:gd name="T4" fmla="*/ 3 w 32"/>
                <a:gd name="T5" fmla="*/ 63 h 515"/>
                <a:gd name="T6" fmla="*/ 2 w 32"/>
                <a:gd name="T7" fmla="*/ 64 h 515"/>
                <a:gd name="T8" fmla="*/ 0 w 32"/>
                <a:gd name="T9" fmla="*/ 64 h 515"/>
                <a:gd name="T10" fmla="*/ 0 w 32"/>
                <a:gd name="T11" fmla="*/ 54 h 515"/>
                <a:gd name="T12" fmla="*/ 0 w 32"/>
                <a:gd name="T13" fmla="*/ 33 h 515"/>
                <a:gd name="T14" fmla="*/ 0 w 32"/>
                <a:gd name="T15" fmla="*/ 11 h 515"/>
                <a:gd name="T16" fmla="*/ 0 w 32"/>
                <a:gd name="T17" fmla="*/ 0 h 515"/>
                <a:gd name="T18" fmla="*/ 1 w 32"/>
                <a:gd name="T19" fmla="*/ 0 h 515"/>
                <a:gd name="T20" fmla="*/ 2 w 32"/>
                <a:gd name="T21" fmla="*/ 1 h 515"/>
                <a:gd name="T22" fmla="*/ 3 w 32"/>
                <a:gd name="T23" fmla="*/ 3 h 515"/>
                <a:gd name="T24" fmla="*/ 4 w 32"/>
                <a:gd name="T25" fmla="*/ 5 h 515"/>
                <a:gd name="T26" fmla="*/ 4 w 32"/>
                <a:gd name="T27" fmla="*/ 61 h 5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15"/>
                <a:gd name="T44" fmla="*/ 32 w 32"/>
                <a:gd name="T45" fmla="*/ 515 h 5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15">
                  <a:moveTo>
                    <a:pt x="32" y="488"/>
                  </a:moveTo>
                  <a:lnTo>
                    <a:pt x="29" y="498"/>
                  </a:lnTo>
                  <a:lnTo>
                    <a:pt x="24" y="510"/>
                  </a:lnTo>
                  <a:lnTo>
                    <a:pt x="14" y="515"/>
                  </a:lnTo>
                  <a:lnTo>
                    <a:pt x="0" y="512"/>
                  </a:lnTo>
                  <a:lnTo>
                    <a:pt x="0" y="437"/>
                  </a:lnTo>
                  <a:lnTo>
                    <a:pt x="0" y="267"/>
                  </a:lnTo>
                  <a:lnTo>
                    <a:pt x="0" y="94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25" y="27"/>
                  </a:lnTo>
                  <a:lnTo>
                    <a:pt x="32" y="43"/>
                  </a:lnTo>
                  <a:lnTo>
                    <a:pt x="32" y="48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8" name="Freeform 82"/>
            <p:cNvSpPr>
              <a:spLocks/>
            </p:cNvSpPr>
            <p:nvPr/>
          </p:nvSpPr>
          <p:spPr bwMode="auto">
            <a:xfrm>
              <a:off x="2096" y="2807"/>
              <a:ext cx="510" cy="186"/>
            </a:xfrm>
            <a:custGeom>
              <a:avLst/>
              <a:gdLst>
                <a:gd name="T0" fmla="*/ 119 w 1021"/>
                <a:gd name="T1" fmla="*/ 46 h 372"/>
                <a:gd name="T2" fmla="*/ 118 w 1021"/>
                <a:gd name="T3" fmla="*/ 46 h 372"/>
                <a:gd name="T4" fmla="*/ 117 w 1021"/>
                <a:gd name="T5" fmla="*/ 47 h 372"/>
                <a:gd name="T6" fmla="*/ 116 w 1021"/>
                <a:gd name="T7" fmla="*/ 47 h 372"/>
                <a:gd name="T8" fmla="*/ 115 w 1021"/>
                <a:gd name="T9" fmla="*/ 46 h 372"/>
                <a:gd name="T10" fmla="*/ 115 w 1021"/>
                <a:gd name="T11" fmla="*/ 5 h 372"/>
                <a:gd name="T12" fmla="*/ 114 w 1021"/>
                <a:gd name="T13" fmla="*/ 5 h 372"/>
                <a:gd name="T14" fmla="*/ 111 w 1021"/>
                <a:gd name="T15" fmla="*/ 5 h 372"/>
                <a:gd name="T16" fmla="*/ 105 w 1021"/>
                <a:gd name="T17" fmla="*/ 5 h 372"/>
                <a:gd name="T18" fmla="*/ 99 w 1021"/>
                <a:gd name="T19" fmla="*/ 5 h 372"/>
                <a:gd name="T20" fmla="*/ 90 w 1021"/>
                <a:gd name="T21" fmla="*/ 5 h 372"/>
                <a:gd name="T22" fmla="*/ 81 w 1021"/>
                <a:gd name="T23" fmla="*/ 5 h 372"/>
                <a:gd name="T24" fmla="*/ 72 w 1021"/>
                <a:gd name="T25" fmla="*/ 5 h 372"/>
                <a:gd name="T26" fmla="*/ 62 w 1021"/>
                <a:gd name="T27" fmla="*/ 4 h 372"/>
                <a:gd name="T28" fmla="*/ 51 w 1021"/>
                <a:gd name="T29" fmla="*/ 4 h 372"/>
                <a:gd name="T30" fmla="*/ 41 w 1021"/>
                <a:gd name="T31" fmla="*/ 4 h 372"/>
                <a:gd name="T32" fmla="*/ 32 w 1021"/>
                <a:gd name="T33" fmla="*/ 4 h 372"/>
                <a:gd name="T34" fmla="*/ 23 w 1021"/>
                <a:gd name="T35" fmla="*/ 5 h 372"/>
                <a:gd name="T36" fmla="*/ 16 w 1021"/>
                <a:gd name="T37" fmla="*/ 5 h 372"/>
                <a:gd name="T38" fmla="*/ 10 w 1021"/>
                <a:gd name="T39" fmla="*/ 5 h 372"/>
                <a:gd name="T40" fmla="*/ 6 w 1021"/>
                <a:gd name="T41" fmla="*/ 6 h 372"/>
                <a:gd name="T42" fmla="*/ 3 w 1021"/>
                <a:gd name="T43" fmla="*/ 6 h 372"/>
                <a:gd name="T44" fmla="*/ 3 w 1021"/>
                <a:gd name="T45" fmla="*/ 46 h 372"/>
                <a:gd name="T46" fmla="*/ 3 w 1021"/>
                <a:gd name="T47" fmla="*/ 47 h 372"/>
                <a:gd name="T48" fmla="*/ 1 w 1021"/>
                <a:gd name="T49" fmla="*/ 47 h 372"/>
                <a:gd name="T50" fmla="*/ 0 w 1021"/>
                <a:gd name="T51" fmla="*/ 47 h 372"/>
                <a:gd name="T52" fmla="*/ 0 w 1021"/>
                <a:gd name="T53" fmla="*/ 47 h 372"/>
                <a:gd name="T54" fmla="*/ 0 w 1021"/>
                <a:gd name="T55" fmla="*/ 1 h 372"/>
                <a:gd name="T56" fmla="*/ 2 w 1021"/>
                <a:gd name="T57" fmla="*/ 1 h 372"/>
                <a:gd name="T58" fmla="*/ 6 w 1021"/>
                <a:gd name="T59" fmla="*/ 1 h 372"/>
                <a:gd name="T60" fmla="*/ 13 w 1021"/>
                <a:gd name="T61" fmla="*/ 1 h 372"/>
                <a:gd name="T62" fmla="*/ 21 w 1021"/>
                <a:gd name="T63" fmla="*/ 1 h 372"/>
                <a:gd name="T64" fmla="*/ 30 w 1021"/>
                <a:gd name="T65" fmla="*/ 1 h 372"/>
                <a:gd name="T66" fmla="*/ 40 w 1021"/>
                <a:gd name="T67" fmla="*/ 1 h 372"/>
                <a:gd name="T68" fmla="*/ 51 w 1021"/>
                <a:gd name="T69" fmla="*/ 1 h 372"/>
                <a:gd name="T70" fmla="*/ 62 w 1021"/>
                <a:gd name="T71" fmla="*/ 0 h 372"/>
                <a:gd name="T72" fmla="*/ 73 w 1021"/>
                <a:gd name="T73" fmla="*/ 0 h 372"/>
                <a:gd name="T74" fmla="*/ 84 w 1021"/>
                <a:gd name="T75" fmla="*/ 0 h 372"/>
                <a:gd name="T76" fmla="*/ 94 w 1021"/>
                <a:gd name="T77" fmla="*/ 0 h 372"/>
                <a:gd name="T78" fmla="*/ 103 w 1021"/>
                <a:gd name="T79" fmla="*/ 0 h 372"/>
                <a:gd name="T80" fmla="*/ 110 w 1021"/>
                <a:gd name="T81" fmla="*/ 0 h 372"/>
                <a:gd name="T82" fmla="*/ 116 w 1021"/>
                <a:gd name="T83" fmla="*/ 0 h 372"/>
                <a:gd name="T84" fmla="*/ 120 w 1021"/>
                <a:gd name="T85" fmla="*/ 0 h 372"/>
                <a:gd name="T86" fmla="*/ 121 w 1021"/>
                <a:gd name="T87" fmla="*/ 0 h 372"/>
                <a:gd name="T88" fmla="*/ 122 w 1021"/>
                <a:gd name="T89" fmla="*/ 1 h 372"/>
                <a:gd name="T90" fmla="*/ 123 w 1021"/>
                <a:gd name="T91" fmla="*/ 1 h 372"/>
                <a:gd name="T92" fmla="*/ 123 w 1021"/>
                <a:gd name="T93" fmla="*/ 1 h 372"/>
                <a:gd name="T94" fmla="*/ 124 w 1021"/>
                <a:gd name="T95" fmla="*/ 1 h 372"/>
                <a:gd name="T96" fmla="*/ 125 w 1021"/>
                <a:gd name="T97" fmla="*/ 1 h 372"/>
                <a:gd name="T98" fmla="*/ 126 w 1021"/>
                <a:gd name="T99" fmla="*/ 2 h 372"/>
                <a:gd name="T100" fmla="*/ 127 w 1021"/>
                <a:gd name="T101" fmla="*/ 3 h 372"/>
                <a:gd name="T102" fmla="*/ 127 w 1021"/>
                <a:gd name="T103" fmla="*/ 3 h 372"/>
                <a:gd name="T104" fmla="*/ 126 w 1021"/>
                <a:gd name="T105" fmla="*/ 3 h 372"/>
                <a:gd name="T106" fmla="*/ 125 w 1021"/>
                <a:gd name="T107" fmla="*/ 3 h 372"/>
                <a:gd name="T108" fmla="*/ 124 w 1021"/>
                <a:gd name="T109" fmla="*/ 4 h 372"/>
                <a:gd name="T110" fmla="*/ 123 w 1021"/>
                <a:gd name="T111" fmla="*/ 4 h 372"/>
                <a:gd name="T112" fmla="*/ 122 w 1021"/>
                <a:gd name="T113" fmla="*/ 4 h 372"/>
                <a:gd name="T114" fmla="*/ 121 w 1021"/>
                <a:gd name="T115" fmla="*/ 4 h 372"/>
                <a:gd name="T116" fmla="*/ 120 w 1021"/>
                <a:gd name="T117" fmla="*/ 4 h 372"/>
                <a:gd name="T118" fmla="*/ 119 w 1021"/>
                <a:gd name="T119" fmla="*/ 5 h 372"/>
                <a:gd name="T120" fmla="*/ 119 w 1021"/>
                <a:gd name="T121" fmla="*/ 46 h 3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21"/>
                <a:gd name="T184" fmla="*/ 0 h 372"/>
                <a:gd name="T185" fmla="*/ 1021 w 1021"/>
                <a:gd name="T186" fmla="*/ 372 h 3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21" h="372">
                  <a:moveTo>
                    <a:pt x="958" y="367"/>
                  </a:moveTo>
                  <a:lnTo>
                    <a:pt x="950" y="367"/>
                  </a:lnTo>
                  <a:lnTo>
                    <a:pt x="941" y="369"/>
                  </a:lnTo>
                  <a:lnTo>
                    <a:pt x="935" y="370"/>
                  </a:lnTo>
                  <a:lnTo>
                    <a:pt x="925" y="367"/>
                  </a:lnTo>
                  <a:lnTo>
                    <a:pt x="925" y="39"/>
                  </a:lnTo>
                  <a:lnTo>
                    <a:pt x="915" y="39"/>
                  </a:lnTo>
                  <a:lnTo>
                    <a:pt x="888" y="39"/>
                  </a:lnTo>
                  <a:lnTo>
                    <a:pt x="846" y="37"/>
                  </a:lnTo>
                  <a:lnTo>
                    <a:pt x="792" y="37"/>
                  </a:lnTo>
                  <a:lnTo>
                    <a:pt x="727" y="35"/>
                  </a:lnTo>
                  <a:lnTo>
                    <a:pt x="654" y="34"/>
                  </a:lnTo>
                  <a:lnTo>
                    <a:pt x="577" y="34"/>
                  </a:lnTo>
                  <a:lnTo>
                    <a:pt x="496" y="32"/>
                  </a:lnTo>
                  <a:lnTo>
                    <a:pt x="414" y="32"/>
                  </a:lnTo>
                  <a:lnTo>
                    <a:pt x="335" y="32"/>
                  </a:lnTo>
                  <a:lnTo>
                    <a:pt x="260" y="32"/>
                  </a:lnTo>
                  <a:lnTo>
                    <a:pt x="190" y="34"/>
                  </a:lnTo>
                  <a:lnTo>
                    <a:pt x="130" y="35"/>
                  </a:lnTo>
                  <a:lnTo>
                    <a:pt x="82" y="39"/>
                  </a:lnTo>
                  <a:lnTo>
                    <a:pt x="49" y="41"/>
                  </a:lnTo>
                  <a:lnTo>
                    <a:pt x="30" y="46"/>
                  </a:lnTo>
                  <a:lnTo>
                    <a:pt x="29" y="365"/>
                  </a:lnTo>
                  <a:lnTo>
                    <a:pt x="24" y="370"/>
                  </a:lnTo>
                  <a:lnTo>
                    <a:pt x="14" y="372"/>
                  </a:lnTo>
                  <a:lnTo>
                    <a:pt x="5" y="372"/>
                  </a:lnTo>
                  <a:lnTo>
                    <a:pt x="2" y="372"/>
                  </a:lnTo>
                  <a:lnTo>
                    <a:pt x="0" y="12"/>
                  </a:lnTo>
                  <a:lnTo>
                    <a:pt x="19" y="10"/>
                  </a:lnTo>
                  <a:lnTo>
                    <a:pt x="54" y="7"/>
                  </a:lnTo>
                  <a:lnTo>
                    <a:pt x="105" y="5"/>
                  </a:lnTo>
                  <a:lnTo>
                    <a:pt x="170" y="5"/>
                  </a:lnTo>
                  <a:lnTo>
                    <a:pt x="245" y="3"/>
                  </a:lnTo>
                  <a:lnTo>
                    <a:pt x="326" y="1"/>
                  </a:lnTo>
                  <a:lnTo>
                    <a:pt x="413" y="1"/>
                  </a:lnTo>
                  <a:lnTo>
                    <a:pt x="501" y="0"/>
                  </a:lnTo>
                  <a:lnTo>
                    <a:pt x="590" y="0"/>
                  </a:lnTo>
                  <a:lnTo>
                    <a:pt x="675" y="0"/>
                  </a:lnTo>
                  <a:lnTo>
                    <a:pt x="755" y="0"/>
                  </a:lnTo>
                  <a:lnTo>
                    <a:pt x="825" y="0"/>
                  </a:lnTo>
                  <a:lnTo>
                    <a:pt x="885" y="0"/>
                  </a:lnTo>
                  <a:lnTo>
                    <a:pt x="931" y="0"/>
                  </a:lnTo>
                  <a:lnTo>
                    <a:pt x="961" y="0"/>
                  </a:lnTo>
                  <a:lnTo>
                    <a:pt x="971" y="0"/>
                  </a:lnTo>
                  <a:lnTo>
                    <a:pt x="976" y="1"/>
                  </a:lnTo>
                  <a:lnTo>
                    <a:pt x="984" y="3"/>
                  </a:lnTo>
                  <a:lnTo>
                    <a:pt x="991" y="5"/>
                  </a:lnTo>
                  <a:lnTo>
                    <a:pt x="999" y="8"/>
                  </a:lnTo>
                  <a:lnTo>
                    <a:pt x="1006" y="10"/>
                  </a:lnTo>
                  <a:lnTo>
                    <a:pt x="1013" y="13"/>
                  </a:lnTo>
                  <a:lnTo>
                    <a:pt x="1018" y="17"/>
                  </a:lnTo>
                  <a:lnTo>
                    <a:pt x="1021" y="18"/>
                  </a:lnTo>
                  <a:lnTo>
                    <a:pt x="1014" y="24"/>
                  </a:lnTo>
                  <a:lnTo>
                    <a:pt x="1006" y="25"/>
                  </a:lnTo>
                  <a:lnTo>
                    <a:pt x="996" y="29"/>
                  </a:lnTo>
                  <a:lnTo>
                    <a:pt x="986" y="30"/>
                  </a:lnTo>
                  <a:lnTo>
                    <a:pt x="978" y="30"/>
                  </a:lnTo>
                  <a:lnTo>
                    <a:pt x="969" y="32"/>
                  </a:lnTo>
                  <a:lnTo>
                    <a:pt x="961" y="32"/>
                  </a:lnTo>
                  <a:lnTo>
                    <a:pt x="956" y="34"/>
                  </a:lnTo>
                  <a:lnTo>
                    <a:pt x="958" y="36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9" name="Freeform 83"/>
            <p:cNvSpPr>
              <a:spLocks/>
            </p:cNvSpPr>
            <p:nvPr/>
          </p:nvSpPr>
          <p:spPr bwMode="auto">
            <a:xfrm>
              <a:off x="2666" y="2954"/>
              <a:ext cx="34" cy="216"/>
            </a:xfrm>
            <a:custGeom>
              <a:avLst/>
              <a:gdLst>
                <a:gd name="T0" fmla="*/ 5 w 68"/>
                <a:gd name="T1" fmla="*/ 34 h 432"/>
                <a:gd name="T2" fmla="*/ 5 w 68"/>
                <a:gd name="T3" fmla="*/ 39 h 432"/>
                <a:gd name="T4" fmla="*/ 7 w 68"/>
                <a:gd name="T5" fmla="*/ 46 h 432"/>
                <a:gd name="T6" fmla="*/ 8 w 68"/>
                <a:gd name="T7" fmla="*/ 52 h 432"/>
                <a:gd name="T8" fmla="*/ 9 w 68"/>
                <a:gd name="T9" fmla="*/ 54 h 432"/>
                <a:gd name="T10" fmla="*/ 7 w 68"/>
                <a:gd name="T11" fmla="*/ 54 h 432"/>
                <a:gd name="T12" fmla="*/ 7 w 68"/>
                <a:gd name="T13" fmla="*/ 54 h 432"/>
                <a:gd name="T14" fmla="*/ 6 w 68"/>
                <a:gd name="T15" fmla="*/ 53 h 432"/>
                <a:gd name="T16" fmla="*/ 5 w 68"/>
                <a:gd name="T17" fmla="*/ 52 h 432"/>
                <a:gd name="T18" fmla="*/ 2 w 68"/>
                <a:gd name="T19" fmla="*/ 47 h 432"/>
                <a:gd name="T20" fmla="*/ 1 w 68"/>
                <a:gd name="T21" fmla="*/ 41 h 432"/>
                <a:gd name="T22" fmla="*/ 0 w 68"/>
                <a:gd name="T23" fmla="*/ 33 h 432"/>
                <a:gd name="T24" fmla="*/ 1 w 68"/>
                <a:gd name="T25" fmla="*/ 24 h 432"/>
                <a:gd name="T26" fmla="*/ 1 w 68"/>
                <a:gd name="T27" fmla="*/ 16 h 432"/>
                <a:gd name="T28" fmla="*/ 3 w 68"/>
                <a:gd name="T29" fmla="*/ 9 h 432"/>
                <a:gd name="T30" fmla="*/ 4 w 68"/>
                <a:gd name="T31" fmla="*/ 3 h 432"/>
                <a:gd name="T32" fmla="*/ 6 w 68"/>
                <a:gd name="T33" fmla="*/ 0 h 432"/>
                <a:gd name="T34" fmla="*/ 5 w 68"/>
                <a:gd name="T35" fmla="*/ 3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8"/>
                <a:gd name="T55" fmla="*/ 0 h 432"/>
                <a:gd name="T56" fmla="*/ 68 w 68"/>
                <a:gd name="T57" fmla="*/ 432 h 4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8" h="432">
                  <a:moveTo>
                    <a:pt x="40" y="265"/>
                  </a:moveTo>
                  <a:lnTo>
                    <a:pt x="43" y="308"/>
                  </a:lnTo>
                  <a:lnTo>
                    <a:pt x="53" y="364"/>
                  </a:lnTo>
                  <a:lnTo>
                    <a:pt x="63" y="411"/>
                  </a:lnTo>
                  <a:lnTo>
                    <a:pt x="68" y="432"/>
                  </a:lnTo>
                  <a:lnTo>
                    <a:pt x="60" y="432"/>
                  </a:lnTo>
                  <a:lnTo>
                    <a:pt x="53" y="428"/>
                  </a:lnTo>
                  <a:lnTo>
                    <a:pt x="46" y="421"/>
                  </a:lnTo>
                  <a:lnTo>
                    <a:pt x="41" y="416"/>
                  </a:lnTo>
                  <a:lnTo>
                    <a:pt x="18" y="376"/>
                  </a:lnTo>
                  <a:lnTo>
                    <a:pt x="5" y="321"/>
                  </a:lnTo>
                  <a:lnTo>
                    <a:pt x="0" y="257"/>
                  </a:lnTo>
                  <a:lnTo>
                    <a:pt x="3" y="190"/>
                  </a:lnTo>
                  <a:lnTo>
                    <a:pt x="10" y="127"/>
                  </a:lnTo>
                  <a:lnTo>
                    <a:pt x="21" y="70"/>
                  </a:lnTo>
                  <a:lnTo>
                    <a:pt x="35" y="25"/>
                  </a:lnTo>
                  <a:lnTo>
                    <a:pt x="50" y="0"/>
                  </a:lnTo>
                  <a:lnTo>
                    <a:pt x="40" y="26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0" name="Freeform 84"/>
            <p:cNvSpPr>
              <a:spLocks/>
            </p:cNvSpPr>
            <p:nvPr/>
          </p:nvSpPr>
          <p:spPr bwMode="auto">
            <a:xfrm>
              <a:off x="2078" y="3003"/>
              <a:ext cx="554" cy="257"/>
            </a:xfrm>
            <a:custGeom>
              <a:avLst/>
              <a:gdLst>
                <a:gd name="T0" fmla="*/ 139 w 1107"/>
                <a:gd name="T1" fmla="*/ 57 h 514"/>
                <a:gd name="T2" fmla="*/ 138 w 1107"/>
                <a:gd name="T3" fmla="*/ 59 h 514"/>
                <a:gd name="T4" fmla="*/ 137 w 1107"/>
                <a:gd name="T5" fmla="*/ 61 h 514"/>
                <a:gd name="T6" fmla="*/ 136 w 1107"/>
                <a:gd name="T7" fmla="*/ 63 h 514"/>
                <a:gd name="T8" fmla="*/ 135 w 1107"/>
                <a:gd name="T9" fmla="*/ 63 h 514"/>
                <a:gd name="T10" fmla="*/ 135 w 1107"/>
                <a:gd name="T11" fmla="*/ 4 h 514"/>
                <a:gd name="T12" fmla="*/ 6 w 1107"/>
                <a:gd name="T13" fmla="*/ 5 h 514"/>
                <a:gd name="T14" fmla="*/ 6 w 1107"/>
                <a:gd name="T15" fmla="*/ 59 h 514"/>
                <a:gd name="T16" fmla="*/ 5 w 1107"/>
                <a:gd name="T17" fmla="*/ 61 h 514"/>
                <a:gd name="T18" fmla="*/ 3 w 1107"/>
                <a:gd name="T19" fmla="*/ 63 h 514"/>
                <a:gd name="T20" fmla="*/ 2 w 1107"/>
                <a:gd name="T21" fmla="*/ 64 h 514"/>
                <a:gd name="T22" fmla="*/ 1 w 1107"/>
                <a:gd name="T23" fmla="*/ 63 h 514"/>
                <a:gd name="T24" fmla="*/ 0 w 1107"/>
                <a:gd name="T25" fmla="*/ 3 h 514"/>
                <a:gd name="T26" fmla="*/ 1 w 1107"/>
                <a:gd name="T27" fmla="*/ 2 h 514"/>
                <a:gd name="T28" fmla="*/ 3 w 1107"/>
                <a:gd name="T29" fmla="*/ 2 h 514"/>
                <a:gd name="T30" fmla="*/ 5 w 1107"/>
                <a:gd name="T31" fmla="*/ 1 h 514"/>
                <a:gd name="T32" fmla="*/ 8 w 1107"/>
                <a:gd name="T33" fmla="*/ 1 h 514"/>
                <a:gd name="T34" fmla="*/ 11 w 1107"/>
                <a:gd name="T35" fmla="*/ 1 h 514"/>
                <a:gd name="T36" fmla="*/ 15 w 1107"/>
                <a:gd name="T37" fmla="*/ 1 h 514"/>
                <a:gd name="T38" fmla="*/ 19 w 1107"/>
                <a:gd name="T39" fmla="*/ 1 h 514"/>
                <a:gd name="T40" fmla="*/ 24 w 1107"/>
                <a:gd name="T41" fmla="*/ 1 h 514"/>
                <a:gd name="T42" fmla="*/ 29 w 1107"/>
                <a:gd name="T43" fmla="*/ 1 h 514"/>
                <a:gd name="T44" fmla="*/ 34 w 1107"/>
                <a:gd name="T45" fmla="*/ 1 h 514"/>
                <a:gd name="T46" fmla="*/ 40 w 1107"/>
                <a:gd name="T47" fmla="*/ 0 h 514"/>
                <a:gd name="T48" fmla="*/ 46 w 1107"/>
                <a:gd name="T49" fmla="*/ 0 h 514"/>
                <a:gd name="T50" fmla="*/ 52 w 1107"/>
                <a:gd name="T51" fmla="*/ 0 h 514"/>
                <a:gd name="T52" fmla="*/ 58 w 1107"/>
                <a:gd name="T53" fmla="*/ 0 h 514"/>
                <a:gd name="T54" fmla="*/ 64 w 1107"/>
                <a:gd name="T55" fmla="*/ 0 h 514"/>
                <a:gd name="T56" fmla="*/ 70 w 1107"/>
                <a:gd name="T57" fmla="*/ 0 h 514"/>
                <a:gd name="T58" fmla="*/ 77 w 1107"/>
                <a:gd name="T59" fmla="*/ 0 h 514"/>
                <a:gd name="T60" fmla="*/ 83 w 1107"/>
                <a:gd name="T61" fmla="*/ 1 h 514"/>
                <a:gd name="T62" fmla="*/ 89 w 1107"/>
                <a:gd name="T63" fmla="*/ 1 h 514"/>
                <a:gd name="T64" fmla="*/ 95 w 1107"/>
                <a:gd name="T65" fmla="*/ 1 h 514"/>
                <a:gd name="T66" fmla="*/ 101 w 1107"/>
                <a:gd name="T67" fmla="*/ 1 h 514"/>
                <a:gd name="T68" fmla="*/ 106 w 1107"/>
                <a:gd name="T69" fmla="*/ 1 h 514"/>
                <a:gd name="T70" fmla="*/ 112 w 1107"/>
                <a:gd name="T71" fmla="*/ 1 h 514"/>
                <a:gd name="T72" fmla="*/ 117 w 1107"/>
                <a:gd name="T73" fmla="*/ 1 h 514"/>
                <a:gd name="T74" fmla="*/ 121 w 1107"/>
                <a:gd name="T75" fmla="*/ 1 h 514"/>
                <a:gd name="T76" fmla="*/ 125 w 1107"/>
                <a:gd name="T77" fmla="*/ 1 h 514"/>
                <a:gd name="T78" fmla="*/ 129 w 1107"/>
                <a:gd name="T79" fmla="*/ 1 h 514"/>
                <a:gd name="T80" fmla="*/ 132 w 1107"/>
                <a:gd name="T81" fmla="*/ 1 h 514"/>
                <a:gd name="T82" fmla="*/ 135 w 1107"/>
                <a:gd name="T83" fmla="*/ 1 h 514"/>
                <a:gd name="T84" fmla="*/ 137 w 1107"/>
                <a:gd name="T85" fmla="*/ 1 h 514"/>
                <a:gd name="T86" fmla="*/ 138 w 1107"/>
                <a:gd name="T87" fmla="*/ 1 h 514"/>
                <a:gd name="T88" fmla="*/ 139 w 1107"/>
                <a:gd name="T89" fmla="*/ 1 h 514"/>
                <a:gd name="T90" fmla="*/ 139 w 1107"/>
                <a:gd name="T91" fmla="*/ 57 h 5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07"/>
                <a:gd name="T139" fmla="*/ 0 h 514"/>
                <a:gd name="T140" fmla="*/ 1107 w 1107"/>
                <a:gd name="T141" fmla="*/ 514 h 51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07" h="514">
                  <a:moveTo>
                    <a:pt x="1107" y="453"/>
                  </a:moveTo>
                  <a:lnTo>
                    <a:pt x="1100" y="475"/>
                  </a:lnTo>
                  <a:lnTo>
                    <a:pt x="1093" y="492"/>
                  </a:lnTo>
                  <a:lnTo>
                    <a:pt x="1087" y="502"/>
                  </a:lnTo>
                  <a:lnTo>
                    <a:pt x="1077" y="504"/>
                  </a:lnTo>
                  <a:lnTo>
                    <a:pt x="1075" y="33"/>
                  </a:lnTo>
                  <a:lnTo>
                    <a:pt x="41" y="38"/>
                  </a:lnTo>
                  <a:lnTo>
                    <a:pt x="41" y="470"/>
                  </a:lnTo>
                  <a:lnTo>
                    <a:pt x="34" y="485"/>
                  </a:lnTo>
                  <a:lnTo>
                    <a:pt x="24" y="504"/>
                  </a:lnTo>
                  <a:lnTo>
                    <a:pt x="11" y="514"/>
                  </a:lnTo>
                  <a:lnTo>
                    <a:pt x="3" y="505"/>
                  </a:lnTo>
                  <a:lnTo>
                    <a:pt x="0" y="23"/>
                  </a:lnTo>
                  <a:lnTo>
                    <a:pt x="6" y="19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58" y="11"/>
                  </a:lnTo>
                  <a:lnTo>
                    <a:pt x="84" y="7"/>
                  </a:lnTo>
                  <a:lnTo>
                    <a:pt x="116" y="6"/>
                  </a:lnTo>
                  <a:lnTo>
                    <a:pt x="149" y="4"/>
                  </a:lnTo>
                  <a:lnTo>
                    <a:pt x="187" y="4"/>
                  </a:lnTo>
                  <a:lnTo>
                    <a:pt x="227" y="2"/>
                  </a:lnTo>
                  <a:lnTo>
                    <a:pt x="270" y="2"/>
                  </a:lnTo>
                  <a:lnTo>
                    <a:pt x="315" y="0"/>
                  </a:lnTo>
                  <a:lnTo>
                    <a:pt x="362" y="0"/>
                  </a:lnTo>
                  <a:lnTo>
                    <a:pt x="410" y="0"/>
                  </a:lnTo>
                  <a:lnTo>
                    <a:pt x="460" y="0"/>
                  </a:lnTo>
                  <a:lnTo>
                    <a:pt x="510" y="0"/>
                  </a:lnTo>
                  <a:lnTo>
                    <a:pt x="560" y="0"/>
                  </a:lnTo>
                  <a:lnTo>
                    <a:pt x="611" y="0"/>
                  </a:lnTo>
                  <a:lnTo>
                    <a:pt x="661" y="2"/>
                  </a:lnTo>
                  <a:lnTo>
                    <a:pt x="709" y="2"/>
                  </a:lnTo>
                  <a:lnTo>
                    <a:pt x="757" y="2"/>
                  </a:lnTo>
                  <a:lnTo>
                    <a:pt x="804" y="4"/>
                  </a:lnTo>
                  <a:lnTo>
                    <a:pt x="847" y="4"/>
                  </a:lnTo>
                  <a:lnTo>
                    <a:pt x="890" y="6"/>
                  </a:lnTo>
                  <a:lnTo>
                    <a:pt x="930" y="6"/>
                  </a:lnTo>
                  <a:lnTo>
                    <a:pt x="965" y="7"/>
                  </a:lnTo>
                  <a:lnTo>
                    <a:pt x="998" y="7"/>
                  </a:lnTo>
                  <a:lnTo>
                    <a:pt x="1028" y="9"/>
                  </a:lnTo>
                  <a:lnTo>
                    <a:pt x="1053" y="9"/>
                  </a:lnTo>
                  <a:lnTo>
                    <a:pt x="1073" y="9"/>
                  </a:lnTo>
                  <a:lnTo>
                    <a:pt x="1090" y="11"/>
                  </a:lnTo>
                  <a:lnTo>
                    <a:pt x="1100" y="11"/>
                  </a:lnTo>
                  <a:lnTo>
                    <a:pt x="1105" y="11"/>
                  </a:lnTo>
                  <a:lnTo>
                    <a:pt x="1107" y="45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1" name="Freeform 85"/>
            <p:cNvSpPr>
              <a:spLocks/>
            </p:cNvSpPr>
            <p:nvPr/>
          </p:nvSpPr>
          <p:spPr bwMode="auto">
            <a:xfrm>
              <a:off x="2620" y="3177"/>
              <a:ext cx="271" cy="161"/>
            </a:xfrm>
            <a:custGeom>
              <a:avLst/>
              <a:gdLst>
                <a:gd name="T0" fmla="*/ 62 w 542"/>
                <a:gd name="T1" fmla="*/ 6 h 321"/>
                <a:gd name="T2" fmla="*/ 48 w 542"/>
                <a:gd name="T3" fmla="*/ 9 h 321"/>
                <a:gd name="T4" fmla="*/ 41 w 542"/>
                <a:gd name="T5" fmla="*/ 11 h 321"/>
                <a:gd name="T6" fmla="*/ 32 w 542"/>
                <a:gd name="T7" fmla="*/ 11 h 321"/>
                <a:gd name="T8" fmla="*/ 22 w 542"/>
                <a:gd name="T9" fmla="*/ 9 h 321"/>
                <a:gd name="T10" fmla="*/ 17 w 542"/>
                <a:gd name="T11" fmla="*/ 8 h 321"/>
                <a:gd name="T12" fmla="*/ 15 w 542"/>
                <a:gd name="T13" fmla="*/ 12 h 321"/>
                <a:gd name="T14" fmla="*/ 23 w 542"/>
                <a:gd name="T15" fmla="*/ 17 h 321"/>
                <a:gd name="T16" fmla="*/ 33 w 542"/>
                <a:gd name="T17" fmla="*/ 18 h 321"/>
                <a:gd name="T18" fmla="*/ 39 w 542"/>
                <a:gd name="T19" fmla="*/ 16 h 321"/>
                <a:gd name="T20" fmla="*/ 48 w 542"/>
                <a:gd name="T21" fmla="*/ 14 h 321"/>
                <a:gd name="T22" fmla="*/ 57 w 542"/>
                <a:gd name="T23" fmla="*/ 13 h 321"/>
                <a:gd name="T24" fmla="*/ 61 w 542"/>
                <a:gd name="T25" fmla="*/ 13 h 321"/>
                <a:gd name="T26" fmla="*/ 64 w 542"/>
                <a:gd name="T27" fmla="*/ 14 h 321"/>
                <a:gd name="T28" fmla="*/ 64 w 542"/>
                <a:gd name="T29" fmla="*/ 15 h 321"/>
                <a:gd name="T30" fmla="*/ 61 w 542"/>
                <a:gd name="T31" fmla="*/ 16 h 321"/>
                <a:gd name="T32" fmla="*/ 53 w 542"/>
                <a:gd name="T33" fmla="*/ 18 h 321"/>
                <a:gd name="T34" fmla="*/ 43 w 542"/>
                <a:gd name="T35" fmla="*/ 20 h 321"/>
                <a:gd name="T36" fmla="*/ 32 w 542"/>
                <a:gd name="T37" fmla="*/ 21 h 321"/>
                <a:gd name="T38" fmla="*/ 22 w 542"/>
                <a:gd name="T39" fmla="*/ 20 h 321"/>
                <a:gd name="T40" fmla="*/ 17 w 542"/>
                <a:gd name="T41" fmla="*/ 19 h 321"/>
                <a:gd name="T42" fmla="*/ 9 w 542"/>
                <a:gd name="T43" fmla="*/ 24 h 321"/>
                <a:gd name="T44" fmla="*/ 4 w 542"/>
                <a:gd name="T45" fmla="*/ 29 h 321"/>
                <a:gd name="T46" fmla="*/ 8 w 542"/>
                <a:gd name="T47" fmla="*/ 33 h 321"/>
                <a:gd name="T48" fmla="*/ 13 w 542"/>
                <a:gd name="T49" fmla="*/ 35 h 321"/>
                <a:gd name="T50" fmla="*/ 18 w 542"/>
                <a:gd name="T51" fmla="*/ 36 h 321"/>
                <a:gd name="T52" fmla="*/ 22 w 542"/>
                <a:gd name="T53" fmla="*/ 37 h 321"/>
                <a:gd name="T54" fmla="*/ 26 w 542"/>
                <a:gd name="T55" fmla="*/ 37 h 321"/>
                <a:gd name="T56" fmla="*/ 29 w 542"/>
                <a:gd name="T57" fmla="*/ 36 h 321"/>
                <a:gd name="T58" fmla="*/ 32 w 542"/>
                <a:gd name="T59" fmla="*/ 35 h 321"/>
                <a:gd name="T60" fmla="*/ 34 w 542"/>
                <a:gd name="T61" fmla="*/ 34 h 321"/>
                <a:gd name="T62" fmla="*/ 41 w 542"/>
                <a:gd name="T63" fmla="*/ 31 h 321"/>
                <a:gd name="T64" fmla="*/ 48 w 542"/>
                <a:gd name="T65" fmla="*/ 27 h 321"/>
                <a:gd name="T66" fmla="*/ 48 w 542"/>
                <a:gd name="T67" fmla="*/ 28 h 321"/>
                <a:gd name="T68" fmla="*/ 45 w 542"/>
                <a:gd name="T69" fmla="*/ 31 h 321"/>
                <a:gd name="T70" fmla="*/ 39 w 542"/>
                <a:gd name="T71" fmla="*/ 36 h 321"/>
                <a:gd name="T72" fmla="*/ 31 w 542"/>
                <a:gd name="T73" fmla="*/ 39 h 321"/>
                <a:gd name="T74" fmla="*/ 25 w 542"/>
                <a:gd name="T75" fmla="*/ 40 h 321"/>
                <a:gd name="T76" fmla="*/ 20 w 542"/>
                <a:gd name="T77" fmla="*/ 41 h 321"/>
                <a:gd name="T78" fmla="*/ 16 w 542"/>
                <a:gd name="T79" fmla="*/ 40 h 321"/>
                <a:gd name="T80" fmla="*/ 12 w 542"/>
                <a:gd name="T81" fmla="*/ 39 h 321"/>
                <a:gd name="T82" fmla="*/ 9 w 542"/>
                <a:gd name="T83" fmla="*/ 38 h 321"/>
                <a:gd name="T84" fmla="*/ 6 w 542"/>
                <a:gd name="T85" fmla="*/ 37 h 321"/>
                <a:gd name="T86" fmla="*/ 1 w 542"/>
                <a:gd name="T87" fmla="*/ 33 h 321"/>
                <a:gd name="T88" fmla="*/ 0 w 542"/>
                <a:gd name="T89" fmla="*/ 29 h 321"/>
                <a:gd name="T90" fmla="*/ 2 w 542"/>
                <a:gd name="T91" fmla="*/ 25 h 321"/>
                <a:gd name="T92" fmla="*/ 9 w 542"/>
                <a:gd name="T93" fmla="*/ 21 h 321"/>
                <a:gd name="T94" fmla="*/ 15 w 542"/>
                <a:gd name="T95" fmla="*/ 18 h 321"/>
                <a:gd name="T96" fmla="*/ 14 w 542"/>
                <a:gd name="T97" fmla="*/ 16 h 321"/>
                <a:gd name="T98" fmla="*/ 11 w 542"/>
                <a:gd name="T99" fmla="*/ 12 h 321"/>
                <a:gd name="T100" fmla="*/ 11 w 542"/>
                <a:gd name="T101" fmla="*/ 8 h 321"/>
                <a:gd name="T102" fmla="*/ 12 w 542"/>
                <a:gd name="T103" fmla="*/ 2 h 321"/>
                <a:gd name="T104" fmla="*/ 16 w 542"/>
                <a:gd name="T105" fmla="*/ 1 h 321"/>
                <a:gd name="T106" fmla="*/ 23 w 542"/>
                <a:gd name="T107" fmla="*/ 5 h 321"/>
                <a:gd name="T108" fmla="*/ 35 w 542"/>
                <a:gd name="T109" fmla="*/ 7 h 321"/>
                <a:gd name="T110" fmla="*/ 47 w 542"/>
                <a:gd name="T111" fmla="*/ 6 h 321"/>
                <a:gd name="T112" fmla="*/ 55 w 542"/>
                <a:gd name="T113" fmla="*/ 4 h 321"/>
                <a:gd name="T114" fmla="*/ 63 w 542"/>
                <a:gd name="T115" fmla="*/ 3 h 321"/>
                <a:gd name="T116" fmla="*/ 68 w 542"/>
                <a:gd name="T117" fmla="*/ 3 h 32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42"/>
                <a:gd name="T178" fmla="*/ 0 h 321"/>
                <a:gd name="T179" fmla="*/ 542 w 542"/>
                <a:gd name="T180" fmla="*/ 321 h 32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42" h="321">
                  <a:moveTo>
                    <a:pt x="542" y="22"/>
                  </a:moveTo>
                  <a:lnTo>
                    <a:pt x="522" y="32"/>
                  </a:lnTo>
                  <a:lnTo>
                    <a:pt x="494" y="42"/>
                  </a:lnTo>
                  <a:lnTo>
                    <a:pt x="459" y="53"/>
                  </a:lnTo>
                  <a:lnTo>
                    <a:pt x="422" y="63"/>
                  </a:lnTo>
                  <a:lnTo>
                    <a:pt x="386" y="71"/>
                  </a:lnTo>
                  <a:lnTo>
                    <a:pt x="356" y="78"/>
                  </a:lnTo>
                  <a:lnTo>
                    <a:pt x="336" y="82"/>
                  </a:lnTo>
                  <a:lnTo>
                    <a:pt x="328" y="83"/>
                  </a:lnTo>
                  <a:lnTo>
                    <a:pt x="304" y="87"/>
                  </a:lnTo>
                  <a:lnTo>
                    <a:pt x="279" y="88"/>
                  </a:lnTo>
                  <a:lnTo>
                    <a:pt x="253" y="88"/>
                  </a:lnTo>
                  <a:lnTo>
                    <a:pt x="228" y="85"/>
                  </a:lnTo>
                  <a:lnTo>
                    <a:pt x="203" y="80"/>
                  </a:lnTo>
                  <a:lnTo>
                    <a:pt x="178" y="71"/>
                  </a:lnTo>
                  <a:lnTo>
                    <a:pt x="156" y="61"/>
                  </a:lnTo>
                  <a:lnTo>
                    <a:pt x="135" y="49"/>
                  </a:lnTo>
                  <a:lnTo>
                    <a:pt x="132" y="59"/>
                  </a:lnTo>
                  <a:lnTo>
                    <a:pt x="128" y="71"/>
                  </a:lnTo>
                  <a:lnTo>
                    <a:pt x="127" y="82"/>
                  </a:lnTo>
                  <a:lnTo>
                    <a:pt x="123" y="92"/>
                  </a:lnTo>
                  <a:lnTo>
                    <a:pt x="142" y="109"/>
                  </a:lnTo>
                  <a:lnTo>
                    <a:pt x="163" y="121"/>
                  </a:lnTo>
                  <a:lnTo>
                    <a:pt x="185" y="131"/>
                  </a:lnTo>
                  <a:lnTo>
                    <a:pt x="210" y="136"/>
                  </a:lnTo>
                  <a:lnTo>
                    <a:pt x="233" y="139"/>
                  </a:lnTo>
                  <a:lnTo>
                    <a:pt x="258" y="139"/>
                  </a:lnTo>
                  <a:lnTo>
                    <a:pt x="281" y="136"/>
                  </a:lnTo>
                  <a:lnTo>
                    <a:pt x="304" y="129"/>
                  </a:lnTo>
                  <a:lnTo>
                    <a:pt x="311" y="127"/>
                  </a:lnTo>
                  <a:lnTo>
                    <a:pt x="329" y="124"/>
                  </a:lnTo>
                  <a:lnTo>
                    <a:pt x="354" y="119"/>
                  </a:lnTo>
                  <a:lnTo>
                    <a:pt x="383" y="112"/>
                  </a:lnTo>
                  <a:lnTo>
                    <a:pt x="412" y="105"/>
                  </a:lnTo>
                  <a:lnTo>
                    <a:pt x="437" y="100"/>
                  </a:lnTo>
                  <a:lnTo>
                    <a:pt x="457" y="97"/>
                  </a:lnTo>
                  <a:lnTo>
                    <a:pt x="466" y="95"/>
                  </a:lnTo>
                  <a:lnTo>
                    <a:pt x="479" y="97"/>
                  </a:lnTo>
                  <a:lnTo>
                    <a:pt x="491" y="99"/>
                  </a:lnTo>
                  <a:lnTo>
                    <a:pt x="499" y="100"/>
                  </a:lnTo>
                  <a:lnTo>
                    <a:pt x="506" y="102"/>
                  </a:lnTo>
                  <a:lnTo>
                    <a:pt x="509" y="105"/>
                  </a:lnTo>
                  <a:lnTo>
                    <a:pt x="511" y="107"/>
                  </a:lnTo>
                  <a:lnTo>
                    <a:pt x="512" y="110"/>
                  </a:lnTo>
                  <a:lnTo>
                    <a:pt x="511" y="114"/>
                  </a:lnTo>
                  <a:lnTo>
                    <a:pt x="507" y="116"/>
                  </a:lnTo>
                  <a:lnTo>
                    <a:pt x="501" y="117"/>
                  </a:lnTo>
                  <a:lnTo>
                    <a:pt x="487" y="122"/>
                  </a:lnTo>
                  <a:lnTo>
                    <a:pt x="471" y="127"/>
                  </a:lnTo>
                  <a:lnTo>
                    <a:pt x="451" y="134"/>
                  </a:lnTo>
                  <a:lnTo>
                    <a:pt x="427" y="141"/>
                  </a:lnTo>
                  <a:lnTo>
                    <a:pt x="402" y="148"/>
                  </a:lnTo>
                  <a:lnTo>
                    <a:pt x="376" y="153"/>
                  </a:lnTo>
                  <a:lnTo>
                    <a:pt x="346" y="160"/>
                  </a:lnTo>
                  <a:lnTo>
                    <a:pt x="316" y="163"/>
                  </a:lnTo>
                  <a:lnTo>
                    <a:pt x="286" y="165"/>
                  </a:lnTo>
                  <a:lnTo>
                    <a:pt x="256" y="167"/>
                  </a:lnTo>
                  <a:lnTo>
                    <a:pt x="228" y="165"/>
                  </a:lnTo>
                  <a:lnTo>
                    <a:pt x="200" y="160"/>
                  </a:lnTo>
                  <a:lnTo>
                    <a:pt x="173" y="153"/>
                  </a:lnTo>
                  <a:lnTo>
                    <a:pt x="150" y="141"/>
                  </a:lnTo>
                  <a:lnTo>
                    <a:pt x="145" y="143"/>
                  </a:lnTo>
                  <a:lnTo>
                    <a:pt x="132" y="150"/>
                  </a:lnTo>
                  <a:lnTo>
                    <a:pt x="115" y="158"/>
                  </a:lnTo>
                  <a:lnTo>
                    <a:pt x="95" y="170"/>
                  </a:lnTo>
                  <a:lnTo>
                    <a:pt x="75" y="185"/>
                  </a:lnTo>
                  <a:lnTo>
                    <a:pt x="57" y="199"/>
                  </a:lnTo>
                  <a:lnTo>
                    <a:pt x="42" y="214"/>
                  </a:lnTo>
                  <a:lnTo>
                    <a:pt x="33" y="229"/>
                  </a:lnTo>
                  <a:lnTo>
                    <a:pt x="42" y="241"/>
                  </a:lnTo>
                  <a:lnTo>
                    <a:pt x="53" y="250"/>
                  </a:lnTo>
                  <a:lnTo>
                    <a:pt x="65" y="258"/>
                  </a:lnTo>
                  <a:lnTo>
                    <a:pt x="78" y="263"/>
                  </a:lnTo>
                  <a:lnTo>
                    <a:pt x="92" y="270"/>
                  </a:lnTo>
                  <a:lnTo>
                    <a:pt x="107" y="275"/>
                  </a:lnTo>
                  <a:lnTo>
                    <a:pt x="122" y="279"/>
                  </a:lnTo>
                  <a:lnTo>
                    <a:pt x="135" y="284"/>
                  </a:lnTo>
                  <a:lnTo>
                    <a:pt x="145" y="286"/>
                  </a:lnTo>
                  <a:lnTo>
                    <a:pt x="155" y="287"/>
                  </a:lnTo>
                  <a:lnTo>
                    <a:pt x="165" y="289"/>
                  </a:lnTo>
                  <a:lnTo>
                    <a:pt x="176" y="289"/>
                  </a:lnTo>
                  <a:lnTo>
                    <a:pt x="186" y="289"/>
                  </a:lnTo>
                  <a:lnTo>
                    <a:pt x="198" y="289"/>
                  </a:lnTo>
                  <a:lnTo>
                    <a:pt x="208" y="289"/>
                  </a:lnTo>
                  <a:lnTo>
                    <a:pt x="218" y="287"/>
                  </a:lnTo>
                  <a:lnTo>
                    <a:pt x="226" y="286"/>
                  </a:lnTo>
                  <a:lnTo>
                    <a:pt x="235" y="284"/>
                  </a:lnTo>
                  <a:lnTo>
                    <a:pt x="243" y="282"/>
                  </a:lnTo>
                  <a:lnTo>
                    <a:pt x="250" y="280"/>
                  </a:lnTo>
                  <a:lnTo>
                    <a:pt x="256" y="277"/>
                  </a:lnTo>
                  <a:lnTo>
                    <a:pt x="263" y="275"/>
                  </a:lnTo>
                  <a:lnTo>
                    <a:pt x="270" y="272"/>
                  </a:lnTo>
                  <a:lnTo>
                    <a:pt x="275" y="270"/>
                  </a:lnTo>
                  <a:lnTo>
                    <a:pt x="289" y="262"/>
                  </a:lnTo>
                  <a:lnTo>
                    <a:pt x="308" y="252"/>
                  </a:lnTo>
                  <a:lnTo>
                    <a:pt x="328" y="241"/>
                  </a:lnTo>
                  <a:lnTo>
                    <a:pt x="348" y="229"/>
                  </a:lnTo>
                  <a:lnTo>
                    <a:pt x="366" y="221"/>
                  </a:lnTo>
                  <a:lnTo>
                    <a:pt x="381" y="214"/>
                  </a:lnTo>
                  <a:lnTo>
                    <a:pt x="393" y="211"/>
                  </a:lnTo>
                  <a:lnTo>
                    <a:pt x="396" y="211"/>
                  </a:lnTo>
                  <a:lnTo>
                    <a:pt x="388" y="221"/>
                  </a:lnTo>
                  <a:lnTo>
                    <a:pt x="381" y="231"/>
                  </a:lnTo>
                  <a:lnTo>
                    <a:pt x="373" y="240"/>
                  </a:lnTo>
                  <a:lnTo>
                    <a:pt x="361" y="245"/>
                  </a:lnTo>
                  <a:lnTo>
                    <a:pt x="344" y="258"/>
                  </a:lnTo>
                  <a:lnTo>
                    <a:pt x="328" y="272"/>
                  </a:lnTo>
                  <a:lnTo>
                    <a:pt x="309" y="282"/>
                  </a:lnTo>
                  <a:lnTo>
                    <a:pt x="291" y="292"/>
                  </a:lnTo>
                  <a:lnTo>
                    <a:pt x="271" y="301"/>
                  </a:lnTo>
                  <a:lnTo>
                    <a:pt x="251" y="308"/>
                  </a:lnTo>
                  <a:lnTo>
                    <a:pt x="230" y="314"/>
                  </a:lnTo>
                  <a:lnTo>
                    <a:pt x="210" y="318"/>
                  </a:lnTo>
                  <a:lnTo>
                    <a:pt x="198" y="320"/>
                  </a:lnTo>
                  <a:lnTo>
                    <a:pt x="186" y="321"/>
                  </a:lnTo>
                  <a:lnTo>
                    <a:pt x="173" y="321"/>
                  </a:lnTo>
                  <a:lnTo>
                    <a:pt x="161" y="321"/>
                  </a:lnTo>
                  <a:lnTo>
                    <a:pt x="150" y="321"/>
                  </a:lnTo>
                  <a:lnTo>
                    <a:pt x="138" y="320"/>
                  </a:lnTo>
                  <a:lnTo>
                    <a:pt x="128" y="318"/>
                  </a:lnTo>
                  <a:lnTo>
                    <a:pt x="117" y="316"/>
                  </a:lnTo>
                  <a:lnTo>
                    <a:pt x="107" y="313"/>
                  </a:lnTo>
                  <a:lnTo>
                    <a:pt x="97" y="311"/>
                  </a:lnTo>
                  <a:lnTo>
                    <a:pt x="88" y="308"/>
                  </a:lnTo>
                  <a:lnTo>
                    <a:pt x="78" y="306"/>
                  </a:lnTo>
                  <a:lnTo>
                    <a:pt x="72" y="303"/>
                  </a:lnTo>
                  <a:lnTo>
                    <a:pt x="63" y="299"/>
                  </a:lnTo>
                  <a:lnTo>
                    <a:pt x="57" y="296"/>
                  </a:lnTo>
                  <a:lnTo>
                    <a:pt x="50" y="292"/>
                  </a:lnTo>
                  <a:lnTo>
                    <a:pt x="33" y="282"/>
                  </a:lnTo>
                  <a:lnTo>
                    <a:pt x="20" y="270"/>
                  </a:lnTo>
                  <a:lnTo>
                    <a:pt x="10" y="258"/>
                  </a:lnTo>
                  <a:lnTo>
                    <a:pt x="5" y="246"/>
                  </a:lnTo>
                  <a:lnTo>
                    <a:pt x="0" y="236"/>
                  </a:lnTo>
                  <a:lnTo>
                    <a:pt x="0" y="226"/>
                  </a:lnTo>
                  <a:lnTo>
                    <a:pt x="0" y="218"/>
                  </a:lnTo>
                  <a:lnTo>
                    <a:pt x="4" y="211"/>
                  </a:lnTo>
                  <a:lnTo>
                    <a:pt x="15" y="197"/>
                  </a:lnTo>
                  <a:lnTo>
                    <a:pt x="32" y="185"/>
                  </a:lnTo>
                  <a:lnTo>
                    <a:pt x="52" y="173"/>
                  </a:lnTo>
                  <a:lnTo>
                    <a:pt x="72" y="163"/>
                  </a:lnTo>
                  <a:lnTo>
                    <a:pt x="90" y="153"/>
                  </a:lnTo>
                  <a:lnTo>
                    <a:pt x="107" y="146"/>
                  </a:lnTo>
                  <a:lnTo>
                    <a:pt x="118" y="143"/>
                  </a:lnTo>
                  <a:lnTo>
                    <a:pt x="122" y="141"/>
                  </a:lnTo>
                  <a:lnTo>
                    <a:pt x="117" y="133"/>
                  </a:lnTo>
                  <a:lnTo>
                    <a:pt x="110" y="122"/>
                  </a:lnTo>
                  <a:lnTo>
                    <a:pt x="103" y="114"/>
                  </a:lnTo>
                  <a:lnTo>
                    <a:pt x="95" y="105"/>
                  </a:lnTo>
                  <a:lnTo>
                    <a:pt x="88" y="95"/>
                  </a:lnTo>
                  <a:lnTo>
                    <a:pt x="85" y="85"/>
                  </a:lnTo>
                  <a:lnTo>
                    <a:pt x="83" y="73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3" y="29"/>
                  </a:lnTo>
                  <a:lnTo>
                    <a:pt x="97" y="14"/>
                  </a:lnTo>
                  <a:lnTo>
                    <a:pt x="105" y="0"/>
                  </a:lnTo>
                  <a:lnTo>
                    <a:pt x="118" y="2"/>
                  </a:lnTo>
                  <a:lnTo>
                    <a:pt x="128" y="8"/>
                  </a:lnTo>
                  <a:lnTo>
                    <a:pt x="140" y="17"/>
                  </a:lnTo>
                  <a:lnTo>
                    <a:pt x="150" y="24"/>
                  </a:lnTo>
                  <a:lnTo>
                    <a:pt x="181" y="37"/>
                  </a:lnTo>
                  <a:lnTo>
                    <a:pt x="213" y="48"/>
                  </a:lnTo>
                  <a:lnTo>
                    <a:pt x="246" y="53"/>
                  </a:lnTo>
                  <a:lnTo>
                    <a:pt x="279" y="53"/>
                  </a:lnTo>
                  <a:lnTo>
                    <a:pt x="313" y="53"/>
                  </a:lnTo>
                  <a:lnTo>
                    <a:pt x="346" y="48"/>
                  </a:lnTo>
                  <a:lnTo>
                    <a:pt x="379" y="42"/>
                  </a:lnTo>
                  <a:lnTo>
                    <a:pt x="411" y="37"/>
                  </a:lnTo>
                  <a:lnTo>
                    <a:pt x="424" y="34"/>
                  </a:lnTo>
                  <a:lnTo>
                    <a:pt x="442" y="31"/>
                  </a:lnTo>
                  <a:lnTo>
                    <a:pt x="464" y="29"/>
                  </a:lnTo>
                  <a:lnTo>
                    <a:pt x="487" y="25"/>
                  </a:lnTo>
                  <a:lnTo>
                    <a:pt x="507" y="24"/>
                  </a:lnTo>
                  <a:lnTo>
                    <a:pt x="525" y="24"/>
                  </a:lnTo>
                  <a:lnTo>
                    <a:pt x="537" y="22"/>
                  </a:lnTo>
                  <a:lnTo>
                    <a:pt x="542" y="2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2" name="Freeform 86"/>
            <p:cNvSpPr>
              <a:spLocks/>
            </p:cNvSpPr>
            <p:nvPr/>
          </p:nvSpPr>
          <p:spPr bwMode="auto">
            <a:xfrm>
              <a:off x="2810" y="3245"/>
              <a:ext cx="68" cy="62"/>
            </a:xfrm>
            <a:custGeom>
              <a:avLst/>
              <a:gdLst>
                <a:gd name="T0" fmla="*/ 14 w 137"/>
                <a:gd name="T1" fmla="*/ 12 h 124"/>
                <a:gd name="T2" fmla="*/ 12 w 137"/>
                <a:gd name="T3" fmla="*/ 13 h 124"/>
                <a:gd name="T4" fmla="*/ 11 w 137"/>
                <a:gd name="T5" fmla="*/ 14 h 124"/>
                <a:gd name="T6" fmla="*/ 9 w 137"/>
                <a:gd name="T7" fmla="*/ 15 h 124"/>
                <a:gd name="T8" fmla="*/ 7 w 137"/>
                <a:gd name="T9" fmla="*/ 16 h 124"/>
                <a:gd name="T10" fmla="*/ 5 w 137"/>
                <a:gd name="T11" fmla="*/ 16 h 124"/>
                <a:gd name="T12" fmla="*/ 4 w 137"/>
                <a:gd name="T13" fmla="*/ 16 h 124"/>
                <a:gd name="T14" fmla="*/ 1 w 137"/>
                <a:gd name="T15" fmla="*/ 16 h 124"/>
                <a:gd name="T16" fmla="*/ 0 w 137"/>
                <a:gd name="T17" fmla="*/ 15 h 124"/>
                <a:gd name="T18" fmla="*/ 0 w 137"/>
                <a:gd name="T19" fmla="*/ 15 h 124"/>
                <a:gd name="T20" fmla="*/ 1 w 137"/>
                <a:gd name="T21" fmla="*/ 14 h 124"/>
                <a:gd name="T22" fmla="*/ 4 w 137"/>
                <a:gd name="T23" fmla="*/ 14 h 124"/>
                <a:gd name="T24" fmla="*/ 6 w 137"/>
                <a:gd name="T25" fmla="*/ 13 h 124"/>
                <a:gd name="T26" fmla="*/ 9 w 137"/>
                <a:gd name="T27" fmla="*/ 12 h 124"/>
                <a:gd name="T28" fmla="*/ 11 w 137"/>
                <a:gd name="T29" fmla="*/ 10 h 124"/>
                <a:gd name="T30" fmla="*/ 13 w 137"/>
                <a:gd name="T31" fmla="*/ 8 h 124"/>
                <a:gd name="T32" fmla="*/ 14 w 137"/>
                <a:gd name="T33" fmla="*/ 6 h 124"/>
                <a:gd name="T34" fmla="*/ 14 w 137"/>
                <a:gd name="T35" fmla="*/ 5 h 124"/>
                <a:gd name="T36" fmla="*/ 14 w 137"/>
                <a:gd name="T37" fmla="*/ 3 h 124"/>
                <a:gd name="T38" fmla="*/ 14 w 137"/>
                <a:gd name="T39" fmla="*/ 2 h 124"/>
                <a:gd name="T40" fmla="*/ 14 w 137"/>
                <a:gd name="T41" fmla="*/ 0 h 124"/>
                <a:gd name="T42" fmla="*/ 15 w 137"/>
                <a:gd name="T43" fmla="*/ 2 h 124"/>
                <a:gd name="T44" fmla="*/ 17 w 137"/>
                <a:gd name="T45" fmla="*/ 5 h 124"/>
                <a:gd name="T46" fmla="*/ 17 w 137"/>
                <a:gd name="T47" fmla="*/ 9 h 124"/>
                <a:gd name="T48" fmla="*/ 14 w 137"/>
                <a:gd name="T49" fmla="*/ 12 h 1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7"/>
                <a:gd name="T76" fmla="*/ 0 h 124"/>
                <a:gd name="T77" fmla="*/ 137 w 137"/>
                <a:gd name="T78" fmla="*/ 124 h 1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7" h="124">
                  <a:moveTo>
                    <a:pt x="117" y="94"/>
                  </a:moveTo>
                  <a:lnTo>
                    <a:pt x="103" y="104"/>
                  </a:lnTo>
                  <a:lnTo>
                    <a:pt x="90" y="111"/>
                  </a:lnTo>
                  <a:lnTo>
                    <a:pt x="75" y="118"/>
                  </a:lnTo>
                  <a:lnTo>
                    <a:pt x="62" y="121"/>
                  </a:lnTo>
                  <a:lnTo>
                    <a:pt x="47" y="124"/>
                  </a:lnTo>
                  <a:lnTo>
                    <a:pt x="32" y="124"/>
                  </a:lnTo>
                  <a:lnTo>
                    <a:pt x="15" y="123"/>
                  </a:lnTo>
                  <a:lnTo>
                    <a:pt x="0" y="119"/>
                  </a:lnTo>
                  <a:lnTo>
                    <a:pt x="4" y="116"/>
                  </a:lnTo>
                  <a:lnTo>
                    <a:pt x="15" y="112"/>
                  </a:lnTo>
                  <a:lnTo>
                    <a:pt x="33" y="107"/>
                  </a:lnTo>
                  <a:lnTo>
                    <a:pt x="55" y="101"/>
                  </a:lnTo>
                  <a:lnTo>
                    <a:pt x="75" y="92"/>
                  </a:lnTo>
                  <a:lnTo>
                    <a:pt x="95" y="80"/>
                  </a:lnTo>
                  <a:lnTo>
                    <a:pt x="108" y="63"/>
                  </a:lnTo>
                  <a:lnTo>
                    <a:pt x="113" y="44"/>
                  </a:lnTo>
                  <a:lnTo>
                    <a:pt x="112" y="34"/>
                  </a:lnTo>
                  <a:lnTo>
                    <a:pt x="112" y="22"/>
                  </a:lnTo>
                  <a:lnTo>
                    <a:pt x="112" y="10"/>
                  </a:lnTo>
                  <a:lnTo>
                    <a:pt x="117" y="0"/>
                  </a:lnTo>
                  <a:lnTo>
                    <a:pt x="127" y="12"/>
                  </a:lnTo>
                  <a:lnTo>
                    <a:pt x="137" y="36"/>
                  </a:lnTo>
                  <a:lnTo>
                    <a:pt x="137" y="65"/>
                  </a:lnTo>
                  <a:lnTo>
                    <a:pt x="117" y="9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3" name="Freeform 87"/>
            <p:cNvSpPr>
              <a:spLocks/>
            </p:cNvSpPr>
            <p:nvPr/>
          </p:nvSpPr>
          <p:spPr bwMode="auto">
            <a:xfrm>
              <a:off x="2085" y="3261"/>
              <a:ext cx="523" cy="17"/>
            </a:xfrm>
            <a:custGeom>
              <a:avLst/>
              <a:gdLst>
                <a:gd name="T0" fmla="*/ 0 w 1045"/>
                <a:gd name="T1" fmla="*/ 4 h 34"/>
                <a:gd name="T2" fmla="*/ 1 w 1045"/>
                <a:gd name="T3" fmla="*/ 3 h 34"/>
                <a:gd name="T4" fmla="*/ 1 w 1045"/>
                <a:gd name="T5" fmla="*/ 3 h 34"/>
                <a:gd name="T6" fmla="*/ 2 w 1045"/>
                <a:gd name="T7" fmla="*/ 2 h 34"/>
                <a:gd name="T8" fmla="*/ 3 w 1045"/>
                <a:gd name="T9" fmla="*/ 2 h 34"/>
                <a:gd name="T10" fmla="*/ 5 w 1045"/>
                <a:gd name="T11" fmla="*/ 1 h 34"/>
                <a:gd name="T12" fmla="*/ 9 w 1045"/>
                <a:gd name="T13" fmla="*/ 1 h 34"/>
                <a:gd name="T14" fmla="*/ 15 w 1045"/>
                <a:gd name="T15" fmla="*/ 1 h 34"/>
                <a:gd name="T16" fmla="*/ 23 w 1045"/>
                <a:gd name="T17" fmla="*/ 1 h 34"/>
                <a:gd name="T18" fmla="*/ 32 w 1045"/>
                <a:gd name="T19" fmla="*/ 1 h 34"/>
                <a:gd name="T20" fmla="*/ 42 w 1045"/>
                <a:gd name="T21" fmla="*/ 1 h 34"/>
                <a:gd name="T22" fmla="*/ 53 w 1045"/>
                <a:gd name="T23" fmla="*/ 1 h 34"/>
                <a:gd name="T24" fmla="*/ 64 w 1045"/>
                <a:gd name="T25" fmla="*/ 0 h 34"/>
                <a:gd name="T26" fmla="*/ 76 w 1045"/>
                <a:gd name="T27" fmla="*/ 0 h 34"/>
                <a:gd name="T28" fmla="*/ 87 w 1045"/>
                <a:gd name="T29" fmla="*/ 0 h 34"/>
                <a:gd name="T30" fmla="*/ 97 w 1045"/>
                <a:gd name="T31" fmla="*/ 1 h 34"/>
                <a:gd name="T32" fmla="*/ 107 w 1045"/>
                <a:gd name="T33" fmla="*/ 1 h 34"/>
                <a:gd name="T34" fmla="*/ 115 w 1045"/>
                <a:gd name="T35" fmla="*/ 1 h 34"/>
                <a:gd name="T36" fmla="*/ 122 w 1045"/>
                <a:gd name="T37" fmla="*/ 1 h 34"/>
                <a:gd name="T38" fmla="*/ 126 w 1045"/>
                <a:gd name="T39" fmla="*/ 1 h 34"/>
                <a:gd name="T40" fmla="*/ 129 w 1045"/>
                <a:gd name="T41" fmla="*/ 2 h 34"/>
                <a:gd name="T42" fmla="*/ 131 w 1045"/>
                <a:gd name="T43" fmla="*/ 4 h 34"/>
                <a:gd name="T44" fmla="*/ 0 w 1045"/>
                <a:gd name="T45" fmla="*/ 4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45"/>
                <a:gd name="T70" fmla="*/ 0 h 34"/>
                <a:gd name="T71" fmla="*/ 1045 w 1045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45" h="34">
                  <a:moveTo>
                    <a:pt x="0" y="32"/>
                  </a:moveTo>
                  <a:lnTo>
                    <a:pt x="1" y="27"/>
                  </a:lnTo>
                  <a:lnTo>
                    <a:pt x="6" y="23"/>
                  </a:lnTo>
                  <a:lnTo>
                    <a:pt x="13" y="20"/>
                  </a:lnTo>
                  <a:lnTo>
                    <a:pt x="18" y="15"/>
                  </a:lnTo>
                  <a:lnTo>
                    <a:pt x="33" y="11"/>
                  </a:lnTo>
                  <a:lnTo>
                    <a:pt x="66" y="10"/>
                  </a:lnTo>
                  <a:lnTo>
                    <a:pt x="115" y="6"/>
                  </a:lnTo>
                  <a:lnTo>
                    <a:pt x="178" y="5"/>
                  </a:lnTo>
                  <a:lnTo>
                    <a:pt x="251" y="3"/>
                  </a:lnTo>
                  <a:lnTo>
                    <a:pt x="332" y="1"/>
                  </a:lnTo>
                  <a:lnTo>
                    <a:pt x="420" y="1"/>
                  </a:lnTo>
                  <a:lnTo>
                    <a:pt x="510" y="0"/>
                  </a:lnTo>
                  <a:lnTo>
                    <a:pt x="602" y="0"/>
                  </a:lnTo>
                  <a:lnTo>
                    <a:pt x="690" y="0"/>
                  </a:lnTo>
                  <a:lnTo>
                    <a:pt x="773" y="1"/>
                  </a:lnTo>
                  <a:lnTo>
                    <a:pt x="849" y="3"/>
                  </a:lnTo>
                  <a:lnTo>
                    <a:pt x="916" y="5"/>
                  </a:lnTo>
                  <a:lnTo>
                    <a:pt x="969" y="6"/>
                  </a:lnTo>
                  <a:lnTo>
                    <a:pt x="1005" y="10"/>
                  </a:lnTo>
                  <a:lnTo>
                    <a:pt x="1025" y="13"/>
                  </a:lnTo>
                  <a:lnTo>
                    <a:pt x="1045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103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392488"/>
            <a:ext cx="1717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AutoShape 176"/>
          <p:cNvSpPr>
            <a:spLocks noChangeArrowheads="1"/>
          </p:cNvSpPr>
          <p:nvPr/>
        </p:nvSpPr>
        <p:spPr bwMode="auto">
          <a:xfrm>
            <a:off x="5940425" y="1512888"/>
            <a:ext cx="871538" cy="703262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609" name="AutoShape 386"/>
          <p:cNvSpPr>
            <a:spLocks noChangeArrowheads="1"/>
          </p:cNvSpPr>
          <p:nvPr/>
        </p:nvSpPr>
        <p:spPr bwMode="auto">
          <a:xfrm>
            <a:off x="6419850" y="4011613"/>
            <a:ext cx="777875" cy="665162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스택을 이용한 괄호 검사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1144588" y="2020888"/>
            <a:ext cx="492125" cy="1289050"/>
            <a:chOff x="930" y="2115"/>
            <a:chExt cx="453" cy="1315"/>
          </a:xfrm>
        </p:grpSpPr>
        <p:sp>
          <p:nvSpPr>
            <p:cNvPr id="22910" name="Line 5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911" name="Line 6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912" name="Line 7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174750" y="3019425"/>
            <a:ext cx="398463" cy="500063"/>
            <a:chOff x="2336" y="2568"/>
            <a:chExt cx="567" cy="1012"/>
          </a:xfrm>
        </p:grpSpPr>
        <p:grpSp>
          <p:nvGrpSpPr>
            <p:cNvPr id="22898" name="Group 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900" name="Freeform 1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1" name="Freeform 1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2" name="Freeform 1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3" name="Freeform 1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4" name="Freeform 1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5" name="Freeform 1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6" name="Freeform 1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7" name="Freeform 1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8" name="Freeform 1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09" name="Freeform 1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99" name="Text Box 20"/>
            <p:cNvSpPr txBox="1">
              <a:spLocks noChangeArrowheads="1"/>
            </p:cNvSpPr>
            <p:nvPr/>
          </p:nvSpPr>
          <p:spPr bwMode="auto">
            <a:xfrm>
              <a:off x="2406" y="2777"/>
              <a:ext cx="262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33" name="Text Box 21"/>
          <p:cNvSpPr txBox="1">
            <a:spLocks noChangeArrowheads="1"/>
          </p:cNvSpPr>
          <p:nvPr/>
        </p:nvSpPr>
        <p:spPr bwMode="auto">
          <a:xfrm>
            <a:off x="1196975" y="29797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Lucida Console" pitchFamily="49" charset="0"/>
              </a:rPr>
              <a:t>(</a:t>
            </a:r>
          </a:p>
        </p:txBody>
      </p:sp>
      <p:sp>
        <p:nvSpPr>
          <p:cNvPr id="22534" name="Text Box 22"/>
          <p:cNvSpPr txBox="1">
            <a:spLocks noChangeArrowheads="1"/>
          </p:cNvSpPr>
          <p:nvPr/>
        </p:nvSpPr>
        <p:spPr bwMode="auto">
          <a:xfrm>
            <a:off x="1050427" y="1353016"/>
            <a:ext cx="4185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Lucida Console" pitchFamily="49" charset="0"/>
              </a:rPr>
              <a:t>if(    (</a:t>
            </a:r>
            <a:r>
              <a:rPr lang="en-US" altLang="ko-KR" sz="2000" dirty="0" err="1">
                <a:latin typeface="Lucida Console" pitchFamily="49" charset="0"/>
              </a:rPr>
              <a:t>i</a:t>
            </a:r>
            <a:r>
              <a:rPr lang="en-US" altLang="ko-KR" sz="2000" dirty="0">
                <a:latin typeface="Lucida Console" pitchFamily="49" charset="0"/>
              </a:rPr>
              <a:t>==0 ) &amp;&amp; (j==0 ) </a:t>
            </a:r>
          </a:p>
        </p:txBody>
      </p:sp>
      <p:grpSp>
        <p:nvGrpSpPr>
          <p:cNvPr id="22535" name="Group 23"/>
          <p:cNvGrpSpPr>
            <a:grpSpLocks/>
          </p:cNvGrpSpPr>
          <p:nvPr/>
        </p:nvGrpSpPr>
        <p:grpSpPr bwMode="auto">
          <a:xfrm>
            <a:off x="2071688" y="2020888"/>
            <a:ext cx="490537" cy="1289050"/>
            <a:chOff x="930" y="2115"/>
            <a:chExt cx="453" cy="1315"/>
          </a:xfrm>
        </p:grpSpPr>
        <p:sp>
          <p:nvSpPr>
            <p:cNvPr id="22895" name="Line 24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96" name="Line 25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97" name="Line 26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36" name="Group 27"/>
          <p:cNvGrpSpPr>
            <a:grpSpLocks/>
          </p:cNvGrpSpPr>
          <p:nvPr/>
        </p:nvGrpSpPr>
        <p:grpSpPr bwMode="auto">
          <a:xfrm>
            <a:off x="2100263" y="3019425"/>
            <a:ext cx="400050" cy="500063"/>
            <a:chOff x="2336" y="2568"/>
            <a:chExt cx="567" cy="1012"/>
          </a:xfrm>
        </p:grpSpPr>
        <p:grpSp>
          <p:nvGrpSpPr>
            <p:cNvPr id="22883" name="Group 28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85" name="Freeform 29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6" name="Freeform 30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7" name="Freeform 31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8" name="Freeform 32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9" name="Freeform 33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90" name="Freeform 34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91" name="Freeform 35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92" name="Freeform 36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93" name="Freeform 37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94" name="Freeform 38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84" name="Text Box 39"/>
            <p:cNvSpPr txBox="1">
              <a:spLocks noChangeArrowheads="1"/>
            </p:cNvSpPr>
            <p:nvPr/>
          </p:nvSpPr>
          <p:spPr bwMode="auto">
            <a:xfrm>
              <a:off x="2406" y="2777"/>
              <a:ext cx="261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22537" name="Group 40"/>
          <p:cNvGrpSpPr>
            <a:grpSpLocks/>
          </p:cNvGrpSpPr>
          <p:nvPr/>
        </p:nvGrpSpPr>
        <p:grpSpPr bwMode="auto">
          <a:xfrm>
            <a:off x="2100263" y="2763838"/>
            <a:ext cx="400050" cy="498475"/>
            <a:chOff x="2336" y="2568"/>
            <a:chExt cx="567" cy="1009"/>
          </a:xfrm>
        </p:grpSpPr>
        <p:grpSp>
          <p:nvGrpSpPr>
            <p:cNvPr id="22871" name="Group 41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73" name="Freeform 42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4" name="Freeform 43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5" name="Freeform 44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6" name="Freeform 45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7" name="Freeform 46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8" name="Freeform 47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79" name="Freeform 48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0" name="Freeform 49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1" name="Freeform 50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82" name="Freeform 51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72" name="Text Box 52"/>
            <p:cNvSpPr txBox="1">
              <a:spLocks noChangeArrowheads="1"/>
            </p:cNvSpPr>
            <p:nvPr/>
          </p:nvSpPr>
          <p:spPr bwMode="auto">
            <a:xfrm>
              <a:off x="2406" y="2774"/>
              <a:ext cx="261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38" name="Text Box 53"/>
          <p:cNvSpPr txBox="1">
            <a:spLocks noChangeArrowheads="1"/>
          </p:cNvSpPr>
          <p:nvPr/>
        </p:nvSpPr>
        <p:spPr bwMode="auto">
          <a:xfrm>
            <a:off x="2074863" y="29797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539" name="Text Box 54"/>
          <p:cNvSpPr txBox="1">
            <a:spLocks noChangeArrowheads="1"/>
          </p:cNvSpPr>
          <p:nvPr/>
        </p:nvSpPr>
        <p:spPr bwMode="auto">
          <a:xfrm>
            <a:off x="2097088" y="2754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grpSp>
        <p:nvGrpSpPr>
          <p:cNvPr id="22540" name="Group 55"/>
          <p:cNvGrpSpPr>
            <a:grpSpLocks/>
          </p:cNvGrpSpPr>
          <p:nvPr/>
        </p:nvGrpSpPr>
        <p:grpSpPr bwMode="auto">
          <a:xfrm>
            <a:off x="2997200" y="2020888"/>
            <a:ext cx="492125" cy="1289050"/>
            <a:chOff x="930" y="2115"/>
            <a:chExt cx="453" cy="1315"/>
          </a:xfrm>
        </p:grpSpPr>
        <p:sp>
          <p:nvSpPr>
            <p:cNvPr id="22868" name="Line 56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69" name="Line 57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70" name="Line 58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41" name="Group 59"/>
          <p:cNvGrpSpPr>
            <a:grpSpLocks/>
          </p:cNvGrpSpPr>
          <p:nvPr/>
        </p:nvGrpSpPr>
        <p:grpSpPr bwMode="auto">
          <a:xfrm>
            <a:off x="3027363" y="3019425"/>
            <a:ext cx="398462" cy="500063"/>
            <a:chOff x="2336" y="2568"/>
            <a:chExt cx="567" cy="1012"/>
          </a:xfrm>
        </p:grpSpPr>
        <p:grpSp>
          <p:nvGrpSpPr>
            <p:cNvPr id="22856" name="Group 60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58" name="Freeform 61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9" name="Freeform 62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0" name="Freeform 63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1" name="Freeform 64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2" name="Freeform 65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3" name="Freeform 66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4" name="Freeform 67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5" name="Freeform 68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6" name="Freeform 69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67" name="Freeform 70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57" name="Text Box 71"/>
            <p:cNvSpPr txBox="1">
              <a:spLocks noChangeArrowheads="1"/>
            </p:cNvSpPr>
            <p:nvPr/>
          </p:nvSpPr>
          <p:spPr bwMode="auto">
            <a:xfrm>
              <a:off x="2406" y="2777"/>
              <a:ext cx="262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22542" name="Group 72"/>
          <p:cNvGrpSpPr>
            <a:grpSpLocks/>
          </p:cNvGrpSpPr>
          <p:nvPr/>
        </p:nvGrpSpPr>
        <p:grpSpPr bwMode="auto">
          <a:xfrm>
            <a:off x="3030538" y="2000250"/>
            <a:ext cx="398462" cy="498475"/>
            <a:chOff x="2336" y="2568"/>
            <a:chExt cx="567" cy="1012"/>
          </a:xfrm>
        </p:grpSpPr>
        <p:grpSp>
          <p:nvGrpSpPr>
            <p:cNvPr id="22844" name="Group 7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46" name="Freeform 7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47" name="Freeform 7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48" name="Freeform 7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49" name="Freeform 7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0" name="Freeform 7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1" name="Freeform 7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2" name="Freeform 8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3" name="Freeform 8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4" name="Freeform 8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55" name="Freeform 8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45" name="Text Box 84"/>
            <p:cNvSpPr txBox="1">
              <a:spLocks noChangeArrowheads="1"/>
            </p:cNvSpPr>
            <p:nvPr/>
          </p:nvSpPr>
          <p:spPr bwMode="auto">
            <a:xfrm>
              <a:off x="2406" y="2774"/>
              <a:ext cx="262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43" name="Text Box 85"/>
          <p:cNvSpPr txBox="1">
            <a:spLocks noChangeArrowheads="1"/>
          </p:cNvSpPr>
          <p:nvPr/>
        </p:nvSpPr>
        <p:spPr bwMode="auto">
          <a:xfrm>
            <a:off x="3103563" y="30924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544" name="Text Box 86"/>
          <p:cNvSpPr txBox="1">
            <a:spLocks noChangeArrowheads="1"/>
          </p:cNvSpPr>
          <p:nvPr/>
        </p:nvSpPr>
        <p:spPr bwMode="auto">
          <a:xfrm>
            <a:off x="3106738" y="2108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grpSp>
        <p:nvGrpSpPr>
          <p:cNvPr id="22545" name="Group 87"/>
          <p:cNvGrpSpPr>
            <a:grpSpLocks/>
          </p:cNvGrpSpPr>
          <p:nvPr/>
        </p:nvGrpSpPr>
        <p:grpSpPr bwMode="auto">
          <a:xfrm>
            <a:off x="3870325" y="2020888"/>
            <a:ext cx="490538" cy="1289050"/>
            <a:chOff x="930" y="2115"/>
            <a:chExt cx="453" cy="1315"/>
          </a:xfrm>
        </p:grpSpPr>
        <p:sp>
          <p:nvSpPr>
            <p:cNvPr id="22841" name="Line 88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42" name="Line 89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43" name="Line 90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46" name="Group 91"/>
          <p:cNvGrpSpPr>
            <a:grpSpLocks/>
          </p:cNvGrpSpPr>
          <p:nvPr/>
        </p:nvGrpSpPr>
        <p:grpSpPr bwMode="auto">
          <a:xfrm>
            <a:off x="3898900" y="3019425"/>
            <a:ext cx="400050" cy="500063"/>
            <a:chOff x="2336" y="2568"/>
            <a:chExt cx="567" cy="1011"/>
          </a:xfrm>
        </p:grpSpPr>
        <p:grpSp>
          <p:nvGrpSpPr>
            <p:cNvPr id="22829" name="Group 9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31" name="Freeform 9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2" name="Freeform 9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3" name="Freeform 9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4" name="Freeform 9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5" name="Freeform 9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6" name="Freeform 9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7" name="Freeform 9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8" name="Freeform 10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39" name="Freeform 10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40" name="Freeform 10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30" name="Text Box 103"/>
            <p:cNvSpPr txBox="1">
              <a:spLocks noChangeArrowheads="1"/>
            </p:cNvSpPr>
            <p:nvPr/>
          </p:nvSpPr>
          <p:spPr bwMode="auto">
            <a:xfrm>
              <a:off x="2406" y="2777"/>
              <a:ext cx="261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47" name="Text Box 104"/>
          <p:cNvSpPr txBox="1">
            <a:spLocks noChangeArrowheads="1"/>
          </p:cNvSpPr>
          <p:nvPr/>
        </p:nvSpPr>
        <p:spPr bwMode="auto">
          <a:xfrm>
            <a:off x="3975100" y="30940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grpSp>
        <p:nvGrpSpPr>
          <p:cNvPr id="22548" name="Group 105"/>
          <p:cNvGrpSpPr>
            <a:grpSpLocks/>
          </p:cNvGrpSpPr>
          <p:nvPr/>
        </p:nvGrpSpPr>
        <p:grpSpPr bwMode="auto">
          <a:xfrm>
            <a:off x="4799013" y="2012950"/>
            <a:ext cx="492125" cy="1287463"/>
            <a:chOff x="930" y="2115"/>
            <a:chExt cx="453" cy="1315"/>
          </a:xfrm>
        </p:grpSpPr>
        <p:sp>
          <p:nvSpPr>
            <p:cNvPr id="22826" name="Line 106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27" name="Line 107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828" name="Line 108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49" name="Group 109"/>
          <p:cNvGrpSpPr>
            <a:grpSpLocks/>
          </p:cNvGrpSpPr>
          <p:nvPr/>
        </p:nvGrpSpPr>
        <p:grpSpPr bwMode="auto">
          <a:xfrm>
            <a:off x="4829175" y="3011488"/>
            <a:ext cx="398463" cy="500062"/>
            <a:chOff x="2336" y="2568"/>
            <a:chExt cx="567" cy="1012"/>
          </a:xfrm>
        </p:grpSpPr>
        <p:grpSp>
          <p:nvGrpSpPr>
            <p:cNvPr id="22814" name="Group 110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16" name="Freeform 111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7" name="Freeform 112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8" name="Freeform 113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9" name="Freeform 114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0" name="Freeform 115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1" name="Freeform 116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2" name="Freeform 117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3" name="Freeform 118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4" name="Freeform 119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25" name="Freeform 120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15" name="Text Box 121"/>
            <p:cNvSpPr txBox="1">
              <a:spLocks noChangeArrowheads="1"/>
            </p:cNvSpPr>
            <p:nvPr/>
          </p:nvSpPr>
          <p:spPr bwMode="auto">
            <a:xfrm>
              <a:off x="2406" y="2777"/>
              <a:ext cx="262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50" name="Text Box 122"/>
          <p:cNvSpPr txBox="1">
            <a:spLocks noChangeArrowheads="1"/>
          </p:cNvSpPr>
          <p:nvPr/>
        </p:nvSpPr>
        <p:spPr bwMode="auto">
          <a:xfrm>
            <a:off x="4905375" y="3084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551" name="Line 123"/>
          <p:cNvSpPr>
            <a:spLocks noChangeShapeType="1"/>
          </p:cNvSpPr>
          <p:nvPr/>
        </p:nvSpPr>
        <p:spPr bwMode="auto">
          <a:xfrm>
            <a:off x="1517650" y="1753126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2" name="Line 124"/>
          <p:cNvSpPr>
            <a:spLocks noChangeShapeType="1"/>
          </p:cNvSpPr>
          <p:nvPr/>
        </p:nvSpPr>
        <p:spPr bwMode="auto">
          <a:xfrm>
            <a:off x="2303360" y="1726406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3" name="Line 125"/>
          <p:cNvSpPr>
            <a:spLocks noChangeShapeType="1"/>
          </p:cNvSpPr>
          <p:nvPr/>
        </p:nvSpPr>
        <p:spPr bwMode="auto">
          <a:xfrm>
            <a:off x="3191735" y="1675901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4" name="Text Box 126"/>
          <p:cNvSpPr txBox="1">
            <a:spLocks noChangeArrowheads="1"/>
          </p:cNvSpPr>
          <p:nvPr/>
        </p:nvSpPr>
        <p:spPr bwMode="auto">
          <a:xfrm>
            <a:off x="3325813" y="17240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비교</a:t>
            </a:r>
          </a:p>
        </p:txBody>
      </p:sp>
      <p:sp>
        <p:nvSpPr>
          <p:cNvPr id="22555" name="Line 127"/>
          <p:cNvSpPr>
            <a:spLocks noChangeShapeType="1"/>
          </p:cNvSpPr>
          <p:nvPr/>
        </p:nvSpPr>
        <p:spPr bwMode="auto">
          <a:xfrm>
            <a:off x="4023167" y="1749293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56" name="Group 128"/>
          <p:cNvGrpSpPr>
            <a:grpSpLocks/>
          </p:cNvGrpSpPr>
          <p:nvPr/>
        </p:nvGrpSpPr>
        <p:grpSpPr bwMode="auto">
          <a:xfrm>
            <a:off x="3903663" y="2738438"/>
            <a:ext cx="398462" cy="498475"/>
            <a:chOff x="2336" y="2568"/>
            <a:chExt cx="567" cy="1012"/>
          </a:xfrm>
        </p:grpSpPr>
        <p:grpSp>
          <p:nvGrpSpPr>
            <p:cNvPr id="22802" name="Group 12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804" name="Freeform 13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5" name="Freeform 13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6" name="Freeform 13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7" name="Freeform 13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8" name="Freeform 13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9" name="Freeform 13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0" name="Freeform 13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1" name="Freeform 13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2" name="Freeform 13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13" name="Freeform 13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803" name="Text Box 140"/>
            <p:cNvSpPr txBox="1">
              <a:spLocks noChangeArrowheads="1"/>
            </p:cNvSpPr>
            <p:nvPr/>
          </p:nvSpPr>
          <p:spPr bwMode="auto">
            <a:xfrm>
              <a:off x="2406" y="2774"/>
              <a:ext cx="262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57" name="Text Box 141"/>
          <p:cNvSpPr txBox="1">
            <a:spLocks noChangeArrowheads="1"/>
          </p:cNvSpPr>
          <p:nvPr/>
        </p:nvSpPr>
        <p:spPr bwMode="auto">
          <a:xfrm>
            <a:off x="3978275" y="28463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grpSp>
        <p:nvGrpSpPr>
          <p:cNvPr id="22558" name="Group 142"/>
          <p:cNvGrpSpPr>
            <a:grpSpLocks/>
          </p:cNvGrpSpPr>
          <p:nvPr/>
        </p:nvGrpSpPr>
        <p:grpSpPr bwMode="auto">
          <a:xfrm>
            <a:off x="4829175" y="1960563"/>
            <a:ext cx="398463" cy="498475"/>
            <a:chOff x="2336" y="2568"/>
            <a:chExt cx="567" cy="1012"/>
          </a:xfrm>
        </p:grpSpPr>
        <p:grpSp>
          <p:nvGrpSpPr>
            <p:cNvPr id="22790" name="Group 14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92" name="Freeform 14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3" name="Freeform 14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4" name="Freeform 14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5" name="Freeform 14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6" name="Freeform 14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7" name="Freeform 14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8" name="Freeform 15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99" name="Freeform 15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0" name="Freeform 15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01" name="Freeform 15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91" name="Text Box 154"/>
            <p:cNvSpPr txBox="1">
              <a:spLocks noChangeArrowheads="1"/>
            </p:cNvSpPr>
            <p:nvPr/>
          </p:nvSpPr>
          <p:spPr bwMode="auto">
            <a:xfrm>
              <a:off x="2406" y="2774"/>
              <a:ext cx="262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59" name="Text Box 155"/>
          <p:cNvSpPr txBox="1">
            <a:spLocks noChangeArrowheads="1"/>
          </p:cNvSpPr>
          <p:nvPr/>
        </p:nvSpPr>
        <p:spPr bwMode="auto">
          <a:xfrm>
            <a:off x="4905375" y="2068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560" name="Line 156"/>
          <p:cNvSpPr>
            <a:spLocks noChangeShapeType="1"/>
          </p:cNvSpPr>
          <p:nvPr/>
        </p:nvSpPr>
        <p:spPr bwMode="auto">
          <a:xfrm>
            <a:off x="4853771" y="1708151"/>
            <a:ext cx="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1" name="Text Box 157"/>
          <p:cNvSpPr txBox="1">
            <a:spLocks noChangeArrowheads="1"/>
          </p:cNvSpPr>
          <p:nvPr/>
        </p:nvSpPr>
        <p:spPr bwMode="auto">
          <a:xfrm>
            <a:off x="5124450" y="1684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dirty="0"/>
              <a:t>비교</a:t>
            </a:r>
          </a:p>
        </p:txBody>
      </p:sp>
      <p:grpSp>
        <p:nvGrpSpPr>
          <p:cNvPr id="22562" name="Group 158"/>
          <p:cNvGrpSpPr>
            <a:grpSpLocks/>
          </p:cNvGrpSpPr>
          <p:nvPr/>
        </p:nvGrpSpPr>
        <p:grpSpPr bwMode="auto">
          <a:xfrm>
            <a:off x="6103938" y="1982788"/>
            <a:ext cx="492125" cy="1287462"/>
            <a:chOff x="930" y="2115"/>
            <a:chExt cx="453" cy="1315"/>
          </a:xfrm>
        </p:grpSpPr>
        <p:sp>
          <p:nvSpPr>
            <p:cNvPr id="22787" name="Line 159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88" name="Line 160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89" name="Line 161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63" name="Group 162"/>
          <p:cNvGrpSpPr>
            <a:grpSpLocks/>
          </p:cNvGrpSpPr>
          <p:nvPr/>
        </p:nvGrpSpPr>
        <p:grpSpPr bwMode="auto">
          <a:xfrm>
            <a:off x="6134100" y="2981325"/>
            <a:ext cx="398463" cy="463550"/>
            <a:chOff x="2336" y="2568"/>
            <a:chExt cx="567" cy="939"/>
          </a:xfrm>
        </p:grpSpPr>
        <p:grpSp>
          <p:nvGrpSpPr>
            <p:cNvPr id="22775" name="Group 16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77" name="Freeform 16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78" name="Freeform 16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79" name="Freeform 16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0" name="Freeform 16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1" name="Freeform 16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2" name="Freeform 16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3" name="Freeform 17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4" name="Freeform 17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5" name="Freeform 17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86" name="Freeform 17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76" name="Text Box 174"/>
            <p:cNvSpPr txBox="1">
              <a:spLocks noChangeArrowheads="1"/>
            </p:cNvSpPr>
            <p:nvPr/>
          </p:nvSpPr>
          <p:spPr bwMode="auto">
            <a:xfrm>
              <a:off x="2406" y="2703"/>
              <a:ext cx="262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64" name="Text Box 175"/>
          <p:cNvSpPr txBox="1">
            <a:spLocks noChangeArrowheads="1"/>
          </p:cNvSpPr>
          <p:nvPr/>
        </p:nvSpPr>
        <p:spPr bwMode="auto">
          <a:xfrm>
            <a:off x="6210300" y="30543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566" name="Text Box 177"/>
          <p:cNvSpPr txBox="1">
            <a:spLocks noChangeArrowheads="1"/>
          </p:cNvSpPr>
          <p:nvPr/>
        </p:nvSpPr>
        <p:spPr bwMode="auto">
          <a:xfrm>
            <a:off x="6103938" y="17240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dirty="0"/>
              <a:t>오류</a:t>
            </a:r>
          </a:p>
        </p:txBody>
      </p:sp>
      <p:grpSp>
        <p:nvGrpSpPr>
          <p:cNvPr id="22567" name="Group 179"/>
          <p:cNvGrpSpPr>
            <a:grpSpLocks/>
          </p:cNvGrpSpPr>
          <p:nvPr/>
        </p:nvGrpSpPr>
        <p:grpSpPr bwMode="auto">
          <a:xfrm>
            <a:off x="1257300" y="4498975"/>
            <a:ext cx="468313" cy="1460500"/>
            <a:chOff x="930" y="2115"/>
            <a:chExt cx="453" cy="1315"/>
          </a:xfrm>
        </p:grpSpPr>
        <p:sp>
          <p:nvSpPr>
            <p:cNvPr id="22772" name="Line 180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73" name="Line 181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74" name="Line 182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68" name="Group 183"/>
          <p:cNvGrpSpPr>
            <a:grpSpLocks/>
          </p:cNvGrpSpPr>
          <p:nvPr/>
        </p:nvGrpSpPr>
        <p:grpSpPr bwMode="auto">
          <a:xfrm>
            <a:off x="1285875" y="5632450"/>
            <a:ext cx="381000" cy="506413"/>
            <a:chOff x="2336" y="2568"/>
            <a:chExt cx="567" cy="903"/>
          </a:xfrm>
        </p:grpSpPr>
        <p:grpSp>
          <p:nvGrpSpPr>
            <p:cNvPr id="22760" name="Group 184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62" name="Freeform 185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3" name="Freeform 186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4" name="Freeform 187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5" name="Freeform 188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6" name="Freeform 189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7" name="Freeform 190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8" name="Freeform 191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69" name="Freeform 192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70" name="Freeform 193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71" name="Freeform 194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61" name="Text Box 195"/>
            <p:cNvSpPr txBox="1">
              <a:spLocks noChangeArrowheads="1"/>
            </p:cNvSpPr>
            <p:nvPr/>
          </p:nvSpPr>
          <p:spPr bwMode="auto">
            <a:xfrm>
              <a:off x="2400" y="2763"/>
              <a:ext cx="274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69" name="Text Box 196"/>
          <p:cNvSpPr txBox="1">
            <a:spLocks noChangeArrowheads="1"/>
          </p:cNvSpPr>
          <p:nvPr/>
        </p:nvSpPr>
        <p:spPr bwMode="auto">
          <a:xfrm>
            <a:off x="1358900" y="57086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sp>
        <p:nvSpPr>
          <p:cNvPr id="22570" name="Text Box 197"/>
          <p:cNvSpPr txBox="1">
            <a:spLocks noChangeArrowheads="1"/>
          </p:cNvSpPr>
          <p:nvPr/>
        </p:nvSpPr>
        <p:spPr bwMode="auto">
          <a:xfrm>
            <a:off x="1050925" y="3887788"/>
            <a:ext cx="506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  { A  [     (i+1  )    ]=0;  } </a:t>
            </a:r>
          </a:p>
        </p:txBody>
      </p:sp>
      <p:grpSp>
        <p:nvGrpSpPr>
          <p:cNvPr id="22571" name="Group 198"/>
          <p:cNvGrpSpPr>
            <a:grpSpLocks/>
          </p:cNvGrpSpPr>
          <p:nvPr/>
        </p:nvGrpSpPr>
        <p:grpSpPr bwMode="auto">
          <a:xfrm>
            <a:off x="2139950" y="4498975"/>
            <a:ext cx="466725" cy="1460500"/>
            <a:chOff x="930" y="2115"/>
            <a:chExt cx="453" cy="1315"/>
          </a:xfrm>
        </p:grpSpPr>
        <p:sp>
          <p:nvSpPr>
            <p:cNvPr id="22757" name="Line 199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58" name="Line 200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59" name="Line 201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72" name="Group 202"/>
          <p:cNvGrpSpPr>
            <a:grpSpLocks/>
          </p:cNvGrpSpPr>
          <p:nvPr/>
        </p:nvGrpSpPr>
        <p:grpSpPr bwMode="auto">
          <a:xfrm>
            <a:off x="2168525" y="5632450"/>
            <a:ext cx="379413" cy="506413"/>
            <a:chOff x="2336" y="2568"/>
            <a:chExt cx="567" cy="903"/>
          </a:xfrm>
        </p:grpSpPr>
        <p:grpSp>
          <p:nvGrpSpPr>
            <p:cNvPr id="22745" name="Group 20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47" name="Freeform 20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8" name="Freeform 20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9" name="Freeform 20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0" name="Freeform 20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1" name="Freeform 20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2" name="Freeform 20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3" name="Freeform 21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4" name="Freeform 21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5" name="Freeform 21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56" name="Freeform 21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46" name="Text Box 214"/>
            <p:cNvSpPr txBox="1">
              <a:spLocks noChangeArrowheads="1"/>
            </p:cNvSpPr>
            <p:nvPr/>
          </p:nvSpPr>
          <p:spPr bwMode="auto">
            <a:xfrm>
              <a:off x="2400" y="2763"/>
              <a:ext cx="275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22573" name="Group 215"/>
          <p:cNvGrpSpPr>
            <a:grpSpLocks/>
          </p:cNvGrpSpPr>
          <p:nvPr/>
        </p:nvGrpSpPr>
        <p:grpSpPr bwMode="auto">
          <a:xfrm>
            <a:off x="2168525" y="5341938"/>
            <a:ext cx="379413" cy="504825"/>
            <a:chOff x="2336" y="2568"/>
            <a:chExt cx="567" cy="903"/>
          </a:xfrm>
        </p:grpSpPr>
        <p:grpSp>
          <p:nvGrpSpPr>
            <p:cNvPr id="22733" name="Group 21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35" name="Freeform 21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36" name="Freeform 21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37" name="Freeform 21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38" name="Freeform 22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39" name="Freeform 22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0" name="Freeform 22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1" name="Freeform 22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2" name="Freeform 22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3" name="Freeform 22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4" name="Freeform 22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34" name="Text Box 227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74" name="Text Box 228"/>
          <p:cNvSpPr txBox="1">
            <a:spLocks noChangeArrowheads="1"/>
          </p:cNvSpPr>
          <p:nvPr/>
        </p:nvSpPr>
        <p:spPr bwMode="auto">
          <a:xfrm>
            <a:off x="2239963" y="57086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sp>
        <p:nvSpPr>
          <p:cNvPr id="22575" name="Text Box 229"/>
          <p:cNvSpPr txBox="1">
            <a:spLocks noChangeArrowheads="1"/>
          </p:cNvSpPr>
          <p:nvPr/>
        </p:nvSpPr>
        <p:spPr bwMode="auto">
          <a:xfrm>
            <a:off x="2239963" y="54578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[</a:t>
            </a:r>
          </a:p>
        </p:txBody>
      </p:sp>
      <p:grpSp>
        <p:nvGrpSpPr>
          <p:cNvPr id="22576" name="Group 230"/>
          <p:cNvGrpSpPr>
            <a:grpSpLocks/>
          </p:cNvGrpSpPr>
          <p:nvPr/>
        </p:nvGrpSpPr>
        <p:grpSpPr bwMode="auto">
          <a:xfrm>
            <a:off x="3021013" y="4498975"/>
            <a:ext cx="468312" cy="1460500"/>
            <a:chOff x="930" y="2115"/>
            <a:chExt cx="453" cy="1315"/>
          </a:xfrm>
        </p:grpSpPr>
        <p:sp>
          <p:nvSpPr>
            <p:cNvPr id="22730" name="Line 231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31" name="Line 232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32" name="Line 233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77" name="Group 234"/>
          <p:cNvGrpSpPr>
            <a:grpSpLocks/>
          </p:cNvGrpSpPr>
          <p:nvPr/>
        </p:nvGrpSpPr>
        <p:grpSpPr bwMode="auto">
          <a:xfrm>
            <a:off x="3049588" y="5632450"/>
            <a:ext cx="379412" cy="506413"/>
            <a:chOff x="2336" y="2568"/>
            <a:chExt cx="567" cy="903"/>
          </a:xfrm>
        </p:grpSpPr>
        <p:grpSp>
          <p:nvGrpSpPr>
            <p:cNvPr id="22718" name="Group 235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20" name="Freeform 236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1" name="Freeform 237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2" name="Freeform 238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3" name="Freeform 239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4" name="Freeform 240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5" name="Freeform 241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6" name="Freeform 242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7" name="Freeform 243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8" name="Freeform 244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29" name="Freeform 245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19" name="Text Box 246"/>
            <p:cNvSpPr txBox="1">
              <a:spLocks noChangeArrowheads="1"/>
            </p:cNvSpPr>
            <p:nvPr/>
          </p:nvSpPr>
          <p:spPr bwMode="auto">
            <a:xfrm>
              <a:off x="2400" y="2763"/>
              <a:ext cx="275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78" name="Text Box 247"/>
          <p:cNvSpPr txBox="1">
            <a:spLocks noChangeArrowheads="1"/>
          </p:cNvSpPr>
          <p:nvPr/>
        </p:nvSpPr>
        <p:spPr bwMode="auto">
          <a:xfrm>
            <a:off x="3122613" y="57086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grpSp>
        <p:nvGrpSpPr>
          <p:cNvPr id="22579" name="Group 248"/>
          <p:cNvGrpSpPr>
            <a:grpSpLocks/>
          </p:cNvGrpSpPr>
          <p:nvPr/>
        </p:nvGrpSpPr>
        <p:grpSpPr bwMode="auto">
          <a:xfrm>
            <a:off x="3851275" y="4498975"/>
            <a:ext cx="468313" cy="1460500"/>
            <a:chOff x="930" y="2115"/>
            <a:chExt cx="453" cy="1315"/>
          </a:xfrm>
        </p:grpSpPr>
        <p:sp>
          <p:nvSpPr>
            <p:cNvPr id="22715" name="Line 249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16" name="Line 250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17" name="Line 251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80" name="Group 252"/>
          <p:cNvGrpSpPr>
            <a:grpSpLocks/>
          </p:cNvGrpSpPr>
          <p:nvPr/>
        </p:nvGrpSpPr>
        <p:grpSpPr bwMode="auto">
          <a:xfrm>
            <a:off x="4737100" y="4489450"/>
            <a:ext cx="468313" cy="1460500"/>
            <a:chOff x="930" y="2115"/>
            <a:chExt cx="453" cy="1315"/>
          </a:xfrm>
        </p:grpSpPr>
        <p:sp>
          <p:nvSpPr>
            <p:cNvPr id="22712" name="Line 25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13" name="Line 25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714" name="Line 25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581" name="Group 256"/>
          <p:cNvGrpSpPr>
            <a:grpSpLocks/>
          </p:cNvGrpSpPr>
          <p:nvPr/>
        </p:nvGrpSpPr>
        <p:grpSpPr bwMode="auto">
          <a:xfrm>
            <a:off x="4765675" y="5622925"/>
            <a:ext cx="379413" cy="506413"/>
            <a:chOff x="2336" y="2568"/>
            <a:chExt cx="567" cy="903"/>
          </a:xfrm>
        </p:grpSpPr>
        <p:grpSp>
          <p:nvGrpSpPr>
            <p:cNvPr id="22700" name="Group 257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702" name="Freeform 258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3" name="Freeform 259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4" name="Freeform 260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5" name="Freeform 261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6" name="Freeform 262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7" name="Freeform 263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8" name="Freeform 264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09" name="Freeform 265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10" name="Freeform 266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11" name="Freeform 267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701" name="Text Box 268"/>
            <p:cNvSpPr txBox="1">
              <a:spLocks noChangeArrowheads="1"/>
            </p:cNvSpPr>
            <p:nvPr/>
          </p:nvSpPr>
          <p:spPr bwMode="auto">
            <a:xfrm>
              <a:off x="2400" y="2763"/>
              <a:ext cx="275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82" name="Text Box 269"/>
          <p:cNvSpPr txBox="1">
            <a:spLocks noChangeArrowheads="1"/>
          </p:cNvSpPr>
          <p:nvPr/>
        </p:nvSpPr>
        <p:spPr bwMode="auto">
          <a:xfrm>
            <a:off x="4837113" y="56991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sp>
        <p:nvSpPr>
          <p:cNvPr id="22583" name="Line 270"/>
          <p:cNvSpPr>
            <a:spLocks noChangeShapeType="1"/>
          </p:cNvSpPr>
          <p:nvPr/>
        </p:nvSpPr>
        <p:spPr bwMode="auto">
          <a:xfrm>
            <a:off x="1517650" y="4100513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4" name="Line 271"/>
          <p:cNvSpPr>
            <a:spLocks noChangeShapeType="1"/>
          </p:cNvSpPr>
          <p:nvPr/>
        </p:nvSpPr>
        <p:spPr bwMode="auto">
          <a:xfrm>
            <a:off x="2295525" y="4100513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85" name="Group 272"/>
          <p:cNvGrpSpPr>
            <a:grpSpLocks/>
          </p:cNvGrpSpPr>
          <p:nvPr/>
        </p:nvGrpSpPr>
        <p:grpSpPr bwMode="auto">
          <a:xfrm>
            <a:off x="4765675" y="4470400"/>
            <a:ext cx="379413" cy="504825"/>
            <a:chOff x="2336" y="2568"/>
            <a:chExt cx="567" cy="903"/>
          </a:xfrm>
        </p:grpSpPr>
        <p:grpSp>
          <p:nvGrpSpPr>
            <p:cNvPr id="22688" name="Group 27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90" name="Freeform 27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1" name="Freeform 27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2" name="Freeform 27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3" name="Freeform 27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4" name="Freeform 27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5" name="Freeform 27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6" name="Freeform 28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7" name="Freeform 28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8" name="Freeform 28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99" name="Freeform 28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89" name="Text Box 284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86" name="Text Box 285"/>
          <p:cNvSpPr txBox="1">
            <a:spLocks noChangeArrowheads="1"/>
          </p:cNvSpPr>
          <p:nvPr/>
        </p:nvSpPr>
        <p:spPr bwMode="auto">
          <a:xfrm>
            <a:off x="4837113" y="45862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[</a:t>
            </a:r>
          </a:p>
        </p:txBody>
      </p:sp>
      <p:sp>
        <p:nvSpPr>
          <p:cNvPr id="22587" name="Line 286"/>
          <p:cNvSpPr>
            <a:spLocks noChangeShapeType="1"/>
          </p:cNvSpPr>
          <p:nvPr/>
        </p:nvSpPr>
        <p:spPr bwMode="auto">
          <a:xfrm>
            <a:off x="4992688" y="4140200"/>
            <a:ext cx="0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88" name="Text Box 287"/>
          <p:cNvSpPr txBox="1">
            <a:spLocks noChangeArrowheads="1"/>
          </p:cNvSpPr>
          <p:nvPr/>
        </p:nvSpPr>
        <p:spPr bwMode="auto">
          <a:xfrm>
            <a:off x="5045075" y="41608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비교</a:t>
            </a:r>
          </a:p>
        </p:txBody>
      </p:sp>
      <p:grpSp>
        <p:nvGrpSpPr>
          <p:cNvPr id="22589" name="Group 288"/>
          <p:cNvGrpSpPr>
            <a:grpSpLocks/>
          </p:cNvGrpSpPr>
          <p:nvPr/>
        </p:nvGrpSpPr>
        <p:grpSpPr bwMode="auto">
          <a:xfrm>
            <a:off x="5614988" y="4454525"/>
            <a:ext cx="468312" cy="1462088"/>
            <a:chOff x="930" y="2115"/>
            <a:chExt cx="453" cy="1315"/>
          </a:xfrm>
        </p:grpSpPr>
        <p:sp>
          <p:nvSpPr>
            <p:cNvPr id="22685" name="Line 289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686" name="Line 290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687" name="Line 291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2590" name="Line 292"/>
          <p:cNvSpPr>
            <a:spLocks noChangeShapeType="1"/>
          </p:cNvSpPr>
          <p:nvPr/>
        </p:nvSpPr>
        <p:spPr bwMode="auto">
          <a:xfrm>
            <a:off x="3254375" y="4144963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91" name="Group 293"/>
          <p:cNvGrpSpPr>
            <a:grpSpLocks/>
          </p:cNvGrpSpPr>
          <p:nvPr/>
        </p:nvGrpSpPr>
        <p:grpSpPr bwMode="auto">
          <a:xfrm>
            <a:off x="3036888" y="5357813"/>
            <a:ext cx="381000" cy="506412"/>
            <a:chOff x="2336" y="2568"/>
            <a:chExt cx="567" cy="907"/>
          </a:xfrm>
        </p:grpSpPr>
        <p:grpSp>
          <p:nvGrpSpPr>
            <p:cNvPr id="22673" name="Group 294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75" name="Freeform 295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6" name="Freeform 296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7" name="Freeform 297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8" name="Freeform 298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9" name="Freeform 299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80" name="Freeform 300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81" name="Freeform 301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82" name="Freeform 302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83" name="Freeform 303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84" name="Freeform 304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74" name="Text Box 305"/>
            <p:cNvSpPr txBox="1">
              <a:spLocks noChangeArrowheads="1"/>
            </p:cNvSpPr>
            <p:nvPr/>
          </p:nvSpPr>
          <p:spPr bwMode="auto">
            <a:xfrm>
              <a:off x="2400" y="2764"/>
              <a:ext cx="27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92" name="Text Box 306"/>
          <p:cNvSpPr txBox="1">
            <a:spLocks noChangeArrowheads="1"/>
          </p:cNvSpPr>
          <p:nvPr/>
        </p:nvSpPr>
        <p:spPr bwMode="auto">
          <a:xfrm>
            <a:off x="3132138" y="54324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[</a:t>
            </a:r>
          </a:p>
        </p:txBody>
      </p:sp>
      <p:grpSp>
        <p:nvGrpSpPr>
          <p:cNvPr id="22593" name="Group 307"/>
          <p:cNvGrpSpPr>
            <a:grpSpLocks/>
          </p:cNvGrpSpPr>
          <p:nvPr/>
        </p:nvGrpSpPr>
        <p:grpSpPr bwMode="auto">
          <a:xfrm>
            <a:off x="3048000" y="5048250"/>
            <a:ext cx="379413" cy="504825"/>
            <a:chOff x="2336" y="2568"/>
            <a:chExt cx="567" cy="903"/>
          </a:xfrm>
        </p:grpSpPr>
        <p:grpSp>
          <p:nvGrpSpPr>
            <p:cNvPr id="22661" name="Group 308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63" name="Freeform 309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4" name="Freeform 310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5" name="Freeform 311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6" name="Freeform 312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7" name="Freeform 313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8" name="Freeform 314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9" name="Freeform 315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0" name="Freeform 316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1" name="Freeform 317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2" name="Freeform 318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62" name="Text Box 319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94" name="Text Box 320"/>
          <p:cNvSpPr txBox="1">
            <a:spLocks noChangeArrowheads="1"/>
          </p:cNvSpPr>
          <p:nvPr/>
        </p:nvSpPr>
        <p:spPr bwMode="auto">
          <a:xfrm>
            <a:off x="3141663" y="51228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grpSp>
        <p:nvGrpSpPr>
          <p:cNvPr id="22595" name="Group 321"/>
          <p:cNvGrpSpPr>
            <a:grpSpLocks/>
          </p:cNvGrpSpPr>
          <p:nvPr/>
        </p:nvGrpSpPr>
        <p:grpSpPr bwMode="auto">
          <a:xfrm>
            <a:off x="3908425" y="5622925"/>
            <a:ext cx="379413" cy="506413"/>
            <a:chOff x="2336" y="2568"/>
            <a:chExt cx="567" cy="903"/>
          </a:xfrm>
        </p:grpSpPr>
        <p:grpSp>
          <p:nvGrpSpPr>
            <p:cNvPr id="22649" name="Group 32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51" name="Freeform 32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2" name="Freeform 32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3" name="Freeform 32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4" name="Freeform 32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5" name="Freeform 32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6" name="Freeform 32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7" name="Freeform 32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8" name="Freeform 33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9" name="Freeform 33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0" name="Freeform 33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50" name="Text Box 333"/>
            <p:cNvSpPr txBox="1">
              <a:spLocks noChangeArrowheads="1"/>
            </p:cNvSpPr>
            <p:nvPr/>
          </p:nvSpPr>
          <p:spPr bwMode="auto">
            <a:xfrm>
              <a:off x="2400" y="2763"/>
              <a:ext cx="275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96" name="Text Box 334"/>
          <p:cNvSpPr txBox="1">
            <a:spLocks noChangeArrowheads="1"/>
          </p:cNvSpPr>
          <p:nvPr/>
        </p:nvSpPr>
        <p:spPr bwMode="auto">
          <a:xfrm>
            <a:off x="3981450" y="56991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grpSp>
        <p:nvGrpSpPr>
          <p:cNvPr id="22597" name="Group 335"/>
          <p:cNvGrpSpPr>
            <a:grpSpLocks/>
          </p:cNvGrpSpPr>
          <p:nvPr/>
        </p:nvGrpSpPr>
        <p:grpSpPr bwMode="auto">
          <a:xfrm>
            <a:off x="3895725" y="5348288"/>
            <a:ext cx="381000" cy="504825"/>
            <a:chOff x="2336" y="2568"/>
            <a:chExt cx="567" cy="903"/>
          </a:xfrm>
        </p:grpSpPr>
        <p:grpSp>
          <p:nvGrpSpPr>
            <p:cNvPr id="22637" name="Group 33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39" name="Freeform 33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0" name="Freeform 33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1" name="Freeform 33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2" name="Freeform 34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3" name="Freeform 34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4" name="Freeform 34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5" name="Freeform 34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6" name="Freeform 34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7" name="Freeform 34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8" name="Freeform 34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38" name="Text Box 347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598" name="Text Box 348"/>
          <p:cNvSpPr txBox="1">
            <a:spLocks noChangeArrowheads="1"/>
          </p:cNvSpPr>
          <p:nvPr/>
        </p:nvSpPr>
        <p:spPr bwMode="auto">
          <a:xfrm>
            <a:off x="3992563" y="54229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[</a:t>
            </a:r>
          </a:p>
        </p:txBody>
      </p:sp>
      <p:grpSp>
        <p:nvGrpSpPr>
          <p:cNvPr id="22599" name="Group 349"/>
          <p:cNvGrpSpPr>
            <a:grpSpLocks/>
          </p:cNvGrpSpPr>
          <p:nvPr/>
        </p:nvGrpSpPr>
        <p:grpSpPr bwMode="auto">
          <a:xfrm>
            <a:off x="3857625" y="4475163"/>
            <a:ext cx="379413" cy="504825"/>
            <a:chOff x="2336" y="2568"/>
            <a:chExt cx="567" cy="903"/>
          </a:xfrm>
        </p:grpSpPr>
        <p:grpSp>
          <p:nvGrpSpPr>
            <p:cNvPr id="22625" name="Group 350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27" name="Freeform 351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8" name="Freeform 352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9" name="Freeform 353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0" name="Freeform 354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1" name="Freeform 355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2" name="Freeform 356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3" name="Freeform 357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4" name="Freeform 358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5" name="Freeform 359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6" name="Freeform 360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26" name="Text Box 361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600" name="Text Box 362"/>
          <p:cNvSpPr txBox="1">
            <a:spLocks noChangeArrowheads="1"/>
          </p:cNvSpPr>
          <p:nvPr/>
        </p:nvSpPr>
        <p:spPr bwMode="auto">
          <a:xfrm>
            <a:off x="3929063" y="4592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(</a:t>
            </a:r>
          </a:p>
        </p:txBody>
      </p:sp>
      <p:sp>
        <p:nvSpPr>
          <p:cNvPr id="22601" name="Line 363"/>
          <p:cNvSpPr>
            <a:spLocks noChangeShapeType="1"/>
          </p:cNvSpPr>
          <p:nvPr/>
        </p:nvSpPr>
        <p:spPr bwMode="auto">
          <a:xfrm>
            <a:off x="4084638" y="4144963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2" name="Text Box 364"/>
          <p:cNvSpPr txBox="1">
            <a:spLocks noChangeArrowheads="1"/>
          </p:cNvSpPr>
          <p:nvPr/>
        </p:nvSpPr>
        <p:spPr bwMode="auto">
          <a:xfrm>
            <a:off x="4137025" y="41640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비교</a:t>
            </a:r>
          </a:p>
        </p:txBody>
      </p:sp>
      <p:grpSp>
        <p:nvGrpSpPr>
          <p:cNvPr id="22603" name="Group 365"/>
          <p:cNvGrpSpPr>
            <a:grpSpLocks/>
          </p:cNvGrpSpPr>
          <p:nvPr/>
        </p:nvGrpSpPr>
        <p:grpSpPr bwMode="auto">
          <a:xfrm>
            <a:off x="5621338" y="4475163"/>
            <a:ext cx="379412" cy="504825"/>
            <a:chOff x="2336" y="2568"/>
            <a:chExt cx="567" cy="903"/>
          </a:xfrm>
        </p:grpSpPr>
        <p:grpSp>
          <p:nvGrpSpPr>
            <p:cNvPr id="22613" name="Group 36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2615" name="Freeform 36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6" name="Freeform 36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7" name="Freeform 36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8" name="Freeform 37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9" name="Freeform 37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0" name="Freeform 37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1" name="Freeform 37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2" name="Freeform 37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3" name="Freeform 37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4" name="Freeform 37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614" name="Text Box 377"/>
            <p:cNvSpPr txBox="1">
              <a:spLocks noChangeArrowheads="1"/>
            </p:cNvSpPr>
            <p:nvPr/>
          </p:nvSpPr>
          <p:spPr bwMode="auto">
            <a:xfrm>
              <a:off x="2400" y="2761"/>
              <a:ext cx="2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20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22604" name="Text Box 378"/>
          <p:cNvSpPr txBox="1">
            <a:spLocks noChangeArrowheads="1"/>
          </p:cNvSpPr>
          <p:nvPr/>
        </p:nvSpPr>
        <p:spPr bwMode="auto">
          <a:xfrm>
            <a:off x="5692775" y="4592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Console" pitchFamily="49" charset="0"/>
              </a:rPr>
              <a:t>{</a:t>
            </a:r>
          </a:p>
        </p:txBody>
      </p:sp>
      <p:sp>
        <p:nvSpPr>
          <p:cNvPr id="22605" name="Line 379"/>
          <p:cNvSpPr>
            <a:spLocks noChangeShapeType="1"/>
          </p:cNvSpPr>
          <p:nvPr/>
        </p:nvSpPr>
        <p:spPr bwMode="auto">
          <a:xfrm>
            <a:off x="5848350" y="4144963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6" name="Text Box 380"/>
          <p:cNvSpPr txBox="1">
            <a:spLocks noChangeArrowheads="1"/>
          </p:cNvSpPr>
          <p:nvPr/>
        </p:nvSpPr>
        <p:spPr bwMode="auto">
          <a:xfrm>
            <a:off x="5900738" y="41640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dirty="0"/>
              <a:t>비교</a:t>
            </a:r>
          </a:p>
        </p:txBody>
      </p:sp>
      <p:grpSp>
        <p:nvGrpSpPr>
          <p:cNvPr id="22607" name="Group 381"/>
          <p:cNvGrpSpPr>
            <a:grpSpLocks/>
          </p:cNvGrpSpPr>
          <p:nvPr/>
        </p:nvGrpSpPr>
        <p:grpSpPr bwMode="auto">
          <a:xfrm>
            <a:off x="6523038" y="4454525"/>
            <a:ext cx="468312" cy="1460500"/>
            <a:chOff x="930" y="2115"/>
            <a:chExt cx="453" cy="1315"/>
          </a:xfrm>
        </p:grpSpPr>
        <p:sp>
          <p:nvSpPr>
            <p:cNvPr id="22610" name="Line 382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611" name="Line 383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612" name="Line 384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2608" name="Text Box 385"/>
          <p:cNvSpPr txBox="1">
            <a:spLocks noChangeArrowheads="1"/>
          </p:cNvSpPr>
          <p:nvPr/>
        </p:nvSpPr>
        <p:spPr bwMode="auto">
          <a:xfrm>
            <a:off x="6523038" y="42084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dirty="0"/>
              <a:t>성공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6676" y="1107925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2917813" y="1077550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000000"/>
                </a:solidFill>
              </a:rPr>
              <a:t>알고리즘의 개요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문자열에 있는 괄호를 차례대로 조사하면서 왼쪽 괄호를 만나면 </a:t>
            </a:r>
            <a:endParaRPr lang="en-US" altLang="ko-KR" sz="1900" dirty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>
                <a:solidFill>
                  <a:srgbClr val="000000"/>
                </a:solidFill>
              </a:rPr>
              <a:t>	</a:t>
            </a:r>
            <a:r>
              <a:rPr lang="ko-KR" altLang="en-US" sz="1900" dirty="0" err="1">
                <a:solidFill>
                  <a:srgbClr val="000000"/>
                </a:solidFill>
              </a:rPr>
              <a:t>스택에</a:t>
            </a:r>
            <a:r>
              <a:rPr lang="ko-KR" altLang="en-US" sz="1900" dirty="0">
                <a:solidFill>
                  <a:srgbClr val="000000"/>
                </a:solidFill>
              </a:rPr>
              <a:t> 삽입하고</a:t>
            </a:r>
            <a:r>
              <a:rPr lang="en-US" altLang="ko-KR" sz="1900" dirty="0">
                <a:solidFill>
                  <a:srgbClr val="000000"/>
                </a:solidFill>
              </a:rPr>
              <a:t>,</a:t>
            </a:r>
            <a:r>
              <a:rPr lang="ko-KR" altLang="en-US" sz="1900" dirty="0">
                <a:solidFill>
                  <a:srgbClr val="000000"/>
                </a:solidFill>
              </a:rPr>
              <a:t>오른쪽 괄호를 만나면 </a:t>
            </a:r>
            <a:r>
              <a:rPr lang="ko-KR" altLang="en-US" sz="1900" dirty="0" err="1">
                <a:solidFill>
                  <a:srgbClr val="000000"/>
                </a:solidFill>
              </a:rPr>
              <a:t>스택에서</a:t>
            </a:r>
            <a:r>
              <a:rPr lang="ko-KR" altLang="en-US" sz="1900" dirty="0">
                <a:solidFill>
                  <a:srgbClr val="000000"/>
                </a:solidFill>
              </a:rPr>
              <a:t> </a:t>
            </a:r>
            <a:r>
              <a:rPr lang="en-US" altLang="ko-KR" sz="1900" dirty="0">
                <a:solidFill>
                  <a:srgbClr val="000000"/>
                </a:solidFill>
              </a:rPr>
              <a:t>top </a:t>
            </a:r>
            <a:r>
              <a:rPr lang="ko-KR" altLang="en-US" sz="1900" dirty="0">
                <a:solidFill>
                  <a:srgbClr val="000000"/>
                </a:solidFill>
              </a:rPr>
              <a:t>괄호를 삭제한 후 오른쪽 괄호와 짝이 맞는지를 검사한다</a:t>
            </a:r>
            <a:r>
              <a:rPr lang="en-US" altLang="ko-KR" sz="19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이 때</a:t>
            </a:r>
            <a:r>
              <a:rPr lang="en-US" altLang="ko-KR" sz="1900" dirty="0">
                <a:solidFill>
                  <a:srgbClr val="000000"/>
                </a:solidFill>
              </a:rPr>
              <a:t>, </a:t>
            </a:r>
            <a:r>
              <a:rPr lang="ko-KR" altLang="en-US" sz="1900" dirty="0" err="1">
                <a:solidFill>
                  <a:srgbClr val="000000"/>
                </a:solidFill>
              </a:rPr>
              <a:t>스택이</a:t>
            </a:r>
            <a:r>
              <a:rPr lang="ko-KR" altLang="en-US" sz="1900" dirty="0">
                <a:solidFill>
                  <a:srgbClr val="000000"/>
                </a:solidFill>
              </a:rPr>
              <a:t> 비어 있으면 조건 </a:t>
            </a:r>
            <a:r>
              <a:rPr lang="en-US" altLang="ko-KR" sz="1900" dirty="0">
                <a:solidFill>
                  <a:srgbClr val="000000"/>
                </a:solidFill>
              </a:rPr>
              <a:t>1 </a:t>
            </a:r>
            <a:r>
              <a:rPr lang="ko-KR" altLang="en-US" sz="1900" dirty="0">
                <a:solidFill>
                  <a:srgbClr val="000000"/>
                </a:solidFill>
              </a:rPr>
              <a:t>또는 조건 </a:t>
            </a:r>
            <a:r>
              <a:rPr lang="en-US" altLang="ko-KR" sz="1900" dirty="0">
                <a:solidFill>
                  <a:srgbClr val="000000"/>
                </a:solidFill>
              </a:rPr>
              <a:t>2 </a:t>
            </a:r>
            <a:r>
              <a:rPr lang="ko-KR" altLang="en-US" sz="1900" dirty="0">
                <a:solidFill>
                  <a:srgbClr val="000000"/>
                </a:solidFill>
              </a:rPr>
              <a:t>등을 위배하게 되고 괄호의 짝이 맞지 않으면 조건 </a:t>
            </a:r>
            <a:r>
              <a:rPr lang="en-US" altLang="ko-KR" sz="1900" dirty="0">
                <a:solidFill>
                  <a:srgbClr val="000000"/>
                </a:solidFill>
              </a:rPr>
              <a:t>3 </a:t>
            </a:r>
            <a:r>
              <a:rPr lang="ko-KR" altLang="en-US" sz="1900" dirty="0">
                <a:solidFill>
                  <a:srgbClr val="000000"/>
                </a:solidFill>
              </a:rPr>
              <a:t>등에 위배된다</a:t>
            </a:r>
            <a:r>
              <a:rPr lang="en-US" altLang="ko-KR" sz="19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마지막 괄호까지를 조사한 후에도 </a:t>
            </a:r>
            <a:r>
              <a:rPr lang="ko-KR" altLang="en-US" sz="1900" dirty="0" err="1">
                <a:solidFill>
                  <a:srgbClr val="000000"/>
                </a:solidFill>
              </a:rPr>
              <a:t>스택에</a:t>
            </a:r>
            <a:r>
              <a:rPr lang="ko-KR" altLang="en-US" sz="1900" dirty="0">
                <a:solidFill>
                  <a:srgbClr val="000000"/>
                </a:solidFill>
              </a:rPr>
              <a:t> 괄호가 남아 있으면 </a:t>
            </a:r>
            <a:endParaRPr lang="en-US" altLang="ko-KR" sz="1900" dirty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>
                <a:solidFill>
                  <a:srgbClr val="000000"/>
                </a:solidFill>
              </a:rPr>
              <a:t>	</a:t>
            </a:r>
            <a:r>
              <a:rPr lang="ko-KR" altLang="en-US" sz="1900" dirty="0">
                <a:solidFill>
                  <a:srgbClr val="000000"/>
                </a:solidFill>
              </a:rPr>
              <a:t>조건 </a:t>
            </a:r>
            <a:r>
              <a:rPr lang="en-US" altLang="ko-KR" sz="1900" dirty="0">
                <a:solidFill>
                  <a:srgbClr val="000000"/>
                </a:solidFill>
              </a:rPr>
              <a:t>1</a:t>
            </a:r>
            <a:r>
              <a:rPr lang="ko-KR" altLang="en-US" sz="1900" dirty="0">
                <a:solidFill>
                  <a:srgbClr val="000000"/>
                </a:solidFill>
              </a:rPr>
              <a:t>에 위배되므로 </a:t>
            </a:r>
            <a:r>
              <a:rPr lang="en-US" altLang="ko-KR" sz="1900" dirty="0">
                <a:solidFill>
                  <a:srgbClr val="000000"/>
                </a:solidFill>
              </a:rPr>
              <a:t>0(</a:t>
            </a:r>
            <a:r>
              <a:rPr lang="ko-KR" altLang="en-US" sz="1900" dirty="0">
                <a:solidFill>
                  <a:srgbClr val="000000"/>
                </a:solidFill>
              </a:rPr>
              <a:t>거짓</a:t>
            </a:r>
            <a:r>
              <a:rPr lang="en-US" altLang="ko-KR" sz="1900" dirty="0">
                <a:solidFill>
                  <a:srgbClr val="000000"/>
                </a:solidFill>
              </a:rPr>
              <a:t>)</a:t>
            </a:r>
            <a:r>
              <a:rPr lang="ko-KR" altLang="en-US" sz="1900" dirty="0">
                <a:solidFill>
                  <a:srgbClr val="000000"/>
                </a:solidFill>
              </a:rPr>
              <a:t>을 반환하고</a:t>
            </a:r>
            <a:r>
              <a:rPr lang="en-US" altLang="ko-KR" sz="1900" dirty="0">
                <a:solidFill>
                  <a:srgbClr val="000000"/>
                </a:solidFill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</a:rPr>
              <a:t>그렇지 않으면 </a:t>
            </a:r>
            <a:r>
              <a:rPr lang="en-US" altLang="ko-KR" sz="1900" dirty="0">
                <a:solidFill>
                  <a:srgbClr val="000000"/>
                </a:solidFill>
              </a:rPr>
              <a:t>1(</a:t>
            </a:r>
            <a:r>
              <a:rPr lang="ko-KR" altLang="en-US" sz="1900" dirty="0">
                <a:solidFill>
                  <a:srgbClr val="000000"/>
                </a:solidFill>
              </a:rPr>
              <a:t>참</a:t>
            </a:r>
            <a:r>
              <a:rPr lang="en-US" altLang="ko-KR" sz="1900" dirty="0">
                <a:solidFill>
                  <a:srgbClr val="000000"/>
                </a:solidFill>
              </a:rPr>
              <a:t>)</a:t>
            </a:r>
            <a:r>
              <a:rPr lang="ko-KR" altLang="en-US" sz="1900" dirty="0">
                <a:solidFill>
                  <a:srgbClr val="000000"/>
                </a:solidFill>
              </a:rPr>
              <a:t>을 반환한다</a:t>
            </a:r>
            <a:r>
              <a:rPr lang="en-US" altLang="ko-KR" sz="1900" dirty="0">
                <a:solidFill>
                  <a:srgbClr val="000000"/>
                </a:solidFill>
              </a:rPr>
              <a:t>.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괄호 검사 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3987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i="1">
                <a:latin typeface="+mn-lt"/>
              </a:rPr>
              <a:t>check_matching(expr)</a:t>
            </a:r>
            <a:r>
              <a:rPr lang="en-US" altLang="ko-KR" sz="120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200">
                <a:latin typeface="+mn-lt"/>
              </a:rPr>
            </a:br>
            <a:endParaRPr lang="en-US" altLang="ko-KR" sz="1200" b="1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+mn-lt"/>
              </a:rPr>
              <a:t>while</a:t>
            </a:r>
            <a:r>
              <a:rPr lang="en-US" altLang="ko-KR" sz="1200">
                <a:latin typeface="+mn-lt"/>
              </a:rPr>
              <a:t> (</a:t>
            </a:r>
            <a:r>
              <a:rPr lang="ko-KR" altLang="en-US" sz="1200">
                <a:latin typeface="+mn-lt"/>
              </a:rPr>
              <a:t>입력 </a:t>
            </a:r>
            <a:r>
              <a:rPr lang="en-US" altLang="ko-KR" sz="1200">
                <a:latin typeface="+mn-lt"/>
              </a:rPr>
              <a:t>expr</a:t>
            </a:r>
            <a:r>
              <a:rPr lang="ko-KR" altLang="en-US" sz="1200">
                <a:latin typeface="+mn-lt"/>
              </a:rPr>
              <a:t>의 끝이 아니면</a:t>
            </a:r>
            <a:r>
              <a:rPr lang="en-US" altLang="ko-KR" sz="120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ch ← expr</a:t>
            </a:r>
            <a:r>
              <a:rPr lang="ko-KR" altLang="en-US" sz="1200">
                <a:latin typeface="+mn-lt"/>
              </a:rPr>
              <a:t>의 다음 글자 </a:t>
            </a:r>
            <a:endParaRPr lang="ko-KR" altLang="en-US" sz="1200" b="1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b="1">
                <a:latin typeface="+mn-lt"/>
              </a:rPr>
              <a:t>  </a:t>
            </a:r>
            <a:r>
              <a:rPr lang="en-US" altLang="ko-KR" sz="1200" b="1">
                <a:latin typeface="+mn-lt"/>
              </a:rPr>
              <a:t>switch</a:t>
            </a:r>
            <a:r>
              <a:rPr lang="en-US" altLang="ko-KR" sz="1200">
                <a:latin typeface="+mn-lt"/>
              </a:rPr>
              <a:t>(ch)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'(':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'[':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'{':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ch</a:t>
            </a:r>
            <a:r>
              <a:rPr lang="ko-KR" altLang="en-US" sz="1200">
                <a:latin typeface="+mn-lt"/>
              </a:rPr>
              <a:t>를 스택에 삽입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 </a:t>
            </a:r>
            <a:r>
              <a:rPr lang="en-US" altLang="ko-KR" sz="1200" b="1">
                <a:latin typeface="+mn-lt"/>
              </a:rPr>
              <a:t>break</a:t>
            </a:r>
            <a:r>
              <a:rPr lang="en-US" altLang="ko-KR" sz="120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')':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']': </a:t>
            </a:r>
            <a:r>
              <a:rPr lang="en-US" altLang="ko-KR" sz="1200" b="1">
                <a:latin typeface="+mn-lt"/>
              </a:rPr>
              <a:t>case</a:t>
            </a:r>
            <a:r>
              <a:rPr lang="en-US" altLang="ko-KR" sz="1200">
                <a:latin typeface="+mn-lt"/>
              </a:rPr>
              <a:t> ']':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 </a:t>
            </a:r>
            <a:r>
              <a:rPr lang="en-US" altLang="ko-KR" sz="1200" b="1">
                <a:latin typeface="+mn-lt"/>
              </a:rPr>
              <a:t>if</a:t>
            </a:r>
            <a:r>
              <a:rPr lang="en-US" altLang="ko-KR" sz="1200">
                <a:latin typeface="+mn-lt"/>
              </a:rPr>
              <a:t> ( </a:t>
            </a:r>
            <a:r>
              <a:rPr lang="ko-KR" altLang="en-US" sz="1200">
                <a:latin typeface="+mn-lt"/>
              </a:rPr>
              <a:t>스택이 비어 있으면 </a:t>
            </a:r>
            <a:r>
              <a:rPr lang="en-US" altLang="ko-KR" sz="120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 </a:t>
            </a:r>
            <a:r>
              <a:rPr lang="en-US" altLang="ko-KR" sz="1200" b="1">
                <a:latin typeface="+mn-lt"/>
              </a:rPr>
              <a:t>then </a:t>
            </a:r>
            <a:r>
              <a:rPr lang="ko-KR" altLang="en-US" sz="1200">
                <a:latin typeface="+mn-lt"/>
              </a:rPr>
              <a:t>오류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   </a:t>
            </a:r>
            <a:r>
              <a:rPr lang="en-US" altLang="ko-KR" sz="1200" b="1">
                <a:latin typeface="+mn-lt"/>
              </a:rPr>
              <a:t>else</a:t>
            </a:r>
            <a:r>
              <a:rPr lang="en-US" altLang="ko-KR" sz="1200">
                <a:latin typeface="+mn-lt"/>
              </a:rPr>
              <a:t> </a:t>
            </a:r>
            <a:r>
              <a:rPr lang="ko-KR" altLang="en-US" sz="1200">
                <a:latin typeface="+mn-lt"/>
              </a:rPr>
              <a:t>스택에서 </a:t>
            </a:r>
            <a:r>
              <a:rPr lang="en-US" altLang="ko-KR" sz="1200">
                <a:latin typeface="+mn-lt"/>
              </a:rPr>
              <a:t>open_ch</a:t>
            </a:r>
            <a:r>
              <a:rPr lang="ko-KR" altLang="en-US" sz="1200">
                <a:latin typeface="+mn-lt"/>
              </a:rPr>
              <a:t>를 꺼낸다 </a:t>
            </a:r>
            <a:endParaRPr lang="ko-KR" altLang="en-US" sz="1200" b="1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b="1">
                <a:latin typeface="+mn-lt"/>
              </a:rPr>
              <a:t>             </a:t>
            </a:r>
            <a:r>
              <a:rPr lang="en-US" altLang="ko-KR" sz="1200" b="1">
                <a:latin typeface="+mn-lt"/>
              </a:rPr>
              <a:t>if </a:t>
            </a:r>
            <a:r>
              <a:rPr lang="en-US" altLang="ko-KR" sz="1200">
                <a:latin typeface="+mn-lt"/>
              </a:rPr>
              <a:t>(ch </a:t>
            </a:r>
            <a:r>
              <a:rPr lang="ko-KR" altLang="en-US" sz="1200">
                <a:latin typeface="+mn-lt"/>
              </a:rPr>
              <a:t>와 </a:t>
            </a:r>
            <a:r>
              <a:rPr lang="en-US" altLang="ko-KR" sz="1200">
                <a:latin typeface="+mn-lt"/>
              </a:rPr>
              <a:t>open_ch</a:t>
            </a:r>
            <a:r>
              <a:rPr lang="ko-KR" altLang="en-US" sz="1200">
                <a:latin typeface="+mn-lt"/>
              </a:rPr>
              <a:t>가 같은 짝이 아니면</a:t>
            </a:r>
            <a:r>
              <a:rPr lang="en-US" altLang="ko-KR" sz="120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        </a:t>
            </a:r>
            <a:r>
              <a:rPr lang="en-US" altLang="ko-KR" sz="1200" b="1">
                <a:latin typeface="+mn-lt"/>
              </a:rPr>
              <a:t>then</a:t>
            </a:r>
            <a:r>
              <a:rPr lang="en-US" altLang="ko-KR" sz="1200">
                <a:latin typeface="+mn-lt"/>
              </a:rPr>
              <a:t> </a:t>
            </a:r>
            <a:r>
              <a:rPr lang="ko-KR" altLang="en-US" sz="1200">
                <a:latin typeface="+mn-lt"/>
              </a:rPr>
              <a:t>오류 보고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 </a:t>
            </a:r>
            <a:r>
              <a:rPr lang="en-US" altLang="ko-KR" sz="1200" b="1">
                <a:latin typeface="+mn-lt"/>
              </a:rPr>
              <a:t>break</a:t>
            </a:r>
            <a:r>
              <a:rPr lang="en-US" altLang="ko-KR" sz="1200">
                <a:latin typeface="+mn-lt"/>
              </a:rPr>
              <a:t> </a:t>
            </a:r>
            <a:endParaRPr lang="en-US" altLang="ko-KR" sz="1200" b="1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+mn-lt"/>
              </a:rPr>
              <a:t>if</a:t>
            </a:r>
            <a:r>
              <a:rPr lang="en-US" altLang="ko-KR" sz="1200">
                <a:latin typeface="+mn-lt"/>
              </a:rPr>
              <a:t>( </a:t>
            </a:r>
            <a:r>
              <a:rPr lang="ko-KR" altLang="en-US" sz="1200">
                <a:latin typeface="+mn-lt"/>
              </a:rPr>
              <a:t>스택이 비어 있지 않으면 </a:t>
            </a:r>
            <a:r>
              <a:rPr lang="en-US" altLang="ko-KR" sz="1200">
                <a:latin typeface="+mn-lt"/>
              </a:rPr>
              <a:t>)</a:t>
            </a:r>
            <a:r>
              <a:rPr lang="en-US" altLang="ko-KR" sz="1200" b="1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+mn-lt"/>
              </a:rPr>
              <a:t>  then </a:t>
            </a:r>
            <a:r>
              <a:rPr lang="ko-KR" altLang="en-US" sz="1200">
                <a:latin typeface="+mn-lt"/>
              </a:rPr>
              <a:t>오류</a:t>
            </a: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6538913" y="1828800"/>
            <a:ext cx="1677987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rgbClr val="C1E6ED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 dirty="0">
                <a:solidFill>
                  <a:srgbClr val="FF3300"/>
                </a:solidFill>
              </a:rPr>
              <a:t>왼쪽 괄호이면</a:t>
            </a:r>
            <a:endParaRPr lang="en-US" altLang="ko-KR" sz="1200" dirty="0">
              <a:solidFill>
                <a:srgbClr val="FF3300"/>
              </a:solidFill>
            </a:endParaRPr>
          </a:p>
          <a:p>
            <a:pPr algn="ctr" eaLnBrk="1" hangingPunct="1"/>
            <a:r>
              <a:rPr lang="ko-KR" altLang="en-US" sz="1200" dirty="0">
                <a:solidFill>
                  <a:srgbClr val="FF3300"/>
                </a:solidFill>
              </a:rPr>
              <a:t>스택에 삽입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6551613" y="3563938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rgbClr val="C1E6ED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 dirty="0">
                <a:solidFill>
                  <a:srgbClr val="FF3300"/>
                </a:solidFill>
              </a:rPr>
              <a:t>오른쪽 괄호이면</a:t>
            </a:r>
            <a:endParaRPr lang="en-US" altLang="ko-KR" sz="1200" dirty="0">
              <a:solidFill>
                <a:srgbClr val="FF3300"/>
              </a:solidFill>
            </a:endParaRPr>
          </a:p>
          <a:p>
            <a:pPr algn="ctr" eaLnBrk="1" hangingPunct="1"/>
            <a:r>
              <a:rPr lang="ko-KR" altLang="en-US" sz="1200" dirty="0">
                <a:solidFill>
                  <a:srgbClr val="FF3300"/>
                </a:solidFill>
              </a:rPr>
              <a:t>스택에서 삭제비교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괄호 검사 프로그램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3668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//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int check_matching(char *in)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StackType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char ch, open_ch;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int i, n = strlen(in);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init(&amp;s);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for (i = 0; i &lt; n; i++)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      ch = in[i];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      switch(ch){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        case '(':   case '[':    case '{':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          push(&amp;s, ch);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itchFamily="34" charset="0"/>
                <a:ea typeface="HY엽서M" pitchFamily="18" charset="-127"/>
              </a:rPr>
              <a:t>              break;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106488" y="458788"/>
            <a:ext cx="7043737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case ')':   case ']':    case '}':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if(</a:t>
            </a:r>
            <a:r>
              <a:rPr lang="en-US" altLang="ko-KR" sz="1400" dirty="0" err="1">
                <a:latin typeface="+mn-lt"/>
              </a:rPr>
              <a:t>is_empty</a:t>
            </a:r>
            <a:r>
              <a:rPr lang="en-US" altLang="ko-KR" sz="1400" dirty="0">
                <a:latin typeface="+mn-lt"/>
              </a:rPr>
              <a:t>(&amp;s)) 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</a:t>
            </a:r>
            <a:r>
              <a:rPr lang="en-US" altLang="ko-KR" sz="1400" dirty="0" err="1">
                <a:latin typeface="+mn-lt"/>
              </a:rPr>
              <a:t>open_ch</a:t>
            </a:r>
            <a:r>
              <a:rPr lang="en-US" altLang="ko-KR" sz="1400" dirty="0">
                <a:latin typeface="+mn-lt"/>
              </a:rPr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if ((</a:t>
            </a:r>
            <a:r>
              <a:rPr lang="en-US" altLang="ko-KR" sz="1400" dirty="0" err="1">
                <a:latin typeface="+mn-lt"/>
              </a:rPr>
              <a:t>open_ch</a:t>
            </a:r>
            <a:r>
              <a:rPr lang="en-US" altLang="ko-KR" sz="1400" dirty="0">
                <a:latin typeface="+mn-lt"/>
              </a:rPr>
              <a:t> == '(' &amp;&amp; </a:t>
            </a:r>
            <a:r>
              <a:rPr lang="en-US" altLang="ko-KR" sz="1400" dirty="0" err="1">
                <a:latin typeface="+mn-lt"/>
              </a:rPr>
              <a:t>ch</a:t>
            </a:r>
            <a:r>
              <a:rPr lang="en-US" altLang="ko-KR" sz="1400" dirty="0">
                <a:latin typeface="+mn-lt"/>
              </a:rPr>
              <a:t> != ')') ||  (</a:t>
            </a:r>
            <a:r>
              <a:rPr lang="en-US" altLang="ko-KR" sz="1400" dirty="0" err="1">
                <a:latin typeface="+mn-lt"/>
              </a:rPr>
              <a:t>open_ch</a:t>
            </a:r>
            <a:r>
              <a:rPr lang="en-US" altLang="ko-KR" sz="1400" dirty="0">
                <a:latin typeface="+mn-lt"/>
              </a:rPr>
              <a:t> == '[' &amp;&amp; </a:t>
            </a:r>
            <a:r>
              <a:rPr lang="en-US" altLang="ko-KR" sz="1400" dirty="0" err="1">
                <a:latin typeface="+mn-lt"/>
              </a:rPr>
              <a:t>ch</a:t>
            </a:r>
            <a:r>
              <a:rPr lang="en-US" altLang="ko-KR" sz="1400" dirty="0">
                <a:latin typeface="+mn-lt"/>
              </a:rPr>
              <a:t> != ']')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    (</a:t>
            </a:r>
            <a:r>
              <a:rPr lang="en-US" altLang="ko-KR" sz="1400" dirty="0" err="1">
                <a:latin typeface="+mn-lt"/>
              </a:rPr>
              <a:t>open_ch</a:t>
            </a:r>
            <a:r>
              <a:rPr lang="en-US" altLang="ko-KR" sz="1400" dirty="0">
                <a:latin typeface="+mn-lt"/>
              </a:rPr>
              <a:t> == '{' &amp;&amp; </a:t>
            </a:r>
            <a:r>
              <a:rPr lang="en-US" altLang="ko-KR" sz="1400" dirty="0" err="1">
                <a:latin typeface="+mn-lt"/>
              </a:rPr>
              <a:t>ch</a:t>
            </a:r>
            <a:r>
              <a:rPr lang="en-US" altLang="ko-KR" sz="1400" dirty="0">
                <a:latin typeface="+mn-lt"/>
              </a:rPr>
              <a:t> != '}'))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    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  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if(!</a:t>
            </a:r>
            <a:r>
              <a:rPr lang="en-US" altLang="ko-KR" sz="1400" dirty="0" err="1">
                <a:latin typeface="+mn-lt"/>
              </a:rPr>
              <a:t>is_empty</a:t>
            </a:r>
            <a:r>
              <a:rPr lang="en-US" altLang="ko-KR" sz="1400" dirty="0">
                <a:latin typeface="+mn-lt"/>
              </a:rPr>
              <a:t>(&amp;s)) return FALSE;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   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	if( </a:t>
            </a:r>
            <a:r>
              <a:rPr lang="en-US" altLang="ko-KR" sz="1400" dirty="0" err="1">
                <a:latin typeface="+mn-lt"/>
              </a:rPr>
              <a:t>check_matching</a:t>
            </a:r>
            <a:r>
              <a:rPr lang="en-US" altLang="ko-KR" sz="1400" dirty="0">
                <a:latin typeface="+mn-lt"/>
              </a:rPr>
              <a:t>("{ A[(i+1)]=0; }") == TRUE 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괄호검사성공</a:t>
            </a:r>
            <a:r>
              <a:rPr lang="en-US" altLang="ko-KR" sz="1400" dirty="0">
                <a:latin typeface="+mn-lt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괄호검사실패</a:t>
            </a:r>
            <a:r>
              <a:rPr lang="en-US" altLang="ko-KR" sz="1400" dirty="0">
                <a:latin typeface="+mn-lt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수식의 </a:t>
            </a:r>
            <a:r>
              <a:rPr lang="ko-KR" altLang="en-US" dirty="0" err="1"/>
              <a:t>표기방법</a:t>
            </a:r>
            <a:r>
              <a:rPr lang="en-US" altLang="ko-KR" dirty="0"/>
              <a:t>: </a:t>
            </a:r>
          </a:p>
          <a:p>
            <a:pPr lvl="1" eaLnBrk="1" hangingPunct="1"/>
            <a:r>
              <a:rPr lang="ko-KR" altLang="en-US" dirty="0"/>
              <a:t>전위</a:t>
            </a:r>
            <a:r>
              <a:rPr lang="en-US" altLang="ko-KR" dirty="0"/>
              <a:t>(prefix), </a:t>
            </a:r>
            <a:r>
              <a:rPr lang="ko-KR" altLang="en-US" dirty="0"/>
              <a:t>중위</a:t>
            </a:r>
            <a:r>
              <a:rPr lang="en-US" altLang="ko-KR" dirty="0"/>
              <a:t>(infix), </a:t>
            </a:r>
            <a:r>
              <a:rPr lang="ko-KR" altLang="en-US" dirty="0"/>
              <a:t>후위</a:t>
            </a:r>
            <a:r>
              <a:rPr lang="en-US" altLang="ko-KR" dirty="0"/>
              <a:t>(postfix)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sz="1400" dirty="0"/>
          </a:p>
          <a:p>
            <a:pPr eaLnBrk="1" hangingPunct="1"/>
            <a:r>
              <a:rPr lang="ko-KR" altLang="en-US" dirty="0"/>
              <a:t>컴퓨터에서의 수식 </a:t>
            </a:r>
            <a:r>
              <a:rPr lang="ko-KR" altLang="en-US" dirty="0" err="1"/>
              <a:t>계산순서</a:t>
            </a:r>
            <a:endParaRPr lang="ko-KR" altLang="en-US" dirty="0"/>
          </a:p>
          <a:p>
            <a:pPr lvl="1" eaLnBrk="1" hangingPunct="1"/>
            <a:r>
              <a:rPr lang="ko-KR" altLang="en-US" dirty="0" err="1"/>
              <a:t>중위표기식</a:t>
            </a:r>
            <a:r>
              <a:rPr lang="en-US" altLang="ko-KR" dirty="0"/>
              <a:t>-&gt; </a:t>
            </a:r>
            <a:r>
              <a:rPr lang="ko-KR" altLang="en-US" dirty="0" err="1"/>
              <a:t>후위표기식</a:t>
            </a:r>
            <a:r>
              <a:rPr lang="en-US" altLang="ko-KR" dirty="0"/>
              <a:t>-&gt;</a:t>
            </a:r>
            <a:r>
              <a:rPr lang="ko-KR" altLang="en-US" dirty="0"/>
              <a:t>계산</a:t>
            </a:r>
          </a:p>
          <a:p>
            <a:pPr lvl="1" eaLnBrk="1" hangingPunct="1"/>
            <a:r>
              <a:rPr lang="en-US" altLang="ko-KR" dirty="0"/>
              <a:t>2+3*4 -&gt; 234*+ -&gt; 14</a:t>
            </a:r>
          </a:p>
          <a:p>
            <a:pPr lvl="1" eaLnBrk="1" hangingPunct="1"/>
            <a:r>
              <a:rPr lang="ko-KR" altLang="en-US" dirty="0"/>
              <a:t>모두 </a:t>
            </a:r>
            <a:r>
              <a:rPr lang="ko-KR" altLang="en-US" dirty="0" err="1"/>
              <a:t>스택을</a:t>
            </a:r>
            <a:r>
              <a:rPr lang="ko-KR" altLang="en-US" dirty="0"/>
              <a:t> 사용</a:t>
            </a:r>
          </a:p>
          <a:p>
            <a:pPr lvl="1" eaLnBrk="1" hangingPunct="1"/>
            <a:r>
              <a:rPr lang="ko-KR" altLang="en-US" dirty="0"/>
              <a:t>먼저 </a:t>
            </a:r>
            <a:r>
              <a:rPr lang="ko-KR" altLang="en-US" dirty="0" err="1"/>
              <a:t>후위표기식의</a:t>
            </a:r>
            <a:r>
              <a:rPr lang="ko-KR" altLang="en-US" dirty="0"/>
              <a:t> 계산법을 알아보자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수식의 계산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4754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4272"/>
              </p:ext>
            </p:extLst>
          </p:nvPr>
        </p:nvGraphicFramePr>
        <p:xfrm>
          <a:off x="1421650" y="2753925"/>
          <a:ext cx="3825875" cy="1219200"/>
        </p:xfrm>
        <a:graphic>
          <a:graphicData uri="http://schemas.openxmlformats.org/drawingml/2006/table">
            <a:tbl>
              <a:tblPr/>
              <a:tblGrid>
                <a:gridCol w="127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중위 표기법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전위 표기법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후위 표기법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2+3*4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+2*34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234*+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a*b+5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+5*ab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ab*5+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(1+2)+7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+7+12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anose="020B0600000101010101" pitchFamily="50" charset="-127"/>
                          <a:cs typeface="한컴바탕" pitchFamily="18" charset="-127"/>
                        </a:rPr>
                        <a:t>12+7+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75" name="Rectangle 81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00588" cy="4525963"/>
          </a:xfrm>
        </p:spPr>
        <p:txBody>
          <a:bodyPr/>
          <a:lstStyle/>
          <a:p>
            <a:pPr eaLnBrk="1" hangingPunct="1"/>
            <a:r>
              <a:rPr lang="ko-KR" altLang="en-US"/>
              <a:t>수식을 왼쪽에서 오른쪽으로 스캔하여 피연산자이면 스택에 저장하고 연산자이면 필요한 수만큼의 피연산자를 스택에서 꺼내 연산을 실행하고 연산의 결과를 다시 스택에 저장</a:t>
            </a:r>
          </a:p>
          <a:p>
            <a:pPr eaLnBrk="1" hangingPunct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en-US" altLang="ko-KR">
                <a:latin typeface="Arial" charset="0"/>
              </a:rPr>
              <a:t> </a:t>
            </a:r>
            <a:r>
              <a:rPr lang="en-US" altLang="ko-KR"/>
              <a:t>82/3-32*+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후위 표기식의 계산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6283" name="Group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9867"/>
              </p:ext>
            </p:extLst>
          </p:nvPr>
        </p:nvGraphicFramePr>
        <p:xfrm>
          <a:off x="5472113" y="1811338"/>
          <a:ext cx="2957512" cy="2698750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토큰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스택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/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-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*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+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7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780" name="Rectangle 567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1196975" y="377825"/>
            <a:ext cx="6084066" cy="2689098"/>
            <a:chOff x="-160" y="346"/>
            <a:chExt cx="5907" cy="2647"/>
          </a:xfrm>
        </p:grpSpPr>
        <p:grpSp>
          <p:nvGrpSpPr>
            <p:cNvPr id="29798" name="Group 5"/>
            <p:cNvGrpSpPr>
              <a:grpSpLocks/>
            </p:cNvGrpSpPr>
            <p:nvPr/>
          </p:nvGrpSpPr>
          <p:grpSpPr bwMode="auto">
            <a:xfrm>
              <a:off x="430" y="981"/>
              <a:ext cx="453" cy="1496"/>
              <a:chOff x="930" y="2115"/>
              <a:chExt cx="453" cy="1315"/>
            </a:xfrm>
          </p:grpSpPr>
          <p:sp>
            <p:nvSpPr>
              <p:cNvPr id="29894" name="Line 6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95" name="Line 7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96" name="Line 8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799" name="Text Box 9"/>
            <p:cNvSpPr txBox="1">
              <a:spLocks noChangeArrowheads="1"/>
            </p:cNvSpPr>
            <p:nvPr/>
          </p:nvSpPr>
          <p:spPr bwMode="auto">
            <a:xfrm>
              <a:off x="164" y="2123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800" name="Text Box 10"/>
            <p:cNvSpPr txBox="1">
              <a:spLocks noChangeArrowheads="1"/>
            </p:cNvSpPr>
            <p:nvPr/>
          </p:nvSpPr>
          <p:spPr bwMode="auto">
            <a:xfrm>
              <a:off x="164" y="1756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801" name="Text Box 11"/>
            <p:cNvSpPr txBox="1">
              <a:spLocks noChangeArrowheads="1"/>
            </p:cNvSpPr>
            <p:nvPr/>
          </p:nvSpPr>
          <p:spPr bwMode="auto">
            <a:xfrm>
              <a:off x="164" y="1351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02" name="Text Box 12"/>
            <p:cNvSpPr txBox="1">
              <a:spLocks noChangeArrowheads="1"/>
            </p:cNvSpPr>
            <p:nvPr/>
          </p:nvSpPr>
          <p:spPr bwMode="auto">
            <a:xfrm>
              <a:off x="164" y="988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803" name="Group 13"/>
            <p:cNvGrpSpPr>
              <a:grpSpLocks/>
            </p:cNvGrpSpPr>
            <p:nvPr/>
          </p:nvGrpSpPr>
          <p:grpSpPr bwMode="auto">
            <a:xfrm>
              <a:off x="448" y="2024"/>
              <a:ext cx="410" cy="495"/>
              <a:chOff x="2336" y="2568"/>
              <a:chExt cx="567" cy="669"/>
            </a:xfrm>
          </p:grpSpPr>
          <p:grpSp>
            <p:nvGrpSpPr>
              <p:cNvPr id="29882" name="Group 14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884" name="Freeform 15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85" name="Freeform 16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86" name="Freeform 17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87" name="Freeform 18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88" name="Freeform 19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89" name="Freeform 20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90" name="Freeform 21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91" name="Freeform 22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92" name="Freeform 23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93" name="Freeform 24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83" name="Text Box 25"/>
              <p:cNvSpPr txBox="1">
                <a:spLocks noChangeArrowheads="1"/>
              </p:cNvSpPr>
              <p:nvPr/>
            </p:nvSpPr>
            <p:spPr bwMode="auto">
              <a:xfrm>
                <a:off x="2504" y="2830"/>
                <a:ext cx="3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8</a:t>
                </a:r>
              </a:p>
            </p:txBody>
          </p:sp>
        </p:grpSp>
        <p:sp>
          <p:nvSpPr>
            <p:cNvPr id="29804" name="Text Box 26"/>
            <p:cNvSpPr txBox="1">
              <a:spLocks noChangeArrowheads="1"/>
            </p:cNvSpPr>
            <p:nvPr/>
          </p:nvSpPr>
          <p:spPr bwMode="auto">
            <a:xfrm>
              <a:off x="-160" y="527"/>
              <a:ext cx="271" cy="310"/>
            </a:xfrm>
            <a:prstGeom prst="rect">
              <a:avLst/>
            </a:prstGeom>
            <a:solidFill>
              <a:srgbClr val="FFFF00"/>
            </a:solidFill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805" name="Text Box 27"/>
            <p:cNvSpPr txBox="1">
              <a:spLocks noChangeArrowheads="1"/>
            </p:cNvSpPr>
            <p:nvPr/>
          </p:nvSpPr>
          <p:spPr bwMode="auto">
            <a:xfrm>
              <a:off x="158" y="527"/>
              <a:ext cx="272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06" name="Text Box 28"/>
            <p:cNvSpPr txBox="1">
              <a:spLocks noChangeArrowheads="1"/>
            </p:cNvSpPr>
            <p:nvPr/>
          </p:nvSpPr>
          <p:spPr bwMode="auto">
            <a:xfrm>
              <a:off x="475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807" name="Text Box 29"/>
            <p:cNvSpPr txBox="1">
              <a:spLocks noChangeArrowheads="1"/>
            </p:cNvSpPr>
            <p:nvPr/>
          </p:nvSpPr>
          <p:spPr bwMode="auto">
            <a:xfrm>
              <a:off x="793" y="527"/>
              <a:ext cx="272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808" name="Text Box 30"/>
            <p:cNvSpPr txBox="1">
              <a:spLocks noChangeArrowheads="1"/>
            </p:cNvSpPr>
            <p:nvPr/>
          </p:nvSpPr>
          <p:spPr bwMode="auto">
            <a:xfrm>
              <a:off x="1110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grpSp>
          <p:nvGrpSpPr>
            <p:cNvPr id="29809" name="Group 31"/>
            <p:cNvGrpSpPr>
              <a:grpSpLocks/>
            </p:cNvGrpSpPr>
            <p:nvPr/>
          </p:nvGrpSpPr>
          <p:grpSpPr bwMode="auto">
            <a:xfrm>
              <a:off x="2426" y="981"/>
              <a:ext cx="453" cy="1496"/>
              <a:chOff x="930" y="2115"/>
              <a:chExt cx="453" cy="1315"/>
            </a:xfrm>
          </p:grpSpPr>
          <p:sp>
            <p:nvSpPr>
              <p:cNvPr id="29879" name="Line 32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80" name="Line 33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81" name="Line 34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810" name="Text Box 35"/>
            <p:cNvSpPr txBox="1">
              <a:spLocks noChangeArrowheads="1"/>
            </p:cNvSpPr>
            <p:nvPr/>
          </p:nvSpPr>
          <p:spPr bwMode="auto">
            <a:xfrm>
              <a:off x="2158" y="2123"/>
              <a:ext cx="2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811" name="Text Box 36"/>
            <p:cNvSpPr txBox="1">
              <a:spLocks noChangeArrowheads="1"/>
            </p:cNvSpPr>
            <p:nvPr/>
          </p:nvSpPr>
          <p:spPr bwMode="auto">
            <a:xfrm>
              <a:off x="2158" y="1756"/>
              <a:ext cx="2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812" name="Text Box 37"/>
            <p:cNvSpPr txBox="1">
              <a:spLocks noChangeArrowheads="1"/>
            </p:cNvSpPr>
            <p:nvPr/>
          </p:nvSpPr>
          <p:spPr bwMode="auto">
            <a:xfrm>
              <a:off x="2158" y="1351"/>
              <a:ext cx="2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13" name="Text Box 38"/>
            <p:cNvSpPr txBox="1">
              <a:spLocks noChangeArrowheads="1"/>
            </p:cNvSpPr>
            <p:nvPr/>
          </p:nvSpPr>
          <p:spPr bwMode="auto">
            <a:xfrm>
              <a:off x="2158" y="988"/>
              <a:ext cx="2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814" name="Group 39"/>
            <p:cNvGrpSpPr>
              <a:grpSpLocks/>
            </p:cNvGrpSpPr>
            <p:nvPr/>
          </p:nvGrpSpPr>
          <p:grpSpPr bwMode="auto">
            <a:xfrm>
              <a:off x="2444" y="2024"/>
              <a:ext cx="410" cy="495"/>
              <a:chOff x="2336" y="2568"/>
              <a:chExt cx="567" cy="669"/>
            </a:xfrm>
          </p:grpSpPr>
          <p:grpSp>
            <p:nvGrpSpPr>
              <p:cNvPr id="29867" name="Group 4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869" name="Freeform 4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0" name="Freeform 4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1" name="Freeform 4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2" name="Freeform 4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3" name="Freeform 4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4" name="Freeform 4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5" name="Freeform 4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6" name="Freeform 4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7" name="Freeform 4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78" name="Freeform 5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68" name="Text Box 51"/>
              <p:cNvSpPr txBox="1">
                <a:spLocks noChangeArrowheads="1"/>
              </p:cNvSpPr>
              <p:nvPr/>
            </p:nvSpPr>
            <p:spPr bwMode="auto">
              <a:xfrm>
                <a:off x="2504" y="2830"/>
                <a:ext cx="3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8</a:t>
                </a:r>
              </a:p>
            </p:txBody>
          </p:sp>
        </p:grpSp>
        <p:sp>
          <p:nvSpPr>
            <p:cNvPr id="29815" name="Text Box 52"/>
            <p:cNvSpPr txBox="1">
              <a:spLocks noChangeArrowheads="1"/>
            </p:cNvSpPr>
            <p:nvPr/>
          </p:nvSpPr>
          <p:spPr bwMode="auto">
            <a:xfrm>
              <a:off x="1836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816" name="Text Box 53"/>
            <p:cNvSpPr txBox="1">
              <a:spLocks noChangeArrowheads="1"/>
            </p:cNvSpPr>
            <p:nvPr/>
          </p:nvSpPr>
          <p:spPr bwMode="auto">
            <a:xfrm>
              <a:off x="2154" y="527"/>
              <a:ext cx="272" cy="310"/>
            </a:xfrm>
            <a:prstGeom prst="rect">
              <a:avLst/>
            </a:prstGeom>
            <a:solidFill>
              <a:srgbClr val="FFFF00"/>
            </a:solidFill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17" name="Text Box 54"/>
            <p:cNvSpPr txBox="1">
              <a:spLocks noChangeArrowheads="1"/>
            </p:cNvSpPr>
            <p:nvPr/>
          </p:nvSpPr>
          <p:spPr bwMode="auto">
            <a:xfrm>
              <a:off x="2471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818" name="Text Box 55"/>
            <p:cNvSpPr txBox="1">
              <a:spLocks noChangeArrowheads="1"/>
            </p:cNvSpPr>
            <p:nvPr/>
          </p:nvSpPr>
          <p:spPr bwMode="auto">
            <a:xfrm>
              <a:off x="2789" y="527"/>
              <a:ext cx="273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819" name="Text Box 56"/>
            <p:cNvSpPr txBox="1">
              <a:spLocks noChangeArrowheads="1"/>
            </p:cNvSpPr>
            <p:nvPr/>
          </p:nvSpPr>
          <p:spPr bwMode="auto">
            <a:xfrm>
              <a:off x="3106" y="527"/>
              <a:ext cx="272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grpSp>
          <p:nvGrpSpPr>
            <p:cNvPr id="29820" name="Group 57"/>
            <p:cNvGrpSpPr>
              <a:grpSpLocks/>
            </p:cNvGrpSpPr>
            <p:nvPr/>
          </p:nvGrpSpPr>
          <p:grpSpPr bwMode="auto">
            <a:xfrm>
              <a:off x="2426" y="1616"/>
              <a:ext cx="409" cy="495"/>
              <a:chOff x="2336" y="2568"/>
              <a:chExt cx="567" cy="669"/>
            </a:xfrm>
          </p:grpSpPr>
          <p:grpSp>
            <p:nvGrpSpPr>
              <p:cNvPr id="29855" name="Group 58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857" name="Freeform 59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58" name="Freeform 60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59" name="Freeform 61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0" name="Freeform 62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1" name="Freeform 63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2" name="Freeform 64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3" name="Freeform 65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4" name="Freeform 66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5" name="Freeform 67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66" name="Freeform 68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56" name="Text Box 69"/>
              <p:cNvSpPr txBox="1">
                <a:spLocks noChangeArrowheads="1"/>
              </p:cNvSpPr>
              <p:nvPr/>
            </p:nvSpPr>
            <p:spPr bwMode="auto">
              <a:xfrm>
                <a:off x="2505" y="2830"/>
                <a:ext cx="39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2</a:t>
                </a:r>
              </a:p>
            </p:txBody>
          </p:sp>
        </p:grpSp>
        <p:sp>
          <p:nvSpPr>
            <p:cNvPr id="29821" name="AutoShape 70"/>
            <p:cNvSpPr>
              <a:spLocks noChangeArrowheads="1"/>
            </p:cNvSpPr>
            <p:nvPr/>
          </p:nvSpPr>
          <p:spPr bwMode="auto">
            <a:xfrm>
              <a:off x="1474" y="1389"/>
              <a:ext cx="317" cy="40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9822" name="Group 71"/>
            <p:cNvGrpSpPr>
              <a:grpSpLocks/>
            </p:cNvGrpSpPr>
            <p:nvPr/>
          </p:nvGrpSpPr>
          <p:grpSpPr bwMode="auto">
            <a:xfrm>
              <a:off x="4558" y="981"/>
              <a:ext cx="453" cy="1496"/>
              <a:chOff x="930" y="2115"/>
              <a:chExt cx="453" cy="1315"/>
            </a:xfrm>
          </p:grpSpPr>
          <p:sp>
            <p:nvSpPr>
              <p:cNvPr id="29852" name="Line 72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53" name="Line 73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854" name="Line 74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823" name="Text Box 75"/>
            <p:cNvSpPr txBox="1">
              <a:spLocks noChangeArrowheads="1"/>
            </p:cNvSpPr>
            <p:nvPr/>
          </p:nvSpPr>
          <p:spPr bwMode="auto">
            <a:xfrm>
              <a:off x="4290" y="2123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824" name="Text Box 76"/>
            <p:cNvSpPr txBox="1">
              <a:spLocks noChangeArrowheads="1"/>
            </p:cNvSpPr>
            <p:nvPr/>
          </p:nvSpPr>
          <p:spPr bwMode="auto">
            <a:xfrm>
              <a:off x="4290" y="1756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825" name="Text Box 77"/>
            <p:cNvSpPr txBox="1">
              <a:spLocks noChangeArrowheads="1"/>
            </p:cNvSpPr>
            <p:nvPr/>
          </p:nvSpPr>
          <p:spPr bwMode="auto">
            <a:xfrm>
              <a:off x="4290" y="1351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26" name="Text Box 78"/>
            <p:cNvSpPr txBox="1">
              <a:spLocks noChangeArrowheads="1"/>
            </p:cNvSpPr>
            <p:nvPr/>
          </p:nvSpPr>
          <p:spPr bwMode="auto">
            <a:xfrm>
              <a:off x="4290" y="988"/>
              <a:ext cx="29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827" name="Group 79"/>
            <p:cNvGrpSpPr>
              <a:grpSpLocks/>
            </p:cNvGrpSpPr>
            <p:nvPr/>
          </p:nvGrpSpPr>
          <p:grpSpPr bwMode="auto">
            <a:xfrm>
              <a:off x="4576" y="2024"/>
              <a:ext cx="410" cy="495"/>
              <a:chOff x="2336" y="2568"/>
              <a:chExt cx="567" cy="669"/>
            </a:xfrm>
          </p:grpSpPr>
          <p:grpSp>
            <p:nvGrpSpPr>
              <p:cNvPr id="29840" name="Group 8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842" name="Freeform 8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3" name="Freeform 8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4" name="Freeform 8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5" name="Freeform 8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6" name="Freeform 8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7" name="Freeform 8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8" name="Freeform 8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49" name="Freeform 8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50" name="Freeform 8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51" name="Freeform 9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41" name="Text Box 91"/>
              <p:cNvSpPr txBox="1">
                <a:spLocks noChangeArrowheads="1"/>
              </p:cNvSpPr>
              <p:nvPr/>
            </p:nvSpPr>
            <p:spPr bwMode="auto">
              <a:xfrm>
                <a:off x="2503" y="2830"/>
                <a:ext cx="39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4</a:t>
                </a:r>
              </a:p>
            </p:txBody>
          </p:sp>
        </p:grpSp>
        <p:sp>
          <p:nvSpPr>
            <p:cNvPr id="29828" name="Text Box 92"/>
            <p:cNvSpPr txBox="1">
              <a:spLocks noChangeArrowheads="1"/>
            </p:cNvSpPr>
            <p:nvPr/>
          </p:nvSpPr>
          <p:spPr bwMode="auto">
            <a:xfrm>
              <a:off x="3968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829" name="Text Box 93"/>
            <p:cNvSpPr txBox="1">
              <a:spLocks noChangeArrowheads="1"/>
            </p:cNvSpPr>
            <p:nvPr/>
          </p:nvSpPr>
          <p:spPr bwMode="auto">
            <a:xfrm>
              <a:off x="4285" y="527"/>
              <a:ext cx="273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830" name="Text Box 94"/>
            <p:cNvSpPr txBox="1">
              <a:spLocks noChangeArrowheads="1"/>
            </p:cNvSpPr>
            <p:nvPr/>
          </p:nvSpPr>
          <p:spPr bwMode="auto">
            <a:xfrm>
              <a:off x="4603" y="527"/>
              <a:ext cx="271" cy="310"/>
            </a:xfrm>
            <a:prstGeom prst="rect">
              <a:avLst/>
            </a:prstGeom>
            <a:solidFill>
              <a:srgbClr val="FFFF00"/>
            </a:solidFill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831" name="Text Box 95"/>
            <p:cNvSpPr txBox="1">
              <a:spLocks noChangeArrowheads="1"/>
            </p:cNvSpPr>
            <p:nvPr/>
          </p:nvSpPr>
          <p:spPr bwMode="auto">
            <a:xfrm>
              <a:off x="4920" y="527"/>
              <a:ext cx="273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832" name="Text Box 96"/>
            <p:cNvSpPr txBox="1">
              <a:spLocks noChangeArrowheads="1"/>
            </p:cNvSpPr>
            <p:nvPr/>
          </p:nvSpPr>
          <p:spPr bwMode="auto">
            <a:xfrm>
              <a:off x="5238" y="527"/>
              <a:ext cx="271" cy="31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sp>
          <p:nvSpPr>
            <p:cNvPr id="29833" name="AutoShape 97"/>
            <p:cNvSpPr>
              <a:spLocks noChangeArrowheads="1"/>
            </p:cNvSpPr>
            <p:nvPr/>
          </p:nvSpPr>
          <p:spPr bwMode="auto">
            <a:xfrm>
              <a:off x="3470" y="1389"/>
              <a:ext cx="317" cy="40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834" name="Line 98"/>
            <p:cNvSpPr>
              <a:spLocks noChangeShapeType="1"/>
            </p:cNvSpPr>
            <p:nvPr/>
          </p:nvSpPr>
          <p:spPr bwMode="auto">
            <a:xfrm>
              <a:off x="0" y="3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35" name="Line 99"/>
            <p:cNvSpPr>
              <a:spLocks noChangeShapeType="1"/>
            </p:cNvSpPr>
            <p:nvPr/>
          </p:nvSpPr>
          <p:spPr bwMode="auto">
            <a:xfrm>
              <a:off x="2245" y="3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36" name="Line 100"/>
            <p:cNvSpPr>
              <a:spLocks noChangeShapeType="1"/>
            </p:cNvSpPr>
            <p:nvPr/>
          </p:nvSpPr>
          <p:spPr bwMode="auto">
            <a:xfrm>
              <a:off x="4740" y="3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37" name="Text Box 101"/>
            <p:cNvSpPr txBox="1">
              <a:spLocks noChangeArrowheads="1"/>
            </p:cNvSpPr>
            <p:nvPr/>
          </p:nvSpPr>
          <p:spPr bwMode="auto">
            <a:xfrm>
              <a:off x="204" y="2690"/>
              <a:ext cx="15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 dirty="0" err="1"/>
                <a:t>피연산자</a:t>
              </a:r>
              <a:r>
                <a:rPr lang="en-US" altLang="ko-KR" sz="1400" dirty="0"/>
                <a:t>-&gt; </a:t>
              </a:r>
              <a:r>
                <a:rPr lang="ko-KR" altLang="en-US" sz="1400" dirty="0"/>
                <a:t>삽입</a:t>
              </a:r>
            </a:p>
          </p:txBody>
        </p:sp>
        <p:sp>
          <p:nvSpPr>
            <p:cNvPr id="29838" name="Text Box 102"/>
            <p:cNvSpPr txBox="1">
              <a:spLocks noChangeArrowheads="1"/>
            </p:cNvSpPr>
            <p:nvPr/>
          </p:nvSpPr>
          <p:spPr bwMode="auto">
            <a:xfrm>
              <a:off x="2109" y="2645"/>
              <a:ext cx="15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/>
                <a:t>피연산자</a:t>
              </a:r>
              <a:r>
                <a:rPr lang="en-US" altLang="ko-KR" sz="1400"/>
                <a:t>-&gt; </a:t>
              </a:r>
              <a:r>
                <a:rPr lang="ko-KR" altLang="en-US" sz="1400"/>
                <a:t>삽입</a:t>
              </a:r>
            </a:p>
          </p:txBody>
        </p:sp>
        <p:sp>
          <p:nvSpPr>
            <p:cNvPr id="29839" name="Text Box 103"/>
            <p:cNvSpPr txBox="1">
              <a:spLocks noChangeArrowheads="1"/>
            </p:cNvSpPr>
            <p:nvPr/>
          </p:nvSpPr>
          <p:spPr bwMode="auto">
            <a:xfrm>
              <a:off x="3882" y="2645"/>
              <a:ext cx="186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/>
                <a:t>연산자</a:t>
              </a:r>
              <a:r>
                <a:rPr lang="en-US" altLang="ko-KR" sz="1400"/>
                <a:t>-&gt; 8/2=4 </a:t>
              </a:r>
              <a:r>
                <a:rPr lang="ko-KR" altLang="en-US" sz="1400"/>
                <a:t>삽입</a:t>
              </a:r>
            </a:p>
          </p:txBody>
        </p:sp>
      </p:grpSp>
      <p:grpSp>
        <p:nvGrpSpPr>
          <p:cNvPr id="29699" name="Group 105"/>
          <p:cNvGrpSpPr>
            <a:grpSpLocks/>
          </p:cNvGrpSpPr>
          <p:nvPr/>
        </p:nvGrpSpPr>
        <p:grpSpPr bwMode="auto">
          <a:xfrm>
            <a:off x="1285875" y="3294063"/>
            <a:ext cx="6390515" cy="2454275"/>
            <a:chOff x="-160" y="346"/>
            <a:chExt cx="6376" cy="2631"/>
          </a:xfrm>
        </p:grpSpPr>
        <p:grpSp>
          <p:nvGrpSpPr>
            <p:cNvPr id="29700" name="Group 106"/>
            <p:cNvGrpSpPr>
              <a:grpSpLocks/>
            </p:cNvGrpSpPr>
            <p:nvPr/>
          </p:nvGrpSpPr>
          <p:grpSpPr bwMode="auto">
            <a:xfrm>
              <a:off x="430" y="981"/>
              <a:ext cx="453" cy="1496"/>
              <a:chOff x="930" y="2115"/>
              <a:chExt cx="453" cy="1315"/>
            </a:xfrm>
          </p:grpSpPr>
          <p:sp>
            <p:nvSpPr>
              <p:cNvPr id="29795" name="Line 107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96" name="Line 108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97" name="Line 109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701" name="Text Box 110"/>
            <p:cNvSpPr txBox="1">
              <a:spLocks noChangeArrowheads="1"/>
            </p:cNvSpPr>
            <p:nvPr/>
          </p:nvSpPr>
          <p:spPr bwMode="auto">
            <a:xfrm>
              <a:off x="163" y="2128"/>
              <a:ext cx="3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702" name="Text Box 111"/>
            <p:cNvSpPr txBox="1">
              <a:spLocks noChangeArrowheads="1"/>
            </p:cNvSpPr>
            <p:nvPr/>
          </p:nvSpPr>
          <p:spPr bwMode="auto">
            <a:xfrm>
              <a:off x="163" y="1760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703" name="Text Box 112"/>
            <p:cNvSpPr txBox="1">
              <a:spLocks noChangeArrowheads="1"/>
            </p:cNvSpPr>
            <p:nvPr/>
          </p:nvSpPr>
          <p:spPr bwMode="auto">
            <a:xfrm>
              <a:off x="163" y="1355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04" name="Text Box 113"/>
            <p:cNvSpPr txBox="1">
              <a:spLocks noChangeArrowheads="1"/>
            </p:cNvSpPr>
            <p:nvPr/>
          </p:nvSpPr>
          <p:spPr bwMode="auto">
            <a:xfrm>
              <a:off x="163" y="994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705" name="Group 114"/>
            <p:cNvGrpSpPr>
              <a:grpSpLocks/>
            </p:cNvGrpSpPr>
            <p:nvPr/>
          </p:nvGrpSpPr>
          <p:grpSpPr bwMode="auto">
            <a:xfrm>
              <a:off x="448" y="2024"/>
              <a:ext cx="410" cy="526"/>
              <a:chOff x="2336" y="2568"/>
              <a:chExt cx="568" cy="711"/>
            </a:xfrm>
          </p:grpSpPr>
          <p:grpSp>
            <p:nvGrpSpPr>
              <p:cNvPr id="29783" name="Group 115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785" name="Freeform 116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86" name="Freeform 117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87" name="Freeform 118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88" name="Freeform 119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89" name="Freeform 120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90" name="Freeform 121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91" name="Freeform 122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92" name="Freeform 123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93" name="Freeform 124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94" name="Freeform 125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84" name="Text Box 126"/>
              <p:cNvSpPr txBox="1">
                <a:spLocks noChangeArrowheads="1"/>
              </p:cNvSpPr>
              <p:nvPr/>
            </p:nvSpPr>
            <p:spPr bwMode="auto">
              <a:xfrm>
                <a:off x="2503" y="2837"/>
                <a:ext cx="40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4</a:t>
                </a:r>
              </a:p>
            </p:txBody>
          </p:sp>
        </p:grpSp>
        <p:sp>
          <p:nvSpPr>
            <p:cNvPr id="29706" name="Text Box 127"/>
            <p:cNvSpPr txBox="1">
              <a:spLocks noChangeArrowheads="1"/>
            </p:cNvSpPr>
            <p:nvPr/>
          </p:nvSpPr>
          <p:spPr bwMode="auto">
            <a:xfrm>
              <a:off x="-160" y="526"/>
              <a:ext cx="271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707" name="Text Box 128"/>
            <p:cNvSpPr txBox="1">
              <a:spLocks noChangeArrowheads="1"/>
            </p:cNvSpPr>
            <p:nvPr/>
          </p:nvSpPr>
          <p:spPr bwMode="auto">
            <a:xfrm>
              <a:off x="158" y="526"/>
              <a:ext cx="273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08" name="Text Box 129"/>
            <p:cNvSpPr txBox="1">
              <a:spLocks noChangeArrowheads="1"/>
            </p:cNvSpPr>
            <p:nvPr/>
          </p:nvSpPr>
          <p:spPr bwMode="auto">
            <a:xfrm>
              <a:off x="477" y="526"/>
              <a:ext cx="272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709" name="Text Box 130"/>
            <p:cNvSpPr txBox="1">
              <a:spLocks noChangeArrowheads="1"/>
            </p:cNvSpPr>
            <p:nvPr/>
          </p:nvSpPr>
          <p:spPr bwMode="auto">
            <a:xfrm>
              <a:off x="792" y="526"/>
              <a:ext cx="274" cy="337"/>
            </a:xfrm>
            <a:prstGeom prst="rect">
              <a:avLst/>
            </a:prstGeom>
            <a:solidFill>
              <a:srgbClr val="FFFF00"/>
            </a:solidFill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710" name="Text Box 131"/>
            <p:cNvSpPr txBox="1">
              <a:spLocks noChangeArrowheads="1"/>
            </p:cNvSpPr>
            <p:nvPr/>
          </p:nvSpPr>
          <p:spPr bwMode="auto">
            <a:xfrm>
              <a:off x="1109" y="526"/>
              <a:ext cx="274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grpSp>
          <p:nvGrpSpPr>
            <p:cNvPr id="29711" name="Group 132"/>
            <p:cNvGrpSpPr>
              <a:grpSpLocks/>
            </p:cNvGrpSpPr>
            <p:nvPr/>
          </p:nvGrpSpPr>
          <p:grpSpPr bwMode="auto">
            <a:xfrm>
              <a:off x="2426" y="981"/>
              <a:ext cx="453" cy="1496"/>
              <a:chOff x="930" y="2115"/>
              <a:chExt cx="453" cy="1315"/>
            </a:xfrm>
          </p:grpSpPr>
          <p:sp>
            <p:nvSpPr>
              <p:cNvPr id="29780" name="Line 133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81" name="Line 134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82" name="Line 135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712" name="Text Box 136"/>
            <p:cNvSpPr txBox="1">
              <a:spLocks noChangeArrowheads="1"/>
            </p:cNvSpPr>
            <p:nvPr/>
          </p:nvSpPr>
          <p:spPr bwMode="auto">
            <a:xfrm>
              <a:off x="2159" y="2128"/>
              <a:ext cx="3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713" name="Text Box 137"/>
            <p:cNvSpPr txBox="1">
              <a:spLocks noChangeArrowheads="1"/>
            </p:cNvSpPr>
            <p:nvPr/>
          </p:nvSpPr>
          <p:spPr bwMode="auto">
            <a:xfrm>
              <a:off x="2159" y="1760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714" name="Text Box 138"/>
            <p:cNvSpPr txBox="1">
              <a:spLocks noChangeArrowheads="1"/>
            </p:cNvSpPr>
            <p:nvPr/>
          </p:nvSpPr>
          <p:spPr bwMode="auto">
            <a:xfrm>
              <a:off x="2159" y="1355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15" name="Text Box 139"/>
            <p:cNvSpPr txBox="1">
              <a:spLocks noChangeArrowheads="1"/>
            </p:cNvSpPr>
            <p:nvPr/>
          </p:nvSpPr>
          <p:spPr bwMode="auto">
            <a:xfrm>
              <a:off x="2159" y="994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716" name="Group 140"/>
            <p:cNvGrpSpPr>
              <a:grpSpLocks/>
            </p:cNvGrpSpPr>
            <p:nvPr/>
          </p:nvGrpSpPr>
          <p:grpSpPr bwMode="auto">
            <a:xfrm>
              <a:off x="2444" y="2024"/>
              <a:ext cx="412" cy="526"/>
              <a:chOff x="2336" y="2568"/>
              <a:chExt cx="571" cy="711"/>
            </a:xfrm>
          </p:grpSpPr>
          <p:grpSp>
            <p:nvGrpSpPr>
              <p:cNvPr id="29768" name="Group 141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770" name="Freeform 142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1" name="Freeform 143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2" name="Freeform 144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3" name="Freeform 145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4" name="Freeform 146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5" name="Freeform 147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6" name="Freeform 148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7" name="Freeform 149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8" name="Freeform 150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9" name="Freeform 151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69" name="Text Box 152"/>
              <p:cNvSpPr txBox="1">
                <a:spLocks noChangeArrowheads="1"/>
              </p:cNvSpPr>
              <p:nvPr/>
            </p:nvSpPr>
            <p:spPr bwMode="auto">
              <a:xfrm>
                <a:off x="2505" y="2837"/>
                <a:ext cx="40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1</a:t>
                </a:r>
              </a:p>
            </p:txBody>
          </p:sp>
        </p:grpSp>
        <p:sp>
          <p:nvSpPr>
            <p:cNvPr id="29717" name="Text Box 153"/>
            <p:cNvSpPr txBox="1">
              <a:spLocks noChangeArrowheads="1"/>
            </p:cNvSpPr>
            <p:nvPr/>
          </p:nvSpPr>
          <p:spPr bwMode="auto">
            <a:xfrm>
              <a:off x="1834" y="526"/>
              <a:ext cx="273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718" name="Text Box 154"/>
            <p:cNvSpPr txBox="1">
              <a:spLocks noChangeArrowheads="1"/>
            </p:cNvSpPr>
            <p:nvPr/>
          </p:nvSpPr>
          <p:spPr bwMode="auto">
            <a:xfrm>
              <a:off x="2152" y="526"/>
              <a:ext cx="271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19" name="Text Box 155"/>
            <p:cNvSpPr txBox="1">
              <a:spLocks noChangeArrowheads="1"/>
            </p:cNvSpPr>
            <p:nvPr/>
          </p:nvSpPr>
          <p:spPr bwMode="auto">
            <a:xfrm>
              <a:off x="2471" y="526"/>
              <a:ext cx="271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720" name="Text Box 156"/>
            <p:cNvSpPr txBox="1">
              <a:spLocks noChangeArrowheads="1"/>
            </p:cNvSpPr>
            <p:nvPr/>
          </p:nvSpPr>
          <p:spPr bwMode="auto">
            <a:xfrm>
              <a:off x="2791" y="526"/>
              <a:ext cx="271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721" name="Text Box 157"/>
            <p:cNvSpPr txBox="1">
              <a:spLocks noChangeArrowheads="1"/>
            </p:cNvSpPr>
            <p:nvPr/>
          </p:nvSpPr>
          <p:spPr bwMode="auto">
            <a:xfrm>
              <a:off x="3108" y="526"/>
              <a:ext cx="270" cy="337"/>
            </a:xfrm>
            <a:prstGeom prst="rect">
              <a:avLst/>
            </a:prstGeom>
            <a:solidFill>
              <a:srgbClr val="FFFF00"/>
            </a:solidFill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sp>
          <p:nvSpPr>
            <p:cNvPr id="29722" name="AutoShape 158"/>
            <p:cNvSpPr>
              <a:spLocks noChangeArrowheads="1"/>
            </p:cNvSpPr>
            <p:nvPr/>
          </p:nvSpPr>
          <p:spPr bwMode="auto">
            <a:xfrm>
              <a:off x="1474" y="1389"/>
              <a:ext cx="317" cy="40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9723" name="Group 159"/>
            <p:cNvGrpSpPr>
              <a:grpSpLocks/>
            </p:cNvGrpSpPr>
            <p:nvPr/>
          </p:nvGrpSpPr>
          <p:grpSpPr bwMode="auto">
            <a:xfrm>
              <a:off x="4558" y="981"/>
              <a:ext cx="453" cy="1496"/>
              <a:chOff x="930" y="2115"/>
              <a:chExt cx="453" cy="1315"/>
            </a:xfrm>
          </p:grpSpPr>
          <p:sp>
            <p:nvSpPr>
              <p:cNvPr id="29765" name="Line 160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66" name="Line 161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767" name="Line 162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724" name="Text Box 163"/>
            <p:cNvSpPr txBox="1">
              <a:spLocks noChangeArrowheads="1"/>
            </p:cNvSpPr>
            <p:nvPr/>
          </p:nvSpPr>
          <p:spPr bwMode="auto">
            <a:xfrm>
              <a:off x="4292" y="2128"/>
              <a:ext cx="3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9725" name="Text Box 164"/>
            <p:cNvSpPr txBox="1">
              <a:spLocks noChangeArrowheads="1"/>
            </p:cNvSpPr>
            <p:nvPr/>
          </p:nvSpPr>
          <p:spPr bwMode="auto">
            <a:xfrm>
              <a:off x="4292" y="1760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9726" name="Text Box 165"/>
            <p:cNvSpPr txBox="1">
              <a:spLocks noChangeArrowheads="1"/>
            </p:cNvSpPr>
            <p:nvPr/>
          </p:nvSpPr>
          <p:spPr bwMode="auto">
            <a:xfrm>
              <a:off x="4292" y="1355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27" name="Text Box 166"/>
            <p:cNvSpPr txBox="1">
              <a:spLocks noChangeArrowheads="1"/>
            </p:cNvSpPr>
            <p:nvPr/>
          </p:nvSpPr>
          <p:spPr bwMode="auto">
            <a:xfrm>
              <a:off x="4292" y="994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grpSp>
          <p:nvGrpSpPr>
            <p:cNvPr id="29728" name="Group 167"/>
            <p:cNvGrpSpPr>
              <a:grpSpLocks/>
            </p:cNvGrpSpPr>
            <p:nvPr/>
          </p:nvGrpSpPr>
          <p:grpSpPr bwMode="auto">
            <a:xfrm>
              <a:off x="4576" y="2024"/>
              <a:ext cx="411" cy="526"/>
              <a:chOff x="2336" y="2568"/>
              <a:chExt cx="570" cy="711"/>
            </a:xfrm>
          </p:grpSpPr>
          <p:grpSp>
            <p:nvGrpSpPr>
              <p:cNvPr id="29753" name="Group 168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755" name="Freeform 169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6" name="Freeform 170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7" name="Freeform 171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8" name="Freeform 172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9" name="Freeform 173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0" name="Freeform 174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1" name="Freeform 175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2" name="Freeform 176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3" name="Freeform 177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4" name="Freeform 178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54" name="Text Box 179"/>
              <p:cNvSpPr txBox="1">
                <a:spLocks noChangeArrowheads="1"/>
              </p:cNvSpPr>
              <p:nvPr/>
            </p:nvSpPr>
            <p:spPr bwMode="auto">
              <a:xfrm>
                <a:off x="2503" y="2837"/>
                <a:ext cx="4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1</a:t>
                </a:r>
              </a:p>
            </p:txBody>
          </p:sp>
        </p:grpSp>
        <p:sp>
          <p:nvSpPr>
            <p:cNvPr id="29729" name="Text Box 180"/>
            <p:cNvSpPr txBox="1">
              <a:spLocks noChangeArrowheads="1"/>
            </p:cNvSpPr>
            <p:nvPr/>
          </p:nvSpPr>
          <p:spPr bwMode="auto">
            <a:xfrm>
              <a:off x="3968" y="526"/>
              <a:ext cx="272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9730" name="Text Box 181"/>
            <p:cNvSpPr txBox="1">
              <a:spLocks noChangeArrowheads="1"/>
            </p:cNvSpPr>
            <p:nvPr/>
          </p:nvSpPr>
          <p:spPr bwMode="auto">
            <a:xfrm>
              <a:off x="4288" y="526"/>
              <a:ext cx="270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9731" name="Text Box 182"/>
            <p:cNvSpPr txBox="1">
              <a:spLocks noChangeArrowheads="1"/>
            </p:cNvSpPr>
            <p:nvPr/>
          </p:nvSpPr>
          <p:spPr bwMode="auto">
            <a:xfrm>
              <a:off x="4604" y="526"/>
              <a:ext cx="271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/</a:t>
              </a:r>
            </a:p>
          </p:txBody>
        </p:sp>
        <p:sp>
          <p:nvSpPr>
            <p:cNvPr id="29732" name="Text Box 183"/>
            <p:cNvSpPr txBox="1">
              <a:spLocks noChangeArrowheads="1"/>
            </p:cNvSpPr>
            <p:nvPr/>
          </p:nvSpPr>
          <p:spPr bwMode="auto">
            <a:xfrm>
              <a:off x="4921" y="526"/>
              <a:ext cx="272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9733" name="Text Box 184"/>
            <p:cNvSpPr txBox="1">
              <a:spLocks noChangeArrowheads="1"/>
            </p:cNvSpPr>
            <p:nvPr/>
          </p:nvSpPr>
          <p:spPr bwMode="auto">
            <a:xfrm>
              <a:off x="5239" y="526"/>
              <a:ext cx="273" cy="337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-</a:t>
              </a:r>
            </a:p>
          </p:txBody>
        </p:sp>
        <p:sp>
          <p:nvSpPr>
            <p:cNvPr id="29734" name="AutoShape 185"/>
            <p:cNvSpPr>
              <a:spLocks noChangeArrowheads="1"/>
            </p:cNvSpPr>
            <p:nvPr/>
          </p:nvSpPr>
          <p:spPr bwMode="auto">
            <a:xfrm>
              <a:off x="3470" y="1389"/>
              <a:ext cx="317" cy="40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735" name="Line 186"/>
            <p:cNvSpPr>
              <a:spLocks noChangeShapeType="1"/>
            </p:cNvSpPr>
            <p:nvPr/>
          </p:nvSpPr>
          <p:spPr bwMode="auto">
            <a:xfrm>
              <a:off x="930" y="3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6" name="Line 187"/>
            <p:cNvSpPr>
              <a:spLocks noChangeShapeType="1"/>
            </p:cNvSpPr>
            <p:nvPr/>
          </p:nvSpPr>
          <p:spPr bwMode="auto">
            <a:xfrm>
              <a:off x="3198" y="3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9737" name="Group 188"/>
            <p:cNvGrpSpPr>
              <a:grpSpLocks/>
            </p:cNvGrpSpPr>
            <p:nvPr/>
          </p:nvGrpSpPr>
          <p:grpSpPr bwMode="auto">
            <a:xfrm>
              <a:off x="431" y="1616"/>
              <a:ext cx="411" cy="526"/>
              <a:chOff x="2336" y="2568"/>
              <a:chExt cx="569" cy="710"/>
            </a:xfrm>
          </p:grpSpPr>
          <p:grpSp>
            <p:nvGrpSpPr>
              <p:cNvPr id="29741" name="Group 189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29743" name="Freeform 190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4" name="Freeform 191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5" name="Freeform 192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6" name="Freeform 193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7" name="Freeform 194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8" name="Freeform 195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49" name="Freeform 196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0" name="Freeform 197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1" name="Freeform 198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2" name="Freeform 199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42" name="Text Box 200"/>
              <p:cNvSpPr txBox="1">
                <a:spLocks noChangeArrowheads="1"/>
              </p:cNvSpPr>
              <p:nvPr/>
            </p:nvSpPr>
            <p:spPr bwMode="auto">
              <a:xfrm>
                <a:off x="2503" y="2837"/>
                <a:ext cx="402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Lucida Console" pitchFamily="49" charset="0"/>
                    <a:ea typeface="HY엽서L" pitchFamily="18" charset="-127"/>
                  </a:rPr>
                  <a:t>3</a:t>
                </a:r>
              </a:p>
            </p:txBody>
          </p:sp>
        </p:grpSp>
        <p:sp>
          <p:nvSpPr>
            <p:cNvPr id="29738" name="Text Box 201"/>
            <p:cNvSpPr txBox="1">
              <a:spLocks noChangeArrowheads="1"/>
            </p:cNvSpPr>
            <p:nvPr/>
          </p:nvSpPr>
          <p:spPr bwMode="auto">
            <a:xfrm>
              <a:off x="158" y="2608"/>
              <a:ext cx="15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/>
                <a:t>피연산자</a:t>
              </a:r>
              <a:r>
                <a:rPr lang="en-US" altLang="ko-KR" sz="1400"/>
                <a:t>-&gt; </a:t>
              </a:r>
              <a:r>
                <a:rPr lang="ko-KR" altLang="en-US" sz="1400"/>
                <a:t>삽입</a:t>
              </a:r>
            </a:p>
          </p:txBody>
        </p:sp>
        <p:sp>
          <p:nvSpPr>
            <p:cNvPr id="29739" name="Text Box 202"/>
            <p:cNvSpPr txBox="1">
              <a:spLocks noChangeArrowheads="1"/>
            </p:cNvSpPr>
            <p:nvPr/>
          </p:nvSpPr>
          <p:spPr bwMode="auto">
            <a:xfrm>
              <a:off x="2016" y="2650"/>
              <a:ext cx="19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/>
                <a:t>연산자</a:t>
              </a:r>
              <a:r>
                <a:rPr lang="en-US" altLang="ko-KR" sz="1400"/>
                <a:t>-&gt; 4-1=1 </a:t>
              </a:r>
              <a:r>
                <a:rPr lang="ko-KR" altLang="en-US" sz="1400"/>
                <a:t>삽입</a:t>
              </a:r>
            </a:p>
          </p:txBody>
        </p:sp>
        <p:sp>
          <p:nvSpPr>
            <p:cNvPr id="29740" name="Text Box 203"/>
            <p:cNvSpPr txBox="1">
              <a:spLocks noChangeArrowheads="1"/>
            </p:cNvSpPr>
            <p:nvPr/>
          </p:nvSpPr>
          <p:spPr bwMode="auto">
            <a:xfrm>
              <a:off x="4042" y="2608"/>
              <a:ext cx="21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/>
                <a:t>종료</a:t>
              </a:r>
              <a:r>
                <a:rPr lang="en-US" altLang="ko-KR" sz="1400"/>
                <a:t>-&gt;</a:t>
              </a:r>
              <a:r>
                <a:rPr lang="ko-KR" altLang="en-US" sz="1400"/>
                <a:t>전체 연산 결과</a:t>
              </a:r>
              <a:r>
                <a:rPr lang="en-US" altLang="ko-KR" sz="1400"/>
                <a:t>=1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9338" y="1673225"/>
            <a:ext cx="7043737" cy="29977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>
                <a:latin typeface="+mn-lt"/>
              </a:rPr>
              <a:t>스택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</a:t>
            </a:r>
            <a:r>
              <a:rPr lang="ko-KR" altLang="en-US" sz="1600" dirty="0">
                <a:latin typeface="+mn-lt"/>
              </a:rPr>
              <a:t>를 생성하고 초기화한다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for </a:t>
            </a:r>
            <a:r>
              <a:rPr lang="ko-KR" altLang="en-US" sz="1600" dirty="0">
                <a:latin typeface="+mn-lt"/>
              </a:rPr>
              <a:t>항목 </a:t>
            </a:r>
            <a:r>
              <a:rPr lang="en-US" altLang="ko-KR" sz="1600" dirty="0">
                <a:latin typeface="+mn-lt"/>
              </a:rPr>
              <a:t>in </a:t>
            </a:r>
            <a:r>
              <a:rPr lang="ko-KR" altLang="en-US" sz="1600" dirty="0" err="1">
                <a:latin typeface="+mn-lt"/>
              </a:rPr>
              <a:t>후위표기식</a:t>
            </a:r>
            <a:r>
              <a:rPr lang="ko-KR" altLang="en-US" sz="1600" dirty="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</a:t>
            </a:r>
            <a:r>
              <a:rPr lang="en-US" altLang="ko-KR" sz="1600" dirty="0">
                <a:latin typeface="+mn-lt"/>
              </a:rPr>
              <a:t>do if (</a:t>
            </a:r>
            <a:r>
              <a:rPr lang="ko-KR" altLang="en-US" sz="1600" dirty="0">
                <a:latin typeface="+mn-lt"/>
              </a:rPr>
              <a:t>항목이 </a:t>
            </a:r>
            <a:r>
              <a:rPr lang="ko-KR" altLang="en-US" sz="1600" dirty="0" err="1">
                <a:latin typeface="+mn-lt"/>
              </a:rPr>
              <a:t>피연산자이면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push(s,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if (</a:t>
            </a:r>
            <a:r>
              <a:rPr lang="ko-KR" altLang="en-US" sz="1600" dirty="0">
                <a:latin typeface="+mn-lt"/>
              </a:rPr>
              <a:t>항목이 연산자 </a:t>
            </a:r>
            <a:r>
              <a:rPr lang="en-US" altLang="ko-KR" sz="1600" dirty="0">
                <a:latin typeface="+mn-lt"/>
              </a:rPr>
              <a:t>op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then second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  first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  result ← first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second //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는 </a:t>
            </a:r>
            <a:r>
              <a:rPr lang="en-US" altLang="ko-KR" sz="1600" dirty="0">
                <a:latin typeface="+mn-lt"/>
              </a:rPr>
              <a:t>+-*/</a:t>
            </a:r>
            <a:r>
              <a:rPr lang="ko-KR" altLang="en-US" sz="1600" dirty="0">
                <a:latin typeface="+mn-lt"/>
              </a:rPr>
              <a:t>중의 하나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            </a:t>
            </a:r>
            <a:r>
              <a:rPr lang="en-US" altLang="ko-KR" sz="1600" dirty="0">
                <a:latin typeface="+mn-lt"/>
              </a:rPr>
              <a:t>push(s, result)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 err="1">
                <a:latin typeface="+mn-lt"/>
              </a:rPr>
              <a:t>final_result</a:t>
            </a:r>
            <a:r>
              <a:rPr lang="en-US" altLang="ko-KR" sz="1600" dirty="0">
                <a:latin typeface="+mn-lt"/>
              </a:rPr>
              <a:t> ← pop(s); 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후위 표기식 계산 알고리즘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49338" y="233363"/>
            <a:ext cx="7043737" cy="62150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// </a:t>
            </a:r>
            <a:r>
              <a:rPr lang="ko-KR" altLang="en-US" sz="1200">
                <a:latin typeface="+mn-lt"/>
              </a:rPr>
              <a:t>후위 표기 수식 계산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eval(char exp[])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{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int op1, op2, value, i=0;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int len = strlen(exp);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char ch;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StackType s;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init(&amp;s);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for( i=0; i&lt;len; i++){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ch = exp[i];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if( ch != '+' &amp;&amp; ch != '-' &amp;&amp; ch != '*' &amp;&amp; ch != '/' 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value = ch - '0';      // </a:t>
            </a:r>
            <a:r>
              <a:rPr lang="ko-KR" altLang="en-US" sz="1200">
                <a:latin typeface="+mn-lt"/>
              </a:rPr>
              <a:t>입력이 피연산자이면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   </a:t>
            </a:r>
            <a:r>
              <a:rPr lang="en-US" altLang="ko-KR" sz="1200">
                <a:latin typeface="+mn-lt"/>
              </a:rPr>
              <a:t>push(&amp;s, value);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else{ //</a:t>
            </a:r>
            <a:r>
              <a:rPr lang="ko-KR" altLang="en-US" sz="1200">
                <a:latin typeface="+mn-lt"/>
              </a:rPr>
              <a:t>연산자이면 피연산자를 스택에서 제거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   </a:t>
            </a:r>
            <a:r>
              <a:rPr lang="en-US" altLang="ko-KR" sz="1200">
                <a:latin typeface="+mn-lt"/>
              </a:rPr>
              <a:t>op2 = pop(&amp;s);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op1 = pop(&amp;s);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switch(ch){ //</a:t>
            </a:r>
            <a:r>
              <a:rPr lang="ko-KR" altLang="en-US" sz="1200">
                <a:latin typeface="+mn-lt"/>
              </a:rPr>
              <a:t>연산을 수행하고 스택에 저장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+mn-lt"/>
              </a:rPr>
              <a:t>             </a:t>
            </a:r>
            <a:r>
              <a:rPr lang="en-US" altLang="ko-KR" sz="1200">
                <a:latin typeface="+mn-lt"/>
              </a:rPr>
              <a:t>case '+': push(&amp;s,op1+op2); break;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    case '-': push(&amp;s,op1-op2); break;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    case '*': push(&amp;s,op1*op2); break;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    case '/': push(&amp;s,op1/op2); break;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  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return pop(&amp;s);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+mn-lt"/>
              </a:rPr>
              <a:t>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후입선출</a:t>
            </a:r>
            <a:r>
              <a:rPr lang="en-US" altLang="ko-KR" b="1"/>
              <a:t>(LIFO:Last-In First-Out)</a:t>
            </a:r>
            <a:r>
              <a:rPr lang="en-US" altLang="ko-KR"/>
              <a:t>: </a:t>
            </a:r>
            <a:r>
              <a:rPr lang="ko-KR" altLang="en-US"/>
              <a:t>가장 최근에 들어온 데이터가 가장 먼저 나감</a:t>
            </a:r>
            <a:r>
              <a:rPr lang="en-US" altLang="ko-KR"/>
              <a:t>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특징</a:t>
            </a:r>
          </a:p>
        </p:txBody>
      </p:sp>
      <p:grpSp>
        <p:nvGrpSpPr>
          <p:cNvPr id="5124" name="Group 215"/>
          <p:cNvGrpSpPr>
            <a:grpSpLocks/>
          </p:cNvGrpSpPr>
          <p:nvPr/>
        </p:nvGrpSpPr>
        <p:grpSpPr bwMode="auto">
          <a:xfrm>
            <a:off x="1106488" y="2843213"/>
            <a:ext cx="6489700" cy="2430462"/>
            <a:chOff x="-567" y="753"/>
            <a:chExt cx="6894" cy="2313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-567" y="981"/>
              <a:ext cx="1218" cy="2025"/>
              <a:chOff x="3976" y="1978"/>
              <a:chExt cx="784" cy="1053"/>
            </a:xfrm>
          </p:grpSpPr>
          <p:sp>
            <p:nvSpPr>
              <p:cNvPr id="5298" name="Freeform 5"/>
              <p:cNvSpPr>
                <a:spLocks/>
              </p:cNvSpPr>
              <p:nvPr/>
            </p:nvSpPr>
            <p:spPr bwMode="auto">
              <a:xfrm>
                <a:off x="3976" y="2186"/>
                <a:ext cx="643" cy="845"/>
              </a:xfrm>
              <a:custGeom>
                <a:avLst/>
                <a:gdLst>
                  <a:gd name="T0" fmla="*/ 34 w 1286"/>
                  <a:gd name="T1" fmla="*/ 82 h 1689"/>
                  <a:gd name="T2" fmla="*/ 35 w 1286"/>
                  <a:gd name="T3" fmla="*/ 68 h 1689"/>
                  <a:gd name="T4" fmla="*/ 42 w 1286"/>
                  <a:gd name="T5" fmla="*/ 86 h 1689"/>
                  <a:gd name="T6" fmla="*/ 48 w 1286"/>
                  <a:gd name="T7" fmla="*/ 103 h 1689"/>
                  <a:gd name="T8" fmla="*/ 51 w 1286"/>
                  <a:gd name="T9" fmla="*/ 121 h 1689"/>
                  <a:gd name="T10" fmla="*/ 47 w 1286"/>
                  <a:gd name="T11" fmla="*/ 154 h 1689"/>
                  <a:gd name="T12" fmla="*/ 44 w 1286"/>
                  <a:gd name="T13" fmla="*/ 169 h 1689"/>
                  <a:gd name="T14" fmla="*/ 40 w 1286"/>
                  <a:gd name="T15" fmla="*/ 194 h 1689"/>
                  <a:gd name="T16" fmla="*/ 75 w 1286"/>
                  <a:gd name="T17" fmla="*/ 209 h 1689"/>
                  <a:gd name="T18" fmla="*/ 83 w 1286"/>
                  <a:gd name="T19" fmla="*/ 179 h 1689"/>
                  <a:gd name="T20" fmla="*/ 90 w 1286"/>
                  <a:gd name="T21" fmla="*/ 158 h 1689"/>
                  <a:gd name="T22" fmla="*/ 94 w 1286"/>
                  <a:gd name="T23" fmla="*/ 165 h 1689"/>
                  <a:gd name="T24" fmla="*/ 102 w 1286"/>
                  <a:gd name="T25" fmla="*/ 187 h 1689"/>
                  <a:gd name="T26" fmla="*/ 109 w 1286"/>
                  <a:gd name="T27" fmla="*/ 205 h 1689"/>
                  <a:gd name="T28" fmla="*/ 150 w 1286"/>
                  <a:gd name="T29" fmla="*/ 209 h 1689"/>
                  <a:gd name="T30" fmla="*/ 134 w 1286"/>
                  <a:gd name="T31" fmla="*/ 157 h 1689"/>
                  <a:gd name="T32" fmla="*/ 128 w 1286"/>
                  <a:gd name="T33" fmla="*/ 139 h 1689"/>
                  <a:gd name="T34" fmla="*/ 124 w 1286"/>
                  <a:gd name="T35" fmla="*/ 123 h 1689"/>
                  <a:gd name="T36" fmla="*/ 120 w 1286"/>
                  <a:gd name="T37" fmla="*/ 111 h 1689"/>
                  <a:gd name="T38" fmla="*/ 119 w 1286"/>
                  <a:gd name="T39" fmla="*/ 103 h 1689"/>
                  <a:gd name="T40" fmla="*/ 117 w 1286"/>
                  <a:gd name="T41" fmla="*/ 83 h 1689"/>
                  <a:gd name="T42" fmla="*/ 121 w 1286"/>
                  <a:gd name="T43" fmla="*/ 62 h 1689"/>
                  <a:gd name="T44" fmla="*/ 122 w 1286"/>
                  <a:gd name="T45" fmla="*/ 59 h 1689"/>
                  <a:gd name="T46" fmla="*/ 127 w 1286"/>
                  <a:gd name="T47" fmla="*/ 86 h 1689"/>
                  <a:gd name="T48" fmla="*/ 133 w 1286"/>
                  <a:gd name="T49" fmla="*/ 95 h 1689"/>
                  <a:gd name="T50" fmla="*/ 143 w 1286"/>
                  <a:gd name="T51" fmla="*/ 99 h 1689"/>
                  <a:gd name="T52" fmla="*/ 155 w 1286"/>
                  <a:gd name="T53" fmla="*/ 101 h 1689"/>
                  <a:gd name="T54" fmla="*/ 160 w 1286"/>
                  <a:gd name="T55" fmla="*/ 87 h 1689"/>
                  <a:gd name="T56" fmla="*/ 158 w 1286"/>
                  <a:gd name="T57" fmla="*/ 67 h 1689"/>
                  <a:gd name="T58" fmla="*/ 152 w 1286"/>
                  <a:gd name="T59" fmla="*/ 65 h 1689"/>
                  <a:gd name="T60" fmla="*/ 149 w 1286"/>
                  <a:gd name="T61" fmla="*/ 45 h 1689"/>
                  <a:gd name="T62" fmla="*/ 145 w 1286"/>
                  <a:gd name="T63" fmla="*/ 30 h 1689"/>
                  <a:gd name="T64" fmla="*/ 141 w 1286"/>
                  <a:gd name="T65" fmla="*/ 23 h 1689"/>
                  <a:gd name="T66" fmla="*/ 132 w 1286"/>
                  <a:gd name="T67" fmla="*/ 12 h 1689"/>
                  <a:gd name="T68" fmla="*/ 118 w 1286"/>
                  <a:gd name="T69" fmla="*/ 7 h 1689"/>
                  <a:gd name="T70" fmla="*/ 111 w 1286"/>
                  <a:gd name="T71" fmla="*/ 6 h 1689"/>
                  <a:gd name="T72" fmla="*/ 99 w 1286"/>
                  <a:gd name="T73" fmla="*/ 5 h 1689"/>
                  <a:gd name="T74" fmla="*/ 90 w 1286"/>
                  <a:gd name="T75" fmla="*/ 5 h 1689"/>
                  <a:gd name="T76" fmla="*/ 89 w 1286"/>
                  <a:gd name="T77" fmla="*/ 3 h 1689"/>
                  <a:gd name="T78" fmla="*/ 83 w 1286"/>
                  <a:gd name="T79" fmla="*/ 2 h 1689"/>
                  <a:gd name="T80" fmla="*/ 75 w 1286"/>
                  <a:gd name="T81" fmla="*/ 1 h 1689"/>
                  <a:gd name="T82" fmla="*/ 65 w 1286"/>
                  <a:gd name="T83" fmla="*/ 1 h 1689"/>
                  <a:gd name="T84" fmla="*/ 59 w 1286"/>
                  <a:gd name="T85" fmla="*/ 2 h 1689"/>
                  <a:gd name="T86" fmla="*/ 55 w 1286"/>
                  <a:gd name="T87" fmla="*/ 7 h 1689"/>
                  <a:gd name="T88" fmla="*/ 48 w 1286"/>
                  <a:gd name="T89" fmla="*/ 9 h 1689"/>
                  <a:gd name="T90" fmla="*/ 35 w 1286"/>
                  <a:gd name="T91" fmla="*/ 15 h 1689"/>
                  <a:gd name="T92" fmla="*/ 17 w 1286"/>
                  <a:gd name="T93" fmla="*/ 23 h 1689"/>
                  <a:gd name="T94" fmla="*/ 6 w 1286"/>
                  <a:gd name="T95" fmla="*/ 58 h 1689"/>
                  <a:gd name="T96" fmla="*/ 1 w 1286"/>
                  <a:gd name="T97" fmla="*/ 100 h 1689"/>
                  <a:gd name="T98" fmla="*/ 7 w 1286"/>
                  <a:gd name="T99" fmla="*/ 108 h 1689"/>
                  <a:gd name="T100" fmla="*/ 13 w 1286"/>
                  <a:gd name="T101" fmla="*/ 111 h 1689"/>
                  <a:gd name="T102" fmla="*/ 27 w 1286"/>
                  <a:gd name="T103" fmla="*/ 103 h 168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86"/>
                  <a:gd name="T157" fmla="*/ 0 h 1689"/>
                  <a:gd name="T158" fmla="*/ 1286 w 1286"/>
                  <a:gd name="T159" fmla="*/ 1689 h 168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86" h="1689">
                    <a:moveTo>
                      <a:pt x="253" y="702"/>
                    </a:moveTo>
                    <a:lnTo>
                      <a:pt x="254" y="699"/>
                    </a:lnTo>
                    <a:lnTo>
                      <a:pt x="259" y="688"/>
                    </a:lnTo>
                    <a:lnTo>
                      <a:pt x="264" y="671"/>
                    </a:lnTo>
                    <a:lnTo>
                      <a:pt x="269" y="650"/>
                    </a:lnTo>
                    <a:lnTo>
                      <a:pt x="274" y="625"/>
                    </a:lnTo>
                    <a:lnTo>
                      <a:pt x="276" y="596"/>
                    </a:lnTo>
                    <a:lnTo>
                      <a:pt x="275" y="564"/>
                    </a:lnTo>
                    <a:lnTo>
                      <a:pt x="270" y="532"/>
                    </a:lnTo>
                    <a:lnTo>
                      <a:pt x="273" y="539"/>
                    </a:lnTo>
                    <a:lnTo>
                      <a:pt x="281" y="558"/>
                    </a:lnTo>
                    <a:lnTo>
                      <a:pt x="291" y="587"/>
                    </a:lnTo>
                    <a:lnTo>
                      <a:pt x="304" y="621"/>
                    </a:lnTo>
                    <a:lnTo>
                      <a:pt x="319" y="655"/>
                    </a:lnTo>
                    <a:lnTo>
                      <a:pt x="333" y="688"/>
                    </a:lnTo>
                    <a:lnTo>
                      <a:pt x="348" y="716"/>
                    </a:lnTo>
                    <a:lnTo>
                      <a:pt x="359" y="736"/>
                    </a:lnTo>
                    <a:lnTo>
                      <a:pt x="370" y="755"/>
                    </a:lnTo>
                    <a:lnTo>
                      <a:pt x="379" y="786"/>
                    </a:lnTo>
                    <a:lnTo>
                      <a:pt x="388" y="824"/>
                    </a:lnTo>
                    <a:lnTo>
                      <a:pt x="395" y="864"/>
                    </a:lnTo>
                    <a:lnTo>
                      <a:pt x="401" y="902"/>
                    </a:lnTo>
                    <a:lnTo>
                      <a:pt x="405" y="934"/>
                    </a:lnTo>
                    <a:lnTo>
                      <a:pt x="408" y="957"/>
                    </a:lnTo>
                    <a:lnTo>
                      <a:pt x="409" y="965"/>
                    </a:lnTo>
                    <a:lnTo>
                      <a:pt x="405" y="994"/>
                    </a:lnTo>
                    <a:lnTo>
                      <a:pt x="398" y="1060"/>
                    </a:lnTo>
                    <a:lnTo>
                      <a:pt x="389" y="1135"/>
                    </a:lnTo>
                    <a:lnTo>
                      <a:pt x="383" y="1188"/>
                    </a:lnTo>
                    <a:lnTo>
                      <a:pt x="378" y="1226"/>
                    </a:lnTo>
                    <a:lnTo>
                      <a:pt x="371" y="1268"/>
                    </a:lnTo>
                    <a:lnTo>
                      <a:pt x="365" y="1302"/>
                    </a:lnTo>
                    <a:lnTo>
                      <a:pt x="363" y="1316"/>
                    </a:lnTo>
                    <a:lnTo>
                      <a:pt x="360" y="1325"/>
                    </a:lnTo>
                    <a:lnTo>
                      <a:pt x="356" y="1350"/>
                    </a:lnTo>
                    <a:lnTo>
                      <a:pt x="349" y="1384"/>
                    </a:lnTo>
                    <a:lnTo>
                      <a:pt x="341" y="1426"/>
                    </a:lnTo>
                    <a:lnTo>
                      <a:pt x="332" y="1469"/>
                    </a:lnTo>
                    <a:lnTo>
                      <a:pt x="325" y="1511"/>
                    </a:lnTo>
                    <a:lnTo>
                      <a:pt x="320" y="1545"/>
                    </a:lnTo>
                    <a:lnTo>
                      <a:pt x="318" y="1568"/>
                    </a:lnTo>
                    <a:lnTo>
                      <a:pt x="307" y="1679"/>
                    </a:lnTo>
                    <a:lnTo>
                      <a:pt x="543" y="1681"/>
                    </a:lnTo>
                    <a:lnTo>
                      <a:pt x="592" y="1681"/>
                    </a:lnTo>
                    <a:lnTo>
                      <a:pt x="595" y="1670"/>
                    </a:lnTo>
                    <a:lnTo>
                      <a:pt x="603" y="1639"/>
                    </a:lnTo>
                    <a:lnTo>
                      <a:pt x="616" y="1593"/>
                    </a:lnTo>
                    <a:lnTo>
                      <a:pt x="632" y="1540"/>
                    </a:lnTo>
                    <a:lnTo>
                      <a:pt x="648" y="1482"/>
                    </a:lnTo>
                    <a:lnTo>
                      <a:pt x="664" y="1428"/>
                    </a:lnTo>
                    <a:lnTo>
                      <a:pt x="679" y="1382"/>
                    </a:lnTo>
                    <a:lnTo>
                      <a:pt x="691" y="1350"/>
                    </a:lnTo>
                    <a:lnTo>
                      <a:pt x="707" y="1307"/>
                    </a:lnTo>
                    <a:lnTo>
                      <a:pt x="717" y="1279"/>
                    </a:lnTo>
                    <a:lnTo>
                      <a:pt x="722" y="1264"/>
                    </a:lnTo>
                    <a:lnTo>
                      <a:pt x="723" y="1260"/>
                    </a:lnTo>
                    <a:lnTo>
                      <a:pt x="736" y="1257"/>
                    </a:lnTo>
                    <a:lnTo>
                      <a:pt x="738" y="1265"/>
                    </a:lnTo>
                    <a:lnTo>
                      <a:pt x="744" y="1287"/>
                    </a:lnTo>
                    <a:lnTo>
                      <a:pt x="753" y="1320"/>
                    </a:lnTo>
                    <a:lnTo>
                      <a:pt x="763" y="1356"/>
                    </a:lnTo>
                    <a:lnTo>
                      <a:pt x="776" y="1397"/>
                    </a:lnTo>
                    <a:lnTo>
                      <a:pt x="790" y="1436"/>
                    </a:lnTo>
                    <a:lnTo>
                      <a:pt x="804" y="1469"/>
                    </a:lnTo>
                    <a:lnTo>
                      <a:pt x="818" y="1494"/>
                    </a:lnTo>
                    <a:lnTo>
                      <a:pt x="830" y="1515"/>
                    </a:lnTo>
                    <a:lnTo>
                      <a:pt x="843" y="1544"/>
                    </a:lnTo>
                    <a:lnTo>
                      <a:pt x="853" y="1575"/>
                    </a:lnTo>
                    <a:lnTo>
                      <a:pt x="864" y="1608"/>
                    </a:lnTo>
                    <a:lnTo>
                      <a:pt x="872" y="1637"/>
                    </a:lnTo>
                    <a:lnTo>
                      <a:pt x="877" y="1662"/>
                    </a:lnTo>
                    <a:lnTo>
                      <a:pt x="882" y="1679"/>
                    </a:lnTo>
                    <a:lnTo>
                      <a:pt x="883" y="1685"/>
                    </a:lnTo>
                    <a:lnTo>
                      <a:pt x="1201" y="1689"/>
                    </a:lnTo>
                    <a:lnTo>
                      <a:pt x="1195" y="1667"/>
                    </a:lnTo>
                    <a:lnTo>
                      <a:pt x="1179" y="1611"/>
                    </a:lnTo>
                    <a:lnTo>
                      <a:pt x="1155" y="1530"/>
                    </a:lnTo>
                    <a:lnTo>
                      <a:pt x="1127" y="1437"/>
                    </a:lnTo>
                    <a:lnTo>
                      <a:pt x="1099" y="1341"/>
                    </a:lnTo>
                    <a:lnTo>
                      <a:pt x="1072" y="1256"/>
                    </a:lnTo>
                    <a:lnTo>
                      <a:pt x="1050" y="1192"/>
                    </a:lnTo>
                    <a:lnTo>
                      <a:pt x="1035" y="1160"/>
                    </a:lnTo>
                    <a:lnTo>
                      <a:pt x="1034" y="1153"/>
                    </a:lnTo>
                    <a:lnTo>
                      <a:pt x="1029" y="1135"/>
                    </a:lnTo>
                    <a:lnTo>
                      <a:pt x="1024" y="1111"/>
                    </a:lnTo>
                    <a:lnTo>
                      <a:pt x="1017" y="1081"/>
                    </a:lnTo>
                    <a:lnTo>
                      <a:pt x="1009" y="1051"/>
                    </a:lnTo>
                    <a:lnTo>
                      <a:pt x="1002" y="1022"/>
                    </a:lnTo>
                    <a:lnTo>
                      <a:pt x="995" y="998"/>
                    </a:lnTo>
                    <a:lnTo>
                      <a:pt x="990" y="983"/>
                    </a:lnTo>
                    <a:lnTo>
                      <a:pt x="986" y="969"/>
                    </a:lnTo>
                    <a:lnTo>
                      <a:pt x="981" y="951"/>
                    </a:lnTo>
                    <a:lnTo>
                      <a:pt x="975" y="929"/>
                    </a:lnTo>
                    <a:lnTo>
                      <a:pt x="970" y="906"/>
                    </a:lnTo>
                    <a:lnTo>
                      <a:pt x="964" y="884"/>
                    </a:lnTo>
                    <a:lnTo>
                      <a:pt x="959" y="866"/>
                    </a:lnTo>
                    <a:lnTo>
                      <a:pt x="957" y="853"/>
                    </a:lnTo>
                    <a:lnTo>
                      <a:pt x="956" y="849"/>
                    </a:lnTo>
                    <a:lnTo>
                      <a:pt x="955" y="842"/>
                    </a:lnTo>
                    <a:lnTo>
                      <a:pt x="951" y="823"/>
                    </a:lnTo>
                    <a:lnTo>
                      <a:pt x="945" y="797"/>
                    </a:lnTo>
                    <a:lnTo>
                      <a:pt x="941" y="763"/>
                    </a:lnTo>
                    <a:lnTo>
                      <a:pt x="936" y="728"/>
                    </a:lnTo>
                    <a:lnTo>
                      <a:pt x="934" y="692"/>
                    </a:lnTo>
                    <a:lnTo>
                      <a:pt x="935" y="659"/>
                    </a:lnTo>
                    <a:lnTo>
                      <a:pt x="940" y="631"/>
                    </a:lnTo>
                    <a:lnTo>
                      <a:pt x="952" y="586"/>
                    </a:lnTo>
                    <a:lnTo>
                      <a:pt x="963" y="546"/>
                    </a:lnTo>
                    <a:lnTo>
                      <a:pt x="970" y="513"/>
                    </a:lnTo>
                    <a:lnTo>
                      <a:pt x="972" y="489"/>
                    </a:lnTo>
                    <a:lnTo>
                      <a:pt x="973" y="487"/>
                    </a:lnTo>
                    <a:lnTo>
                      <a:pt x="975" y="480"/>
                    </a:lnTo>
                    <a:lnTo>
                      <a:pt x="978" y="471"/>
                    </a:lnTo>
                    <a:lnTo>
                      <a:pt x="976" y="462"/>
                    </a:lnTo>
                    <a:lnTo>
                      <a:pt x="978" y="472"/>
                    </a:lnTo>
                    <a:lnTo>
                      <a:pt x="982" y="500"/>
                    </a:lnTo>
                    <a:lnTo>
                      <a:pt x="989" y="539"/>
                    </a:lnTo>
                    <a:lnTo>
                      <a:pt x="998" y="586"/>
                    </a:lnTo>
                    <a:lnTo>
                      <a:pt x="1009" y="635"/>
                    </a:lnTo>
                    <a:lnTo>
                      <a:pt x="1020" y="683"/>
                    </a:lnTo>
                    <a:lnTo>
                      <a:pt x="1033" y="722"/>
                    </a:lnTo>
                    <a:lnTo>
                      <a:pt x="1047" y="750"/>
                    </a:lnTo>
                    <a:lnTo>
                      <a:pt x="1049" y="751"/>
                    </a:lnTo>
                    <a:lnTo>
                      <a:pt x="1054" y="753"/>
                    </a:lnTo>
                    <a:lnTo>
                      <a:pt x="1062" y="758"/>
                    </a:lnTo>
                    <a:lnTo>
                      <a:pt x="1073" y="762"/>
                    </a:lnTo>
                    <a:lnTo>
                      <a:pt x="1086" y="768"/>
                    </a:lnTo>
                    <a:lnTo>
                      <a:pt x="1102" y="775"/>
                    </a:lnTo>
                    <a:lnTo>
                      <a:pt x="1118" y="781"/>
                    </a:lnTo>
                    <a:lnTo>
                      <a:pt x="1137" y="788"/>
                    </a:lnTo>
                    <a:lnTo>
                      <a:pt x="1156" y="793"/>
                    </a:lnTo>
                    <a:lnTo>
                      <a:pt x="1176" y="798"/>
                    </a:lnTo>
                    <a:lnTo>
                      <a:pt x="1195" y="801"/>
                    </a:lnTo>
                    <a:lnTo>
                      <a:pt x="1215" y="804"/>
                    </a:lnTo>
                    <a:lnTo>
                      <a:pt x="1234" y="804"/>
                    </a:lnTo>
                    <a:lnTo>
                      <a:pt x="1253" y="802"/>
                    </a:lnTo>
                    <a:lnTo>
                      <a:pt x="1270" y="798"/>
                    </a:lnTo>
                    <a:lnTo>
                      <a:pt x="1286" y="791"/>
                    </a:lnTo>
                    <a:lnTo>
                      <a:pt x="1283" y="761"/>
                    </a:lnTo>
                    <a:lnTo>
                      <a:pt x="1276" y="690"/>
                    </a:lnTo>
                    <a:lnTo>
                      <a:pt x="1272" y="607"/>
                    </a:lnTo>
                    <a:lnTo>
                      <a:pt x="1280" y="541"/>
                    </a:lnTo>
                    <a:lnTo>
                      <a:pt x="1278" y="540"/>
                    </a:lnTo>
                    <a:lnTo>
                      <a:pt x="1272" y="536"/>
                    </a:lnTo>
                    <a:lnTo>
                      <a:pt x="1263" y="532"/>
                    </a:lnTo>
                    <a:lnTo>
                      <a:pt x="1253" y="527"/>
                    </a:lnTo>
                    <a:lnTo>
                      <a:pt x="1241" y="523"/>
                    </a:lnTo>
                    <a:lnTo>
                      <a:pt x="1230" y="519"/>
                    </a:lnTo>
                    <a:lnTo>
                      <a:pt x="1221" y="518"/>
                    </a:lnTo>
                    <a:lnTo>
                      <a:pt x="1213" y="520"/>
                    </a:lnTo>
                    <a:lnTo>
                      <a:pt x="1211" y="511"/>
                    </a:lnTo>
                    <a:lnTo>
                      <a:pt x="1209" y="486"/>
                    </a:lnTo>
                    <a:lnTo>
                      <a:pt x="1206" y="448"/>
                    </a:lnTo>
                    <a:lnTo>
                      <a:pt x="1200" y="404"/>
                    </a:lnTo>
                    <a:lnTo>
                      <a:pt x="1192" y="357"/>
                    </a:lnTo>
                    <a:lnTo>
                      <a:pt x="1181" y="312"/>
                    </a:lnTo>
                    <a:lnTo>
                      <a:pt x="1169" y="274"/>
                    </a:lnTo>
                    <a:lnTo>
                      <a:pt x="1155" y="246"/>
                    </a:lnTo>
                    <a:lnTo>
                      <a:pt x="1155" y="244"/>
                    </a:lnTo>
                    <a:lnTo>
                      <a:pt x="1153" y="239"/>
                    </a:lnTo>
                    <a:lnTo>
                      <a:pt x="1150" y="231"/>
                    </a:lnTo>
                    <a:lnTo>
                      <a:pt x="1147" y="220"/>
                    </a:lnTo>
                    <a:lnTo>
                      <a:pt x="1142" y="207"/>
                    </a:lnTo>
                    <a:lnTo>
                      <a:pt x="1135" y="192"/>
                    </a:lnTo>
                    <a:lnTo>
                      <a:pt x="1127" y="177"/>
                    </a:lnTo>
                    <a:lnTo>
                      <a:pt x="1117" y="160"/>
                    </a:lnTo>
                    <a:lnTo>
                      <a:pt x="1104" y="143"/>
                    </a:lnTo>
                    <a:lnTo>
                      <a:pt x="1090" y="126"/>
                    </a:lnTo>
                    <a:lnTo>
                      <a:pt x="1073" y="110"/>
                    </a:lnTo>
                    <a:lnTo>
                      <a:pt x="1055" y="95"/>
                    </a:lnTo>
                    <a:lnTo>
                      <a:pt x="1033" y="82"/>
                    </a:lnTo>
                    <a:lnTo>
                      <a:pt x="1008" y="70"/>
                    </a:lnTo>
                    <a:lnTo>
                      <a:pt x="981" y="61"/>
                    </a:lnTo>
                    <a:lnTo>
                      <a:pt x="950" y="54"/>
                    </a:lnTo>
                    <a:lnTo>
                      <a:pt x="948" y="54"/>
                    </a:lnTo>
                    <a:lnTo>
                      <a:pt x="942" y="53"/>
                    </a:lnTo>
                    <a:lnTo>
                      <a:pt x="933" y="50"/>
                    </a:lnTo>
                    <a:lnTo>
                      <a:pt x="920" y="49"/>
                    </a:lnTo>
                    <a:lnTo>
                      <a:pt x="905" y="47"/>
                    </a:lnTo>
                    <a:lnTo>
                      <a:pt x="888" y="45"/>
                    </a:lnTo>
                    <a:lnTo>
                      <a:pt x="869" y="41"/>
                    </a:lnTo>
                    <a:lnTo>
                      <a:pt x="851" y="39"/>
                    </a:lnTo>
                    <a:lnTo>
                      <a:pt x="831" y="37"/>
                    </a:lnTo>
                    <a:lnTo>
                      <a:pt x="812" y="34"/>
                    </a:lnTo>
                    <a:lnTo>
                      <a:pt x="792" y="33"/>
                    </a:lnTo>
                    <a:lnTo>
                      <a:pt x="774" y="32"/>
                    </a:lnTo>
                    <a:lnTo>
                      <a:pt x="758" y="31"/>
                    </a:lnTo>
                    <a:lnTo>
                      <a:pt x="743" y="31"/>
                    </a:lnTo>
                    <a:lnTo>
                      <a:pt x="731" y="32"/>
                    </a:lnTo>
                    <a:lnTo>
                      <a:pt x="722" y="33"/>
                    </a:lnTo>
                    <a:lnTo>
                      <a:pt x="722" y="32"/>
                    </a:lnTo>
                    <a:lnTo>
                      <a:pt x="720" y="31"/>
                    </a:lnTo>
                    <a:lnTo>
                      <a:pt x="717" y="27"/>
                    </a:lnTo>
                    <a:lnTo>
                      <a:pt x="714" y="24"/>
                    </a:lnTo>
                    <a:lnTo>
                      <a:pt x="709" y="22"/>
                    </a:lnTo>
                    <a:lnTo>
                      <a:pt x="702" y="18"/>
                    </a:lnTo>
                    <a:lnTo>
                      <a:pt x="693" y="17"/>
                    </a:lnTo>
                    <a:lnTo>
                      <a:pt x="683" y="17"/>
                    </a:lnTo>
                    <a:lnTo>
                      <a:pt x="676" y="17"/>
                    </a:lnTo>
                    <a:lnTo>
                      <a:pt x="667" y="16"/>
                    </a:lnTo>
                    <a:lnTo>
                      <a:pt x="655" y="15"/>
                    </a:lnTo>
                    <a:lnTo>
                      <a:pt x="642" y="12"/>
                    </a:lnTo>
                    <a:lnTo>
                      <a:pt x="629" y="11"/>
                    </a:lnTo>
                    <a:lnTo>
                      <a:pt x="614" y="8"/>
                    </a:lnTo>
                    <a:lnTo>
                      <a:pt x="598" y="6"/>
                    </a:lnTo>
                    <a:lnTo>
                      <a:pt x="581" y="4"/>
                    </a:lnTo>
                    <a:lnTo>
                      <a:pt x="565" y="2"/>
                    </a:lnTo>
                    <a:lnTo>
                      <a:pt x="549" y="1"/>
                    </a:lnTo>
                    <a:lnTo>
                      <a:pt x="533" y="0"/>
                    </a:lnTo>
                    <a:lnTo>
                      <a:pt x="518" y="1"/>
                    </a:lnTo>
                    <a:lnTo>
                      <a:pt x="504" y="2"/>
                    </a:lnTo>
                    <a:lnTo>
                      <a:pt x="493" y="4"/>
                    </a:lnTo>
                    <a:lnTo>
                      <a:pt x="482" y="8"/>
                    </a:lnTo>
                    <a:lnTo>
                      <a:pt x="473" y="12"/>
                    </a:lnTo>
                    <a:lnTo>
                      <a:pt x="470" y="14"/>
                    </a:lnTo>
                    <a:lnTo>
                      <a:pt x="462" y="16"/>
                    </a:lnTo>
                    <a:lnTo>
                      <a:pt x="454" y="22"/>
                    </a:lnTo>
                    <a:lnTo>
                      <a:pt x="448" y="27"/>
                    </a:lnTo>
                    <a:lnTo>
                      <a:pt x="443" y="56"/>
                    </a:lnTo>
                    <a:lnTo>
                      <a:pt x="442" y="56"/>
                    </a:lnTo>
                    <a:lnTo>
                      <a:pt x="436" y="57"/>
                    </a:lnTo>
                    <a:lnTo>
                      <a:pt x="428" y="60"/>
                    </a:lnTo>
                    <a:lnTo>
                      <a:pt x="418" y="63"/>
                    </a:lnTo>
                    <a:lnTo>
                      <a:pt x="404" y="67"/>
                    </a:lnTo>
                    <a:lnTo>
                      <a:pt x="388" y="71"/>
                    </a:lnTo>
                    <a:lnTo>
                      <a:pt x="370" y="78"/>
                    </a:lnTo>
                    <a:lnTo>
                      <a:pt x="350" y="85"/>
                    </a:lnTo>
                    <a:lnTo>
                      <a:pt x="327" y="93"/>
                    </a:lnTo>
                    <a:lnTo>
                      <a:pt x="303" y="102"/>
                    </a:lnTo>
                    <a:lnTo>
                      <a:pt x="277" y="113"/>
                    </a:lnTo>
                    <a:lnTo>
                      <a:pt x="251" y="124"/>
                    </a:lnTo>
                    <a:lnTo>
                      <a:pt x="222" y="137"/>
                    </a:lnTo>
                    <a:lnTo>
                      <a:pt x="193" y="151"/>
                    </a:lnTo>
                    <a:lnTo>
                      <a:pt x="163" y="166"/>
                    </a:lnTo>
                    <a:lnTo>
                      <a:pt x="132" y="183"/>
                    </a:lnTo>
                    <a:lnTo>
                      <a:pt x="128" y="197"/>
                    </a:lnTo>
                    <a:lnTo>
                      <a:pt x="114" y="235"/>
                    </a:lnTo>
                    <a:lnTo>
                      <a:pt x="95" y="293"/>
                    </a:lnTo>
                    <a:lnTo>
                      <a:pt x="72" y="368"/>
                    </a:lnTo>
                    <a:lnTo>
                      <a:pt x="49" y="457"/>
                    </a:lnTo>
                    <a:lnTo>
                      <a:pt x="27" y="555"/>
                    </a:lnTo>
                    <a:lnTo>
                      <a:pt x="10" y="657"/>
                    </a:lnTo>
                    <a:lnTo>
                      <a:pt x="0" y="762"/>
                    </a:lnTo>
                    <a:lnTo>
                      <a:pt x="2" y="774"/>
                    </a:lnTo>
                    <a:lnTo>
                      <a:pt x="7" y="798"/>
                    </a:lnTo>
                    <a:lnTo>
                      <a:pt x="16" y="826"/>
                    </a:lnTo>
                    <a:lnTo>
                      <a:pt x="26" y="844"/>
                    </a:lnTo>
                    <a:lnTo>
                      <a:pt x="34" y="850"/>
                    </a:lnTo>
                    <a:lnTo>
                      <a:pt x="46" y="855"/>
                    </a:lnTo>
                    <a:lnTo>
                      <a:pt x="59" y="862"/>
                    </a:lnTo>
                    <a:lnTo>
                      <a:pt x="72" y="870"/>
                    </a:lnTo>
                    <a:lnTo>
                      <a:pt x="86" y="877"/>
                    </a:lnTo>
                    <a:lnTo>
                      <a:pt x="97" y="882"/>
                    </a:lnTo>
                    <a:lnTo>
                      <a:pt x="105" y="887"/>
                    </a:lnTo>
                    <a:lnTo>
                      <a:pt x="107" y="888"/>
                    </a:lnTo>
                    <a:lnTo>
                      <a:pt x="114" y="885"/>
                    </a:lnTo>
                    <a:lnTo>
                      <a:pt x="132" y="877"/>
                    </a:lnTo>
                    <a:lnTo>
                      <a:pt x="158" y="864"/>
                    </a:lnTo>
                    <a:lnTo>
                      <a:pt x="186" y="843"/>
                    </a:lnTo>
                    <a:lnTo>
                      <a:pt x="214" y="817"/>
                    </a:lnTo>
                    <a:lnTo>
                      <a:pt x="237" y="785"/>
                    </a:lnTo>
                    <a:lnTo>
                      <a:pt x="252" y="747"/>
                    </a:lnTo>
                    <a:lnTo>
                      <a:pt x="253" y="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99" name="Freeform 6"/>
              <p:cNvSpPr>
                <a:spLocks/>
              </p:cNvSpPr>
              <p:nvPr/>
            </p:nvSpPr>
            <p:spPr bwMode="auto">
              <a:xfrm>
                <a:off x="4184" y="1978"/>
                <a:ext cx="159" cy="242"/>
              </a:xfrm>
              <a:custGeom>
                <a:avLst/>
                <a:gdLst>
                  <a:gd name="T0" fmla="*/ 20 w 318"/>
                  <a:gd name="T1" fmla="*/ 2 h 484"/>
                  <a:gd name="T2" fmla="*/ 18 w 318"/>
                  <a:gd name="T3" fmla="*/ 3 h 484"/>
                  <a:gd name="T4" fmla="*/ 15 w 318"/>
                  <a:gd name="T5" fmla="*/ 4 h 484"/>
                  <a:gd name="T6" fmla="*/ 15 w 318"/>
                  <a:gd name="T7" fmla="*/ 2 h 484"/>
                  <a:gd name="T8" fmla="*/ 15 w 318"/>
                  <a:gd name="T9" fmla="*/ 2 h 484"/>
                  <a:gd name="T10" fmla="*/ 12 w 318"/>
                  <a:gd name="T11" fmla="*/ 4 h 484"/>
                  <a:gd name="T12" fmla="*/ 10 w 318"/>
                  <a:gd name="T13" fmla="*/ 6 h 484"/>
                  <a:gd name="T14" fmla="*/ 10 w 318"/>
                  <a:gd name="T15" fmla="*/ 4 h 484"/>
                  <a:gd name="T16" fmla="*/ 8 w 318"/>
                  <a:gd name="T17" fmla="*/ 4 h 484"/>
                  <a:gd name="T18" fmla="*/ 5 w 318"/>
                  <a:gd name="T19" fmla="*/ 6 h 484"/>
                  <a:gd name="T20" fmla="*/ 4 w 318"/>
                  <a:gd name="T21" fmla="*/ 8 h 484"/>
                  <a:gd name="T22" fmla="*/ 1 w 318"/>
                  <a:gd name="T23" fmla="*/ 13 h 484"/>
                  <a:gd name="T24" fmla="*/ 0 w 318"/>
                  <a:gd name="T25" fmla="*/ 20 h 484"/>
                  <a:gd name="T26" fmla="*/ 1 w 318"/>
                  <a:gd name="T27" fmla="*/ 27 h 484"/>
                  <a:gd name="T28" fmla="*/ 3 w 318"/>
                  <a:gd name="T29" fmla="*/ 31 h 484"/>
                  <a:gd name="T30" fmla="*/ 2 w 318"/>
                  <a:gd name="T31" fmla="*/ 33 h 484"/>
                  <a:gd name="T32" fmla="*/ 2 w 318"/>
                  <a:gd name="T33" fmla="*/ 36 h 484"/>
                  <a:gd name="T34" fmla="*/ 5 w 318"/>
                  <a:gd name="T35" fmla="*/ 40 h 484"/>
                  <a:gd name="T36" fmla="*/ 9 w 318"/>
                  <a:gd name="T37" fmla="*/ 43 h 484"/>
                  <a:gd name="T38" fmla="*/ 10 w 318"/>
                  <a:gd name="T39" fmla="*/ 57 h 484"/>
                  <a:gd name="T40" fmla="*/ 15 w 318"/>
                  <a:gd name="T41" fmla="*/ 58 h 484"/>
                  <a:gd name="T42" fmla="*/ 26 w 318"/>
                  <a:gd name="T43" fmla="*/ 60 h 484"/>
                  <a:gd name="T44" fmla="*/ 31 w 318"/>
                  <a:gd name="T45" fmla="*/ 61 h 484"/>
                  <a:gd name="T46" fmla="*/ 34 w 318"/>
                  <a:gd name="T47" fmla="*/ 60 h 484"/>
                  <a:gd name="T48" fmla="*/ 35 w 318"/>
                  <a:gd name="T49" fmla="*/ 58 h 484"/>
                  <a:gd name="T50" fmla="*/ 40 w 318"/>
                  <a:gd name="T51" fmla="*/ 49 h 484"/>
                  <a:gd name="T52" fmla="*/ 38 w 318"/>
                  <a:gd name="T53" fmla="*/ 39 h 484"/>
                  <a:gd name="T54" fmla="*/ 38 w 318"/>
                  <a:gd name="T55" fmla="*/ 31 h 484"/>
                  <a:gd name="T56" fmla="*/ 36 w 318"/>
                  <a:gd name="T57" fmla="*/ 25 h 484"/>
                  <a:gd name="T58" fmla="*/ 36 w 318"/>
                  <a:gd name="T59" fmla="*/ 22 h 484"/>
                  <a:gd name="T60" fmla="*/ 35 w 318"/>
                  <a:gd name="T61" fmla="*/ 17 h 484"/>
                  <a:gd name="T62" fmla="*/ 34 w 318"/>
                  <a:gd name="T63" fmla="*/ 13 h 484"/>
                  <a:gd name="T64" fmla="*/ 35 w 318"/>
                  <a:gd name="T65" fmla="*/ 9 h 484"/>
                  <a:gd name="T66" fmla="*/ 35 w 318"/>
                  <a:gd name="T67" fmla="*/ 7 h 484"/>
                  <a:gd name="T68" fmla="*/ 34 w 318"/>
                  <a:gd name="T69" fmla="*/ 8 h 484"/>
                  <a:gd name="T70" fmla="*/ 33 w 318"/>
                  <a:gd name="T71" fmla="*/ 9 h 484"/>
                  <a:gd name="T72" fmla="*/ 33 w 318"/>
                  <a:gd name="T73" fmla="*/ 3 h 484"/>
                  <a:gd name="T74" fmla="*/ 31 w 318"/>
                  <a:gd name="T75" fmla="*/ 6 h 484"/>
                  <a:gd name="T76" fmla="*/ 30 w 318"/>
                  <a:gd name="T77" fmla="*/ 4 h 484"/>
                  <a:gd name="T78" fmla="*/ 29 w 318"/>
                  <a:gd name="T79" fmla="*/ 1 h 484"/>
                  <a:gd name="T80" fmla="*/ 25 w 318"/>
                  <a:gd name="T81" fmla="*/ 4 h 484"/>
                  <a:gd name="T82" fmla="*/ 26 w 318"/>
                  <a:gd name="T83" fmla="*/ 1 h 484"/>
                  <a:gd name="T84" fmla="*/ 25 w 318"/>
                  <a:gd name="T85" fmla="*/ 1 h 484"/>
                  <a:gd name="T86" fmla="*/ 22 w 318"/>
                  <a:gd name="T87" fmla="*/ 1 h 484"/>
                  <a:gd name="T88" fmla="*/ 20 w 318"/>
                  <a:gd name="T89" fmla="*/ 2 h 48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8"/>
                  <a:gd name="T136" fmla="*/ 0 h 484"/>
                  <a:gd name="T137" fmla="*/ 318 w 318"/>
                  <a:gd name="T138" fmla="*/ 484 h 48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8" h="484">
                    <a:moveTo>
                      <a:pt x="158" y="14"/>
                    </a:moveTo>
                    <a:lnTo>
                      <a:pt x="156" y="14"/>
                    </a:lnTo>
                    <a:lnTo>
                      <a:pt x="153" y="14"/>
                    </a:lnTo>
                    <a:lnTo>
                      <a:pt x="148" y="15"/>
                    </a:lnTo>
                    <a:lnTo>
                      <a:pt x="143" y="16"/>
                    </a:lnTo>
                    <a:lnTo>
                      <a:pt x="137" y="18"/>
                    </a:lnTo>
                    <a:lnTo>
                      <a:pt x="131" y="22"/>
                    </a:lnTo>
                    <a:lnTo>
                      <a:pt x="126" y="26"/>
                    </a:lnTo>
                    <a:lnTo>
                      <a:pt x="123" y="32"/>
                    </a:lnTo>
                    <a:lnTo>
                      <a:pt x="123" y="29"/>
                    </a:lnTo>
                    <a:lnTo>
                      <a:pt x="123" y="22"/>
                    </a:lnTo>
                    <a:lnTo>
                      <a:pt x="124" y="13"/>
                    </a:lnTo>
                    <a:lnTo>
                      <a:pt x="128" y="6"/>
                    </a:lnTo>
                    <a:lnTo>
                      <a:pt x="126" y="7"/>
                    </a:lnTo>
                    <a:lnTo>
                      <a:pt x="122" y="9"/>
                    </a:lnTo>
                    <a:lnTo>
                      <a:pt x="115" y="14"/>
                    </a:lnTo>
                    <a:lnTo>
                      <a:pt x="108" y="18"/>
                    </a:lnTo>
                    <a:lnTo>
                      <a:pt x="99" y="25"/>
                    </a:lnTo>
                    <a:lnTo>
                      <a:pt x="92" y="32"/>
                    </a:lnTo>
                    <a:lnTo>
                      <a:pt x="85" y="40"/>
                    </a:lnTo>
                    <a:lnTo>
                      <a:pt x="80" y="48"/>
                    </a:lnTo>
                    <a:lnTo>
                      <a:pt x="80" y="46"/>
                    </a:lnTo>
                    <a:lnTo>
                      <a:pt x="79" y="39"/>
                    </a:lnTo>
                    <a:lnTo>
                      <a:pt x="78" y="31"/>
                    </a:lnTo>
                    <a:lnTo>
                      <a:pt x="79" y="25"/>
                    </a:lnTo>
                    <a:lnTo>
                      <a:pt x="75" y="26"/>
                    </a:lnTo>
                    <a:lnTo>
                      <a:pt x="63" y="29"/>
                    </a:lnTo>
                    <a:lnTo>
                      <a:pt x="52" y="33"/>
                    </a:lnTo>
                    <a:lnTo>
                      <a:pt x="46" y="40"/>
                    </a:lnTo>
                    <a:lnTo>
                      <a:pt x="43" y="48"/>
                    </a:lnTo>
                    <a:lnTo>
                      <a:pt x="39" y="54"/>
                    </a:lnTo>
                    <a:lnTo>
                      <a:pt x="34" y="60"/>
                    </a:lnTo>
                    <a:lnTo>
                      <a:pt x="31" y="64"/>
                    </a:lnTo>
                    <a:lnTo>
                      <a:pt x="26" y="72"/>
                    </a:lnTo>
                    <a:lnTo>
                      <a:pt x="19" y="85"/>
                    </a:lnTo>
                    <a:lnTo>
                      <a:pt x="11" y="100"/>
                    </a:lnTo>
                    <a:lnTo>
                      <a:pt x="4" y="114"/>
                    </a:lnTo>
                    <a:lnTo>
                      <a:pt x="1" y="133"/>
                    </a:lnTo>
                    <a:lnTo>
                      <a:pt x="0" y="158"/>
                    </a:lnTo>
                    <a:lnTo>
                      <a:pt x="2" y="182"/>
                    </a:lnTo>
                    <a:lnTo>
                      <a:pt x="5" y="201"/>
                    </a:lnTo>
                    <a:lnTo>
                      <a:pt x="10" y="215"/>
                    </a:lnTo>
                    <a:lnTo>
                      <a:pt x="17" y="230"/>
                    </a:lnTo>
                    <a:lnTo>
                      <a:pt x="22" y="242"/>
                    </a:lnTo>
                    <a:lnTo>
                      <a:pt x="24" y="246"/>
                    </a:lnTo>
                    <a:lnTo>
                      <a:pt x="23" y="247"/>
                    </a:lnTo>
                    <a:lnTo>
                      <a:pt x="22" y="251"/>
                    </a:lnTo>
                    <a:lnTo>
                      <a:pt x="19" y="257"/>
                    </a:lnTo>
                    <a:lnTo>
                      <a:pt x="17" y="264"/>
                    </a:lnTo>
                    <a:lnTo>
                      <a:pt x="17" y="274"/>
                    </a:lnTo>
                    <a:lnTo>
                      <a:pt x="20" y="285"/>
                    </a:lnTo>
                    <a:lnTo>
                      <a:pt x="26" y="299"/>
                    </a:lnTo>
                    <a:lnTo>
                      <a:pt x="37" y="315"/>
                    </a:lnTo>
                    <a:lnTo>
                      <a:pt x="40" y="319"/>
                    </a:lnTo>
                    <a:lnTo>
                      <a:pt x="47" y="327"/>
                    </a:lnTo>
                    <a:lnTo>
                      <a:pt x="56" y="335"/>
                    </a:lnTo>
                    <a:lnTo>
                      <a:pt x="65" y="337"/>
                    </a:lnTo>
                    <a:lnTo>
                      <a:pt x="71" y="337"/>
                    </a:lnTo>
                    <a:lnTo>
                      <a:pt x="76" y="366"/>
                    </a:lnTo>
                    <a:lnTo>
                      <a:pt x="78" y="452"/>
                    </a:lnTo>
                    <a:lnTo>
                      <a:pt x="84" y="454"/>
                    </a:lnTo>
                    <a:lnTo>
                      <a:pt x="100" y="457"/>
                    </a:lnTo>
                    <a:lnTo>
                      <a:pt x="123" y="463"/>
                    </a:lnTo>
                    <a:lnTo>
                      <a:pt x="151" y="467"/>
                    </a:lnTo>
                    <a:lnTo>
                      <a:pt x="178" y="473"/>
                    </a:lnTo>
                    <a:lnTo>
                      <a:pt x="205" y="479"/>
                    </a:lnTo>
                    <a:lnTo>
                      <a:pt x="227" y="482"/>
                    </a:lnTo>
                    <a:lnTo>
                      <a:pt x="239" y="484"/>
                    </a:lnTo>
                    <a:lnTo>
                      <a:pt x="247" y="482"/>
                    </a:lnTo>
                    <a:lnTo>
                      <a:pt x="254" y="481"/>
                    </a:lnTo>
                    <a:lnTo>
                      <a:pt x="261" y="478"/>
                    </a:lnTo>
                    <a:lnTo>
                      <a:pt x="267" y="474"/>
                    </a:lnTo>
                    <a:lnTo>
                      <a:pt x="272" y="471"/>
                    </a:lnTo>
                    <a:lnTo>
                      <a:pt x="275" y="467"/>
                    </a:lnTo>
                    <a:lnTo>
                      <a:pt x="277" y="463"/>
                    </a:lnTo>
                    <a:lnTo>
                      <a:pt x="278" y="459"/>
                    </a:lnTo>
                    <a:lnTo>
                      <a:pt x="288" y="403"/>
                    </a:lnTo>
                    <a:lnTo>
                      <a:pt x="318" y="389"/>
                    </a:lnTo>
                    <a:lnTo>
                      <a:pt x="314" y="375"/>
                    </a:lnTo>
                    <a:lnTo>
                      <a:pt x="308" y="344"/>
                    </a:lnTo>
                    <a:lnTo>
                      <a:pt x="301" y="311"/>
                    </a:lnTo>
                    <a:lnTo>
                      <a:pt x="298" y="290"/>
                    </a:lnTo>
                    <a:lnTo>
                      <a:pt x="298" y="274"/>
                    </a:lnTo>
                    <a:lnTo>
                      <a:pt x="297" y="249"/>
                    </a:lnTo>
                    <a:lnTo>
                      <a:pt x="293" y="223"/>
                    </a:lnTo>
                    <a:lnTo>
                      <a:pt x="288" y="205"/>
                    </a:lnTo>
                    <a:lnTo>
                      <a:pt x="281" y="193"/>
                    </a:lnTo>
                    <a:lnTo>
                      <a:pt x="282" y="190"/>
                    </a:lnTo>
                    <a:lnTo>
                      <a:pt x="285" y="182"/>
                    </a:lnTo>
                    <a:lnTo>
                      <a:pt x="286" y="171"/>
                    </a:lnTo>
                    <a:lnTo>
                      <a:pt x="285" y="162"/>
                    </a:lnTo>
                    <a:lnTo>
                      <a:pt x="280" y="150"/>
                    </a:lnTo>
                    <a:lnTo>
                      <a:pt x="273" y="130"/>
                    </a:lnTo>
                    <a:lnTo>
                      <a:pt x="266" y="113"/>
                    </a:lnTo>
                    <a:lnTo>
                      <a:pt x="263" y="106"/>
                    </a:lnTo>
                    <a:lnTo>
                      <a:pt x="266" y="101"/>
                    </a:lnTo>
                    <a:lnTo>
                      <a:pt x="272" y="92"/>
                    </a:lnTo>
                    <a:lnTo>
                      <a:pt x="277" y="80"/>
                    </a:lnTo>
                    <a:lnTo>
                      <a:pt x="280" y="71"/>
                    </a:lnTo>
                    <a:lnTo>
                      <a:pt x="278" y="64"/>
                    </a:lnTo>
                    <a:lnTo>
                      <a:pt x="276" y="59"/>
                    </a:lnTo>
                    <a:lnTo>
                      <a:pt x="273" y="54"/>
                    </a:lnTo>
                    <a:lnTo>
                      <a:pt x="272" y="53"/>
                    </a:lnTo>
                    <a:lnTo>
                      <a:pt x="272" y="55"/>
                    </a:lnTo>
                    <a:lnTo>
                      <a:pt x="270" y="61"/>
                    </a:lnTo>
                    <a:lnTo>
                      <a:pt x="267" y="68"/>
                    </a:lnTo>
                    <a:lnTo>
                      <a:pt x="261" y="72"/>
                    </a:lnTo>
                    <a:lnTo>
                      <a:pt x="262" y="68"/>
                    </a:lnTo>
                    <a:lnTo>
                      <a:pt x="263" y="56"/>
                    </a:lnTo>
                    <a:lnTo>
                      <a:pt x="262" y="40"/>
                    </a:lnTo>
                    <a:lnTo>
                      <a:pt x="257" y="22"/>
                    </a:lnTo>
                    <a:lnTo>
                      <a:pt x="255" y="25"/>
                    </a:lnTo>
                    <a:lnTo>
                      <a:pt x="252" y="33"/>
                    </a:lnTo>
                    <a:lnTo>
                      <a:pt x="247" y="42"/>
                    </a:lnTo>
                    <a:lnTo>
                      <a:pt x="242" y="48"/>
                    </a:lnTo>
                    <a:lnTo>
                      <a:pt x="242" y="42"/>
                    </a:lnTo>
                    <a:lnTo>
                      <a:pt x="240" y="27"/>
                    </a:lnTo>
                    <a:lnTo>
                      <a:pt x="238" y="11"/>
                    </a:lnTo>
                    <a:lnTo>
                      <a:pt x="232" y="0"/>
                    </a:lnTo>
                    <a:lnTo>
                      <a:pt x="230" y="3"/>
                    </a:lnTo>
                    <a:lnTo>
                      <a:pt x="223" y="13"/>
                    </a:lnTo>
                    <a:lnTo>
                      <a:pt x="214" y="22"/>
                    </a:lnTo>
                    <a:lnTo>
                      <a:pt x="204" y="29"/>
                    </a:lnTo>
                    <a:lnTo>
                      <a:pt x="204" y="25"/>
                    </a:lnTo>
                    <a:lnTo>
                      <a:pt x="205" y="17"/>
                    </a:lnTo>
                    <a:lnTo>
                      <a:pt x="207" y="8"/>
                    </a:lnTo>
                    <a:lnTo>
                      <a:pt x="210" y="1"/>
                    </a:lnTo>
                    <a:lnTo>
                      <a:pt x="208" y="1"/>
                    </a:lnTo>
                    <a:lnTo>
                      <a:pt x="202" y="1"/>
                    </a:lnTo>
                    <a:lnTo>
                      <a:pt x="196" y="1"/>
                    </a:lnTo>
                    <a:lnTo>
                      <a:pt x="186" y="1"/>
                    </a:lnTo>
                    <a:lnTo>
                      <a:pt x="176" y="2"/>
                    </a:lnTo>
                    <a:lnTo>
                      <a:pt x="168" y="4"/>
                    </a:lnTo>
                    <a:lnTo>
                      <a:pt x="161" y="9"/>
                    </a:lnTo>
                    <a:lnTo>
                      <a:pt x="15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0" name="Freeform 7"/>
              <p:cNvSpPr>
                <a:spLocks/>
              </p:cNvSpPr>
              <p:nvPr/>
            </p:nvSpPr>
            <p:spPr bwMode="auto">
              <a:xfrm>
                <a:off x="4297" y="2058"/>
                <a:ext cx="27" cy="13"/>
              </a:xfrm>
              <a:custGeom>
                <a:avLst/>
                <a:gdLst>
                  <a:gd name="T0" fmla="*/ 0 w 54"/>
                  <a:gd name="T1" fmla="*/ 4 h 25"/>
                  <a:gd name="T2" fmla="*/ 1 w 54"/>
                  <a:gd name="T3" fmla="*/ 3 h 25"/>
                  <a:gd name="T4" fmla="*/ 1 w 54"/>
                  <a:gd name="T5" fmla="*/ 3 h 25"/>
                  <a:gd name="T6" fmla="*/ 2 w 54"/>
                  <a:gd name="T7" fmla="*/ 3 h 25"/>
                  <a:gd name="T8" fmla="*/ 2 w 54"/>
                  <a:gd name="T9" fmla="*/ 2 h 25"/>
                  <a:gd name="T10" fmla="*/ 3 w 54"/>
                  <a:gd name="T11" fmla="*/ 2 h 25"/>
                  <a:gd name="T12" fmla="*/ 4 w 54"/>
                  <a:gd name="T13" fmla="*/ 2 h 25"/>
                  <a:gd name="T14" fmla="*/ 6 w 54"/>
                  <a:gd name="T15" fmla="*/ 3 h 25"/>
                  <a:gd name="T16" fmla="*/ 7 w 54"/>
                  <a:gd name="T17" fmla="*/ 4 h 25"/>
                  <a:gd name="T18" fmla="*/ 7 w 54"/>
                  <a:gd name="T19" fmla="*/ 2 h 25"/>
                  <a:gd name="T20" fmla="*/ 7 w 54"/>
                  <a:gd name="T21" fmla="*/ 2 h 25"/>
                  <a:gd name="T22" fmla="*/ 7 w 54"/>
                  <a:gd name="T23" fmla="*/ 2 h 25"/>
                  <a:gd name="T24" fmla="*/ 6 w 54"/>
                  <a:gd name="T25" fmla="*/ 1 h 25"/>
                  <a:gd name="T26" fmla="*/ 6 w 54"/>
                  <a:gd name="T27" fmla="*/ 1 h 25"/>
                  <a:gd name="T28" fmla="*/ 5 w 54"/>
                  <a:gd name="T29" fmla="*/ 0 h 25"/>
                  <a:gd name="T30" fmla="*/ 3 w 54"/>
                  <a:gd name="T31" fmla="*/ 1 h 25"/>
                  <a:gd name="T32" fmla="*/ 2 w 54"/>
                  <a:gd name="T33" fmla="*/ 1 h 25"/>
                  <a:gd name="T34" fmla="*/ 0 w 54"/>
                  <a:gd name="T35" fmla="*/ 2 h 25"/>
                  <a:gd name="T36" fmla="*/ 0 w 54"/>
                  <a:gd name="T37" fmla="*/ 4 h 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25"/>
                  <a:gd name="T59" fmla="*/ 54 w 54"/>
                  <a:gd name="T60" fmla="*/ 25 h 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25">
                    <a:moveTo>
                      <a:pt x="0" y="25"/>
                    </a:moveTo>
                    <a:lnTo>
                      <a:pt x="1" y="24"/>
                    </a:lnTo>
                    <a:lnTo>
                      <a:pt x="5" y="21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3" y="13"/>
                    </a:lnTo>
                    <a:lnTo>
                      <a:pt x="31" y="13"/>
                    </a:lnTo>
                    <a:lnTo>
                      <a:pt x="41" y="17"/>
                    </a:lnTo>
                    <a:lnTo>
                      <a:pt x="49" y="25"/>
                    </a:lnTo>
                    <a:lnTo>
                      <a:pt x="54" y="14"/>
                    </a:lnTo>
                    <a:lnTo>
                      <a:pt x="53" y="13"/>
                    </a:lnTo>
                    <a:lnTo>
                      <a:pt x="51" y="9"/>
                    </a:lnTo>
                    <a:lnTo>
                      <a:pt x="48" y="6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4" y="1"/>
                    </a:lnTo>
                    <a:lnTo>
                      <a:pt x="13" y="5"/>
                    </a:lnTo>
                    <a:lnTo>
                      <a:pt x="0" y="1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1" name="Freeform 8"/>
              <p:cNvSpPr>
                <a:spLocks/>
              </p:cNvSpPr>
              <p:nvPr/>
            </p:nvSpPr>
            <p:spPr bwMode="auto">
              <a:xfrm>
                <a:off x="4197" y="2022"/>
                <a:ext cx="140" cy="159"/>
              </a:xfrm>
              <a:custGeom>
                <a:avLst/>
                <a:gdLst>
                  <a:gd name="T0" fmla="*/ 33 w 280"/>
                  <a:gd name="T1" fmla="*/ 17 h 318"/>
                  <a:gd name="T2" fmla="*/ 30 w 280"/>
                  <a:gd name="T3" fmla="*/ 14 h 318"/>
                  <a:gd name="T4" fmla="*/ 27 w 280"/>
                  <a:gd name="T5" fmla="*/ 15 h 318"/>
                  <a:gd name="T6" fmla="*/ 28 w 280"/>
                  <a:gd name="T7" fmla="*/ 17 h 318"/>
                  <a:gd name="T8" fmla="*/ 29 w 280"/>
                  <a:gd name="T9" fmla="*/ 20 h 318"/>
                  <a:gd name="T10" fmla="*/ 31 w 280"/>
                  <a:gd name="T11" fmla="*/ 25 h 318"/>
                  <a:gd name="T12" fmla="*/ 26 w 280"/>
                  <a:gd name="T13" fmla="*/ 26 h 318"/>
                  <a:gd name="T14" fmla="*/ 25 w 280"/>
                  <a:gd name="T15" fmla="*/ 26 h 318"/>
                  <a:gd name="T16" fmla="*/ 21 w 280"/>
                  <a:gd name="T17" fmla="*/ 27 h 318"/>
                  <a:gd name="T18" fmla="*/ 21 w 280"/>
                  <a:gd name="T19" fmla="*/ 27 h 318"/>
                  <a:gd name="T20" fmla="*/ 24 w 280"/>
                  <a:gd name="T21" fmla="*/ 24 h 318"/>
                  <a:gd name="T22" fmla="*/ 26 w 280"/>
                  <a:gd name="T23" fmla="*/ 19 h 318"/>
                  <a:gd name="T24" fmla="*/ 24 w 280"/>
                  <a:gd name="T25" fmla="*/ 15 h 318"/>
                  <a:gd name="T26" fmla="*/ 23 w 280"/>
                  <a:gd name="T27" fmla="*/ 13 h 318"/>
                  <a:gd name="T28" fmla="*/ 24 w 280"/>
                  <a:gd name="T29" fmla="*/ 11 h 318"/>
                  <a:gd name="T30" fmla="*/ 24 w 280"/>
                  <a:gd name="T31" fmla="*/ 10 h 318"/>
                  <a:gd name="T32" fmla="*/ 24 w 280"/>
                  <a:gd name="T33" fmla="*/ 9 h 318"/>
                  <a:gd name="T34" fmla="*/ 28 w 280"/>
                  <a:gd name="T35" fmla="*/ 8 h 318"/>
                  <a:gd name="T36" fmla="*/ 31 w 280"/>
                  <a:gd name="T37" fmla="*/ 9 h 318"/>
                  <a:gd name="T38" fmla="*/ 27 w 280"/>
                  <a:gd name="T39" fmla="*/ 1 h 318"/>
                  <a:gd name="T40" fmla="*/ 25 w 280"/>
                  <a:gd name="T41" fmla="*/ 1 h 318"/>
                  <a:gd name="T42" fmla="*/ 21 w 280"/>
                  <a:gd name="T43" fmla="*/ 1 h 318"/>
                  <a:gd name="T44" fmla="*/ 21 w 280"/>
                  <a:gd name="T45" fmla="*/ 0 h 318"/>
                  <a:gd name="T46" fmla="*/ 20 w 280"/>
                  <a:gd name="T47" fmla="*/ 0 h 318"/>
                  <a:gd name="T48" fmla="*/ 19 w 280"/>
                  <a:gd name="T49" fmla="*/ 1 h 318"/>
                  <a:gd name="T50" fmla="*/ 19 w 280"/>
                  <a:gd name="T51" fmla="*/ 1 h 318"/>
                  <a:gd name="T52" fmla="*/ 18 w 280"/>
                  <a:gd name="T53" fmla="*/ 1 h 318"/>
                  <a:gd name="T54" fmla="*/ 15 w 280"/>
                  <a:gd name="T55" fmla="*/ 1 h 318"/>
                  <a:gd name="T56" fmla="*/ 12 w 280"/>
                  <a:gd name="T57" fmla="*/ 2 h 318"/>
                  <a:gd name="T58" fmla="*/ 10 w 280"/>
                  <a:gd name="T59" fmla="*/ 2 h 318"/>
                  <a:gd name="T60" fmla="*/ 7 w 280"/>
                  <a:gd name="T61" fmla="*/ 6 h 318"/>
                  <a:gd name="T62" fmla="*/ 5 w 280"/>
                  <a:gd name="T63" fmla="*/ 12 h 318"/>
                  <a:gd name="T64" fmla="*/ 7 w 280"/>
                  <a:gd name="T65" fmla="*/ 17 h 318"/>
                  <a:gd name="T66" fmla="*/ 5 w 280"/>
                  <a:gd name="T67" fmla="*/ 22 h 318"/>
                  <a:gd name="T68" fmla="*/ 3 w 280"/>
                  <a:gd name="T69" fmla="*/ 20 h 318"/>
                  <a:gd name="T70" fmla="*/ 1 w 280"/>
                  <a:gd name="T71" fmla="*/ 20 h 318"/>
                  <a:gd name="T72" fmla="*/ 1 w 280"/>
                  <a:gd name="T73" fmla="*/ 25 h 318"/>
                  <a:gd name="T74" fmla="*/ 4 w 280"/>
                  <a:gd name="T75" fmla="*/ 30 h 318"/>
                  <a:gd name="T76" fmla="*/ 6 w 280"/>
                  <a:gd name="T77" fmla="*/ 29 h 318"/>
                  <a:gd name="T78" fmla="*/ 12 w 280"/>
                  <a:gd name="T79" fmla="*/ 36 h 318"/>
                  <a:gd name="T80" fmla="*/ 20 w 280"/>
                  <a:gd name="T81" fmla="*/ 39 h 318"/>
                  <a:gd name="T82" fmla="*/ 25 w 280"/>
                  <a:gd name="T83" fmla="*/ 40 h 318"/>
                  <a:gd name="T84" fmla="*/ 35 w 280"/>
                  <a:gd name="T85" fmla="*/ 36 h 318"/>
                  <a:gd name="T86" fmla="*/ 33 w 280"/>
                  <a:gd name="T87" fmla="*/ 20 h 31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0"/>
                  <a:gd name="T133" fmla="*/ 0 h 318"/>
                  <a:gd name="T134" fmla="*/ 280 w 280"/>
                  <a:gd name="T135" fmla="*/ 318 h 31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0" h="318">
                    <a:moveTo>
                      <a:pt x="263" y="154"/>
                    </a:moveTo>
                    <a:lnTo>
                      <a:pt x="258" y="154"/>
                    </a:lnTo>
                    <a:lnTo>
                      <a:pt x="258" y="133"/>
                    </a:lnTo>
                    <a:lnTo>
                      <a:pt x="253" y="120"/>
                    </a:lnTo>
                    <a:lnTo>
                      <a:pt x="247" y="113"/>
                    </a:lnTo>
                    <a:lnTo>
                      <a:pt x="244" y="111"/>
                    </a:lnTo>
                    <a:lnTo>
                      <a:pt x="233" y="118"/>
                    </a:lnTo>
                    <a:lnTo>
                      <a:pt x="222" y="118"/>
                    </a:lnTo>
                    <a:lnTo>
                      <a:pt x="214" y="117"/>
                    </a:lnTo>
                    <a:lnTo>
                      <a:pt x="211" y="116"/>
                    </a:lnTo>
                    <a:lnTo>
                      <a:pt x="215" y="125"/>
                    </a:lnTo>
                    <a:lnTo>
                      <a:pt x="221" y="134"/>
                    </a:lnTo>
                    <a:lnTo>
                      <a:pt x="226" y="144"/>
                    </a:lnTo>
                    <a:lnTo>
                      <a:pt x="230" y="154"/>
                    </a:lnTo>
                    <a:lnTo>
                      <a:pt x="225" y="183"/>
                    </a:lnTo>
                    <a:lnTo>
                      <a:pt x="236" y="194"/>
                    </a:lnTo>
                    <a:lnTo>
                      <a:pt x="247" y="204"/>
                    </a:lnTo>
                    <a:lnTo>
                      <a:pt x="240" y="208"/>
                    </a:lnTo>
                    <a:lnTo>
                      <a:pt x="219" y="208"/>
                    </a:lnTo>
                    <a:lnTo>
                      <a:pt x="211" y="209"/>
                    </a:lnTo>
                    <a:lnTo>
                      <a:pt x="209" y="209"/>
                    </a:lnTo>
                    <a:lnTo>
                      <a:pt x="205" y="210"/>
                    </a:lnTo>
                    <a:lnTo>
                      <a:pt x="198" y="211"/>
                    </a:lnTo>
                    <a:lnTo>
                      <a:pt x="191" y="215"/>
                    </a:lnTo>
                    <a:lnTo>
                      <a:pt x="182" y="218"/>
                    </a:lnTo>
                    <a:lnTo>
                      <a:pt x="172" y="220"/>
                    </a:lnTo>
                    <a:lnTo>
                      <a:pt x="162" y="221"/>
                    </a:lnTo>
                    <a:lnTo>
                      <a:pt x="159" y="221"/>
                    </a:lnTo>
                    <a:lnTo>
                      <a:pt x="168" y="215"/>
                    </a:lnTo>
                    <a:lnTo>
                      <a:pt x="180" y="207"/>
                    </a:lnTo>
                    <a:lnTo>
                      <a:pt x="189" y="198"/>
                    </a:lnTo>
                    <a:lnTo>
                      <a:pt x="192" y="195"/>
                    </a:lnTo>
                    <a:lnTo>
                      <a:pt x="206" y="195"/>
                    </a:lnTo>
                    <a:lnTo>
                      <a:pt x="174" y="172"/>
                    </a:lnTo>
                    <a:lnTo>
                      <a:pt x="212" y="151"/>
                    </a:lnTo>
                    <a:lnTo>
                      <a:pt x="207" y="140"/>
                    </a:lnTo>
                    <a:lnTo>
                      <a:pt x="202" y="131"/>
                    </a:lnTo>
                    <a:lnTo>
                      <a:pt x="196" y="122"/>
                    </a:lnTo>
                    <a:lnTo>
                      <a:pt x="190" y="116"/>
                    </a:lnTo>
                    <a:lnTo>
                      <a:pt x="185" y="111"/>
                    </a:lnTo>
                    <a:lnTo>
                      <a:pt x="181" y="107"/>
                    </a:lnTo>
                    <a:lnTo>
                      <a:pt x="179" y="105"/>
                    </a:lnTo>
                    <a:lnTo>
                      <a:pt x="177" y="104"/>
                    </a:lnTo>
                    <a:lnTo>
                      <a:pt x="189" y="87"/>
                    </a:lnTo>
                    <a:lnTo>
                      <a:pt x="189" y="86"/>
                    </a:lnTo>
                    <a:lnTo>
                      <a:pt x="190" y="82"/>
                    </a:lnTo>
                    <a:lnTo>
                      <a:pt x="190" y="79"/>
                    </a:lnTo>
                    <a:lnTo>
                      <a:pt x="189" y="74"/>
                    </a:lnTo>
                    <a:lnTo>
                      <a:pt x="191" y="73"/>
                    </a:lnTo>
                    <a:lnTo>
                      <a:pt x="196" y="71"/>
                    </a:lnTo>
                    <a:lnTo>
                      <a:pt x="203" y="68"/>
                    </a:lnTo>
                    <a:lnTo>
                      <a:pt x="212" y="65"/>
                    </a:lnTo>
                    <a:lnTo>
                      <a:pt x="221" y="64"/>
                    </a:lnTo>
                    <a:lnTo>
                      <a:pt x="232" y="64"/>
                    </a:lnTo>
                    <a:lnTo>
                      <a:pt x="241" y="66"/>
                    </a:lnTo>
                    <a:lnTo>
                      <a:pt x="249" y="72"/>
                    </a:lnTo>
                    <a:lnTo>
                      <a:pt x="225" y="8"/>
                    </a:lnTo>
                    <a:lnTo>
                      <a:pt x="223" y="8"/>
                    </a:lnTo>
                    <a:lnTo>
                      <a:pt x="220" y="7"/>
                    </a:lnTo>
                    <a:lnTo>
                      <a:pt x="214" y="6"/>
                    </a:lnTo>
                    <a:lnTo>
                      <a:pt x="207" y="5"/>
                    </a:lnTo>
                    <a:lnTo>
                      <a:pt x="198" y="3"/>
                    </a:lnTo>
                    <a:lnTo>
                      <a:pt x="189" y="3"/>
                    </a:lnTo>
                    <a:lnTo>
                      <a:pt x="179" y="2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1" y="0"/>
                    </a:lnTo>
                    <a:lnTo>
                      <a:pt x="157" y="2"/>
                    </a:lnTo>
                    <a:lnTo>
                      <a:pt x="156" y="2"/>
                    </a:lnTo>
                    <a:lnTo>
                      <a:pt x="154" y="2"/>
                    </a:lnTo>
                    <a:lnTo>
                      <a:pt x="153" y="2"/>
                    </a:lnTo>
                    <a:lnTo>
                      <a:pt x="152" y="2"/>
                    </a:lnTo>
                    <a:lnTo>
                      <a:pt x="152" y="3"/>
                    </a:lnTo>
                    <a:lnTo>
                      <a:pt x="146" y="3"/>
                    </a:lnTo>
                    <a:lnTo>
                      <a:pt x="141" y="4"/>
                    </a:lnTo>
                    <a:lnTo>
                      <a:pt x="136" y="4"/>
                    </a:lnTo>
                    <a:lnTo>
                      <a:pt x="133" y="5"/>
                    </a:lnTo>
                    <a:lnTo>
                      <a:pt x="123" y="6"/>
                    </a:lnTo>
                    <a:lnTo>
                      <a:pt x="114" y="8"/>
                    </a:lnTo>
                    <a:lnTo>
                      <a:pt x="105" y="11"/>
                    </a:lnTo>
                    <a:lnTo>
                      <a:pt x="97" y="14"/>
                    </a:lnTo>
                    <a:lnTo>
                      <a:pt x="90" y="16"/>
                    </a:lnTo>
                    <a:lnTo>
                      <a:pt x="84" y="18"/>
                    </a:lnTo>
                    <a:lnTo>
                      <a:pt x="81" y="20"/>
                    </a:lnTo>
                    <a:lnTo>
                      <a:pt x="80" y="20"/>
                    </a:lnTo>
                    <a:lnTo>
                      <a:pt x="63" y="36"/>
                    </a:lnTo>
                    <a:lnTo>
                      <a:pt x="53" y="52"/>
                    </a:lnTo>
                    <a:lnTo>
                      <a:pt x="48" y="65"/>
                    </a:lnTo>
                    <a:lnTo>
                      <a:pt x="47" y="69"/>
                    </a:lnTo>
                    <a:lnTo>
                      <a:pt x="43" y="95"/>
                    </a:lnTo>
                    <a:lnTo>
                      <a:pt x="45" y="114"/>
                    </a:lnTo>
                    <a:lnTo>
                      <a:pt x="51" y="126"/>
                    </a:lnTo>
                    <a:lnTo>
                      <a:pt x="53" y="129"/>
                    </a:lnTo>
                    <a:lnTo>
                      <a:pt x="66" y="181"/>
                    </a:lnTo>
                    <a:lnTo>
                      <a:pt x="51" y="183"/>
                    </a:lnTo>
                    <a:lnTo>
                      <a:pt x="44" y="173"/>
                    </a:lnTo>
                    <a:lnTo>
                      <a:pt x="37" y="166"/>
                    </a:lnTo>
                    <a:lnTo>
                      <a:pt x="30" y="163"/>
                    </a:lnTo>
                    <a:lnTo>
                      <a:pt x="23" y="162"/>
                    </a:lnTo>
                    <a:lnTo>
                      <a:pt x="17" y="162"/>
                    </a:lnTo>
                    <a:lnTo>
                      <a:pt x="14" y="163"/>
                    </a:lnTo>
                    <a:lnTo>
                      <a:pt x="10" y="164"/>
                    </a:lnTo>
                    <a:lnTo>
                      <a:pt x="9" y="165"/>
                    </a:lnTo>
                    <a:lnTo>
                      <a:pt x="0" y="181"/>
                    </a:lnTo>
                    <a:lnTo>
                      <a:pt x="5" y="201"/>
                    </a:lnTo>
                    <a:lnTo>
                      <a:pt x="13" y="216"/>
                    </a:lnTo>
                    <a:lnTo>
                      <a:pt x="17" y="223"/>
                    </a:lnTo>
                    <a:lnTo>
                      <a:pt x="32" y="238"/>
                    </a:lnTo>
                    <a:lnTo>
                      <a:pt x="43" y="240"/>
                    </a:lnTo>
                    <a:lnTo>
                      <a:pt x="48" y="235"/>
                    </a:lnTo>
                    <a:lnTo>
                      <a:pt x="51" y="232"/>
                    </a:lnTo>
                    <a:lnTo>
                      <a:pt x="65" y="264"/>
                    </a:lnTo>
                    <a:lnTo>
                      <a:pt x="78" y="274"/>
                    </a:lnTo>
                    <a:lnTo>
                      <a:pt x="97" y="285"/>
                    </a:lnTo>
                    <a:lnTo>
                      <a:pt x="119" y="294"/>
                    </a:lnTo>
                    <a:lnTo>
                      <a:pt x="142" y="302"/>
                    </a:lnTo>
                    <a:lnTo>
                      <a:pt x="162" y="309"/>
                    </a:lnTo>
                    <a:lnTo>
                      <a:pt x="181" y="314"/>
                    </a:lnTo>
                    <a:lnTo>
                      <a:pt x="194" y="317"/>
                    </a:lnTo>
                    <a:lnTo>
                      <a:pt x="198" y="318"/>
                    </a:lnTo>
                    <a:lnTo>
                      <a:pt x="242" y="304"/>
                    </a:lnTo>
                    <a:lnTo>
                      <a:pt x="280" y="296"/>
                    </a:lnTo>
                    <a:lnTo>
                      <a:pt x="276" y="283"/>
                    </a:lnTo>
                    <a:lnTo>
                      <a:pt x="270" y="247"/>
                    </a:lnTo>
                    <a:lnTo>
                      <a:pt x="264" y="201"/>
                    </a:lnTo>
                    <a:lnTo>
                      <a:pt x="263" y="154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2" name="Freeform 9"/>
              <p:cNvSpPr>
                <a:spLocks/>
              </p:cNvSpPr>
              <p:nvPr/>
            </p:nvSpPr>
            <p:spPr bwMode="auto">
              <a:xfrm>
                <a:off x="4304" y="2132"/>
                <a:ext cx="18" cy="18"/>
              </a:xfrm>
              <a:custGeom>
                <a:avLst/>
                <a:gdLst>
                  <a:gd name="T0" fmla="*/ 0 w 37"/>
                  <a:gd name="T1" fmla="*/ 5 h 36"/>
                  <a:gd name="T2" fmla="*/ 0 w 37"/>
                  <a:gd name="T3" fmla="*/ 1 h 36"/>
                  <a:gd name="T4" fmla="*/ 1 w 37"/>
                  <a:gd name="T5" fmla="*/ 0 h 36"/>
                  <a:gd name="T6" fmla="*/ 3 w 37"/>
                  <a:gd name="T7" fmla="*/ 1 h 36"/>
                  <a:gd name="T8" fmla="*/ 4 w 37"/>
                  <a:gd name="T9" fmla="*/ 3 h 36"/>
                  <a:gd name="T10" fmla="*/ 0 w 37"/>
                  <a:gd name="T11" fmla="*/ 5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"/>
                  <a:gd name="T19" fmla="*/ 0 h 36"/>
                  <a:gd name="T20" fmla="*/ 37 w 37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" h="36">
                    <a:moveTo>
                      <a:pt x="6" y="36"/>
                    </a:moveTo>
                    <a:lnTo>
                      <a:pt x="0" y="7"/>
                    </a:lnTo>
                    <a:lnTo>
                      <a:pt x="15" y="0"/>
                    </a:lnTo>
                    <a:lnTo>
                      <a:pt x="31" y="6"/>
                    </a:lnTo>
                    <a:lnTo>
                      <a:pt x="37" y="27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3" name="Freeform 10"/>
              <p:cNvSpPr>
                <a:spLocks/>
              </p:cNvSpPr>
              <p:nvPr/>
            </p:nvSpPr>
            <p:spPr bwMode="auto">
              <a:xfrm>
                <a:off x="4233" y="2057"/>
                <a:ext cx="49" cy="25"/>
              </a:xfrm>
              <a:custGeom>
                <a:avLst/>
                <a:gdLst>
                  <a:gd name="T0" fmla="*/ 11 w 100"/>
                  <a:gd name="T1" fmla="*/ 3 h 50"/>
                  <a:gd name="T2" fmla="*/ 11 w 100"/>
                  <a:gd name="T3" fmla="*/ 2 h 50"/>
                  <a:gd name="T4" fmla="*/ 10 w 100"/>
                  <a:gd name="T5" fmla="*/ 2 h 50"/>
                  <a:gd name="T6" fmla="*/ 8 w 100"/>
                  <a:gd name="T7" fmla="*/ 2 h 50"/>
                  <a:gd name="T8" fmla="*/ 7 w 100"/>
                  <a:gd name="T9" fmla="*/ 2 h 50"/>
                  <a:gd name="T10" fmla="*/ 5 w 100"/>
                  <a:gd name="T11" fmla="*/ 2 h 50"/>
                  <a:gd name="T12" fmla="*/ 3 w 100"/>
                  <a:gd name="T13" fmla="*/ 3 h 50"/>
                  <a:gd name="T14" fmla="*/ 2 w 100"/>
                  <a:gd name="T15" fmla="*/ 4 h 50"/>
                  <a:gd name="T16" fmla="*/ 1 w 100"/>
                  <a:gd name="T17" fmla="*/ 6 h 50"/>
                  <a:gd name="T18" fmla="*/ 0 w 100"/>
                  <a:gd name="T19" fmla="*/ 6 h 50"/>
                  <a:gd name="T20" fmla="*/ 0 w 100"/>
                  <a:gd name="T21" fmla="*/ 6 h 50"/>
                  <a:gd name="T22" fmla="*/ 0 w 100"/>
                  <a:gd name="T23" fmla="*/ 5 h 50"/>
                  <a:gd name="T24" fmla="*/ 1 w 100"/>
                  <a:gd name="T25" fmla="*/ 3 h 50"/>
                  <a:gd name="T26" fmla="*/ 2 w 100"/>
                  <a:gd name="T27" fmla="*/ 2 h 50"/>
                  <a:gd name="T28" fmla="*/ 4 w 100"/>
                  <a:gd name="T29" fmla="*/ 1 h 50"/>
                  <a:gd name="T30" fmla="*/ 6 w 100"/>
                  <a:gd name="T31" fmla="*/ 0 h 50"/>
                  <a:gd name="T32" fmla="*/ 8 w 100"/>
                  <a:gd name="T33" fmla="*/ 0 h 50"/>
                  <a:gd name="T34" fmla="*/ 12 w 100"/>
                  <a:gd name="T35" fmla="*/ 2 h 50"/>
                  <a:gd name="T36" fmla="*/ 11 w 100"/>
                  <a:gd name="T37" fmla="*/ 3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0"/>
                  <a:gd name="T58" fmla="*/ 0 h 50"/>
                  <a:gd name="T59" fmla="*/ 100 w 100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0" h="50">
                    <a:moveTo>
                      <a:pt x="94" y="17"/>
                    </a:moveTo>
                    <a:lnTo>
                      <a:pt x="90" y="16"/>
                    </a:lnTo>
                    <a:lnTo>
                      <a:pt x="82" y="13"/>
                    </a:lnTo>
                    <a:lnTo>
                      <a:pt x="71" y="11"/>
                    </a:lnTo>
                    <a:lnTo>
                      <a:pt x="57" y="10"/>
                    </a:lnTo>
                    <a:lnTo>
                      <a:pt x="42" y="12"/>
                    </a:lnTo>
                    <a:lnTo>
                      <a:pt x="29" y="19"/>
                    </a:lnTo>
                    <a:lnTo>
                      <a:pt x="19" y="31"/>
                    </a:lnTo>
                    <a:lnTo>
                      <a:pt x="12" y="50"/>
                    </a:lnTo>
                    <a:lnTo>
                      <a:pt x="0" y="50"/>
                    </a:lnTo>
                    <a:lnTo>
                      <a:pt x="2" y="47"/>
                    </a:lnTo>
                    <a:lnTo>
                      <a:pt x="4" y="39"/>
                    </a:lnTo>
                    <a:lnTo>
                      <a:pt x="10" y="27"/>
                    </a:lnTo>
                    <a:lnTo>
                      <a:pt x="19" y="15"/>
                    </a:lnTo>
                    <a:lnTo>
                      <a:pt x="32" y="5"/>
                    </a:lnTo>
                    <a:lnTo>
                      <a:pt x="49" y="0"/>
                    </a:lnTo>
                    <a:lnTo>
                      <a:pt x="72" y="0"/>
                    </a:lnTo>
                    <a:lnTo>
                      <a:pt x="100" y="10"/>
                    </a:lnTo>
                    <a:lnTo>
                      <a:pt x="9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4" name="Freeform 11"/>
              <p:cNvSpPr>
                <a:spLocks/>
              </p:cNvSpPr>
              <p:nvPr/>
            </p:nvSpPr>
            <p:spPr bwMode="auto">
              <a:xfrm>
                <a:off x="4245" y="2072"/>
                <a:ext cx="31" cy="14"/>
              </a:xfrm>
              <a:custGeom>
                <a:avLst/>
                <a:gdLst>
                  <a:gd name="T0" fmla="*/ 0 w 61"/>
                  <a:gd name="T1" fmla="*/ 3 h 28"/>
                  <a:gd name="T2" fmla="*/ 1 w 61"/>
                  <a:gd name="T3" fmla="*/ 3 h 28"/>
                  <a:gd name="T4" fmla="*/ 1 w 61"/>
                  <a:gd name="T5" fmla="*/ 2 h 28"/>
                  <a:gd name="T6" fmla="*/ 2 w 61"/>
                  <a:gd name="T7" fmla="*/ 2 h 28"/>
                  <a:gd name="T8" fmla="*/ 3 w 61"/>
                  <a:gd name="T9" fmla="*/ 1 h 28"/>
                  <a:gd name="T10" fmla="*/ 4 w 61"/>
                  <a:gd name="T11" fmla="*/ 1 h 28"/>
                  <a:gd name="T12" fmla="*/ 5 w 61"/>
                  <a:gd name="T13" fmla="*/ 0 h 28"/>
                  <a:gd name="T14" fmla="*/ 7 w 61"/>
                  <a:gd name="T15" fmla="*/ 1 h 28"/>
                  <a:gd name="T16" fmla="*/ 8 w 61"/>
                  <a:gd name="T17" fmla="*/ 2 h 28"/>
                  <a:gd name="T18" fmla="*/ 8 w 61"/>
                  <a:gd name="T19" fmla="*/ 2 h 28"/>
                  <a:gd name="T20" fmla="*/ 8 w 61"/>
                  <a:gd name="T21" fmla="*/ 3 h 28"/>
                  <a:gd name="T22" fmla="*/ 7 w 61"/>
                  <a:gd name="T23" fmla="*/ 3 h 28"/>
                  <a:gd name="T24" fmla="*/ 7 w 61"/>
                  <a:gd name="T25" fmla="*/ 4 h 28"/>
                  <a:gd name="T26" fmla="*/ 6 w 61"/>
                  <a:gd name="T27" fmla="*/ 4 h 28"/>
                  <a:gd name="T28" fmla="*/ 4 w 61"/>
                  <a:gd name="T29" fmla="*/ 4 h 28"/>
                  <a:gd name="T30" fmla="*/ 3 w 61"/>
                  <a:gd name="T31" fmla="*/ 4 h 28"/>
                  <a:gd name="T32" fmla="*/ 0 w 61"/>
                  <a:gd name="T33" fmla="*/ 3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1"/>
                  <a:gd name="T52" fmla="*/ 0 h 28"/>
                  <a:gd name="T53" fmla="*/ 61 w 61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1" h="28">
                    <a:moveTo>
                      <a:pt x="0" y="21"/>
                    </a:moveTo>
                    <a:lnTo>
                      <a:pt x="1" y="19"/>
                    </a:lnTo>
                    <a:lnTo>
                      <a:pt x="6" y="16"/>
                    </a:lnTo>
                    <a:lnTo>
                      <a:pt x="11" y="10"/>
                    </a:lnTo>
                    <a:lnTo>
                      <a:pt x="19" y="4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4"/>
                    </a:lnTo>
                    <a:lnTo>
                      <a:pt x="61" y="13"/>
                    </a:lnTo>
                    <a:lnTo>
                      <a:pt x="61" y="15"/>
                    </a:lnTo>
                    <a:lnTo>
                      <a:pt x="59" y="17"/>
                    </a:lnTo>
                    <a:lnTo>
                      <a:pt x="55" y="21"/>
                    </a:lnTo>
                    <a:lnTo>
                      <a:pt x="50" y="25"/>
                    </a:lnTo>
                    <a:lnTo>
                      <a:pt x="42" y="27"/>
                    </a:lnTo>
                    <a:lnTo>
                      <a:pt x="32" y="28"/>
                    </a:lnTo>
                    <a:lnTo>
                      <a:pt x="17" y="2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5" name="Freeform 12"/>
              <p:cNvSpPr>
                <a:spLocks/>
              </p:cNvSpPr>
              <p:nvPr/>
            </p:nvSpPr>
            <p:spPr bwMode="auto">
              <a:xfrm>
                <a:off x="4267" y="2102"/>
                <a:ext cx="15" cy="33"/>
              </a:xfrm>
              <a:custGeom>
                <a:avLst/>
                <a:gdLst>
                  <a:gd name="T0" fmla="*/ 4 w 30"/>
                  <a:gd name="T1" fmla="*/ 0 h 67"/>
                  <a:gd name="T2" fmla="*/ 4 w 30"/>
                  <a:gd name="T3" fmla="*/ 1 h 67"/>
                  <a:gd name="T4" fmla="*/ 4 w 30"/>
                  <a:gd name="T5" fmla="*/ 2 h 67"/>
                  <a:gd name="T6" fmla="*/ 2 w 30"/>
                  <a:gd name="T7" fmla="*/ 4 h 67"/>
                  <a:gd name="T8" fmla="*/ 1 w 30"/>
                  <a:gd name="T9" fmla="*/ 6 h 67"/>
                  <a:gd name="T10" fmla="*/ 1 w 30"/>
                  <a:gd name="T11" fmla="*/ 8 h 67"/>
                  <a:gd name="T12" fmla="*/ 1 w 30"/>
                  <a:gd name="T13" fmla="*/ 8 h 67"/>
                  <a:gd name="T14" fmla="*/ 0 w 30"/>
                  <a:gd name="T15" fmla="*/ 7 h 67"/>
                  <a:gd name="T16" fmla="*/ 0 w 30"/>
                  <a:gd name="T17" fmla="*/ 7 h 67"/>
                  <a:gd name="T18" fmla="*/ 0 w 30"/>
                  <a:gd name="T19" fmla="*/ 6 h 67"/>
                  <a:gd name="T20" fmla="*/ 1 w 30"/>
                  <a:gd name="T21" fmla="*/ 5 h 67"/>
                  <a:gd name="T22" fmla="*/ 1 w 30"/>
                  <a:gd name="T23" fmla="*/ 3 h 67"/>
                  <a:gd name="T24" fmla="*/ 2 w 30"/>
                  <a:gd name="T25" fmla="*/ 1 h 67"/>
                  <a:gd name="T26" fmla="*/ 4 w 30"/>
                  <a:gd name="T27" fmla="*/ 0 h 6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"/>
                  <a:gd name="T43" fmla="*/ 0 h 67"/>
                  <a:gd name="T44" fmla="*/ 30 w 30"/>
                  <a:gd name="T45" fmla="*/ 67 h 6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" h="67">
                    <a:moveTo>
                      <a:pt x="26" y="0"/>
                    </a:moveTo>
                    <a:lnTo>
                      <a:pt x="30" y="12"/>
                    </a:lnTo>
                    <a:lnTo>
                      <a:pt x="26" y="18"/>
                    </a:lnTo>
                    <a:lnTo>
                      <a:pt x="15" y="32"/>
                    </a:lnTo>
                    <a:lnTo>
                      <a:pt x="5" y="50"/>
                    </a:lnTo>
                    <a:lnTo>
                      <a:pt x="2" y="67"/>
                    </a:lnTo>
                    <a:lnTo>
                      <a:pt x="2" y="66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0" y="50"/>
                    </a:lnTo>
                    <a:lnTo>
                      <a:pt x="3" y="41"/>
                    </a:lnTo>
                    <a:lnTo>
                      <a:pt x="7" y="29"/>
                    </a:lnTo>
                    <a:lnTo>
                      <a:pt x="14" y="1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6" name="Freeform 13"/>
              <p:cNvSpPr>
                <a:spLocks/>
              </p:cNvSpPr>
              <p:nvPr/>
            </p:nvSpPr>
            <p:spPr bwMode="auto">
              <a:xfrm>
                <a:off x="4230" y="2167"/>
                <a:ext cx="86" cy="44"/>
              </a:xfrm>
              <a:custGeom>
                <a:avLst/>
                <a:gdLst>
                  <a:gd name="T0" fmla="*/ 0 w 171"/>
                  <a:gd name="T1" fmla="*/ 0 h 86"/>
                  <a:gd name="T2" fmla="*/ 1 w 171"/>
                  <a:gd name="T3" fmla="*/ 9 h 86"/>
                  <a:gd name="T4" fmla="*/ 2 w 171"/>
                  <a:gd name="T5" fmla="*/ 9 h 86"/>
                  <a:gd name="T6" fmla="*/ 3 w 171"/>
                  <a:gd name="T7" fmla="*/ 9 h 86"/>
                  <a:gd name="T8" fmla="*/ 6 w 171"/>
                  <a:gd name="T9" fmla="*/ 10 h 86"/>
                  <a:gd name="T10" fmla="*/ 9 w 171"/>
                  <a:gd name="T11" fmla="*/ 10 h 86"/>
                  <a:gd name="T12" fmla="*/ 12 w 171"/>
                  <a:gd name="T13" fmla="*/ 11 h 86"/>
                  <a:gd name="T14" fmla="*/ 16 w 171"/>
                  <a:gd name="T15" fmla="*/ 12 h 86"/>
                  <a:gd name="T16" fmla="*/ 19 w 171"/>
                  <a:gd name="T17" fmla="*/ 12 h 86"/>
                  <a:gd name="T18" fmla="*/ 21 w 171"/>
                  <a:gd name="T19" fmla="*/ 11 h 86"/>
                  <a:gd name="T20" fmla="*/ 22 w 171"/>
                  <a:gd name="T21" fmla="*/ 10 h 86"/>
                  <a:gd name="T22" fmla="*/ 15 w 171"/>
                  <a:gd name="T23" fmla="*/ 9 h 86"/>
                  <a:gd name="T24" fmla="*/ 0 w 171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86"/>
                  <a:gd name="T41" fmla="*/ 171 w 171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86">
                    <a:moveTo>
                      <a:pt x="0" y="0"/>
                    </a:moveTo>
                    <a:lnTo>
                      <a:pt x="4" y="64"/>
                    </a:lnTo>
                    <a:lnTo>
                      <a:pt x="9" y="65"/>
                    </a:lnTo>
                    <a:lnTo>
                      <a:pt x="24" y="69"/>
                    </a:lnTo>
                    <a:lnTo>
                      <a:pt x="43" y="75"/>
                    </a:lnTo>
                    <a:lnTo>
                      <a:pt x="69" y="79"/>
                    </a:lnTo>
                    <a:lnTo>
                      <a:pt x="95" y="84"/>
                    </a:lnTo>
                    <a:lnTo>
                      <a:pt x="123" y="86"/>
                    </a:lnTo>
                    <a:lnTo>
                      <a:pt x="147" y="86"/>
                    </a:lnTo>
                    <a:lnTo>
                      <a:pt x="168" y="82"/>
                    </a:lnTo>
                    <a:lnTo>
                      <a:pt x="171" y="75"/>
                    </a:lnTo>
                    <a:lnTo>
                      <a:pt x="116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7" name="Freeform 14"/>
              <p:cNvSpPr>
                <a:spLocks/>
              </p:cNvSpPr>
              <p:nvPr/>
            </p:nvSpPr>
            <p:spPr bwMode="auto">
              <a:xfrm>
                <a:off x="4296" y="2049"/>
                <a:ext cx="25" cy="8"/>
              </a:xfrm>
              <a:custGeom>
                <a:avLst/>
                <a:gdLst>
                  <a:gd name="T0" fmla="*/ 0 w 51"/>
                  <a:gd name="T1" fmla="*/ 1 h 16"/>
                  <a:gd name="T2" fmla="*/ 0 w 51"/>
                  <a:gd name="T3" fmla="*/ 1 h 16"/>
                  <a:gd name="T4" fmla="*/ 0 w 51"/>
                  <a:gd name="T5" fmla="*/ 1 h 16"/>
                  <a:gd name="T6" fmla="*/ 1 w 51"/>
                  <a:gd name="T7" fmla="*/ 1 h 16"/>
                  <a:gd name="T8" fmla="*/ 2 w 51"/>
                  <a:gd name="T9" fmla="*/ 1 h 16"/>
                  <a:gd name="T10" fmla="*/ 3 w 51"/>
                  <a:gd name="T11" fmla="*/ 1 h 16"/>
                  <a:gd name="T12" fmla="*/ 4 w 51"/>
                  <a:gd name="T13" fmla="*/ 1 h 16"/>
                  <a:gd name="T14" fmla="*/ 5 w 51"/>
                  <a:gd name="T15" fmla="*/ 1 h 16"/>
                  <a:gd name="T16" fmla="*/ 6 w 51"/>
                  <a:gd name="T17" fmla="*/ 2 h 16"/>
                  <a:gd name="T18" fmla="*/ 6 w 51"/>
                  <a:gd name="T19" fmla="*/ 1 h 16"/>
                  <a:gd name="T20" fmla="*/ 6 w 51"/>
                  <a:gd name="T21" fmla="*/ 1 h 16"/>
                  <a:gd name="T22" fmla="*/ 6 w 51"/>
                  <a:gd name="T23" fmla="*/ 1 h 16"/>
                  <a:gd name="T24" fmla="*/ 5 w 51"/>
                  <a:gd name="T25" fmla="*/ 1 h 16"/>
                  <a:gd name="T26" fmla="*/ 5 w 51"/>
                  <a:gd name="T27" fmla="*/ 1 h 16"/>
                  <a:gd name="T28" fmla="*/ 4 w 51"/>
                  <a:gd name="T29" fmla="*/ 1 h 16"/>
                  <a:gd name="T30" fmla="*/ 3 w 51"/>
                  <a:gd name="T31" fmla="*/ 0 h 16"/>
                  <a:gd name="T32" fmla="*/ 1 w 51"/>
                  <a:gd name="T33" fmla="*/ 1 h 16"/>
                  <a:gd name="T34" fmla="*/ 0 w 51"/>
                  <a:gd name="T35" fmla="*/ 1 h 16"/>
                  <a:gd name="T36" fmla="*/ 0 w 51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"/>
                  <a:gd name="T58" fmla="*/ 0 h 16"/>
                  <a:gd name="T59" fmla="*/ 51 w 51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" h="16">
                    <a:moveTo>
                      <a:pt x="1" y="11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12" y="8"/>
                    </a:lnTo>
                    <a:lnTo>
                      <a:pt x="20" y="7"/>
                    </a:lnTo>
                    <a:lnTo>
                      <a:pt x="27" y="7"/>
                    </a:lnTo>
                    <a:lnTo>
                      <a:pt x="36" y="8"/>
                    </a:lnTo>
                    <a:lnTo>
                      <a:pt x="44" y="10"/>
                    </a:lnTo>
                    <a:lnTo>
                      <a:pt x="51" y="16"/>
                    </a:lnTo>
                    <a:lnTo>
                      <a:pt x="51" y="11"/>
                    </a:lnTo>
                    <a:lnTo>
                      <a:pt x="51" y="10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40" y="2"/>
                    </a:lnTo>
                    <a:lnTo>
                      <a:pt x="34" y="1"/>
                    </a:lnTo>
                    <a:lnTo>
                      <a:pt x="25" y="0"/>
                    </a:lnTo>
                    <a:lnTo>
                      <a:pt x="14" y="2"/>
                    </a:lnTo>
                    <a:lnTo>
                      <a:pt x="0" y="7"/>
                    </a:ln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8" name="Freeform 15"/>
              <p:cNvSpPr>
                <a:spLocks/>
              </p:cNvSpPr>
              <p:nvPr/>
            </p:nvSpPr>
            <p:spPr bwMode="auto">
              <a:xfrm>
                <a:off x="4203" y="2109"/>
                <a:ext cx="16" cy="24"/>
              </a:xfrm>
              <a:custGeom>
                <a:avLst/>
                <a:gdLst>
                  <a:gd name="T0" fmla="*/ 1 w 31"/>
                  <a:gd name="T1" fmla="*/ 3 h 48"/>
                  <a:gd name="T2" fmla="*/ 1 w 31"/>
                  <a:gd name="T3" fmla="*/ 2 h 48"/>
                  <a:gd name="T4" fmla="*/ 1 w 31"/>
                  <a:gd name="T5" fmla="*/ 2 h 48"/>
                  <a:gd name="T6" fmla="*/ 1 w 31"/>
                  <a:gd name="T7" fmla="*/ 2 h 48"/>
                  <a:gd name="T8" fmla="*/ 2 w 31"/>
                  <a:gd name="T9" fmla="*/ 1 h 48"/>
                  <a:gd name="T10" fmla="*/ 2 w 31"/>
                  <a:gd name="T11" fmla="*/ 1 h 48"/>
                  <a:gd name="T12" fmla="*/ 2 w 31"/>
                  <a:gd name="T13" fmla="*/ 1 h 48"/>
                  <a:gd name="T14" fmla="*/ 3 w 31"/>
                  <a:gd name="T15" fmla="*/ 1 h 48"/>
                  <a:gd name="T16" fmla="*/ 3 w 31"/>
                  <a:gd name="T17" fmla="*/ 1 h 48"/>
                  <a:gd name="T18" fmla="*/ 3 w 31"/>
                  <a:gd name="T19" fmla="*/ 2 h 48"/>
                  <a:gd name="T20" fmla="*/ 3 w 31"/>
                  <a:gd name="T21" fmla="*/ 2 h 48"/>
                  <a:gd name="T22" fmla="*/ 3 w 31"/>
                  <a:gd name="T23" fmla="*/ 2 h 48"/>
                  <a:gd name="T24" fmla="*/ 3 w 31"/>
                  <a:gd name="T25" fmla="*/ 2 h 48"/>
                  <a:gd name="T26" fmla="*/ 3 w 31"/>
                  <a:gd name="T27" fmla="*/ 3 h 48"/>
                  <a:gd name="T28" fmla="*/ 3 w 31"/>
                  <a:gd name="T29" fmla="*/ 3 h 48"/>
                  <a:gd name="T30" fmla="*/ 2 w 31"/>
                  <a:gd name="T31" fmla="*/ 3 h 48"/>
                  <a:gd name="T32" fmla="*/ 2 w 31"/>
                  <a:gd name="T33" fmla="*/ 3 h 48"/>
                  <a:gd name="T34" fmla="*/ 3 w 31"/>
                  <a:gd name="T35" fmla="*/ 3 h 48"/>
                  <a:gd name="T36" fmla="*/ 4 w 31"/>
                  <a:gd name="T37" fmla="*/ 3 h 48"/>
                  <a:gd name="T38" fmla="*/ 4 w 31"/>
                  <a:gd name="T39" fmla="*/ 3 h 48"/>
                  <a:gd name="T40" fmla="*/ 4 w 31"/>
                  <a:gd name="T41" fmla="*/ 3 h 48"/>
                  <a:gd name="T42" fmla="*/ 4 w 31"/>
                  <a:gd name="T43" fmla="*/ 2 h 48"/>
                  <a:gd name="T44" fmla="*/ 4 w 31"/>
                  <a:gd name="T45" fmla="*/ 1 h 48"/>
                  <a:gd name="T46" fmla="*/ 3 w 31"/>
                  <a:gd name="T47" fmla="*/ 1 h 48"/>
                  <a:gd name="T48" fmla="*/ 3 w 31"/>
                  <a:gd name="T49" fmla="*/ 1 h 48"/>
                  <a:gd name="T50" fmla="*/ 2 w 31"/>
                  <a:gd name="T51" fmla="*/ 0 h 48"/>
                  <a:gd name="T52" fmla="*/ 2 w 31"/>
                  <a:gd name="T53" fmla="*/ 0 h 48"/>
                  <a:gd name="T54" fmla="*/ 1 w 31"/>
                  <a:gd name="T55" fmla="*/ 0 h 48"/>
                  <a:gd name="T56" fmla="*/ 1 w 31"/>
                  <a:gd name="T57" fmla="*/ 1 h 48"/>
                  <a:gd name="T58" fmla="*/ 1 w 31"/>
                  <a:gd name="T59" fmla="*/ 1 h 48"/>
                  <a:gd name="T60" fmla="*/ 1 w 31"/>
                  <a:gd name="T61" fmla="*/ 1 h 48"/>
                  <a:gd name="T62" fmla="*/ 0 w 31"/>
                  <a:gd name="T63" fmla="*/ 3 h 48"/>
                  <a:gd name="T64" fmla="*/ 1 w 31"/>
                  <a:gd name="T65" fmla="*/ 4 h 48"/>
                  <a:gd name="T66" fmla="*/ 3 w 31"/>
                  <a:gd name="T67" fmla="*/ 6 h 48"/>
                  <a:gd name="T68" fmla="*/ 3 w 31"/>
                  <a:gd name="T69" fmla="*/ 6 h 48"/>
                  <a:gd name="T70" fmla="*/ 2 w 31"/>
                  <a:gd name="T71" fmla="*/ 5 h 48"/>
                  <a:gd name="T72" fmla="*/ 2 w 31"/>
                  <a:gd name="T73" fmla="*/ 4 h 48"/>
                  <a:gd name="T74" fmla="*/ 1 w 31"/>
                  <a:gd name="T75" fmla="*/ 3 h 48"/>
                  <a:gd name="T76" fmla="*/ 1 w 31"/>
                  <a:gd name="T77" fmla="*/ 3 h 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1"/>
                  <a:gd name="T118" fmla="*/ 0 h 48"/>
                  <a:gd name="T119" fmla="*/ 31 w 31"/>
                  <a:gd name="T120" fmla="*/ 48 h 4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1" h="48">
                    <a:moveTo>
                      <a:pt x="7" y="19"/>
                    </a:moveTo>
                    <a:lnTo>
                      <a:pt x="7" y="15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9" y="8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23" y="15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16" y="18"/>
                    </a:lnTo>
                    <a:lnTo>
                      <a:pt x="15" y="18"/>
                    </a:lnTo>
                    <a:lnTo>
                      <a:pt x="17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7"/>
                    </a:lnTo>
                    <a:lnTo>
                      <a:pt x="30" y="12"/>
                    </a:lnTo>
                    <a:lnTo>
                      <a:pt x="27" y="8"/>
                    </a:lnTo>
                    <a:lnTo>
                      <a:pt x="23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7"/>
                    </a:lnTo>
                    <a:lnTo>
                      <a:pt x="2" y="30"/>
                    </a:lnTo>
                    <a:lnTo>
                      <a:pt x="17" y="48"/>
                    </a:lnTo>
                    <a:lnTo>
                      <a:pt x="20" y="43"/>
                    </a:lnTo>
                    <a:lnTo>
                      <a:pt x="14" y="36"/>
                    </a:lnTo>
                    <a:lnTo>
                      <a:pt x="9" y="29"/>
                    </a:lnTo>
                    <a:lnTo>
                      <a:pt x="7" y="23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09" name="Freeform 16"/>
              <p:cNvSpPr>
                <a:spLocks/>
              </p:cNvSpPr>
              <p:nvPr/>
            </p:nvSpPr>
            <p:spPr bwMode="auto">
              <a:xfrm>
                <a:off x="4214" y="2208"/>
                <a:ext cx="68" cy="42"/>
              </a:xfrm>
              <a:custGeom>
                <a:avLst/>
                <a:gdLst>
                  <a:gd name="T0" fmla="*/ 1 w 136"/>
                  <a:gd name="T1" fmla="*/ 0 h 84"/>
                  <a:gd name="T2" fmla="*/ 1 w 136"/>
                  <a:gd name="T3" fmla="*/ 1 h 84"/>
                  <a:gd name="T4" fmla="*/ 0 w 136"/>
                  <a:gd name="T5" fmla="*/ 2 h 84"/>
                  <a:gd name="T6" fmla="*/ 0 w 136"/>
                  <a:gd name="T7" fmla="*/ 3 h 84"/>
                  <a:gd name="T8" fmla="*/ 1 w 136"/>
                  <a:gd name="T9" fmla="*/ 5 h 84"/>
                  <a:gd name="T10" fmla="*/ 1 w 136"/>
                  <a:gd name="T11" fmla="*/ 5 h 84"/>
                  <a:gd name="T12" fmla="*/ 2 w 136"/>
                  <a:gd name="T13" fmla="*/ 6 h 84"/>
                  <a:gd name="T14" fmla="*/ 3 w 136"/>
                  <a:gd name="T15" fmla="*/ 7 h 84"/>
                  <a:gd name="T16" fmla="*/ 5 w 136"/>
                  <a:gd name="T17" fmla="*/ 8 h 84"/>
                  <a:gd name="T18" fmla="*/ 7 w 136"/>
                  <a:gd name="T19" fmla="*/ 9 h 84"/>
                  <a:gd name="T20" fmla="*/ 9 w 136"/>
                  <a:gd name="T21" fmla="*/ 10 h 84"/>
                  <a:gd name="T22" fmla="*/ 12 w 136"/>
                  <a:gd name="T23" fmla="*/ 11 h 84"/>
                  <a:gd name="T24" fmla="*/ 14 w 136"/>
                  <a:gd name="T25" fmla="*/ 11 h 84"/>
                  <a:gd name="T26" fmla="*/ 14 w 136"/>
                  <a:gd name="T27" fmla="*/ 10 h 84"/>
                  <a:gd name="T28" fmla="*/ 16 w 136"/>
                  <a:gd name="T29" fmla="*/ 8 h 84"/>
                  <a:gd name="T30" fmla="*/ 17 w 136"/>
                  <a:gd name="T31" fmla="*/ 6 h 84"/>
                  <a:gd name="T32" fmla="*/ 17 w 136"/>
                  <a:gd name="T33" fmla="*/ 4 h 84"/>
                  <a:gd name="T34" fmla="*/ 17 w 136"/>
                  <a:gd name="T35" fmla="*/ 4 h 84"/>
                  <a:gd name="T36" fmla="*/ 16 w 136"/>
                  <a:gd name="T37" fmla="*/ 4 h 84"/>
                  <a:gd name="T38" fmla="*/ 14 w 136"/>
                  <a:gd name="T39" fmla="*/ 3 h 84"/>
                  <a:gd name="T40" fmla="*/ 12 w 136"/>
                  <a:gd name="T41" fmla="*/ 3 h 84"/>
                  <a:gd name="T42" fmla="*/ 9 w 136"/>
                  <a:gd name="T43" fmla="*/ 3 h 84"/>
                  <a:gd name="T44" fmla="*/ 6 w 136"/>
                  <a:gd name="T45" fmla="*/ 2 h 84"/>
                  <a:gd name="T46" fmla="*/ 3 w 136"/>
                  <a:gd name="T47" fmla="*/ 1 h 84"/>
                  <a:gd name="T48" fmla="*/ 1 w 136"/>
                  <a:gd name="T49" fmla="*/ 0 h 8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6"/>
                  <a:gd name="T76" fmla="*/ 0 h 84"/>
                  <a:gd name="T77" fmla="*/ 136 w 136"/>
                  <a:gd name="T78" fmla="*/ 84 h 8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6" h="84">
                    <a:moveTo>
                      <a:pt x="5" y="0"/>
                    </a:moveTo>
                    <a:lnTo>
                      <a:pt x="4" y="4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5" y="40"/>
                    </a:lnTo>
                    <a:lnTo>
                      <a:pt x="7" y="42"/>
                    </a:lnTo>
                    <a:lnTo>
                      <a:pt x="14" y="46"/>
                    </a:lnTo>
                    <a:lnTo>
                      <a:pt x="26" y="53"/>
                    </a:lnTo>
                    <a:lnTo>
                      <a:pt x="40" y="61"/>
                    </a:lnTo>
                    <a:lnTo>
                      <a:pt x="56" y="71"/>
                    </a:lnTo>
                    <a:lnTo>
                      <a:pt x="73" y="78"/>
                    </a:lnTo>
                    <a:lnTo>
                      <a:pt x="93" y="82"/>
                    </a:lnTo>
                    <a:lnTo>
                      <a:pt x="111" y="84"/>
                    </a:lnTo>
                    <a:lnTo>
                      <a:pt x="116" y="78"/>
                    </a:lnTo>
                    <a:lnTo>
                      <a:pt x="125" y="63"/>
                    </a:lnTo>
                    <a:lnTo>
                      <a:pt x="134" y="45"/>
                    </a:lnTo>
                    <a:lnTo>
                      <a:pt x="136" y="31"/>
                    </a:lnTo>
                    <a:lnTo>
                      <a:pt x="133" y="31"/>
                    </a:lnTo>
                    <a:lnTo>
                      <a:pt x="125" y="30"/>
                    </a:lnTo>
                    <a:lnTo>
                      <a:pt x="111" y="28"/>
                    </a:lnTo>
                    <a:lnTo>
                      <a:pt x="94" y="26"/>
                    </a:lnTo>
                    <a:lnTo>
                      <a:pt x="74" y="21"/>
                    </a:lnTo>
                    <a:lnTo>
                      <a:pt x="52" y="15"/>
                    </a:lnTo>
                    <a:lnTo>
                      <a:pt x="28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3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0" name="Freeform 17"/>
              <p:cNvSpPr>
                <a:spLocks/>
              </p:cNvSpPr>
              <p:nvPr/>
            </p:nvSpPr>
            <p:spPr bwMode="auto">
              <a:xfrm>
                <a:off x="4318" y="2209"/>
                <a:ext cx="30" cy="33"/>
              </a:xfrm>
              <a:custGeom>
                <a:avLst/>
                <a:gdLst>
                  <a:gd name="T0" fmla="*/ 0 w 61"/>
                  <a:gd name="T1" fmla="*/ 4 h 64"/>
                  <a:gd name="T2" fmla="*/ 0 w 61"/>
                  <a:gd name="T3" fmla="*/ 5 h 64"/>
                  <a:gd name="T4" fmla="*/ 0 w 61"/>
                  <a:gd name="T5" fmla="*/ 5 h 64"/>
                  <a:gd name="T6" fmla="*/ 1 w 61"/>
                  <a:gd name="T7" fmla="*/ 5 h 64"/>
                  <a:gd name="T8" fmla="*/ 2 w 61"/>
                  <a:gd name="T9" fmla="*/ 6 h 64"/>
                  <a:gd name="T10" fmla="*/ 3 w 61"/>
                  <a:gd name="T11" fmla="*/ 7 h 64"/>
                  <a:gd name="T12" fmla="*/ 3 w 61"/>
                  <a:gd name="T13" fmla="*/ 7 h 64"/>
                  <a:gd name="T14" fmla="*/ 4 w 61"/>
                  <a:gd name="T15" fmla="*/ 8 h 64"/>
                  <a:gd name="T16" fmla="*/ 4 w 61"/>
                  <a:gd name="T17" fmla="*/ 9 h 64"/>
                  <a:gd name="T18" fmla="*/ 5 w 61"/>
                  <a:gd name="T19" fmla="*/ 9 h 64"/>
                  <a:gd name="T20" fmla="*/ 5 w 61"/>
                  <a:gd name="T21" fmla="*/ 8 h 64"/>
                  <a:gd name="T22" fmla="*/ 6 w 61"/>
                  <a:gd name="T23" fmla="*/ 7 h 64"/>
                  <a:gd name="T24" fmla="*/ 7 w 61"/>
                  <a:gd name="T25" fmla="*/ 6 h 64"/>
                  <a:gd name="T26" fmla="*/ 7 w 61"/>
                  <a:gd name="T27" fmla="*/ 5 h 64"/>
                  <a:gd name="T28" fmla="*/ 7 w 61"/>
                  <a:gd name="T29" fmla="*/ 4 h 64"/>
                  <a:gd name="T30" fmla="*/ 7 w 61"/>
                  <a:gd name="T31" fmla="*/ 3 h 64"/>
                  <a:gd name="T32" fmla="*/ 6 w 61"/>
                  <a:gd name="T33" fmla="*/ 2 h 64"/>
                  <a:gd name="T34" fmla="*/ 2 w 61"/>
                  <a:gd name="T35" fmla="*/ 0 h 64"/>
                  <a:gd name="T36" fmla="*/ 2 w 61"/>
                  <a:gd name="T37" fmla="*/ 1 h 64"/>
                  <a:gd name="T38" fmla="*/ 2 w 61"/>
                  <a:gd name="T39" fmla="*/ 2 h 64"/>
                  <a:gd name="T40" fmla="*/ 1 w 61"/>
                  <a:gd name="T41" fmla="*/ 4 h 64"/>
                  <a:gd name="T42" fmla="*/ 0 w 61"/>
                  <a:gd name="T43" fmla="*/ 4 h 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1"/>
                  <a:gd name="T67" fmla="*/ 0 h 64"/>
                  <a:gd name="T68" fmla="*/ 61 w 61"/>
                  <a:gd name="T69" fmla="*/ 64 h 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1" h="64">
                    <a:moveTo>
                      <a:pt x="0" y="31"/>
                    </a:moveTo>
                    <a:lnTo>
                      <a:pt x="1" y="32"/>
                    </a:lnTo>
                    <a:lnTo>
                      <a:pt x="6" y="34"/>
                    </a:lnTo>
                    <a:lnTo>
                      <a:pt x="11" y="38"/>
                    </a:lnTo>
                    <a:lnTo>
                      <a:pt x="18" y="42"/>
                    </a:lnTo>
                    <a:lnTo>
                      <a:pt x="24" y="48"/>
                    </a:lnTo>
                    <a:lnTo>
                      <a:pt x="31" y="53"/>
                    </a:lnTo>
                    <a:lnTo>
                      <a:pt x="36" y="59"/>
                    </a:lnTo>
                    <a:lnTo>
                      <a:pt x="39" y="64"/>
                    </a:lnTo>
                    <a:lnTo>
                      <a:pt x="43" y="62"/>
                    </a:lnTo>
                    <a:lnTo>
                      <a:pt x="47" y="59"/>
                    </a:lnTo>
                    <a:lnTo>
                      <a:pt x="52" y="53"/>
                    </a:lnTo>
                    <a:lnTo>
                      <a:pt x="56" y="46"/>
                    </a:lnTo>
                    <a:lnTo>
                      <a:pt x="60" y="39"/>
                    </a:lnTo>
                    <a:lnTo>
                      <a:pt x="61" y="31"/>
                    </a:lnTo>
                    <a:lnTo>
                      <a:pt x="60" y="23"/>
                    </a:lnTo>
                    <a:lnTo>
                      <a:pt x="54" y="15"/>
                    </a:lnTo>
                    <a:lnTo>
                      <a:pt x="19" y="0"/>
                    </a:lnTo>
                    <a:lnTo>
                      <a:pt x="19" y="4"/>
                    </a:lnTo>
                    <a:lnTo>
                      <a:pt x="18" y="14"/>
                    </a:lnTo>
                    <a:lnTo>
                      <a:pt x="13" y="2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D3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1" name="Freeform 18"/>
              <p:cNvSpPr>
                <a:spLocks/>
              </p:cNvSpPr>
              <p:nvPr/>
            </p:nvSpPr>
            <p:spPr bwMode="auto">
              <a:xfrm>
                <a:off x="3989" y="2217"/>
                <a:ext cx="621" cy="810"/>
              </a:xfrm>
              <a:custGeom>
                <a:avLst/>
                <a:gdLst>
                  <a:gd name="T0" fmla="*/ 3 w 1242"/>
                  <a:gd name="T1" fmla="*/ 72 h 1618"/>
                  <a:gd name="T2" fmla="*/ 17 w 1242"/>
                  <a:gd name="T3" fmla="*/ 19 h 1618"/>
                  <a:gd name="T4" fmla="*/ 29 w 1242"/>
                  <a:gd name="T5" fmla="*/ 30 h 1618"/>
                  <a:gd name="T6" fmla="*/ 28 w 1242"/>
                  <a:gd name="T7" fmla="*/ 24 h 1618"/>
                  <a:gd name="T8" fmla="*/ 24 w 1242"/>
                  <a:gd name="T9" fmla="*/ 14 h 1618"/>
                  <a:gd name="T10" fmla="*/ 39 w 1242"/>
                  <a:gd name="T11" fmla="*/ 8 h 1618"/>
                  <a:gd name="T12" fmla="*/ 51 w 1242"/>
                  <a:gd name="T13" fmla="*/ 5 h 1618"/>
                  <a:gd name="T14" fmla="*/ 60 w 1242"/>
                  <a:gd name="T15" fmla="*/ 10 h 1618"/>
                  <a:gd name="T16" fmla="*/ 75 w 1242"/>
                  <a:gd name="T17" fmla="*/ 7 h 1618"/>
                  <a:gd name="T18" fmla="*/ 93 w 1242"/>
                  <a:gd name="T19" fmla="*/ 6 h 1618"/>
                  <a:gd name="T20" fmla="*/ 94 w 1242"/>
                  <a:gd name="T21" fmla="*/ 0 h 1618"/>
                  <a:gd name="T22" fmla="*/ 107 w 1242"/>
                  <a:gd name="T23" fmla="*/ 2 h 1618"/>
                  <a:gd name="T24" fmla="*/ 118 w 1242"/>
                  <a:gd name="T25" fmla="*/ 4 h 1618"/>
                  <a:gd name="T26" fmla="*/ 132 w 1242"/>
                  <a:gd name="T27" fmla="*/ 11 h 1618"/>
                  <a:gd name="T28" fmla="*/ 137 w 1242"/>
                  <a:gd name="T29" fmla="*/ 25 h 1618"/>
                  <a:gd name="T30" fmla="*/ 136 w 1242"/>
                  <a:gd name="T31" fmla="*/ 30 h 1618"/>
                  <a:gd name="T32" fmla="*/ 141 w 1242"/>
                  <a:gd name="T33" fmla="*/ 31 h 1618"/>
                  <a:gd name="T34" fmla="*/ 145 w 1242"/>
                  <a:gd name="T35" fmla="*/ 56 h 1618"/>
                  <a:gd name="T36" fmla="*/ 135 w 1242"/>
                  <a:gd name="T37" fmla="*/ 64 h 1618"/>
                  <a:gd name="T38" fmla="*/ 147 w 1242"/>
                  <a:gd name="T39" fmla="*/ 61 h 1618"/>
                  <a:gd name="T40" fmla="*/ 153 w 1242"/>
                  <a:gd name="T41" fmla="*/ 70 h 1618"/>
                  <a:gd name="T42" fmla="*/ 155 w 1242"/>
                  <a:gd name="T43" fmla="*/ 90 h 1618"/>
                  <a:gd name="T44" fmla="*/ 142 w 1242"/>
                  <a:gd name="T45" fmla="*/ 90 h 1618"/>
                  <a:gd name="T46" fmla="*/ 132 w 1242"/>
                  <a:gd name="T47" fmla="*/ 85 h 1618"/>
                  <a:gd name="T48" fmla="*/ 129 w 1242"/>
                  <a:gd name="T49" fmla="*/ 79 h 1618"/>
                  <a:gd name="T50" fmla="*/ 121 w 1242"/>
                  <a:gd name="T51" fmla="*/ 47 h 1618"/>
                  <a:gd name="T52" fmla="*/ 115 w 1242"/>
                  <a:gd name="T53" fmla="*/ 16 h 1618"/>
                  <a:gd name="T54" fmla="*/ 116 w 1242"/>
                  <a:gd name="T55" fmla="*/ 29 h 1618"/>
                  <a:gd name="T56" fmla="*/ 116 w 1242"/>
                  <a:gd name="T57" fmla="*/ 50 h 1618"/>
                  <a:gd name="T58" fmla="*/ 111 w 1242"/>
                  <a:gd name="T59" fmla="*/ 68 h 1618"/>
                  <a:gd name="T60" fmla="*/ 108 w 1242"/>
                  <a:gd name="T61" fmla="*/ 102 h 1618"/>
                  <a:gd name="T62" fmla="*/ 105 w 1242"/>
                  <a:gd name="T63" fmla="*/ 104 h 1618"/>
                  <a:gd name="T64" fmla="*/ 112 w 1242"/>
                  <a:gd name="T65" fmla="*/ 104 h 1618"/>
                  <a:gd name="T66" fmla="*/ 116 w 1242"/>
                  <a:gd name="T67" fmla="*/ 115 h 1618"/>
                  <a:gd name="T68" fmla="*/ 122 w 1242"/>
                  <a:gd name="T69" fmla="*/ 137 h 1618"/>
                  <a:gd name="T70" fmla="*/ 128 w 1242"/>
                  <a:gd name="T71" fmla="*/ 154 h 1618"/>
                  <a:gd name="T72" fmla="*/ 137 w 1242"/>
                  <a:gd name="T73" fmla="*/ 180 h 1618"/>
                  <a:gd name="T74" fmla="*/ 111 w 1242"/>
                  <a:gd name="T75" fmla="*/ 202 h 1618"/>
                  <a:gd name="T76" fmla="*/ 104 w 1242"/>
                  <a:gd name="T77" fmla="*/ 181 h 1618"/>
                  <a:gd name="T78" fmla="*/ 95 w 1242"/>
                  <a:gd name="T79" fmla="*/ 162 h 1618"/>
                  <a:gd name="T80" fmla="*/ 90 w 1242"/>
                  <a:gd name="T81" fmla="*/ 148 h 1618"/>
                  <a:gd name="T82" fmla="*/ 80 w 1242"/>
                  <a:gd name="T83" fmla="*/ 159 h 1618"/>
                  <a:gd name="T84" fmla="*/ 73 w 1242"/>
                  <a:gd name="T85" fmla="*/ 190 h 1618"/>
                  <a:gd name="T86" fmla="*/ 67 w 1242"/>
                  <a:gd name="T87" fmla="*/ 202 h 1618"/>
                  <a:gd name="T88" fmla="*/ 41 w 1242"/>
                  <a:gd name="T89" fmla="*/ 187 h 1618"/>
                  <a:gd name="T90" fmla="*/ 47 w 1242"/>
                  <a:gd name="T91" fmla="*/ 156 h 1618"/>
                  <a:gd name="T92" fmla="*/ 52 w 1242"/>
                  <a:gd name="T93" fmla="*/ 130 h 1618"/>
                  <a:gd name="T94" fmla="*/ 52 w 1242"/>
                  <a:gd name="T95" fmla="*/ 111 h 1618"/>
                  <a:gd name="T96" fmla="*/ 60 w 1242"/>
                  <a:gd name="T97" fmla="*/ 109 h 1618"/>
                  <a:gd name="T98" fmla="*/ 58 w 1242"/>
                  <a:gd name="T99" fmla="*/ 107 h 1618"/>
                  <a:gd name="T100" fmla="*/ 52 w 1242"/>
                  <a:gd name="T101" fmla="*/ 105 h 1618"/>
                  <a:gd name="T102" fmla="*/ 67 w 1242"/>
                  <a:gd name="T103" fmla="*/ 103 h 1618"/>
                  <a:gd name="T104" fmla="*/ 57 w 1242"/>
                  <a:gd name="T105" fmla="*/ 103 h 1618"/>
                  <a:gd name="T106" fmla="*/ 50 w 1242"/>
                  <a:gd name="T107" fmla="*/ 95 h 1618"/>
                  <a:gd name="T108" fmla="*/ 44 w 1242"/>
                  <a:gd name="T109" fmla="*/ 79 h 1618"/>
                  <a:gd name="T110" fmla="*/ 37 w 1242"/>
                  <a:gd name="T111" fmla="*/ 63 h 1618"/>
                  <a:gd name="T112" fmla="*/ 34 w 1242"/>
                  <a:gd name="T113" fmla="*/ 50 h 1618"/>
                  <a:gd name="T114" fmla="*/ 22 w 1242"/>
                  <a:gd name="T115" fmla="*/ 56 h 1618"/>
                  <a:gd name="T116" fmla="*/ 27 w 1242"/>
                  <a:gd name="T117" fmla="*/ 56 h 1618"/>
                  <a:gd name="T118" fmla="*/ 27 w 1242"/>
                  <a:gd name="T119" fmla="*/ 73 h 1618"/>
                  <a:gd name="T120" fmla="*/ 21 w 1242"/>
                  <a:gd name="T121" fmla="*/ 84 h 1618"/>
                  <a:gd name="T122" fmla="*/ 14 w 1242"/>
                  <a:gd name="T123" fmla="*/ 88 h 1618"/>
                  <a:gd name="T124" fmla="*/ 1 w 1242"/>
                  <a:gd name="T125" fmla="*/ 95 h 16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42"/>
                  <a:gd name="T190" fmla="*/ 0 h 1618"/>
                  <a:gd name="T191" fmla="*/ 1242 w 1242"/>
                  <a:gd name="T192" fmla="*/ 1618 h 161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42" h="1618">
                    <a:moveTo>
                      <a:pt x="10" y="758"/>
                    </a:moveTo>
                    <a:lnTo>
                      <a:pt x="1" y="745"/>
                    </a:lnTo>
                    <a:lnTo>
                      <a:pt x="0" y="724"/>
                    </a:lnTo>
                    <a:lnTo>
                      <a:pt x="3" y="705"/>
                    </a:lnTo>
                    <a:lnTo>
                      <a:pt x="4" y="696"/>
                    </a:lnTo>
                    <a:lnTo>
                      <a:pt x="22" y="569"/>
                    </a:lnTo>
                    <a:lnTo>
                      <a:pt x="43" y="457"/>
                    </a:lnTo>
                    <a:lnTo>
                      <a:pt x="65" y="360"/>
                    </a:lnTo>
                    <a:lnTo>
                      <a:pt x="87" y="281"/>
                    </a:lnTo>
                    <a:lnTo>
                      <a:pt x="105" y="219"/>
                    </a:lnTo>
                    <a:lnTo>
                      <a:pt x="121" y="174"/>
                    </a:lnTo>
                    <a:lnTo>
                      <a:pt x="132" y="146"/>
                    </a:lnTo>
                    <a:lnTo>
                      <a:pt x="135" y="137"/>
                    </a:lnTo>
                    <a:lnTo>
                      <a:pt x="160" y="150"/>
                    </a:lnTo>
                    <a:lnTo>
                      <a:pt x="182" y="169"/>
                    </a:lnTo>
                    <a:lnTo>
                      <a:pt x="202" y="192"/>
                    </a:lnTo>
                    <a:lnTo>
                      <a:pt x="219" y="215"/>
                    </a:lnTo>
                    <a:lnTo>
                      <a:pt x="232" y="238"/>
                    </a:lnTo>
                    <a:lnTo>
                      <a:pt x="242" y="257"/>
                    </a:lnTo>
                    <a:lnTo>
                      <a:pt x="248" y="271"/>
                    </a:lnTo>
                    <a:lnTo>
                      <a:pt x="250" y="275"/>
                    </a:lnTo>
                    <a:lnTo>
                      <a:pt x="246" y="243"/>
                    </a:lnTo>
                    <a:lnTo>
                      <a:pt x="238" y="214"/>
                    </a:lnTo>
                    <a:lnTo>
                      <a:pt x="226" y="188"/>
                    </a:lnTo>
                    <a:lnTo>
                      <a:pt x="212" y="165"/>
                    </a:lnTo>
                    <a:lnTo>
                      <a:pt x="200" y="146"/>
                    </a:lnTo>
                    <a:lnTo>
                      <a:pt x="188" y="132"/>
                    </a:lnTo>
                    <a:lnTo>
                      <a:pt x="181" y="124"/>
                    </a:lnTo>
                    <a:lnTo>
                      <a:pt x="178" y="121"/>
                    </a:lnTo>
                    <a:lnTo>
                      <a:pt x="193" y="112"/>
                    </a:lnTo>
                    <a:lnTo>
                      <a:pt x="210" y="102"/>
                    </a:lnTo>
                    <a:lnTo>
                      <a:pt x="228" y="93"/>
                    </a:lnTo>
                    <a:lnTo>
                      <a:pt x="247" y="85"/>
                    </a:lnTo>
                    <a:lnTo>
                      <a:pt x="267" y="78"/>
                    </a:lnTo>
                    <a:lnTo>
                      <a:pt x="287" y="71"/>
                    </a:lnTo>
                    <a:lnTo>
                      <a:pt x="308" y="64"/>
                    </a:lnTo>
                    <a:lnTo>
                      <a:pt x="327" y="59"/>
                    </a:lnTo>
                    <a:lnTo>
                      <a:pt x="346" y="54"/>
                    </a:lnTo>
                    <a:lnTo>
                      <a:pt x="363" y="49"/>
                    </a:lnTo>
                    <a:lnTo>
                      <a:pt x="379" y="46"/>
                    </a:lnTo>
                    <a:lnTo>
                      <a:pt x="393" y="43"/>
                    </a:lnTo>
                    <a:lnTo>
                      <a:pt x="405" y="40"/>
                    </a:lnTo>
                    <a:lnTo>
                      <a:pt x="414" y="38"/>
                    </a:lnTo>
                    <a:lnTo>
                      <a:pt x="418" y="37"/>
                    </a:lnTo>
                    <a:lnTo>
                      <a:pt x="421" y="37"/>
                    </a:lnTo>
                    <a:lnTo>
                      <a:pt x="433" y="51"/>
                    </a:lnTo>
                    <a:lnTo>
                      <a:pt x="455" y="63"/>
                    </a:lnTo>
                    <a:lnTo>
                      <a:pt x="481" y="75"/>
                    </a:lnTo>
                    <a:lnTo>
                      <a:pt x="508" y="85"/>
                    </a:lnTo>
                    <a:lnTo>
                      <a:pt x="535" y="93"/>
                    </a:lnTo>
                    <a:lnTo>
                      <a:pt x="558" y="99"/>
                    </a:lnTo>
                    <a:lnTo>
                      <a:pt x="574" y="102"/>
                    </a:lnTo>
                    <a:lnTo>
                      <a:pt x="580" y="104"/>
                    </a:lnTo>
                    <a:lnTo>
                      <a:pt x="597" y="51"/>
                    </a:lnTo>
                    <a:lnTo>
                      <a:pt x="634" y="84"/>
                    </a:lnTo>
                    <a:lnTo>
                      <a:pt x="650" y="39"/>
                    </a:lnTo>
                    <a:lnTo>
                      <a:pt x="722" y="87"/>
                    </a:lnTo>
                    <a:lnTo>
                      <a:pt x="734" y="76"/>
                    </a:lnTo>
                    <a:lnTo>
                      <a:pt x="742" y="62"/>
                    </a:lnTo>
                    <a:lnTo>
                      <a:pt x="744" y="47"/>
                    </a:lnTo>
                    <a:lnTo>
                      <a:pt x="745" y="33"/>
                    </a:lnTo>
                    <a:lnTo>
                      <a:pt x="744" y="21"/>
                    </a:lnTo>
                    <a:lnTo>
                      <a:pt x="742" y="10"/>
                    </a:lnTo>
                    <a:lnTo>
                      <a:pt x="740" y="3"/>
                    </a:lnTo>
                    <a:lnTo>
                      <a:pt x="739" y="1"/>
                    </a:lnTo>
                    <a:lnTo>
                      <a:pt x="752" y="0"/>
                    </a:lnTo>
                    <a:lnTo>
                      <a:pt x="768" y="0"/>
                    </a:lnTo>
                    <a:lnTo>
                      <a:pt x="785" y="1"/>
                    </a:lnTo>
                    <a:lnTo>
                      <a:pt x="803" y="2"/>
                    </a:lnTo>
                    <a:lnTo>
                      <a:pt x="821" y="3"/>
                    </a:lnTo>
                    <a:lnTo>
                      <a:pt x="840" y="7"/>
                    </a:lnTo>
                    <a:lnTo>
                      <a:pt x="858" y="9"/>
                    </a:lnTo>
                    <a:lnTo>
                      <a:pt x="876" y="11"/>
                    </a:lnTo>
                    <a:lnTo>
                      <a:pt x="893" y="15"/>
                    </a:lnTo>
                    <a:lnTo>
                      <a:pt x="909" y="18"/>
                    </a:lnTo>
                    <a:lnTo>
                      <a:pt x="924" y="21"/>
                    </a:lnTo>
                    <a:lnTo>
                      <a:pt x="935" y="23"/>
                    </a:lnTo>
                    <a:lnTo>
                      <a:pt x="946" y="25"/>
                    </a:lnTo>
                    <a:lnTo>
                      <a:pt x="954" y="28"/>
                    </a:lnTo>
                    <a:lnTo>
                      <a:pt x="960" y="29"/>
                    </a:lnTo>
                    <a:lnTo>
                      <a:pt x="961" y="29"/>
                    </a:lnTo>
                    <a:lnTo>
                      <a:pt x="998" y="44"/>
                    </a:lnTo>
                    <a:lnTo>
                      <a:pt x="1029" y="63"/>
                    </a:lnTo>
                    <a:lnTo>
                      <a:pt x="1052" y="85"/>
                    </a:lnTo>
                    <a:lnTo>
                      <a:pt x="1070" y="108"/>
                    </a:lnTo>
                    <a:lnTo>
                      <a:pt x="1083" y="130"/>
                    </a:lnTo>
                    <a:lnTo>
                      <a:pt x="1092" y="149"/>
                    </a:lnTo>
                    <a:lnTo>
                      <a:pt x="1097" y="161"/>
                    </a:lnTo>
                    <a:lnTo>
                      <a:pt x="1098" y="166"/>
                    </a:lnTo>
                    <a:lnTo>
                      <a:pt x="1093" y="198"/>
                    </a:lnTo>
                    <a:lnTo>
                      <a:pt x="1083" y="223"/>
                    </a:lnTo>
                    <a:lnTo>
                      <a:pt x="1071" y="241"/>
                    </a:lnTo>
                    <a:lnTo>
                      <a:pt x="1067" y="246"/>
                    </a:lnTo>
                    <a:lnTo>
                      <a:pt x="1073" y="244"/>
                    </a:lnTo>
                    <a:lnTo>
                      <a:pt x="1079" y="241"/>
                    </a:lnTo>
                    <a:lnTo>
                      <a:pt x="1087" y="236"/>
                    </a:lnTo>
                    <a:lnTo>
                      <a:pt x="1094" y="230"/>
                    </a:lnTo>
                    <a:lnTo>
                      <a:pt x="1101" y="225"/>
                    </a:lnTo>
                    <a:lnTo>
                      <a:pt x="1107" y="220"/>
                    </a:lnTo>
                    <a:lnTo>
                      <a:pt x="1111" y="216"/>
                    </a:lnTo>
                    <a:lnTo>
                      <a:pt x="1112" y="215"/>
                    </a:lnTo>
                    <a:lnTo>
                      <a:pt x="1127" y="245"/>
                    </a:lnTo>
                    <a:lnTo>
                      <a:pt x="1138" y="281"/>
                    </a:lnTo>
                    <a:lnTo>
                      <a:pt x="1146" y="320"/>
                    </a:lnTo>
                    <a:lnTo>
                      <a:pt x="1152" y="359"/>
                    </a:lnTo>
                    <a:lnTo>
                      <a:pt x="1154" y="395"/>
                    </a:lnTo>
                    <a:lnTo>
                      <a:pt x="1157" y="425"/>
                    </a:lnTo>
                    <a:lnTo>
                      <a:pt x="1157" y="446"/>
                    </a:lnTo>
                    <a:lnTo>
                      <a:pt x="1157" y="453"/>
                    </a:lnTo>
                    <a:lnTo>
                      <a:pt x="1130" y="461"/>
                    </a:lnTo>
                    <a:lnTo>
                      <a:pt x="1109" y="471"/>
                    </a:lnTo>
                    <a:lnTo>
                      <a:pt x="1094" y="484"/>
                    </a:lnTo>
                    <a:lnTo>
                      <a:pt x="1082" y="495"/>
                    </a:lnTo>
                    <a:lnTo>
                      <a:pt x="1074" y="507"/>
                    </a:lnTo>
                    <a:lnTo>
                      <a:pt x="1069" y="516"/>
                    </a:lnTo>
                    <a:lnTo>
                      <a:pt x="1067" y="523"/>
                    </a:lnTo>
                    <a:lnTo>
                      <a:pt x="1066" y="525"/>
                    </a:lnTo>
                    <a:lnTo>
                      <a:pt x="1111" y="501"/>
                    </a:lnTo>
                    <a:lnTo>
                      <a:pt x="1147" y="488"/>
                    </a:lnTo>
                    <a:lnTo>
                      <a:pt x="1175" y="485"/>
                    </a:lnTo>
                    <a:lnTo>
                      <a:pt x="1196" y="488"/>
                    </a:lnTo>
                    <a:lnTo>
                      <a:pt x="1211" y="495"/>
                    </a:lnTo>
                    <a:lnTo>
                      <a:pt x="1220" y="503"/>
                    </a:lnTo>
                    <a:lnTo>
                      <a:pt x="1225" y="510"/>
                    </a:lnTo>
                    <a:lnTo>
                      <a:pt x="1226" y="514"/>
                    </a:lnTo>
                    <a:lnTo>
                      <a:pt x="1219" y="553"/>
                    </a:lnTo>
                    <a:lnTo>
                      <a:pt x="1218" y="590"/>
                    </a:lnTo>
                    <a:lnTo>
                      <a:pt x="1220" y="624"/>
                    </a:lnTo>
                    <a:lnTo>
                      <a:pt x="1225" y="655"/>
                    </a:lnTo>
                    <a:lnTo>
                      <a:pt x="1230" y="681"/>
                    </a:lnTo>
                    <a:lnTo>
                      <a:pt x="1236" y="700"/>
                    </a:lnTo>
                    <a:lnTo>
                      <a:pt x="1240" y="713"/>
                    </a:lnTo>
                    <a:lnTo>
                      <a:pt x="1242" y="717"/>
                    </a:lnTo>
                    <a:lnTo>
                      <a:pt x="1215" y="722"/>
                    </a:lnTo>
                    <a:lnTo>
                      <a:pt x="1191" y="723"/>
                    </a:lnTo>
                    <a:lnTo>
                      <a:pt x="1168" y="723"/>
                    </a:lnTo>
                    <a:lnTo>
                      <a:pt x="1147" y="720"/>
                    </a:lnTo>
                    <a:lnTo>
                      <a:pt x="1129" y="716"/>
                    </a:lnTo>
                    <a:lnTo>
                      <a:pt x="1112" y="711"/>
                    </a:lnTo>
                    <a:lnTo>
                      <a:pt x="1097" y="704"/>
                    </a:lnTo>
                    <a:lnTo>
                      <a:pt x="1083" y="697"/>
                    </a:lnTo>
                    <a:lnTo>
                      <a:pt x="1071" y="689"/>
                    </a:lnTo>
                    <a:lnTo>
                      <a:pt x="1061" y="681"/>
                    </a:lnTo>
                    <a:lnTo>
                      <a:pt x="1053" y="674"/>
                    </a:lnTo>
                    <a:lnTo>
                      <a:pt x="1046" y="667"/>
                    </a:lnTo>
                    <a:lnTo>
                      <a:pt x="1041" y="661"/>
                    </a:lnTo>
                    <a:lnTo>
                      <a:pt x="1037" y="656"/>
                    </a:lnTo>
                    <a:lnTo>
                      <a:pt x="1036" y="653"/>
                    </a:lnTo>
                    <a:lnTo>
                      <a:pt x="1035" y="652"/>
                    </a:lnTo>
                    <a:lnTo>
                      <a:pt x="1028" y="631"/>
                    </a:lnTo>
                    <a:lnTo>
                      <a:pt x="1017" y="594"/>
                    </a:lnTo>
                    <a:lnTo>
                      <a:pt x="1006" y="546"/>
                    </a:lnTo>
                    <a:lnTo>
                      <a:pt x="994" y="494"/>
                    </a:lnTo>
                    <a:lnTo>
                      <a:pt x="982" y="443"/>
                    </a:lnTo>
                    <a:lnTo>
                      <a:pt x="972" y="400"/>
                    </a:lnTo>
                    <a:lnTo>
                      <a:pt x="965" y="370"/>
                    </a:lnTo>
                    <a:lnTo>
                      <a:pt x="963" y="358"/>
                    </a:lnTo>
                    <a:lnTo>
                      <a:pt x="962" y="287"/>
                    </a:lnTo>
                    <a:lnTo>
                      <a:pt x="955" y="229"/>
                    </a:lnTo>
                    <a:lnTo>
                      <a:pt x="945" y="184"/>
                    </a:lnTo>
                    <a:lnTo>
                      <a:pt x="933" y="150"/>
                    </a:lnTo>
                    <a:lnTo>
                      <a:pt x="920" y="127"/>
                    </a:lnTo>
                    <a:lnTo>
                      <a:pt x="909" y="112"/>
                    </a:lnTo>
                    <a:lnTo>
                      <a:pt x="902" y="104"/>
                    </a:lnTo>
                    <a:lnTo>
                      <a:pt x="899" y="101"/>
                    </a:lnTo>
                    <a:lnTo>
                      <a:pt x="912" y="140"/>
                    </a:lnTo>
                    <a:lnTo>
                      <a:pt x="922" y="183"/>
                    </a:lnTo>
                    <a:lnTo>
                      <a:pt x="927" y="228"/>
                    </a:lnTo>
                    <a:lnTo>
                      <a:pt x="930" y="271"/>
                    </a:lnTo>
                    <a:lnTo>
                      <a:pt x="930" y="310"/>
                    </a:lnTo>
                    <a:lnTo>
                      <a:pt x="930" y="341"/>
                    </a:lnTo>
                    <a:lnTo>
                      <a:pt x="929" y="362"/>
                    </a:lnTo>
                    <a:lnTo>
                      <a:pt x="927" y="370"/>
                    </a:lnTo>
                    <a:lnTo>
                      <a:pt x="926" y="394"/>
                    </a:lnTo>
                    <a:lnTo>
                      <a:pt x="922" y="421"/>
                    </a:lnTo>
                    <a:lnTo>
                      <a:pt x="915" y="451"/>
                    </a:lnTo>
                    <a:lnTo>
                      <a:pt x="908" y="480"/>
                    </a:lnTo>
                    <a:lnTo>
                      <a:pt x="901" y="507"/>
                    </a:lnTo>
                    <a:lnTo>
                      <a:pt x="894" y="529"/>
                    </a:lnTo>
                    <a:lnTo>
                      <a:pt x="889" y="542"/>
                    </a:lnTo>
                    <a:lnTo>
                      <a:pt x="888" y="548"/>
                    </a:lnTo>
                    <a:lnTo>
                      <a:pt x="877" y="632"/>
                    </a:lnTo>
                    <a:lnTo>
                      <a:pt x="888" y="791"/>
                    </a:lnTo>
                    <a:lnTo>
                      <a:pt x="881" y="798"/>
                    </a:lnTo>
                    <a:lnTo>
                      <a:pt x="873" y="804"/>
                    </a:lnTo>
                    <a:lnTo>
                      <a:pt x="863" y="811"/>
                    </a:lnTo>
                    <a:lnTo>
                      <a:pt x="853" y="816"/>
                    </a:lnTo>
                    <a:lnTo>
                      <a:pt x="842" y="821"/>
                    </a:lnTo>
                    <a:lnTo>
                      <a:pt x="834" y="825"/>
                    </a:lnTo>
                    <a:lnTo>
                      <a:pt x="828" y="827"/>
                    </a:lnTo>
                    <a:lnTo>
                      <a:pt x="826" y="828"/>
                    </a:lnTo>
                    <a:lnTo>
                      <a:pt x="839" y="831"/>
                    </a:lnTo>
                    <a:lnTo>
                      <a:pt x="851" y="833"/>
                    </a:lnTo>
                    <a:lnTo>
                      <a:pt x="863" y="834"/>
                    </a:lnTo>
                    <a:lnTo>
                      <a:pt x="874" y="833"/>
                    </a:lnTo>
                    <a:lnTo>
                      <a:pt x="884" y="833"/>
                    </a:lnTo>
                    <a:lnTo>
                      <a:pt x="891" y="831"/>
                    </a:lnTo>
                    <a:lnTo>
                      <a:pt x="896" y="830"/>
                    </a:lnTo>
                    <a:lnTo>
                      <a:pt x="897" y="830"/>
                    </a:lnTo>
                    <a:lnTo>
                      <a:pt x="900" y="837"/>
                    </a:lnTo>
                    <a:lnTo>
                      <a:pt x="907" y="853"/>
                    </a:lnTo>
                    <a:lnTo>
                      <a:pt x="916" y="875"/>
                    </a:lnTo>
                    <a:lnTo>
                      <a:pt x="924" y="897"/>
                    </a:lnTo>
                    <a:lnTo>
                      <a:pt x="930" y="914"/>
                    </a:lnTo>
                    <a:lnTo>
                      <a:pt x="937" y="941"/>
                    </a:lnTo>
                    <a:lnTo>
                      <a:pt x="946" y="973"/>
                    </a:lnTo>
                    <a:lnTo>
                      <a:pt x="955" y="1008"/>
                    </a:lnTo>
                    <a:lnTo>
                      <a:pt x="963" y="1041"/>
                    </a:lnTo>
                    <a:lnTo>
                      <a:pt x="970" y="1069"/>
                    </a:lnTo>
                    <a:lnTo>
                      <a:pt x="975" y="1089"/>
                    </a:lnTo>
                    <a:lnTo>
                      <a:pt x="977" y="1096"/>
                    </a:lnTo>
                    <a:lnTo>
                      <a:pt x="979" y="1103"/>
                    </a:lnTo>
                    <a:lnTo>
                      <a:pt x="987" y="1124"/>
                    </a:lnTo>
                    <a:lnTo>
                      <a:pt x="998" y="1153"/>
                    </a:lnTo>
                    <a:lnTo>
                      <a:pt x="1010" y="1188"/>
                    </a:lnTo>
                    <a:lnTo>
                      <a:pt x="1024" y="1227"/>
                    </a:lnTo>
                    <a:lnTo>
                      <a:pt x="1037" y="1265"/>
                    </a:lnTo>
                    <a:lnTo>
                      <a:pt x="1047" y="1300"/>
                    </a:lnTo>
                    <a:lnTo>
                      <a:pt x="1055" y="1329"/>
                    </a:lnTo>
                    <a:lnTo>
                      <a:pt x="1062" y="1352"/>
                    </a:lnTo>
                    <a:lnTo>
                      <a:pt x="1075" y="1390"/>
                    </a:lnTo>
                    <a:lnTo>
                      <a:pt x="1090" y="1436"/>
                    </a:lnTo>
                    <a:lnTo>
                      <a:pt x="1106" y="1486"/>
                    </a:lnTo>
                    <a:lnTo>
                      <a:pt x="1122" y="1534"/>
                    </a:lnTo>
                    <a:lnTo>
                      <a:pt x="1136" y="1574"/>
                    </a:lnTo>
                    <a:lnTo>
                      <a:pt x="1146" y="1603"/>
                    </a:lnTo>
                    <a:lnTo>
                      <a:pt x="1150" y="1613"/>
                    </a:lnTo>
                    <a:lnTo>
                      <a:pt x="886" y="1608"/>
                    </a:lnTo>
                    <a:lnTo>
                      <a:pt x="884" y="1580"/>
                    </a:lnTo>
                    <a:lnTo>
                      <a:pt x="877" y="1549"/>
                    </a:lnTo>
                    <a:lnTo>
                      <a:pt x="866" y="1519"/>
                    </a:lnTo>
                    <a:lnTo>
                      <a:pt x="855" y="1490"/>
                    </a:lnTo>
                    <a:lnTo>
                      <a:pt x="843" y="1464"/>
                    </a:lnTo>
                    <a:lnTo>
                      <a:pt x="833" y="1443"/>
                    </a:lnTo>
                    <a:lnTo>
                      <a:pt x="826" y="1429"/>
                    </a:lnTo>
                    <a:lnTo>
                      <a:pt x="824" y="1425"/>
                    </a:lnTo>
                    <a:lnTo>
                      <a:pt x="808" y="1398"/>
                    </a:lnTo>
                    <a:lnTo>
                      <a:pt x="792" y="1365"/>
                    </a:lnTo>
                    <a:lnTo>
                      <a:pt x="777" y="1327"/>
                    </a:lnTo>
                    <a:lnTo>
                      <a:pt x="763" y="1289"/>
                    </a:lnTo>
                    <a:lnTo>
                      <a:pt x="750" y="1252"/>
                    </a:lnTo>
                    <a:lnTo>
                      <a:pt x="741" y="1222"/>
                    </a:lnTo>
                    <a:lnTo>
                      <a:pt x="735" y="1202"/>
                    </a:lnTo>
                    <a:lnTo>
                      <a:pt x="733" y="1194"/>
                    </a:lnTo>
                    <a:lnTo>
                      <a:pt x="751" y="1150"/>
                    </a:lnTo>
                    <a:lnTo>
                      <a:pt x="724" y="1176"/>
                    </a:lnTo>
                    <a:lnTo>
                      <a:pt x="689" y="1176"/>
                    </a:lnTo>
                    <a:lnTo>
                      <a:pt x="661" y="1150"/>
                    </a:lnTo>
                    <a:lnTo>
                      <a:pt x="671" y="1184"/>
                    </a:lnTo>
                    <a:lnTo>
                      <a:pt x="667" y="1195"/>
                    </a:lnTo>
                    <a:lnTo>
                      <a:pt x="658" y="1225"/>
                    </a:lnTo>
                    <a:lnTo>
                      <a:pt x="644" y="1270"/>
                    </a:lnTo>
                    <a:lnTo>
                      <a:pt x="628" y="1322"/>
                    </a:lnTo>
                    <a:lnTo>
                      <a:pt x="612" y="1376"/>
                    </a:lnTo>
                    <a:lnTo>
                      <a:pt x="597" y="1427"/>
                    </a:lnTo>
                    <a:lnTo>
                      <a:pt x="587" y="1468"/>
                    </a:lnTo>
                    <a:lnTo>
                      <a:pt x="581" y="1496"/>
                    </a:lnTo>
                    <a:lnTo>
                      <a:pt x="577" y="1514"/>
                    </a:lnTo>
                    <a:lnTo>
                      <a:pt x="570" y="1535"/>
                    </a:lnTo>
                    <a:lnTo>
                      <a:pt x="562" y="1555"/>
                    </a:lnTo>
                    <a:lnTo>
                      <a:pt x="554" y="1573"/>
                    </a:lnTo>
                    <a:lnTo>
                      <a:pt x="545" y="1590"/>
                    </a:lnTo>
                    <a:lnTo>
                      <a:pt x="538" y="1604"/>
                    </a:lnTo>
                    <a:lnTo>
                      <a:pt x="534" y="1612"/>
                    </a:lnTo>
                    <a:lnTo>
                      <a:pt x="531" y="1616"/>
                    </a:lnTo>
                    <a:lnTo>
                      <a:pt x="312" y="1618"/>
                    </a:lnTo>
                    <a:lnTo>
                      <a:pt x="314" y="1608"/>
                    </a:lnTo>
                    <a:lnTo>
                      <a:pt x="317" y="1580"/>
                    </a:lnTo>
                    <a:lnTo>
                      <a:pt x="323" y="1539"/>
                    </a:lnTo>
                    <a:lnTo>
                      <a:pt x="330" y="1490"/>
                    </a:lnTo>
                    <a:lnTo>
                      <a:pt x="337" y="1438"/>
                    </a:lnTo>
                    <a:lnTo>
                      <a:pt x="345" y="1388"/>
                    </a:lnTo>
                    <a:lnTo>
                      <a:pt x="352" y="1344"/>
                    </a:lnTo>
                    <a:lnTo>
                      <a:pt x="358" y="1312"/>
                    </a:lnTo>
                    <a:lnTo>
                      <a:pt x="365" y="1281"/>
                    </a:lnTo>
                    <a:lnTo>
                      <a:pt x="375" y="1241"/>
                    </a:lnTo>
                    <a:lnTo>
                      <a:pt x="383" y="1198"/>
                    </a:lnTo>
                    <a:lnTo>
                      <a:pt x="392" y="1153"/>
                    </a:lnTo>
                    <a:lnTo>
                      <a:pt x="400" y="1110"/>
                    </a:lnTo>
                    <a:lnTo>
                      <a:pt x="407" y="1074"/>
                    </a:lnTo>
                    <a:lnTo>
                      <a:pt x="411" y="1049"/>
                    </a:lnTo>
                    <a:lnTo>
                      <a:pt x="413" y="1038"/>
                    </a:lnTo>
                    <a:lnTo>
                      <a:pt x="413" y="1019"/>
                    </a:lnTo>
                    <a:lnTo>
                      <a:pt x="414" y="983"/>
                    </a:lnTo>
                    <a:lnTo>
                      <a:pt x="414" y="947"/>
                    </a:lnTo>
                    <a:lnTo>
                      <a:pt x="413" y="920"/>
                    </a:lnTo>
                    <a:lnTo>
                      <a:pt x="413" y="901"/>
                    </a:lnTo>
                    <a:lnTo>
                      <a:pt x="415" y="880"/>
                    </a:lnTo>
                    <a:lnTo>
                      <a:pt x="418" y="865"/>
                    </a:lnTo>
                    <a:lnTo>
                      <a:pt x="421" y="858"/>
                    </a:lnTo>
                    <a:lnTo>
                      <a:pt x="438" y="864"/>
                    </a:lnTo>
                    <a:lnTo>
                      <a:pt x="453" y="866"/>
                    </a:lnTo>
                    <a:lnTo>
                      <a:pt x="467" y="866"/>
                    </a:lnTo>
                    <a:lnTo>
                      <a:pt x="477" y="865"/>
                    </a:lnTo>
                    <a:lnTo>
                      <a:pt x="486" y="863"/>
                    </a:lnTo>
                    <a:lnTo>
                      <a:pt x="493" y="860"/>
                    </a:lnTo>
                    <a:lnTo>
                      <a:pt x="498" y="859"/>
                    </a:lnTo>
                    <a:lnTo>
                      <a:pt x="499" y="858"/>
                    </a:lnTo>
                    <a:lnTo>
                      <a:pt x="478" y="857"/>
                    </a:lnTo>
                    <a:lnTo>
                      <a:pt x="461" y="855"/>
                    </a:lnTo>
                    <a:lnTo>
                      <a:pt x="446" y="850"/>
                    </a:lnTo>
                    <a:lnTo>
                      <a:pt x="433" y="845"/>
                    </a:lnTo>
                    <a:lnTo>
                      <a:pt x="424" y="841"/>
                    </a:lnTo>
                    <a:lnTo>
                      <a:pt x="418" y="836"/>
                    </a:lnTo>
                    <a:lnTo>
                      <a:pt x="414" y="834"/>
                    </a:lnTo>
                    <a:lnTo>
                      <a:pt x="413" y="833"/>
                    </a:lnTo>
                    <a:lnTo>
                      <a:pt x="441" y="836"/>
                    </a:lnTo>
                    <a:lnTo>
                      <a:pt x="468" y="836"/>
                    </a:lnTo>
                    <a:lnTo>
                      <a:pt x="490" y="834"/>
                    </a:lnTo>
                    <a:lnTo>
                      <a:pt x="508" y="830"/>
                    </a:lnTo>
                    <a:lnTo>
                      <a:pt x="522" y="826"/>
                    </a:lnTo>
                    <a:lnTo>
                      <a:pt x="532" y="821"/>
                    </a:lnTo>
                    <a:lnTo>
                      <a:pt x="538" y="818"/>
                    </a:lnTo>
                    <a:lnTo>
                      <a:pt x="540" y="816"/>
                    </a:lnTo>
                    <a:lnTo>
                      <a:pt x="520" y="820"/>
                    </a:lnTo>
                    <a:lnTo>
                      <a:pt x="497" y="821"/>
                    </a:lnTo>
                    <a:lnTo>
                      <a:pt x="475" y="820"/>
                    </a:lnTo>
                    <a:lnTo>
                      <a:pt x="454" y="819"/>
                    </a:lnTo>
                    <a:lnTo>
                      <a:pt x="436" y="818"/>
                    </a:lnTo>
                    <a:lnTo>
                      <a:pt x="421" y="815"/>
                    </a:lnTo>
                    <a:lnTo>
                      <a:pt x="410" y="814"/>
                    </a:lnTo>
                    <a:lnTo>
                      <a:pt x="407" y="813"/>
                    </a:lnTo>
                    <a:lnTo>
                      <a:pt x="405" y="795"/>
                    </a:lnTo>
                    <a:lnTo>
                      <a:pt x="398" y="754"/>
                    </a:lnTo>
                    <a:lnTo>
                      <a:pt x="388" y="711"/>
                    </a:lnTo>
                    <a:lnTo>
                      <a:pt x="382" y="685"/>
                    </a:lnTo>
                    <a:lnTo>
                      <a:pt x="377" y="677"/>
                    </a:lnTo>
                    <a:lnTo>
                      <a:pt x="371" y="664"/>
                    </a:lnTo>
                    <a:lnTo>
                      <a:pt x="364" y="648"/>
                    </a:lnTo>
                    <a:lnTo>
                      <a:pt x="355" y="630"/>
                    </a:lnTo>
                    <a:lnTo>
                      <a:pt x="346" y="609"/>
                    </a:lnTo>
                    <a:lnTo>
                      <a:pt x="335" y="588"/>
                    </a:lnTo>
                    <a:lnTo>
                      <a:pt x="325" y="568"/>
                    </a:lnTo>
                    <a:lnTo>
                      <a:pt x="315" y="548"/>
                    </a:lnTo>
                    <a:lnTo>
                      <a:pt x="304" y="527"/>
                    </a:lnTo>
                    <a:lnTo>
                      <a:pt x="295" y="502"/>
                    </a:lnTo>
                    <a:lnTo>
                      <a:pt x="287" y="477"/>
                    </a:lnTo>
                    <a:lnTo>
                      <a:pt x="280" y="451"/>
                    </a:lnTo>
                    <a:lnTo>
                      <a:pt x="274" y="428"/>
                    </a:lnTo>
                    <a:lnTo>
                      <a:pt x="270" y="410"/>
                    </a:lnTo>
                    <a:lnTo>
                      <a:pt x="267" y="397"/>
                    </a:lnTo>
                    <a:lnTo>
                      <a:pt x="266" y="393"/>
                    </a:lnTo>
                    <a:lnTo>
                      <a:pt x="251" y="406"/>
                    </a:lnTo>
                    <a:lnTo>
                      <a:pt x="235" y="419"/>
                    </a:lnTo>
                    <a:lnTo>
                      <a:pt x="219" y="428"/>
                    </a:lnTo>
                    <a:lnTo>
                      <a:pt x="203" y="436"/>
                    </a:lnTo>
                    <a:lnTo>
                      <a:pt x="188" y="442"/>
                    </a:lnTo>
                    <a:lnTo>
                      <a:pt x="177" y="447"/>
                    </a:lnTo>
                    <a:lnTo>
                      <a:pt x="168" y="449"/>
                    </a:lnTo>
                    <a:lnTo>
                      <a:pt x="166" y="450"/>
                    </a:lnTo>
                    <a:lnTo>
                      <a:pt x="182" y="451"/>
                    </a:lnTo>
                    <a:lnTo>
                      <a:pt x="196" y="450"/>
                    </a:lnTo>
                    <a:lnTo>
                      <a:pt x="208" y="449"/>
                    </a:lnTo>
                    <a:lnTo>
                      <a:pt x="218" y="446"/>
                    </a:lnTo>
                    <a:lnTo>
                      <a:pt x="226" y="443"/>
                    </a:lnTo>
                    <a:lnTo>
                      <a:pt x="232" y="441"/>
                    </a:lnTo>
                    <a:lnTo>
                      <a:pt x="235" y="440"/>
                    </a:lnTo>
                    <a:lnTo>
                      <a:pt x="236" y="439"/>
                    </a:lnTo>
                    <a:lnTo>
                      <a:pt x="227" y="521"/>
                    </a:lnTo>
                    <a:lnTo>
                      <a:pt x="219" y="582"/>
                    </a:lnTo>
                    <a:lnTo>
                      <a:pt x="213" y="620"/>
                    </a:lnTo>
                    <a:lnTo>
                      <a:pt x="211" y="632"/>
                    </a:lnTo>
                    <a:lnTo>
                      <a:pt x="204" y="643"/>
                    </a:lnTo>
                    <a:lnTo>
                      <a:pt x="193" y="652"/>
                    </a:lnTo>
                    <a:lnTo>
                      <a:pt x="180" y="662"/>
                    </a:lnTo>
                    <a:lnTo>
                      <a:pt x="166" y="671"/>
                    </a:lnTo>
                    <a:lnTo>
                      <a:pt x="152" y="679"/>
                    </a:lnTo>
                    <a:lnTo>
                      <a:pt x="141" y="686"/>
                    </a:lnTo>
                    <a:lnTo>
                      <a:pt x="134" y="691"/>
                    </a:lnTo>
                    <a:lnTo>
                      <a:pt x="130" y="692"/>
                    </a:lnTo>
                    <a:lnTo>
                      <a:pt x="126" y="696"/>
                    </a:lnTo>
                    <a:lnTo>
                      <a:pt x="115" y="704"/>
                    </a:lnTo>
                    <a:lnTo>
                      <a:pt x="98" y="715"/>
                    </a:lnTo>
                    <a:lnTo>
                      <a:pt x="79" y="728"/>
                    </a:lnTo>
                    <a:lnTo>
                      <a:pt x="58" y="740"/>
                    </a:lnTo>
                    <a:lnTo>
                      <a:pt x="38" y="751"/>
                    </a:lnTo>
                    <a:lnTo>
                      <a:pt x="22" y="758"/>
                    </a:lnTo>
                    <a:lnTo>
                      <a:pt x="10" y="758"/>
                    </a:lnTo>
                    <a:close/>
                  </a:path>
                </a:pathLst>
              </a:custGeom>
              <a:solidFill>
                <a:srgbClr val="D3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2" name="Freeform 19"/>
              <p:cNvSpPr>
                <a:spLocks/>
              </p:cNvSpPr>
              <p:nvPr/>
            </p:nvSpPr>
            <p:spPr bwMode="auto">
              <a:xfrm>
                <a:off x="4558" y="2432"/>
                <a:ext cx="202" cy="168"/>
              </a:xfrm>
              <a:custGeom>
                <a:avLst/>
                <a:gdLst>
                  <a:gd name="T0" fmla="*/ 17 w 403"/>
                  <a:gd name="T1" fmla="*/ 7 h 337"/>
                  <a:gd name="T2" fmla="*/ 14 w 403"/>
                  <a:gd name="T3" fmla="*/ 5 h 337"/>
                  <a:gd name="T4" fmla="*/ 8 w 403"/>
                  <a:gd name="T5" fmla="*/ 5 h 337"/>
                  <a:gd name="T6" fmla="*/ 3 w 403"/>
                  <a:gd name="T7" fmla="*/ 11 h 337"/>
                  <a:gd name="T8" fmla="*/ 0 w 403"/>
                  <a:gd name="T9" fmla="*/ 19 h 337"/>
                  <a:gd name="T10" fmla="*/ 1 w 403"/>
                  <a:gd name="T11" fmla="*/ 25 h 337"/>
                  <a:gd name="T12" fmla="*/ 3 w 403"/>
                  <a:gd name="T13" fmla="*/ 34 h 337"/>
                  <a:gd name="T14" fmla="*/ 9 w 403"/>
                  <a:gd name="T15" fmla="*/ 40 h 337"/>
                  <a:gd name="T16" fmla="*/ 14 w 403"/>
                  <a:gd name="T17" fmla="*/ 42 h 337"/>
                  <a:gd name="T18" fmla="*/ 17 w 403"/>
                  <a:gd name="T19" fmla="*/ 42 h 337"/>
                  <a:gd name="T20" fmla="*/ 22 w 403"/>
                  <a:gd name="T21" fmla="*/ 41 h 337"/>
                  <a:gd name="T22" fmla="*/ 27 w 403"/>
                  <a:gd name="T23" fmla="*/ 38 h 337"/>
                  <a:gd name="T24" fmla="*/ 39 w 403"/>
                  <a:gd name="T25" fmla="*/ 36 h 337"/>
                  <a:gd name="T26" fmla="*/ 45 w 403"/>
                  <a:gd name="T27" fmla="*/ 34 h 337"/>
                  <a:gd name="T28" fmla="*/ 47 w 403"/>
                  <a:gd name="T29" fmla="*/ 32 h 337"/>
                  <a:gd name="T30" fmla="*/ 47 w 403"/>
                  <a:gd name="T31" fmla="*/ 29 h 337"/>
                  <a:gd name="T32" fmla="*/ 47 w 403"/>
                  <a:gd name="T33" fmla="*/ 28 h 337"/>
                  <a:gd name="T34" fmla="*/ 48 w 403"/>
                  <a:gd name="T35" fmla="*/ 27 h 337"/>
                  <a:gd name="T36" fmla="*/ 49 w 403"/>
                  <a:gd name="T37" fmla="*/ 25 h 337"/>
                  <a:gd name="T38" fmla="*/ 50 w 403"/>
                  <a:gd name="T39" fmla="*/ 24 h 337"/>
                  <a:gd name="T40" fmla="*/ 50 w 403"/>
                  <a:gd name="T41" fmla="*/ 22 h 337"/>
                  <a:gd name="T42" fmla="*/ 49 w 403"/>
                  <a:gd name="T43" fmla="*/ 19 h 337"/>
                  <a:gd name="T44" fmla="*/ 50 w 403"/>
                  <a:gd name="T45" fmla="*/ 17 h 337"/>
                  <a:gd name="T46" fmla="*/ 51 w 403"/>
                  <a:gd name="T47" fmla="*/ 14 h 337"/>
                  <a:gd name="T48" fmla="*/ 49 w 403"/>
                  <a:gd name="T49" fmla="*/ 12 h 337"/>
                  <a:gd name="T50" fmla="*/ 49 w 403"/>
                  <a:gd name="T51" fmla="*/ 11 h 337"/>
                  <a:gd name="T52" fmla="*/ 50 w 403"/>
                  <a:gd name="T53" fmla="*/ 10 h 337"/>
                  <a:gd name="T54" fmla="*/ 50 w 403"/>
                  <a:gd name="T55" fmla="*/ 7 h 337"/>
                  <a:gd name="T56" fmla="*/ 49 w 403"/>
                  <a:gd name="T57" fmla="*/ 5 h 337"/>
                  <a:gd name="T58" fmla="*/ 47 w 403"/>
                  <a:gd name="T59" fmla="*/ 4 h 337"/>
                  <a:gd name="T60" fmla="*/ 44 w 403"/>
                  <a:gd name="T61" fmla="*/ 3 h 337"/>
                  <a:gd name="T62" fmla="*/ 42 w 403"/>
                  <a:gd name="T63" fmla="*/ 2 h 337"/>
                  <a:gd name="T64" fmla="*/ 41 w 403"/>
                  <a:gd name="T65" fmla="*/ 2 h 337"/>
                  <a:gd name="T66" fmla="*/ 40 w 403"/>
                  <a:gd name="T67" fmla="*/ 2 h 337"/>
                  <a:gd name="T68" fmla="*/ 38 w 403"/>
                  <a:gd name="T69" fmla="*/ 2 h 337"/>
                  <a:gd name="T70" fmla="*/ 37 w 403"/>
                  <a:gd name="T71" fmla="*/ 3 h 337"/>
                  <a:gd name="T72" fmla="*/ 36 w 403"/>
                  <a:gd name="T73" fmla="*/ 2 h 337"/>
                  <a:gd name="T74" fmla="*/ 35 w 403"/>
                  <a:gd name="T75" fmla="*/ 1 h 337"/>
                  <a:gd name="T76" fmla="*/ 34 w 403"/>
                  <a:gd name="T77" fmla="*/ 0 h 337"/>
                  <a:gd name="T78" fmla="*/ 32 w 403"/>
                  <a:gd name="T79" fmla="*/ 0 h 337"/>
                  <a:gd name="T80" fmla="*/ 30 w 403"/>
                  <a:gd name="T81" fmla="*/ 0 h 337"/>
                  <a:gd name="T82" fmla="*/ 29 w 403"/>
                  <a:gd name="T83" fmla="*/ 1 h 337"/>
                  <a:gd name="T84" fmla="*/ 28 w 403"/>
                  <a:gd name="T85" fmla="*/ 2 h 337"/>
                  <a:gd name="T86" fmla="*/ 27 w 403"/>
                  <a:gd name="T87" fmla="*/ 3 h 337"/>
                  <a:gd name="T88" fmla="*/ 26 w 403"/>
                  <a:gd name="T89" fmla="*/ 4 h 337"/>
                  <a:gd name="T90" fmla="*/ 24 w 403"/>
                  <a:gd name="T91" fmla="*/ 5 h 337"/>
                  <a:gd name="T92" fmla="*/ 23 w 403"/>
                  <a:gd name="T93" fmla="*/ 6 h 337"/>
                  <a:gd name="T94" fmla="*/ 22 w 403"/>
                  <a:gd name="T95" fmla="*/ 8 h 337"/>
                  <a:gd name="T96" fmla="*/ 22 w 403"/>
                  <a:gd name="T97" fmla="*/ 9 h 337"/>
                  <a:gd name="T98" fmla="*/ 21 w 403"/>
                  <a:gd name="T99" fmla="*/ 8 h 337"/>
                  <a:gd name="T100" fmla="*/ 19 w 403"/>
                  <a:gd name="T101" fmla="*/ 8 h 33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3"/>
                  <a:gd name="T154" fmla="*/ 0 h 337"/>
                  <a:gd name="T155" fmla="*/ 403 w 403"/>
                  <a:gd name="T156" fmla="*/ 337 h 33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3" h="337">
                    <a:moveTo>
                      <a:pt x="140" y="63"/>
                    </a:moveTo>
                    <a:lnTo>
                      <a:pt x="135" y="59"/>
                    </a:lnTo>
                    <a:lnTo>
                      <a:pt x="123" y="52"/>
                    </a:lnTo>
                    <a:lnTo>
                      <a:pt x="106" y="44"/>
                    </a:lnTo>
                    <a:lnTo>
                      <a:pt x="85" y="41"/>
                    </a:lnTo>
                    <a:lnTo>
                      <a:pt x="64" y="46"/>
                    </a:lnTo>
                    <a:lnTo>
                      <a:pt x="40" y="63"/>
                    </a:lnTo>
                    <a:lnTo>
                      <a:pt x="19" y="95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1" y="177"/>
                    </a:lnTo>
                    <a:lnTo>
                      <a:pt x="5" y="205"/>
                    </a:lnTo>
                    <a:lnTo>
                      <a:pt x="12" y="239"/>
                    </a:lnTo>
                    <a:lnTo>
                      <a:pt x="23" y="273"/>
                    </a:lnTo>
                    <a:lnTo>
                      <a:pt x="42" y="303"/>
                    </a:lnTo>
                    <a:lnTo>
                      <a:pt x="68" y="325"/>
                    </a:lnTo>
                    <a:lnTo>
                      <a:pt x="104" y="336"/>
                    </a:lnTo>
                    <a:lnTo>
                      <a:pt x="107" y="336"/>
                    </a:lnTo>
                    <a:lnTo>
                      <a:pt x="116" y="337"/>
                    </a:lnTo>
                    <a:lnTo>
                      <a:pt x="131" y="337"/>
                    </a:lnTo>
                    <a:lnTo>
                      <a:pt x="149" y="334"/>
                    </a:lnTo>
                    <a:lnTo>
                      <a:pt x="169" y="331"/>
                    </a:lnTo>
                    <a:lnTo>
                      <a:pt x="191" y="323"/>
                    </a:lnTo>
                    <a:lnTo>
                      <a:pt x="212" y="310"/>
                    </a:lnTo>
                    <a:lnTo>
                      <a:pt x="232" y="293"/>
                    </a:lnTo>
                    <a:lnTo>
                      <a:pt x="305" y="289"/>
                    </a:lnTo>
                    <a:lnTo>
                      <a:pt x="356" y="277"/>
                    </a:lnTo>
                    <a:lnTo>
                      <a:pt x="358" y="276"/>
                    </a:lnTo>
                    <a:lnTo>
                      <a:pt x="364" y="270"/>
                    </a:lnTo>
                    <a:lnTo>
                      <a:pt x="370" y="261"/>
                    </a:lnTo>
                    <a:lnTo>
                      <a:pt x="373" y="246"/>
                    </a:lnTo>
                    <a:lnTo>
                      <a:pt x="373" y="235"/>
                    </a:lnTo>
                    <a:lnTo>
                      <a:pt x="371" y="232"/>
                    </a:lnTo>
                    <a:lnTo>
                      <a:pt x="371" y="231"/>
                    </a:lnTo>
                    <a:lnTo>
                      <a:pt x="374" y="223"/>
                    </a:lnTo>
                    <a:lnTo>
                      <a:pt x="378" y="216"/>
                    </a:lnTo>
                    <a:lnTo>
                      <a:pt x="384" y="210"/>
                    </a:lnTo>
                    <a:lnTo>
                      <a:pt x="389" y="205"/>
                    </a:lnTo>
                    <a:lnTo>
                      <a:pt x="395" y="200"/>
                    </a:lnTo>
                    <a:lnTo>
                      <a:pt x="400" y="194"/>
                    </a:lnTo>
                    <a:lnTo>
                      <a:pt x="401" y="187"/>
                    </a:lnTo>
                    <a:lnTo>
                      <a:pt x="400" y="180"/>
                    </a:lnTo>
                    <a:lnTo>
                      <a:pt x="394" y="172"/>
                    </a:lnTo>
                    <a:lnTo>
                      <a:pt x="387" y="157"/>
                    </a:lnTo>
                    <a:lnTo>
                      <a:pt x="391" y="147"/>
                    </a:lnTo>
                    <a:lnTo>
                      <a:pt x="397" y="137"/>
                    </a:lnTo>
                    <a:lnTo>
                      <a:pt x="403" y="128"/>
                    </a:lnTo>
                    <a:lnTo>
                      <a:pt x="402" y="118"/>
                    </a:lnTo>
                    <a:lnTo>
                      <a:pt x="396" y="107"/>
                    </a:lnTo>
                    <a:lnTo>
                      <a:pt x="391" y="99"/>
                    </a:lnTo>
                    <a:lnTo>
                      <a:pt x="387" y="96"/>
                    </a:lnTo>
                    <a:lnTo>
                      <a:pt x="391" y="89"/>
                    </a:lnTo>
                    <a:lnTo>
                      <a:pt x="394" y="86"/>
                    </a:lnTo>
                    <a:lnTo>
                      <a:pt x="396" y="81"/>
                    </a:lnTo>
                    <a:lnTo>
                      <a:pt x="396" y="73"/>
                    </a:lnTo>
                    <a:lnTo>
                      <a:pt x="393" y="57"/>
                    </a:lnTo>
                    <a:lnTo>
                      <a:pt x="389" y="46"/>
                    </a:lnTo>
                    <a:lnTo>
                      <a:pt x="385" y="41"/>
                    </a:lnTo>
                    <a:lnTo>
                      <a:pt x="379" y="37"/>
                    </a:lnTo>
                    <a:lnTo>
                      <a:pt x="371" y="35"/>
                    </a:lnTo>
                    <a:lnTo>
                      <a:pt x="362" y="33"/>
                    </a:lnTo>
                    <a:lnTo>
                      <a:pt x="349" y="29"/>
                    </a:lnTo>
                    <a:lnTo>
                      <a:pt x="333" y="22"/>
                    </a:lnTo>
                    <a:lnTo>
                      <a:pt x="332" y="22"/>
                    </a:lnTo>
                    <a:lnTo>
                      <a:pt x="330" y="21"/>
                    </a:lnTo>
                    <a:lnTo>
                      <a:pt x="325" y="20"/>
                    </a:lnTo>
                    <a:lnTo>
                      <a:pt x="320" y="20"/>
                    </a:lnTo>
                    <a:lnTo>
                      <a:pt x="313" y="20"/>
                    </a:lnTo>
                    <a:lnTo>
                      <a:pt x="308" y="21"/>
                    </a:lnTo>
                    <a:lnTo>
                      <a:pt x="301" y="23"/>
                    </a:lnTo>
                    <a:lnTo>
                      <a:pt x="294" y="28"/>
                    </a:lnTo>
                    <a:lnTo>
                      <a:pt x="293" y="27"/>
                    </a:lnTo>
                    <a:lnTo>
                      <a:pt x="290" y="23"/>
                    </a:lnTo>
                    <a:lnTo>
                      <a:pt x="287" y="19"/>
                    </a:lnTo>
                    <a:lnTo>
                      <a:pt x="283" y="14"/>
                    </a:lnTo>
                    <a:lnTo>
                      <a:pt x="278" y="10"/>
                    </a:lnTo>
                    <a:lnTo>
                      <a:pt x="272" y="5"/>
                    </a:lnTo>
                    <a:lnTo>
                      <a:pt x="266" y="2"/>
                    </a:lnTo>
                    <a:lnTo>
                      <a:pt x="259" y="0"/>
                    </a:lnTo>
                    <a:lnTo>
                      <a:pt x="252" y="2"/>
                    </a:lnTo>
                    <a:lnTo>
                      <a:pt x="244" y="4"/>
                    </a:lnTo>
                    <a:lnTo>
                      <a:pt x="237" y="6"/>
                    </a:lnTo>
                    <a:lnTo>
                      <a:pt x="230" y="10"/>
                    </a:lnTo>
                    <a:lnTo>
                      <a:pt x="225" y="13"/>
                    </a:lnTo>
                    <a:lnTo>
                      <a:pt x="220" y="18"/>
                    </a:lnTo>
                    <a:lnTo>
                      <a:pt x="217" y="22"/>
                    </a:lnTo>
                    <a:lnTo>
                      <a:pt x="214" y="26"/>
                    </a:lnTo>
                    <a:lnTo>
                      <a:pt x="212" y="30"/>
                    </a:lnTo>
                    <a:lnTo>
                      <a:pt x="209" y="34"/>
                    </a:lnTo>
                    <a:lnTo>
                      <a:pt x="203" y="38"/>
                    </a:lnTo>
                    <a:lnTo>
                      <a:pt x="197" y="42"/>
                    </a:lnTo>
                    <a:lnTo>
                      <a:pt x="191" y="46"/>
                    </a:lnTo>
                    <a:lnTo>
                      <a:pt x="187" y="50"/>
                    </a:lnTo>
                    <a:lnTo>
                      <a:pt x="182" y="55"/>
                    </a:lnTo>
                    <a:lnTo>
                      <a:pt x="179" y="59"/>
                    </a:lnTo>
                    <a:lnTo>
                      <a:pt x="175" y="66"/>
                    </a:lnTo>
                    <a:lnTo>
                      <a:pt x="173" y="71"/>
                    </a:lnTo>
                    <a:lnTo>
                      <a:pt x="172" y="72"/>
                    </a:lnTo>
                    <a:lnTo>
                      <a:pt x="167" y="71"/>
                    </a:lnTo>
                    <a:lnTo>
                      <a:pt x="158" y="69"/>
                    </a:lnTo>
                    <a:lnTo>
                      <a:pt x="148" y="66"/>
                    </a:lnTo>
                    <a:lnTo>
                      <a:pt x="14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3" name="Freeform 20"/>
              <p:cNvSpPr>
                <a:spLocks/>
              </p:cNvSpPr>
              <p:nvPr/>
            </p:nvSpPr>
            <p:spPr bwMode="auto">
              <a:xfrm>
                <a:off x="4298" y="2245"/>
                <a:ext cx="38" cy="177"/>
              </a:xfrm>
              <a:custGeom>
                <a:avLst/>
                <a:gdLst>
                  <a:gd name="T0" fmla="*/ 0 w 76"/>
                  <a:gd name="T1" fmla="*/ 0 h 356"/>
                  <a:gd name="T2" fmla="*/ 1 w 76"/>
                  <a:gd name="T3" fmla="*/ 1 h 356"/>
                  <a:gd name="T4" fmla="*/ 1 w 76"/>
                  <a:gd name="T5" fmla="*/ 3 h 356"/>
                  <a:gd name="T6" fmla="*/ 3 w 76"/>
                  <a:gd name="T7" fmla="*/ 6 h 356"/>
                  <a:gd name="T8" fmla="*/ 5 w 76"/>
                  <a:gd name="T9" fmla="*/ 10 h 356"/>
                  <a:gd name="T10" fmla="*/ 6 w 76"/>
                  <a:gd name="T11" fmla="*/ 16 h 356"/>
                  <a:gd name="T12" fmla="*/ 7 w 76"/>
                  <a:gd name="T13" fmla="*/ 24 h 356"/>
                  <a:gd name="T14" fmla="*/ 8 w 76"/>
                  <a:gd name="T15" fmla="*/ 33 h 356"/>
                  <a:gd name="T16" fmla="*/ 7 w 76"/>
                  <a:gd name="T17" fmla="*/ 44 h 356"/>
                  <a:gd name="T18" fmla="*/ 8 w 76"/>
                  <a:gd name="T19" fmla="*/ 43 h 356"/>
                  <a:gd name="T20" fmla="*/ 9 w 76"/>
                  <a:gd name="T21" fmla="*/ 40 h 356"/>
                  <a:gd name="T22" fmla="*/ 9 w 76"/>
                  <a:gd name="T23" fmla="*/ 36 h 356"/>
                  <a:gd name="T24" fmla="*/ 10 w 76"/>
                  <a:gd name="T25" fmla="*/ 30 h 356"/>
                  <a:gd name="T26" fmla="*/ 10 w 76"/>
                  <a:gd name="T27" fmla="*/ 23 h 356"/>
                  <a:gd name="T28" fmla="*/ 9 w 76"/>
                  <a:gd name="T29" fmla="*/ 16 h 356"/>
                  <a:gd name="T30" fmla="*/ 6 w 76"/>
                  <a:gd name="T31" fmla="*/ 8 h 356"/>
                  <a:gd name="T32" fmla="*/ 2 w 76"/>
                  <a:gd name="T33" fmla="*/ 0 h 356"/>
                  <a:gd name="T34" fmla="*/ 0 w 76"/>
                  <a:gd name="T35" fmla="*/ 0 h 3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6"/>
                  <a:gd name="T55" fmla="*/ 0 h 356"/>
                  <a:gd name="T56" fmla="*/ 76 w 76"/>
                  <a:gd name="T57" fmla="*/ 356 h 3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6" h="356">
                    <a:moveTo>
                      <a:pt x="0" y="5"/>
                    </a:moveTo>
                    <a:lnTo>
                      <a:pt x="3" y="9"/>
                    </a:lnTo>
                    <a:lnTo>
                      <a:pt x="12" y="24"/>
                    </a:lnTo>
                    <a:lnTo>
                      <a:pt x="24" y="50"/>
                    </a:lnTo>
                    <a:lnTo>
                      <a:pt x="36" y="86"/>
                    </a:lnTo>
                    <a:lnTo>
                      <a:pt x="49" y="135"/>
                    </a:lnTo>
                    <a:lnTo>
                      <a:pt x="58" y="196"/>
                    </a:lnTo>
                    <a:lnTo>
                      <a:pt x="62" y="270"/>
                    </a:lnTo>
                    <a:lnTo>
                      <a:pt x="58" y="356"/>
                    </a:lnTo>
                    <a:lnTo>
                      <a:pt x="61" y="348"/>
                    </a:lnTo>
                    <a:lnTo>
                      <a:pt x="66" y="325"/>
                    </a:lnTo>
                    <a:lnTo>
                      <a:pt x="72" y="290"/>
                    </a:lnTo>
                    <a:lnTo>
                      <a:pt x="76" y="244"/>
                    </a:lnTo>
                    <a:lnTo>
                      <a:pt x="74" y="190"/>
                    </a:lnTo>
                    <a:lnTo>
                      <a:pt x="66" y="130"/>
                    </a:lnTo>
                    <a:lnTo>
                      <a:pt x="47" y="66"/>
                    </a:lnTo>
                    <a:lnTo>
                      <a:pt x="1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4" name="Freeform 21"/>
              <p:cNvSpPr>
                <a:spLocks/>
              </p:cNvSpPr>
              <p:nvPr/>
            </p:nvSpPr>
            <p:spPr bwMode="auto">
              <a:xfrm>
                <a:off x="4169" y="2267"/>
                <a:ext cx="95" cy="14"/>
              </a:xfrm>
              <a:custGeom>
                <a:avLst/>
                <a:gdLst>
                  <a:gd name="T0" fmla="*/ 1 w 189"/>
                  <a:gd name="T1" fmla="*/ 0 h 29"/>
                  <a:gd name="T2" fmla="*/ 2 w 189"/>
                  <a:gd name="T3" fmla="*/ 0 h 29"/>
                  <a:gd name="T4" fmla="*/ 4 w 189"/>
                  <a:gd name="T5" fmla="*/ 0 h 29"/>
                  <a:gd name="T6" fmla="*/ 7 w 189"/>
                  <a:gd name="T7" fmla="*/ 0 h 29"/>
                  <a:gd name="T8" fmla="*/ 10 w 189"/>
                  <a:gd name="T9" fmla="*/ 0 h 29"/>
                  <a:gd name="T10" fmla="*/ 14 w 189"/>
                  <a:gd name="T11" fmla="*/ 1 h 29"/>
                  <a:gd name="T12" fmla="*/ 18 w 189"/>
                  <a:gd name="T13" fmla="*/ 1 h 29"/>
                  <a:gd name="T14" fmla="*/ 21 w 189"/>
                  <a:gd name="T15" fmla="*/ 1 h 29"/>
                  <a:gd name="T16" fmla="*/ 23 w 189"/>
                  <a:gd name="T17" fmla="*/ 1 h 29"/>
                  <a:gd name="T18" fmla="*/ 24 w 189"/>
                  <a:gd name="T19" fmla="*/ 1 h 29"/>
                  <a:gd name="T20" fmla="*/ 24 w 189"/>
                  <a:gd name="T21" fmla="*/ 2 h 29"/>
                  <a:gd name="T22" fmla="*/ 24 w 189"/>
                  <a:gd name="T23" fmla="*/ 2 h 29"/>
                  <a:gd name="T24" fmla="*/ 22 w 189"/>
                  <a:gd name="T25" fmla="*/ 3 h 29"/>
                  <a:gd name="T26" fmla="*/ 2 w 189"/>
                  <a:gd name="T27" fmla="*/ 2 h 29"/>
                  <a:gd name="T28" fmla="*/ 1 w 189"/>
                  <a:gd name="T29" fmla="*/ 2 h 29"/>
                  <a:gd name="T30" fmla="*/ 1 w 189"/>
                  <a:gd name="T31" fmla="*/ 1 h 29"/>
                  <a:gd name="T32" fmla="*/ 0 w 189"/>
                  <a:gd name="T33" fmla="*/ 1 h 29"/>
                  <a:gd name="T34" fmla="*/ 1 w 189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89"/>
                  <a:gd name="T55" fmla="*/ 0 h 29"/>
                  <a:gd name="T56" fmla="*/ 189 w 189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89" h="29">
                    <a:moveTo>
                      <a:pt x="4" y="0"/>
                    </a:moveTo>
                    <a:lnTo>
                      <a:pt x="10" y="0"/>
                    </a:lnTo>
                    <a:lnTo>
                      <a:pt x="26" y="2"/>
                    </a:lnTo>
                    <a:lnTo>
                      <a:pt x="50" y="3"/>
                    </a:lnTo>
                    <a:lnTo>
                      <a:pt x="78" y="6"/>
                    </a:lnTo>
                    <a:lnTo>
                      <a:pt x="108" y="8"/>
                    </a:lnTo>
                    <a:lnTo>
                      <a:pt x="138" y="9"/>
                    </a:lnTo>
                    <a:lnTo>
                      <a:pt x="164" y="12"/>
                    </a:lnTo>
                    <a:lnTo>
                      <a:pt x="184" y="12"/>
                    </a:lnTo>
                    <a:lnTo>
                      <a:pt x="186" y="13"/>
                    </a:lnTo>
                    <a:lnTo>
                      <a:pt x="189" y="17"/>
                    </a:lnTo>
                    <a:lnTo>
                      <a:pt x="185" y="23"/>
                    </a:lnTo>
                    <a:lnTo>
                      <a:pt x="169" y="29"/>
                    </a:lnTo>
                    <a:lnTo>
                      <a:pt x="9" y="20"/>
                    </a:lnTo>
                    <a:lnTo>
                      <a:pt x="7" y="18"/>
                    </a:lnTo>
                    <a:lnTo>
                      <a:pt x="2" y="15"/>
                    </a:lnTo>
                    <a:lnTo>
                      <a:pt x="0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5" name="Freeform 22"/>
              <p:cNvSpPr>
                <a:spLocks/>
              </p:cNvSpPr>
              <p:nvPr/>
            </p:nvSpPr>
            <p:spPr bwMode="auto">
              <a:xfrm>
                <a:off x="4355" y="2236"/>
                <a:ext cx="53" cy="30"/>
              </a:xfrm>
              <a:custGeom>
                <a:avLst/>
                <a:gdLst>
                  <a:gd name="T0" fmla="*/ 0 w 106"/>
                  <a:gd name="T1" fmla="*/ 8 h 59"/>
                  <a:gd name="T2" fmla="*/ 1 w 106"/>
                  <a:gd name="T3" fmla="*/ 8 h 59"/>
                  <a:gd name="T4" fmla="*/ 2 w 106"/>
                  <a:gd name="T5" fmla="*/ 7 h 59"/>
                  <a:gd name="T6" fmla="*/ 3 w 106"/>
                  <a:gd name="T7" fmla="*/ 7 h 59"/>
                  <a:gd name="T8" fmla="*/ 6 w 106"/>
                  <a:gd name="T9" fmla="*/ 6 h 59"/>
                  <a:gd name="T10" fmla="*/ 8 w 106"/>
                  <a:gd name="T11" fmla="*/ 5 h 59"/>
                  <a:gd name="T12" fmla="*/ 10 w 106"/>
                  <a:gd name="T13" fmla="*/ 4 h 59"/>
                  <a:gd name="T14" fmla="*/ 12 w 106"/>
                  <a:gd name="T15" fmla="*/ 3 h 59"/>
                  <a:gd name="T16" fmla="*/ 13 w 106"/>
                  <a:gd name="T17" fmla="*/ 2 h 59"/>
                  <a:gd name="T18" fmla="*/ 13 w 106"/>
                  <a:gd name="T19" fmla="*/ 0 h 59"/>
                  <a:gd name="T20" fmla="*/ 12 w 106"/>
                  <a:gd name="T21" fmla="*/ 1 h 59"/>
                  <a:gd name="T22" fmla="*/ 11 w 106"/>
                  <a:gd name="T23" fmla="*/ 1 h 59"/>
                  <a:gd name="T24" fmla="*/ 10 w 106"/>
                  <a:gd name="T25" fmla="*/ 2 h 59"/>
                  <a:gd name="T26" fmla="*/ 8 w 106"/>
                  <a:gd name="T27" fmla="*/ 3 h 59"/>
                  <a:gd name="T28" fmla="*/ 6 w 106"/>
                  <a:gd name="T29" fmla="*/ 5 h 59"/>
                  <a:gd name="T30" fmla="*/ 4 w 106"/>
                  <a:gd name="T31" fmla="*/ 6 h 59"/>
                  <a:gd name="T32" fmla="*/ 2 w 106"/>
                  <a:gd name="T33" fmla="*/ 7 h 59"/>
                  <a:gd name="T34" fmla="*/ 0 w 106"/>
                  <a:gd name="T35" fmla="*/ 8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6"/>
                  <a:gd name="T55" fmla="*/ 0 h 59"/>
                  <a:gd name="T56" fmla="*/ 106 w 106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6" h="59">
                    <a:moveTo>
                      <a:pt x="0" y="59"/>
                    </a:moveTo>
                    <a:lnTo>
                      <a:pt x="3" y="58"/>
                    </a:lnTo>
                    <a:lnTo>
                      <a:pt x="12" y="55"/>
                    </a:lnTo>
                    <a:lnTo>
                      <a:pt x="26" y="51"/>
                    </a:lnTo>
                    <a:lnTo>
                      <a:pt x="44" y="45"/>
                    </a:lnTo>
                    <a:lnTo>
                      <a:pt x="61" y="39"/>
                    </a:lnTo>
                    <a:lnTo>
                      <a:pt x="78" y="31"/>
                    </a:lnTo>
                    <a:lnTo>
                      <a:pt x="94" y="23"/>
                    </a:lnTo>
                    <a:lnTo>
                      <a:pt x="106" y="14"/>
                    </a:lnTo>
                    <a:lnTo>
                      <a:pt x="97" y="0"/>
                    </a:lnTo>
                    <a:lnTo>
                      <a:pt x="94" y="2"/>
                    </a:lnTo>
                    <a:lnTo>
                      <a:pt x="86" y="7"/>
                    </a:lnTo>
                    <a:lnTo>
                      <a:pt x="75" y="14"/>
                    </a:lnTo>
                    <a:lnTo>
                      <a:pt x="61" y="23"/>
                    </a:lnTo>
                    <a:lnTo>
                      <a:pt x="45" y="33"/>
                    </a:lnTo>
                    <a:lnTo>
                      <a:pt x="29" y="43"/>
                    </a:lnTo>
                    <a:lnTo>
                      <a:pt x="14" y="5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6" name="Freeform 23"/>
              <p:cNvSpPr>
                <a:spLocks/>
              </p:cNvSpPr>
              <p:nvPr/>
            </p:nvSpPr>
            <p:spPr bwMode="auto">
              <a:xfrm>
                <a:off x="4601" y="2469"/>
                <a:ext cx="87" cy="115"/>
              </a:xfrm>
              <a:custGeom>
                <a:avLst/>
                <a:gdLst>
                  <a:gd name="T0" fmla="*/ 16 w 174"/>
                  <a:gd name="T1" fmla="*/ 1 h 231"/>
                  <a:gd name="T2" fmla="*/ 19 w 174"/>
                  <a:gd name="T3" fmla="*/ 1 h 231"/>
                  <a:gd name="T4" fmla="*/ 19 w 174"/>
                  <a:gd name="T5" fmla="*/ 2 h 231"/>
                  <a:gd name="T6" fmla="*/ 19 w 174"/>
                  <a:gd name="T7" fmla="*/ 4 h 231"/>
                  <a:gd name="T8" fmla="*/ 19 w 174"/>
                  <a:gd name="T9" fmla="*/ 6 h 231"/>
                  <a:gd name="T10" fmla="*/ 19 w 174"/>
                  <a:gd name="T11" fmla="*/ 7 h 231"/>
                  <a:gd name="T12" fmla="*/ 19 w 174"/>
                  <a:gd name="T13" fmla="*/ 9 h 231"/>
                  <a:gd name="T14" fmla="*/ 19 w 174"/>
                  <a:gd name="T15" fmla="*/ 11 h 231"/>
                  <a:gd name="T16" fmla="*/ 18 w 174"/>
                  <a:gd name="T17" fmla="*/ 14 h 231"/>
                  <a:gd name="T18" fmla="*/ 18 w 174"/>
                  <a:gd name="T19" fmla="*/ 16 h 231"/>
                  <a:gd name="T20" fmla="*/ 18 w 174"/>
                  <a:gd name="T21" fmla="*/ 18 h 231"/>
                  <a:gd name="T22" fmla="*/ 18 w 174"/>
                  <a:gd name="T23" fmla="*/ 19 h 231"/>
                  <a:gd name="T24" fmla="*/ 19 w 174"/>
                  <a:gd name="T25" fmla="*/ 20 h 231"/>
                  <a:gd name="T26" fmla="*/ 20 w 174"/>
                  <a:gd name="T27" fmla="*/ 21 h 231"/>
                  <a:gd name="T28" fmla="*/ 21 w 174"/>
                  <a:gd name="T29" fmla="*/ 22 h 231"/>
                  <a:gd name="T30" fmla="*/ 22 w 174"/>
                  <a:gd name="T31" fmla="*/ 22 h 231"/>
                  <a:gd name="T32" fmla="*/ 22 w 174"/>
                  <a:gd name="T33" fmla="*/ 23 h 231"/>
                  <a:gd name="T34" fmla="*/ 22 w 174"/>
                  <a:gd name="T35" fmla="*/ 23 h 231"/>
                  <a:gd name="T36" fmla="*/ 18 w 174"/>
                  <a:gd name="T37" fmla="*/ 26 h 231"/>
                  <a:gd name="T38" fmla="*/ 15 w 174"/>
                  <a:gd name="T39" fmla="*/ 28 h 231"/>
                  <a:gd name="T40" fmla="*/ 13 w 174"/>
                  <a:gd name="T41" fmla="*/ 28 h 231"/>
                  <a:gd name="T42" fmla="*/ 11 w 174"/>
                  <a:gd name="T43" fmla="*/ 28 h 231"/>
                  <a:gd name="T44" fmla="*/ 9 w 174"/>
                  <a:gd name="T45" fmla="*/ 28 h 231"/>
                  <a:gd name="T46" fmla="*/ 7 w 174"/>
                  <a:gd name="T47" fmla="*/ 28 h 231"/>
                  <a:gd name="T48" fmla="*/ 6 w 174"/>
                  <a:gd name="T49" fmla="*/ 28 h 231"/>
                  <a:gd name="T50" fmla="*/ 5 w 174"/>
                  <a:gd name="T51" fmla="*/ 27 h 231"/>
                  <a:gd name="T52" fmla="*/ 5 w 174"/>
                  <a:gd name="T53" fmla="*/ 27 h 231"/>
                  <a:gd name="T54" fmla="*/ 3 w 174"/>
                  <a:gd name="T55" fmla="*/ 26 h 231"/>
                  <a:gd name="T56" fmla="*/ 3 w 174"/>
                  <a:gd name="T57" fmla="*/ 24 h 231"/>
                  <a:gd name="T58" fmla="*/ 1 w 174"/>
                  <a:gd name="T59" fmla="*/ 23 h 231"/>
                  <a:gd name="T60" fmla="*/ 1 w 174"/>
                  <a:gd name="T61" fmla="*/ 21 h 231"/>
                  <a:gd name="T62" fmla="*/ 1 w 174"/>
                  <a:gd name="T63" fmla="*/ 18 h 231"/>
                  <a:gd name="T64" fmla="*/ 0 w 174"/>
                  <a:gd name="T65" fmla="*/ 16 h 231"/>
                  <a:gd name="T66" fmla="*/ 1 w 174"/>
                  <a:gd name="T67" fmla="*/ 14 h 231"/>
                  <a:gd name="T68" fmla="*/ 1 w 174"/>
                  <a:gd name="T69" fmla="*/ 12 h 231"/>
                  <a:gd name="T70" fmla="*/ 1 w 174"/>
                  <a:gd name="T71" fmla="*/ 10 h 231"/>
                  <a:gd name="T72" fmla="*/ 3 w 174"/>
                  <a:gd name="T73" fmla="*/ 8 h 231"/>
                  <a:gd name="T74" fmla="*/ 3 w 174"/>
                  <a:gd name="T75" fmla="*/ 6 h 231"/>
                  <a:gd name="T76" fmla="*/ 5 w 174"/>
                  <a:gd name="T77" fmla="*/ 3 h 231"/>
                  <a:gd name="T78" fmla="*/ 7 w 174"/>
                  <a:gd name="T79" fmla="*/ 2 h 231"/>
                  <a:gd name="T80" fmla="*/ 9 w 174"/>
                  <a:gd name="T81" fmla="*/ 0 h 231"/>
                  <a:gd name="T82" fmla="*/ 10 w 174"/>
                  <a:gd name="T83" fmla="*/ 0 h 231"/>
                  <a:gd name="T84" fmla="*/ 11 w 174"/>
                  <a:gd name="T85" fmla="*/ 0 h 231"/>
                  <a:gd name="T86" fmla="*/ 11 w 174"/>
                  <a:gd name="T87" fmla="*/ 0 h 231"/>
                  <a:gd name="T88" fmla="*/ 12 w 174"/>
                  <a:gd name="T89" fmla="*/ 0 h 231"/>
                  <a:gd name="T90" fmla="*/ 12 w 174"/>
                  <a:gd name="T91" fmla="*/ 0 h 231"/>
                  <a:gd name="T92" fmla="*/ 13 w 174"/>
                  <a:gd name="T93" fmla="*/ 0 h 231"/>
                  <a:gd name="T94" fmla="*/ 14 w 174"/>
                  <a:gd name="T95" fmla="*/ 0 h 231"/>
                  <a:gd name="T96" fmla="*/ 15 w 174"/>
                  <a:gd name="T97" fmla="*/ 0 h 231"/>
                  <a:gd name="T98" fmla="*/ 15 w 174"/>
                  <a:gd name="T99" fmla="*/ 1 h 231"/>
                  <a:gd name="T100" fmla="*/ 16 w 174"/>
                  <a:gd name="T101" fmla="*/ 1 h 23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4"/>
                  <a:gd name="T154" fmla="*/ 0 h 231"/>
                  <a:gd name="T155" fmla="*/ 174 w 174"/>
                  <a:gd name="T156" fmla="*/ 231 h 23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4" h="231">
                    <a:moveTo>
                      <a:pt x="125" y="13"/>
                    </a:moveTo>
                    <a:lnTo>
                      <a:pt x="150" y="11"/>
                    </a:lnTo>
                    <a:lnTo>
                      <a:pt x="149" y="18"/>
                    </a:lnTo>
                    <a:lnTo>
                      <a:pt x="147" y="32"/>
                    </a:lnTo>
                    <a:lnTo>
                      <a:pt x="145" y="49"/>
                    </a:lnTo>
                    <a:lnTo>
                      <a:pt x="148" y="61"/>
                    </a:lnTo>
                    <a:lnTo>
                      <a:pt x="149" y="73"/>
                    </a:lnTo>
                    <a:lnTo>
                      <a:pt x="145" y="90"/>
                    </a:lnTo>
                    <a:lnTo>
                      <a:pt x="141" y="112"/>
                    </a:lnTo>
                    <a:lnTo>
                      <a:pt x="137" y="134"/>
                    </a:lnTo>
                    <a:lnTo>
                      <a:pt x="139" y="144"/>
                    </a:lnTo>
                    <a:lnTo>
                      <a:pt x="142" y="155"/>
                    </a:lnTo>
                    <a:lnTo>
                      <a:pt x="148" y="164"/>
                    </a:lnTo>
                    <a:lnTo>
                      <a:pt x="155" y="171"/>
                    </a:lnTo>
                    <a:lnTo>
                      <a:pt x="162" y="178"/>
                    </a:lnTo>
                    <a:lnTo>
                      <a:pt x="169" y="182"/>
                    </a:lnTo>
                    <a:lnTo>
                      <a:pt x="173" y="185"/>
                    </a:lnTo>
                    <a:lnTo>
                      <a:pt x="174" y="186"/>
                    </a:lnTo>
                    <a:lnTo>
                      <a:pt x="140" y="214"/>
                    </a:lnTo>
                    <a:lnTo>
                      <a:pt x="120" y="224"/>
                    </a:lnTo>
                    <a:lnTo>
                      <a:pt x="102" y="228"/>
                    </a:lnTo>
                    <a:lnTo>
                      <a:pt x="86" y="231"/>
                    </a:lnTo>
                    <a:lnTo>
                      <a:pt x="71" y="229"/>
                    </a:lnTo>
                    <a:lnTo>
                      <a:pt x="59" y="227"/>
                    </a:lnTo>
                    <a:lnTo>
                      <a:pt x="50" y="225"/>
                    </a:lnTo>
                    <a:lnTo>
                      <a:pt x="44" y="223"/>
                    </a:lnTo>
                    <a:lnTo>
                      <a:pt x="42" y="221"/>
                    </a:lnTo>
                    <a:lnTo>
                      <a:pt x="28" y="212"/>
                    </a:lnTo>
                    <a:lnTo>
                      <a:pt x="18" y="199"/>
                    </a:lnTo>
                    <a:lnTo>
                      <a:pt x="10" y="185"/>
                    </a:lnTo>
                    <a:lnTo>
                      <a:pt x="4" y="168"/>
                    </a:lnTo>
                    <a:lnTo>
                      <a:pt x="2" y="151"/>
                    </a:lnTo>
                    <a:lnTo>
                      <a:pt x="0" y="134"/>
                    </a:lnTo>
                    <a:lnTo>
                      <a:pt x="2" y="117"/>
                    </a:lnTo>
                    <a:lnTo>
                      <a:pt x="4" y="100"/>
                    </a:lnTo>
                    <a:lnTo>
                      <a:pt x="8" y="84"/>
                    </a:lnTo>
                    <a:lnTo>
                      <a:pt x="18" y="67"/>
                    </a:lnTo>
                    <a:lnTo>
                      <a:pt x="28" y="49"/>
                    </a:lnTo>
                    <a:lnTo>
                      <a:pt x="41" y="31"/>
                    </a:lnTo>
                    <a:lnTo>
                      <a:pt x="55" y="18"/>
                    </a:lnTo>
                    <a:lnTo>
                      <a:pt x="67" y="6"/>
                    </a:lnTo>
                    <a:lnTo>
                      <a:pt x="79" y="0"/>
                    </a:lnTo>
                    <a:lnTo>
                      <a:pt x="88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8" y="1"/>
                    </a:lnTo>
                    <a:lnTo>
                      <a:pt x="105" y="3"/>
                    </a:lnTo>
                    <a:lnTo>
                      <a:pt x="111" y="5"/>
                    </a:lnTo>
                    <a:lnTo>
                      <a:pt x="117" y="6"/>
                    </a:lnTo>
                    <a:lnTo>
                      <a:pt x="121" y="9"/>
                    </a:lnTo>
                    <a:lnTo>
                      <a:pt x="12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7" name="Freeform 24"/>
              <p:cNvSpPr>
                <a:spLocks/>
              </p:cNvSpPr>
              <p:nvPr/>
            </p:nvSpPr>
            <p:spPr bwMode="auto">
              <a:xfrm>
                <a:off x="4730" y="2493"/>
                <a:ext cx="4" cy="16"/>
              </a:xfrm>
              <a:custGeom>
                <a:avLst/>
                <a:gdLst>
                  <a:gd name="T0" fmla="*/ 0 w 10"/>
                  <a:gd name="T1" fmla="*/ 4 h 34"/>
                  <a:gd name="T2" fmla="*/ 0 w 10"/>
                  <a:gd name="T3" fmla="*/ 3 h 34"/>
                  <a:gd name="T4" fmla="*/ 0 w 10"/>
                  <a:gd name="T5" fmla="*/ 3 h 34"/>
                  <a:gd name="T6" fmla="*/ 0 w 10"/>
                  <a:gd name="T7" fmla="*/ 2 h 34"/>
                  <a:gd name="T8" fmla="*/ 0 w 10"/>
                  <a:gd name="T9" fmla="*/ 0 h 34"/>
                  <a:gd name="T10" fmla="*/ 0 w 10"/>
                  <a:gd name="T11" fmla="*/ 0 h 34"/>
                  <a:gd name="T12" fmla="*/ 0 w 10"/>
                  <a:gd name="T13" fmla="*/ 0 h 34"/>
                  <a:gd name="T14" fmla="*/ 0 w 10"/>
                  <a:gd name="T15" fmla="*/ 0 h 34"/>
                  <a:gd name="T16" fmla="*/ 0 w 10"/>
                  <a:gd name="T17" fmla="*/ 0 h 34"/>
                  <a:gd name="T18" fmla="*/ 0 w 10"/>
                  <a:gd name="T19" fmla="*/ 0 h 34"/>
                  <a:gd name="T20" fmla="*/ 0 w 10"/>
                  <a:gd name="T21" fmla="*/ 1 h 34"/>
                  <a:gd name="T22" fmla="*/ 1 w 10"/>
                  <a:gd name="T23" fmla="*/ 2 h 34"/>
                  <a:gd name="T24" fmla="*/ 0 w 10"/>
                  <a:gd name="T25" fmla="*/ 4 h 34"/>
                  <a:gd name="T26" fmla="*/ 0 w 10"/>
                  <a:gd name="T27" fmla="*/ 4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34"/>
                  <a:gd name="T44" fmla="*/ 10 w 10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34">
                    <a:moveTo>
                      <a:pt x="0" y="34"/>
                    </a:moveTo>
                    <a:lnTo>
                      <a:pt x="2" y="32"/>
                    </a:lnTo>
                    <a:lnTo>
                      <a:pt x="4" y="25"/>
                    </a:lnTo>
                    <a:lnTo>
                      <a:pt x="5" y="17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8" y="9"/>
                    </a:lnTo>
                    <a:lnTo>
                      <a:pt x="10" y="17"/>
                    </a:lnTo>
                    <a:lnTo>
                      <a:pt x="7" y="3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8" name="Freeform 25"/>
              <p:cNvSpPr>
                <a:spLocks/>
              </p:cNvSpPr>
              <p:nvPr/>
            </p:nvSpPr>
            <p:spPr bwMode="auto">
              <a:xfrm>
                <a:off x="4729" y="2522"/>
                <a:ext cx="8" cy="16"/>
              </a:xfrm>
              <a:custGeom>
                <a:avLst/>
                <a:gdLst>
                  <a:gd name="T0" fmla="*/ 0 w 16"/>
                  <a:gd name="T1" fmla="*/ 4 h 32"/>
                  <a:gd name="T2" fmla="*/ 1 w 16"/>
                  <a:gd name="T3" fmla="*/ 4 h 32"/>
                  <a:gd name="T4" fmla="*/ 1 w 16"/>
                  <a:gd name="T5" fmla="*/ 3 h 32"/>
                  <a:gd name="T6" fmla="*/ 1 w 16"/>
                  <a:gd name="T7" fmla="*/ 2 h 32"/>
                  <a:gd name="T8" fmla="*/ 1 w 16"/>
                  <a:gd name="T9" fmla="*/ 1 h 32"/>
                  <a:gd name="T10" fmla="*/ 1 w 16"/>
                  <a:gd name="T11" fmla="*/ 0 h 32"/>
                  <a:gd name="T12" fmla="*/ 1 w 16"/>
                  <a:gd name="T13" fmla="*/ 0 h 32"/>
                  <a:gd name="T14" fmla="*/ 2 w 16"/>
                  <a:gd name="T15" fmla="*/ 1 h 32"/>
                  <a:gd name="T16" fmla="*/ 2 w 16"/>
                  <a:gd name="T17" fmla="*/ 1 h 32"/>
                  <a:gd name="T18" fmla="*/ 2 w 16"/>
                  <a:gd name="T19" fmla="*/ 1 h 32"/>
                  <a:gd name="T20" fmla="*/ 2 w 16"/>
                  <a:gd name="T21" fmla="*/ 1 h 32"/>
                  <a:gd name="T22" fmla="*/ 2 w 16"/>
                  <a:gd name="T23" fmla="*/ 2 h 32"/>
                  <a:gd name="T24" fmla="*/ 1 w 16"/>
                  <a:gd name="T25" fmla="*/ 4 h 32"/>
                  <a:gd name="T26" fmla="*/ 0 w 16"/>
                  <a:gd name="T27" fmla="*/ 4 h 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"/>
                  <a:gd name="T43" fmla="*/ 0 h 32"/>
                  <a:gd name="T44" fmla="*/ 16 w 16"/>
                  <a:gd name="T45" fmla="*/ 32 h 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" h="32">
                    <a:moveTo>
                      <a:pt x="0" y="31"/>
                    </a:moveTo>
                    <a:lnTo>
                      <a:pt x="2" y="29"/>
                    </a:lnTo>
                    <a:lnTo>
                      <a:pt x="6" y="24"/>
                    </a:lnTo>
                    <a:lnTo>
                      <a:pt x="10" y="16"/>
                    </a:lnTo>
                    <a:lnTo>
                      <a:pt x="12" y="7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5" y="18"/>
                    </a:lnTo>
                    <a:lnTo>
                      <a:pt x="7" y="32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19" name="Freeform 26"/>
              <p:cNvSpPr>
                <a:spLocks/>
              </p:cNvSpPr>
              <p:nvPr/>
            </p:nvSpPr>
            <p:spPr bwMode="auto">
              <a:xfrm>
                <a:off x="4736" y="2445"/>
                <a:ext cx="12" cy="17"/>
              </a:xfrm>
              <a:custGeom>
                <a:avLst/>
                <a:gdLst>
                  <a:gd name="T0" fmla="*/ 2 w 23"/>
                  <a:gd name="T1" fmla="*/ 0 h 34"/>
                  <a:gd name="T2" fmla="*/ 2 w 23"/>
                  <a:gd name="T3" fmla="*/ 1 h 34"/>
                  <a:gd name="T4" fmla="*/ 3 w 23"/>
                  <a:gd name="T5" fmla="*/ 1 h 34"/>
                  <a:gd name="T6" fmla="*/ 3 w 23"/>
                  <a:gd name="T7" fmla="*/ 3 h 34"/>
                  <a:gd name="T8" fmla="*/ 3 w 23"/>
                  <a:gd name="T9" fmla="*/ 4 h 34"/>
                  <a:gd name="T10" fmla="*/ 3 w 23"/>
                  <a:gd name="T11" fmla="*/ 4 h 34"/>
                  <a:gd name="T12" fmla="*/ 2 w 23"/>
                  <a:gd name="T13" fmla="*/ 2 h 34"/>
                  <a:gd name="T14" fmla="*/ 2 w 23"/>
                  <a:gd name="T15" fmla="*/ 1 h 34"/>
                  <a:gd name="T16" fmla="*/ 0 w 23"/>
                  <a:gd name="T17" fmla="*/ 1 h 34"/>
                  <a:gd name="T18" fmla="*/ 2 w 23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"/>
                  <a:gd name="T31" fmla="*/ 0 h 34"/>
                  <a:gd name="T32" fmla="*/ 23 w 23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" h="34">
                    <a:moveTo>
                      <a:pt x="12" y="0"/>
                    </a:moveTo>
                    <a:lnTo>
                      <a:pt x="14" y="3"/>
                    </a:lnTo>
                    <a:lnTo>
                      <a:pt x="18" y="11"/>
                    </a:lnTo>
                    <a:lnTo>
                      <a:pt x="23" y="23"/>
                    </a:lnTo>
                    <a:lnTo>
                      <a:pt x="22" y="34"/>
                    </a:lnTo>
                    <a:lnTo>
                      <a:pt x="21" y="30"/>
                    </a:lnTo>
                    <a:lnTo>
                      <a:pt x="16" y="18"/>
                    </a:lnTo>
                    <a:lnTo>
                      <a:pt x="9" y="7"/>
                    </a:lnTo>
                    <a:lnTo>
                      <a:pt x="0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0" name="Freeform 27"/>
              <p:cNvSpPr>
                <a:spLocks/>
              </p:cNvSpPr>
              <p:nvPr/>
            </p:nvSpPr>
            <p:spPr bwMode="auto">
              <a:xfrm>
                <a:off x="4346" y="2728"/>
                <a:ext cx="51" cy="88"/>
              </a:xfrm>
              <a:custGeom>
                <a:avLst/>
                <a:gdLst>
                  <a:gd name="T0" fmla="*/ 1 w 103"/>
                  <a:gd name="T1" fmla="*/ 22 h 176"/>
                  <a:gd name="T2" fmla="*/ 2 w 103"/>
                  <a:gd name="T3" fmla="*/ 22 h 176"/>
                  <a:gd name="T4" fmla="*/ 3 w 103"/>
                  <a:gd name="T5" fmla="*/ 21 h 176"/>
                  <a:gd name="T6" fmla="*/ 4 w 103"/>
                  <a:gd name="T7" fmla="*/ 19 h 176"/>
                  <a:gd name="T8" fmla="*/ 6 w 103"/>
                  <a:gd name="T9" fmla="*/ 16 h 176"/>
                  <a:gd name="T10" fmla="*/ 9 w 103"/>
                  <a:gd name="T11" fmla="*/ 13 h 176"/>
                  <a:gd name="T12" fmla="*/ 10 w 103"/>
                  <a:gd name="T13" fmla="*/ 10 h 176"/>
                  <a:gd name="T14" fmla="*/ 12 w 103"/>
                  <a:gd name="T15" fmla="*/ 5 h 176"/>
                  <a:gd name="T16" fmla="*/ 12 w 103"/>
                  <a:gd name="T17" fmla="*/ 0 h 176"/>
                  <a:gd name="T18" fmla="*/ 12 w 103"/>
                  <a:gd name="T19" fmla="*/ 1 h 176"/>
                  <a:gd name="T20" fmla="*/ 12 w 103"/>
                  <a:gd name="T21" fmla="*/ 3 h 176"/>
                  <a:gd name="T22" fmla="*/ 11 w 103"/>
                  <a:gd name="T23" fmla="*/ 5 h 176"/>
                  <a:gd name="T24" fmla="*/ 10 w 103"/>
                  <a:gd name="T25" fmla="*/ 8 h 176"/>
                  <a:gd name="T26" fmla="*/ 8 w 103"/>
                  <a:gd name="T27" fmla="*/ 11 h 176"/>
                  <a:gd name="T28" fmla="*/ 5 w 103"/>
                  <a:gd name="T29" fmla="*/ 14 h 176"/>
                  <a:gd name="T30" fmla="*/ 3 w 103"/>
                  <a:gd name="T31" fmla="*/ 18 h 176"/>
                  <a:gd name="T32" fmla="*/ 0 w 103"/>
                  <a:gd name="T33" fmla="*/ 21 h 176"/>
                  <a:gd name="T34" fmla="*/ 1 w 103"/>
                  <a:gd name="T35" fmla="*/ 22 h 17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176"/>
                  <a:gd name="T56" fmla="*/ 103 w 103"/>
                  <a:gd name="T57" fmla="*/ 176 h 17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176">
                    <a:moveTo>
                      <a:pt x="13" y="176"/>
                    </a:moveTo>
                    <a:lnTo>
                      <a:pt x="16" y="172"/>
                    </a:lnTo>
                    <a:lnTo>
                      <a:pt x="26" y="164"/>
                    </a:lnTo>
                    <a:lnTo>
                      <a:pt x="39" y="149"/>
                    </a:lnTo>
                    <a:lnTo>
                      <a:pt x="55" y="128"/>
                    </a:lnTo>
                    <a:lnTo>
                      <a:pt x="72" y="104"/>
                    </a:lnTo>
                    <a:lnTo>
                      <a:pt x="85" y="73"/>
                    </a:lnTo>
                    <a:lnTo>
                      <a:pt x="97" y="39"/>
                    </a:lnTo>
                    <a:lnTo>
                      <a:pt x="103" y="0"/>
                    </a:lnTo>
                    <a:lnTo>
                      <a:pt x="102" y="4"/>
                    </a:lnTo>
                    <a:lnTo>
                      <a:pt x="97" y="18"/>
                    </a:lnTo>
                    <a:lnTo>
                      <a:pt x="90" y="38"/>
                    </a:lnTo>
                    <a:lnTo>
                      <a:pt x="80" y="62"/>
                    </a:lnTo>
                    <a:lnTo>
                      <a:pt x="66" y="88"/>
                    </a:lnTo>
                    <a:lnTo>
                      <a:pt x="47" y="116"/>
                    </a:lnTo>
                    <a:lnTo>
                      <a:pt x="26" y="141"/>
                    </a:lnTo>
                    <a:lnTo>
                      <a:pt x="0" y="162"/>
                    </a:lnTo>
                    <a:lnTo>
                      <a:pt x="13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1" name="Freeform 28"/>
              <p:cNvSpPr>
                <a:spLocks/>
              </p:cNvSpPr>
              <p:nvPr/>
            </p:nvSpPr>
            <p:spPr bwMode="auto">
              <a:xfrm>
                <a:off x="4232" y="2715"/>
                <a:ext cx="72" cy="71"/>
              </a:xfrm>
              <a:custGeom>
                <a:avLst/>
                <a:gdLst>
                  <a:gd name="T0" fmla="*/ 0 w 144"/>
                  <a:gd name="T1" fmla="*/ 0 h 142"/>
                  <a:gd name="T2" fmla="*/ 1 w 144"/>
                  <a:gd name="T3" fmla="*/ 1 h 142"/>
                  <a:gd name="T4" fmla="*/ 2 w 144"/>
                  <a:gd name="T5" fmla="*/ 2 h 142"/>
                  <a:gd name="T6" fmla="*/ 5 w 144"/>
                  <a:gd name="T7" fmla="*/ 4 h 142"/>
                  <a:gd name="T8" fmla="*/ 9 w 144"/>
                  <a:gd name="T9" fmla="*/ 7 h 142"/>
                  <a:gd name="T10" fmla="*/ 11 w 144"/>
                  <a:gd name="T11" fmla="*/ 10 h 142"/>
                  <a:gd name="T12" fmla="*/ 14 w 144"/>
                  <a:gd name="T13" fmla="*/ 13 h 142"/>
                  <a:gd name="T14" fmla="*/ 17 w 144"/>
                  <a:gd name="T15" fmla="*/ 15 h 142"/>
                  <a:gd name="T16" fmla="*/ 18 w 144"/>
                  <a:gd name="T17" fmla="*/ 18 h 142"/>
                  <a:gd name="T18" fmla="*/ 18 w 144"/>
                  <a:gd name="T19" fmla="*/ 17 h 142"/>
                  <a:gd name="T20" fmla="*/ 17 w 144"/>
                  <a:gd name="T21" fmla="*/ 15 h 142"/>
                  <a:gd name="T22" fmla="*/ 15 w 144"/>
                  <a:gd name="T23" fmla="*/ 13 h 142"/>
                  <a:gd name="T24" fmla="*/ 13 w 144"/>
                  <a:gd name="T25" fmla="*/ 9 h 142"/>
                  <a:gd name="T26" fmla="*/ 10 w 144"/>
                  <a:gd name="T27" fmla="*/ 6 h 142"/>
                  <a:gd name="T28" fmla="*/ 7 w 144"/>
                  <a:gd name="T29" fmla="*/ 4 h 142"/>
                  <a:gd name="T30" fmla="*/ 4 w 144"/>
                  <a:gd name="T31" fmla="*/ 1 h 142"/>
                  <a:gd name="T32" fmla="*/ 0 w 144"/>
                  <a:gd name="T33" fmla="*/ 0 h 1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4"/>
                  <a:gd name="T52" fmla="*/ 0 h 142"/>
                  <a:gd name="T53" fmla="*/ 144 w 144"/>
                  <a:gd name="T54" fmla="*/ 142 h 1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4" h="142">
                    <a:moveTo>
                      <a:pt x="0" y="0"/>
                    </a:moveTo>
                    <a:lnTo>
                      <a:pt x="6" y="5"/>
                    </a:lnTo>
                    <a:lnTo>
                      <a:pt x="20" y="16"/>
                    </a:lnTo>
                    <a:lnTo>
                      <a:pt x="42" y="33"/>
                    </a:lnTo>
                    <a:lnTo>
                      <a:pt x="66" y="54"/>
                    </a:lnTo>
                    <a:lnTo>
                      <a:pt x="91" y="77"/>
                    </a:lnTo>
                    <a:lnTo>
                      <a:pt x="114" y="101"/>
                    </a:lnTo>
                    <a:lnTo>
                      <a:pt x="133" y="123"/>
                    </a:lnTo>
                    <a:lnTo>
                      <a:pt x="144" y="142"/>
                    </a:lnTo>
                    <a:lnTo>
                      <a:pt x="142" y="136"/>
                    </a:lnTo>
                    <a:lnTo>
                      <a:pt x="133" y="122"/>
                    </a:lnTo>
                    <a:lnTo>
                      <a:pt x="120" y="101"/>
                    </a:lnTo>
                    <a:lnTo>
                      <a:pt x="103" y="76"/>
                    </a:lnTo>
                    <a:lnTo>
                      <a:pt x="82" y="52"/>
                    </a:lnTo>
                    <a:lnTo>
                      <a:pt x="57" y="29"/>
                    </a:lnTo>
                    <a:lnTo>
                      <a:pt x="3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2" name="Freeform 29"/>
              <p:cNvSpPr>
                <a:spLocks/>
              </p:cNvSpPr>
              <p:nvPr/>
            </p:nvSpPr>
            <p:spPr bwMode="auto">
              <a:xfrm>
                <a:off x="4210" y="2002"/>
                <a:ext cx="27" cy="34"/>
              </a:xfrm>
              <a:custGeom>
                <a:avLst/>
                <a:gdLst>
                  <a:gd name="T0" fmla="*/ 1 w 54"/>
                  <a:gd name="T1" fmla="*/ 8 h 67"/>
                  <a:gd name="T2" fmla="*/ 1 w 54"/>
                  <a:gd name="T3" fmla="*/ 7 h 67"/>
                  <a:gd name="T4" fmla="*/ 0 w 54"/>
                  <a:gd name="T5" fmla="*/ 6 h 67"/>
                  <a:gd name="T6" fmla="*/ 1 w 54"/>
                  <a:gd name="T7" fmla="*/ 4 h 67"/>
                  <a:gd name="T8" fmla="*/ 2 w 54"/>
                  <a:gd name="T9" fmla="*/ 2 h 67"/>
                  <a:gd name="T10" fmla="*/ 2 w 54"/>
                  <a:gd name="T11" fmla="*/ 2 h 67"/>
                  <a:gd name="T12" fmla="*/ 2 w 54"/>
                  <a:gd name="T13" fmla="*/ 3 h 67"/>
                  <a:gd name="T14" fmla="*/ 2 w 54"/>
                  <a:gd name="T15" fmla="*/ 4 h 67"/>
                  <a:gd name="T16" fmla="*/ 3 w 54"/>
                  <a:gd name="T17" fmla="*/ 5 h 67"/>
                  <a:gd name="T18" fmla="*/ 3 w 54"/>
                  <a:gd name="T19" fmla="*/ 4 h 67"/>
                  <a:gd name="T20" fmla="*/ 3 w 54"/>
                  <a:gd name="T21" fmla="*/ 4 h 67"/>
                  <a:gd name="T22" fmla="*/ 3 w 54"/>
                  <a:gd name="T23" fmla="*/ 4 h 67"/>
                  <a:gd name="T24" fmla="*/ 3 w 54"/>
                  <a:gd name="T25" fmla="*/ 3 h 67"/>
                  <a:gd name="T26" fmla="*/ 4 w 54"/>
                  <a:gd name="T27" fmla="*/ 2 h 67"/>
                  <a:gd name="T28" fmla="*/ 5 w 54"/>
                  <a:gd name="T29" fmla="*/ 1 h 67"/>
                  <a:gd name="T30" fmla="*/ 6 w 54"/>
                  <a:gd name="T31" fmla="*/ 1 h 67"/>
                  <a:gd name="T32" fmla="*/ 7 w 54"/>
                  <a:gd name="T33" fmla="*/ 0 h 67"/>
                  <a:gd name="T34" fmla="*/ 7 w 54"/>
                  <a:gd name="T35" fmla="*/ 1 h 67"/>
                  <a:gd name="T36" fmla="*/ 6 w 54"/>
                  <a:gd name="T37" fmla="*/ 2 h 67"/>
                  <a:gd name="T38" fmla="*/ 5 w 54"/>
                  <a:gd name="T39" fmla="*/ 3 h 67"/>
                  <a:gd name="T40" fmla="*/ 4 w 54"/>
                  <a:gd name="T41" fmla="*/ 5 h 67"/>
                  <a:gd name="T42" fmla="*/ 4 w 54"/>
                  <a:gd name="T43" fmla="*/ 6 h 67"/>
                  <a:gd name="T44" fmla="*/ 3 w 54"/>
                  <a:gd name="T45" fmla="*/ 8 h 67"/>
                  <a:gd name="T46" fmla="*/ 3 w 54"/>
                  <a:gd name="T47" fmla="*/ 8 h 67"/>
                  <a:gd name="T48" fmla="*/ 3 w 54"/>
                  <a:gd name="T49" fmla="*/ 9 h 67"/>
                  <a:gd name="T50" fmla="*/ 2 w 54"/>
                  <a:gd name="T51" fmla="*/ 7 h 67"/>
                  <a:gd name="T52" fmla="*/ 1 w 54"/>
                  <a:gd name="T53" fmla="*/ 8 h 6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4"/>
                  <a:gd name="T82" fmla="*/ 0 h 67"/>
                  <a:gd name="T83" fmla="*/ 54 w 54"/>
                  <a:gd name="T84" fmla="*/ 67 h 6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4" h="67">
                    <a:moveTo>
                      <a:pt x="2" y="57"/>
                    </a:moveTo>
                    <a:lnTo>
                      <a:pt x="1" y="53"/>
                    </a:lnTo>
                    <a:lnTo>
                      <a:pt x="0" y="44"/>
                    </a:lnTo>
                    <a:lnTo>
                      <a:pt x="2" y="30"/>
                    </a:lnTo>
                    <a:lnTo>
                      <a:pt x="11" y="14"/>
                    </a:lnTo>
                    <a:lnTo>
                      <a:pt x="11" y="16"/>
                    </a:lnTo>
                    <a:lnTo>
                      <a:pt x="12" y="22"/>
                    </a:lnTo>
                    <a:lnTo>
                      <a:pt x="15" y="29"/>
                    </a:lnTo>
                    <a:lnTo>
                      <a:pt x="18" y="34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4" y="26"/>
                    </a:lnTo>
                    <a:lnTo>
                      <a:pt x="27" y="20"/>
                    </a:lnTo>
                    <a:lnTo>
                      <a:pt x="32" y="14"/>
                    </a:lnTo>
                    <a:lnTo>
                      <a:pt x="39" y="8"/>
                    </a:lnTo>
                    <a:lnTo>
                      <a:pt x="46" y="4"/>
                    </a:lnTo>
                    <a:lnTo>
                      <a:pt x="54" y="0"/>
                    </a:lnTo>
                    <a:lnTo>
                      <a:pt x="50" y="4"/>
                    </a:lnTo>
                    <a:lnTo>
                      <a:pt x="43" y="13"/>
                    </a:lnTo>
                    <a:lnTo>
                      <a:pt x="36" y="24"/>
                    </a:lnTo>
                    <a:lnTo>
                      <a:pt x="32" y="37"/>
                    </a:lnTo>
                    <a:lnTo>
                      <a:pt x="31" y="47"/>
                    </a:lnTo>
                    <a:lnTo>
                      <a:pt x="28" y="57"/>
                    </a:lnTo>
                    <a:lnTo>
                      <a:pt x="25" y="62"/>
                    </a:lnTo>
                    <a:lnTo>
                      <a:pt x="20" y="67"/>
                    </a:lnTo>
                    <a:lnTo>
                      <a:pt x="15" y="50"/>
                    </a:lnTo>
                    <a:lnTo>
                      <a:pt x="2" y="57"/>
                    </a:lnTo>
                    <a:close/>
                  </a:path>
                </a:pathLst>
              </a:custGeom>
              <a:solidFill>
                <a:srgbClr val="7F2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3" name="Freeform 30"/>
              <p:cNvSpPr>
                <a:spLocks/>
              </p:cNvSpPr>
              <p:nvPr/>
            </p:nvSpPr>
            <p:spPr bwMode="auto">
              <a:xfrm>
                <a:off x="4263" y="1989"/>
                <a:ext cx="35" cy="21"/>
              </a:xfrm>
              <a:custGeom>
                <a:avLst/>
                <a:gdLst>
                  <a:gd name="T0" fmla="*/ 0 w 69"/>
                  <a:gd name="T1" fmla="*/ 6 h 41"/>
                  <a:gd name="T2" fmla="*/ 0 w 69"/>
                  <a:gd name="T3" fmla="*/ 5 h 41"/>
                  <a:gd name="T4" fmla="*/ 1 w 69"/>
                  <a:gd name="T5" fmla="*/ 3 h 41"/>
                  <a:gd name="T6" fmla="*/ 2 w 69"/>
                  <a:gd name="T7" fmla="*/ 2 h 41"/>
                  <a:gd name="T8" fmla="*/ 4 w 69"/>
                  <a:gd name="T9" fmla="*/ 0 h 41"/>
                  <a:gd name="T10" fmla="*/ 3 w 69"/>
                  <a:gd name="T11" fmla="*/ 4 h 41"/>
                  <a:gd name="T12" fmla="*/ 3 w 69"/>
                  <a:gd name="T13" fmla="*/ 4 h 41"/>
                  <a:gd name="T14" fmla="*/ 4 w 69"/>
                  <a:gd name="T15" fmla="*/ 4 h 41"/>
                  <a:gd name="T16" fmla="*/ 5 w 69"/>
                  <a:gd name="T17" fmla="*/ 4 h 41"/>
                  <a:gd name="T18" fmla="*/ 6 w 69"/>
                  <a:gd name="T19" fmla="*/ 3 h 41"/>
                  <a:gd name="T20" fmla="*/ 6 w 69"/>
                  <a:gd name="T21" fmla="*/ 3 h 41"/>
                  <a:gd name="T22" fmla="*/ 7 w 69"/>
                  <a:gd name="T23" fmla="*/ 2 h 41"/>
                  <a:gd name="T24" fmla="*/ 8 w 69"/>
                  <a:gd name="T25" fmla="*/ 2 h 41"/>
                  <a:gd name="T26" fmla="*/ 9 w 69"/>
                  <a:gd name="T27" fmla="*/ 1 h 41"/>
                  <a:gd name="T28" fmla="*/ 9 w 69"/>
                  <a:gd name="T29" fmla="*/ 1 h 41"/>
                  <a:gd name="T30" fmla="*/ 9 w 69"/>
                  <a:gd name="T31" fmla="*/ 2 h 41"/>
                  <a:gd name="T32" fmla="*/ 9 w 69"/>
                  <a:gd name="T33" fmla="*/ 2 h 41"/>
                  <a:gd name="T34" fmla="*/ 8 w 69"/>
                  <a:gd name="T35" fmla="*/ 3 h 41"/>
                  <a:gd name="T36" fmla="*/ 7 w 69"/>
                  <a:gd name="T37" fmla="*/ 4 h 41"/>
                  <a:gd name="T38" fmla="*/ 6 w 69"/>
                  <a:gd name="T39" fmla="*/ 5 h 41"/>
                  <a:gd name="T40" fmla="*/ 3 w 69"/>
                  <a:gd name="T41" fmla="*/ 6 h 41"/>
                  <a:gd name="T42" fmla="*/ 0 w 69"/>
                  <a:gd name="T43" fmla="*/ 6 h 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9"/>
                  <a:gd name="T67" fmla="*/ 0 h 41"/>
                  <a:gd name="T68" fmla="*/ 69 w 69"/>
                  <a:gd name="T69" fmla="*/ 41 h 4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9" h="41">
                    <a:moveTo>
                      <a:pt x="0" y="41"/>
                    </a:moveTo>
                    <a:lnTo>
                      <a:pt x="0" y="36"/>
                    </a:lnTo>
                    <a:lnTo>
                      <a:pt x="3" y="24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23" y="29"/>
                    </a:lnTo>
                    <a:lnTo>
                      <a:pt x="24" y="29"/>
                    </a:lnTo>
                    <a:lnTo>
                      <a:pt x="28" y="28"/>
                    </a:lnTo>
                    <a:lnTo>
                      <a:pt x="33" y="26"/>
                    </a:lnTo>
                    <a:lnTo>
                      <a:pt x="41" y="24"/>
                    </a:lnTo>
                    <a:lnTo>
                      <a:pt x="48" y="22"/>
                    </a:lnTo>
                    <a:lnTo>
                      <a:pt x="56" y="16"/>
                    </a:lnTo>
                    <a:lnTo>
                      <a:pt x="63" y="10"/>
                    </a:lnTo>
                    <a:lnTo>
                      <a:pt x="69" y="2"/>
                    </a:lnTo>
                    <a:lnTo>
                      <a:pt x="69" y="4"/>
                    </a:lnTo>
                    <a:lnTo>
                      <a:pt x="67" y="9"/>
                    </a:lnTo>
                    <a:lnTo>
                      <a:pt x="65" y="16"/>
                    </a:lnTo>
                    <a:lnTo>
                      <a:pt x="61" y="24"/>
                    </a:lnTo>
                    <a:lnTo>
                      <a:pt x="52" y="32"/>
                    </a:lnTo>
                    <a:lnTo>
                      <a:pt x="41" y="38"/>
                    </a:lnTo>
                    <a:lnTo>
                      <a:pt x="23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2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4" name="Freeform 31"/>
              <p:cNvSpPr>
                <a:spLocks/>
              </p:cNvSpPr>
              <p:nvPr/>
            </p:nvSpPr>
            <p:spPr bwMode="auto">
              <a:xfrm>
                <a:off x="4296" y="2002"/>
                <a:ext cx="17" cy="14"/>
              </a:xfrm>
              <a:custGeom>
                <a:avLst/>
                <a:gdLst>
                  <a:gd name="T0" fmla="*/ 0 w 34"/>
                  <a:gd name="T1" fmla="*/ 3 h 29"/>
                  <a:gd name="T2" fmla="*/ 1 w 34"/>
                  <a:gd name="T3" fmla="*/ 3 h 29"/>
                  <a:gd name="T4" fmla="*/ 2 w 34"/>
                  <a:gd name="T5" fmla="*/ 2 h 29"/>
                  <a:gd name="T6" fmla="*/ 3 w 34"/>
                  <a:gd name="T7" fmla="*/ 1 h 29"/>
                  <a:gd name="T8" fmla="*/ 4 w 34"/>
                  <a:gd name="T9" fmla="*/ 0 h 29"/>
                  <a:gd name="T10" fmla="*/ 4 w 34"/>
                  <a:gd name="T11" fmla="*/ 0 h 29"/>
                  <a:gd name="T12" fmla="*/ 4 w 34"/>
                  <a:gd name="T13" fmla="*/ 0 h 29"/>
                  <a:gd name="T14" fmla="*/ 4 w 34"/>
                  <a:gd name="T15" fmla="*/ 1 h 29"/>
                  <a:gd name="T16" fmla="*/ 4 w 34"/>
                  <a:gd name="T17" fmla="*/ 2 h 29"/>
                  <a:gd name="T18" fmla="*/ 4 w 34"/>
                  <a:gd name="T19" fmla="*/ 3 h 29"/>
                  <a:gd name="T20" fmla="*/ 3 w 34"/>
                  <a:gd name="T21" fmla="*/ 3 h 29"/>
                  <a:gd name="T22" fmla="*/ 2 w 34"/>
                  <a:gd name="T23" fmla="*/ 3 h 29"/>
                  <a:gd name="T24" fmla="*/ 0 w 34"/>
                  <a:gd name="T25" fmla="*/ 3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29"/>
                  <a:gd name="T41" fmla="*/ 34 w 34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29">
                    <a:moveTo>
                      <a:pt x="0" y="27"/>
                    </a:moveTo>
                    <a:lnTo>
                      <a:pt x="5" y="27"/>
                    </a:lnTo>
                    <a:lnTo>
                      <a:pt x="16" y="23"/>
                    </a:lnTo>
                    <a:lnTo>
                      <a:pt x="27" y="15"/>
                    </a:lnTo>
                    <a:lnTo>
                      <a:pt x="32" y="0"/>
                    </a:lnTo>
                    <a:lnTo>
                      <a:pt x="32" y="1"/>
                    </a:lnTo>
                    <a:lnTo>
                      <a:pt x="34" y="6"/>
                    </a:lnTo>
                    <a:lnTo>
                      <a:pt x="34" y="12"/>
                    </a:lnTo>
                    <a:lnTo>
                      <a:pt x="32" y="19"/>
                    </a:lnTo>
                    <a:lnTo>
                      <a:pt x="29" y="24"/>
                    </a:lnTo>
                    <a:lnTo>
                      <a:pt x="23" y="28"/>
                    </a:lnTo>
                    <a:lnTo>
                      <a:pt x="14" y="2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F2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5" name="Freeform 32"/>
              <p:cNvSpPr>
                <a:spLocks/>
              </p:cNvSpPr>
              <p:nvPr/>
            </p:nvSpPr>
            <p:spPr bwMode="auto">
              <a:xfrm>
                <a:off x="4192" y="2022"/>
                <a:ext cx="7" cy="23"/>
              </a:xfrm>
              <a:custGeom>
                <a:avLst/>
                <a:gdLst>
                  <a:gd name="T0" fmla="*/ 2 w 14"/>
                  <a:gd name="T1" fmla="*/ 5 h 48"/>
                  <a:gd name="T2" fmla="*/ 2 w 14"/>
                  <a:gd name="T3" fmla="*/ 5 h 48"/>
                  <a:gd name="T4" fmla="*/ 2 w 14"/>
                  <a:gd name="T5" fmla="*/ 3 h 48"/>
                  <a:gd name="T6" fmla="*/ 2 w 14"/>
                  <a:gd name="T7" fmla="*/ 2 h 48"/>
                  <a:gd name="T8" fmla="*/ 2 w 14"/>
                  <a:gd name="T9" fmla="*/ 0 h 48"/>
                  <a:gd name="T10" fmla="*/ 2 w 14"/>
                  <a:gd name="T11" fmla="*/ 0 h 48"/>
                  <a:gd name="T12" fmla="*/ 1 w 14"/>
                  <a:gd name="T13" fmla="*/ 2 h 48"/>
                  <a:gd name="T14" fmla="*/ 0 w 14"/>
                  <a:gd name="T15" fmla="*/ 4 h 48"/>
                  <a:gd name="T16" fmla="*/ 2 w 14"/>
                  <a:gd name="T17" fmla="*/ 5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48"/>
                  <a:gd name="T29" fmla="*/ 14 w 14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48">
                    <a:moveTo>
                      <a:pt x="14" y="48"/>
                    </a:moveTo>
                    <a:lnTo>
                      <a:pt x="13" y="43"/>
                    </a:lnTo>
                    <a:lnTo>
                      <a:pt x="9" y="31"/>
                    </a:lnTo>
                    <a:lnTo>
                      <a:pt x="9" y="16"/>
                    </a:lnTo>
                    <a:lnTo>
                      <a:pt x="14" y="0"/>
                    </a:lnTo>
                    <a:lnTo>
                      <a:pt x="9" y="6"/>
                    </a:lnTo>
                    <a:lnTo>
                      <a:pt x="2" y="20"/>
                    </a:lnTo>
                    <a:lnTo>
                      <a:pt x="0" y="35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7F2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6" name="Freeform 33"/>
              <p:cNvSpPr>
                <a:spLocks/>
              </p:cNvSpPr>
              <p:nvPr/>
            </p:nvSpPr>
            <p:spPr bwMode="auto">
              <a:xfrm>
                <a:off x="4670" y="2486"/>
                <a:ext cx="49" cy="90"/>
              </a:xfrm>
              <a:custGeom>
                <a:avLst/>
                <a:gdLst>
                  <a:gd name="T0" fmla="*/ 0 w 96"/>
                  <a:gd name="T1" fmla="*/ 23 h 179"/>
                  <a:gd name="T2" fmla="*/ 8 w 96"/>
                  <a:gd name="T3" fmla="*/ 1 h 179"/>
                  <a:gd name="T4" fmla="*/ 9 w 96"/>
                  <a:gd name="T5" fmla="*/ 0 h 179"/>
                  <a:gd name="T6" fmla="*/ 9 w 96"/>
                  <a:gd name="T7" fmla="*/ 1 h 179"/>
                  <a:gd name="T8" fmla="*/ 9 w 96"/>
                  <a:gd name="T9" fmla="*/ 3 h 179"/>
                  <a:gd name="T10" fmla="*/ 9 w 96"/>
                  <a:gd name="T11" fmla="*/ 5 h 179"/>
                  <a:gd name="T12" fmla="*/ 10 w 96"/>
                  <a:gd name="T13" fmla="*/ 6 h 179"/>
                  <a:gd name="T14" fmla="*/ 10 w 96"/>
                  <a:gd name="T15" fmla="*/ 7 h 179"/>
                  <a:gd name="T16" fmla="*/ 10 w 96"/>
                  <a:gd name="T17" fmla="*/ 9 h 179"/>
                  <a:gd name="T18" fmla="*/ 10 w 96"/>
                  <a:gd name="T19" fmla="*/ 11 h 179"/>
                  <a:gd name="T20" fmla="*/ 11 w 96"/>
                  <a:gd name="T21" fmla="*/ 13 h 179"/>
                  <a:gd name="T22" fmla="*/ 11 w 96"/>
                  <a:gd name="T23" fmla="*/ 13 h 179"/>
                  <a:gd name="T24" fmla="*/ 11 w 96"/>
                  <a:gd name="T25" fmla="*/ 15 h 179"/>
                  <a:gd name="T26" fmla="*/ 11 w 96"/>
                  <a:gd name="T27" fmla="*/ 17 h 179"/>
                  <a:gd name="T28" fmla="*/ 13 w 96"/>
                  <a:gd name="T29" fmla="*/ 20 h 179"/>
                  <a:gd name="T30" fmla="*/ 0 w 96"/>
                  <a:gd name="T31" fmla="*/ 23 h 1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6"/>
                  <a:gd name="T49" fmla="*/ 0 h 179"/>
                  <a:gd name="T50" fmla="*/ 96 w 96"/>
                  <a:gd name="T51" fmla="*/ 179 h 1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6" h="179">
                    <a:moveTo>
                      <a:pt x="0" y="179"/>
                    </a:moveTo>
                    <a:lnTo>
                      <a:pt x="56" y="7"/>
                    </a:lnTo>
                    <a:lnTo>
                      <a:pt x="71" y="0"/>
                    </a:lnTo>
                    <a:lnTo>
                      <a:pt x="69" y="6"/>
                    </a:lnTo>
                    <a:lnTo>
                      <a:pt x="65" y="21"/>
                    </a:lnTo>
                    <a:lnTo>
                      <a:pt x="67" y="37"/>
                    </a:lnTo>
                    <a:lnTo>
                      <a:pt x="76" y="48"/>
                    </a:lnTo>
                    <a:lnTo>
                      <a:pt x="75" y="55"/>
                    </a:lnTo>
                    <a:lnTo>
                      <a:pt x="72" y="71"/>
                    </a:lnTo>
                    <a:lnTo>
                      <a:pt x="75" y="88"/>
                    </a:lnTo>
                    <a:lnTo>
                      <a:pt x="85" y="99"/>
                    </a:lnTo>
                    <a:lnTo>
                      <a:pt x="83" y="103"/>
                    </a:lnTo>
                    <a:lnTo>
                      <a:pt x="82" y="117"/>
                    </a:lnTo>
                    <a:lnTo>
                      <a:pt x="84" y="136"/>
                    </a:lnTo>
                    <a:lnTo>
                      <a:pt x="96" y="156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7" name="Freeform 34"/>
              <p:cNvSpPr>
                <a:spLocks/>
              </p:cNvSpPr>
              <p:nvPr/>
            </p:nvSpPr>
            <p:spPr bwMode="auto">
              <a:xfrm>
                <a:off x="3980" y="2513"/>
                <a:ext cx="314" cy="143"/>
              </a:xfrm>
              <a:custGeom>
                <a:avLst/>
                <a:gdLst>
                  <a:gd name="T0" fmla="*/ 1 w 628"/>
                  <a:gd name="T1" fmla="*/ 20 h 287"/>
                  <a:gd name="T2" fmla="*/ 2 w 628"/>
                  <a:gd name="T3" fmla="*/ 23 h 287"/>
                  <a:gd name="T4" fmla="*/ 5 w 628"/>
                  <a:gd name="T5" fmla="*/ 28 h 287"/>
                  <a:gd name="T6" fmla="*/ 9 w 628"/>
                  <a:gd name="T7" fmla="*/ 31 h 287"/>
                  <a:gd name="T8" fmla="*/ 12 w 628"/>
                  <a:gd name="T9" fmla="*/ 32 h 287"/>
                  <a:gd name="T10" fmla="*/ 14 w 628"/>
                  <a:gd name="T11" fmla="*/ 33 h 287"/>
                  <a:gd name="T12" fmla="*/ 18 w 628"/>
                  <a:gd name="T13" fmla="*/ 33 h 287"/>
                  <a:gd name="T14" fmla="*/ 21 w 628"/>
                  <a:gd name="T15" fmla="*/ 34 h 287"/>
                  <a:gd name="T16" fmla="*/ 24 w 628"/>
                  <a:gd name="T17" fmla="*/ 34 h 287"/>
                  <a:gd name="T18" fmla="*/ 27 w 628"/>
                  <a:gd name="T19" fmla="*/ 33 h 287"/>
                  <a:gd name="T20" fmla="*/ 30 w 628"/>
                  <a:gd name="T21" fmla="*/ 33 h 287"/>
                  <a:gd name="T22" fmla="*/ 33 w 628"/>
                  <a:gd name="T23" fmla="*/ 32 h 287"/>
                  <a:gd name="T24" fmla="*/ 39 w 628"/>
                  <a:gd name="T25" fmla="*/ 31 h 287"/>
                  <a:gd name="T26" fmla="*/ 45 w 628"/>
                  <a:gd name="T27" fmla="*/ 32 h 287"/>
                  <a:gd name="T28" fmla="*/ 47 w 628"/>
                  <a:gd name="T29" fmla="*/ 33 h 287"/>
                  <a:gd name="T30" fmla="*/ 49 w 628"/>
                  <a:gd name="T31" fmla="*/ 34 h 287"/>
                  <a:gd name="T32" fmla="*/ 51 w 628"/>
                  <a:gd name="T33" fmla="*/ 34 h 287"/>
                  <a:gd name="T34" fmla="*/ 54 w 628"/>
                  <a:gd name="T35" fmla="*/ 35 h 287"/>
                  <a:gd name="T36" fmla="*/ 55 w 628"/>
                  <a:gd name="T37" fmla="*/ 35 h 287"/>
                  <a:gd name="T38" fmla="*/ 62 w 628"/>
                  <a:gd name="T39" fmla="*/ 35 h 287"/>
                  <a:gd name="T40" fmla="*/ 64 w 628"/>
                  <a:gd name="T41" fmla="*/ 35 h 287"/>
                  <a:gd name="T42" fmla="*/ 69 w 628"/>
                  <a:gd name="T43" fmla="*/ 34 h 287"/>
                  <a:gd name="T44" fmla="*/ 74 w 628"/>
                  <a:gd name="T45" fmla="*/ 32 h 287"/>
                  <a:gd name="T46" fmla="*/ 77 w 628"/>
                  <a:gd name="T47" fmla="*/ 30 h 287"/>
                  <a:gd name="T48" fmla="*/ 78 w 628"/>
                  <a:gd name="T49" fmla="*/ 30 h 287"/>
                  <a:gd name="T50" fmla="*/ 79 w 628"/>
                  <a:gd name="T51" fmla="*/ 28 h 287"/>
                  <a:gd name="T52" fmla="*/ 77 w 628"/>
                  <a:gd name="T53" fmla="*/ 25 h 287"/>
                  <a:gd name="T54" fmla="*/ 75 w 628"/>
                  <a:gd name="T55" fmla="*/ 24 h 287"/>
                  <a:gd name="T56" fmla="*/ 74 w 628"/>
                  <a:gd name="T57" fmla="*/ 21 h 287"/>
                  <a:gd name="T58" fmla="*/ 73 w 628"/>
                  <a:gd name="T59" fmla="*/ 19 h 287"/>
                  <a:gd name="T60" fmla="*/ 70 w 628"/>
                  <a:gd name="T61" fmla="*/ 17 h 287"/>
                  <a:gd name="T62" fmla="*/ 68 w 628"/>
                  <a:gd name="T63" fmla="*/ 16 h 287"/>
                  <a:gd name="T64" fmla="*/ 67 w 628"/>
                  <a:gd name="T65" fmla="*/ 16 h 287"/>
                  <a:gd name="T66" fmla="*/ 50 w 628"/>
                  <a:gd name="T67" fmla="*/ 17 h 287"/>
                  <a:gd name="T68" fmla="*/ 49 w 628"/>
                  <a:gd name="T69" fmla="*/ 10 h 287"/>
                  <a:gd name="T70" fmla="*/ 48 w 628"/>
                  <a:gd name="T71" fmla="*/ 5 h 287"/>
                  <a:gd name="T72" fmla="*/ 44 w 628"/>
                  <a:gd name="T73" fmla="*/ 3 h 287"/>
                  <a:gd name="T74" fmla="*/ 42 w 628"/>
                  <a:gd name="T75" fmla="*/ 3 h 287"/>
                  <a:gd name="T76" fmla="*/ 41 w 628"/>
                  <a:gd name="T77" fmla="*/ 5 h 287"/>
                  <a:gd name="T78" fmla="*/ 40 w 628"/>
                  <a:gd name="T79" fmla="*/ 12 h 287"/>
                  <a:gd name="T80" fmla="*/ 36 w 628"/>
                  <a:gd name="T81" fmla="*/ 8 h 287"/>
                  <a:gd name="T82" fmla="*/ 36 w 628"/>
                  <a:gd name="T83" fmla="*/ 7 h 287"/>
                  <a:gd name="T84" fmla="*/ 34 w 628"/>
                  <a:gd name="T85" fmla="*/ 5 h 287"/>
                  <a:gd name="T86" fmla="*/ 31 w 628"/>
                  <a:gd name="T87" fmla="*/ 3 h 287"/>
                  <a:gd name="T88" fmla="*/ 27 w 628"/>
                  <a:gd name="T89" fmla="*/ 0 h 287"/>
                  <a:gd name="T90" fmla="*/ 24 w 628"/>
                  <a:gd name="T91" fmla="*/ 0 h 287"/>
                  <a:gd name="T92" fmla="*/ 19 w 628"/>
                  <a:gd name="T93" fmla="*/ 0 h 287"/>
                  <a:gd name="T94" fmla="*/ 13 w 628"/>
                  <a:gd name="T95" fmla="*/ 2 h 287"/>
                  <a:gd name="T96" fmla="*/ 9 w 628"/>
                  <a:gd name="T97" fmla="*/ 5 h 287"/>
                  <a:gd name="T98" fmla="*/ 5 w 628"/>
                  <a:gd name="T99" fmla="*/ 9 h 287"/>
                  <a:gd name="T100" fmla="*/ 1 w 628"/>
                  <a:gd name="T101" fmla="*/ 13 h 287"/>
                  <a:gd name="T102" fmla="*/ 0 w 628"/>
                  <a:gd name="T103" fmla="*/ 17 h 2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28"/>
                  <a:gd name="T157" fmla="*/ 0 h 287"/>
                  <a:gd name="T158" fmla="*/ 628 w 628"/>
                  <a:gd name="T159" fmla="*/ 287 h 28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28" h="287">
                    <a:moveTo>
                      <a:pt x="2" y="158"/>
                    </a:moveTo>
                    <a:lnTo>
                      <a:pt x="4" y="162"/>
                    </a:lnTo>
                    <a:lnTo>
                      <a:pt x="9" y="173"/>
                    </a:lnTo>
                    <a:lnTo>
                      <a:pt x="17" y="189"/>
                    </a:lnTo>
                    <a:lnTo>
                      <a:pt x="28" y="207"/>
                    </a:lnTo>
                    <a:lnTo>
                      <a:pt x="40" y="227"/>
                    </a:lnTo>
                    <a:lnTo>
                      <a:pt x="55" y="243"/>
                    </a:lnTo>
                    <a:lnTo>
                      <a:pt x="70" y="255"/>
                    </a:lnTo>
                    <a:lnTo>
                      <a:pt x="86" y="261"/>
                    </a:lnTo>
                    <a:lnTo>
                      <a:pt x="95" y="262"/>
                    </a:lnTo>
                    <a:lnTo>
                      <a:pt x="105" y="264"/>
                    </a:lnTo>
                    <a:lnTo>
                      <a:pt x="116" y="266"/>
                    </a:lnTo>
                    <a:lnTo>
                      <a:pt x="128" y="267"/>
                    </a:lnTo>
                    <a:lnTo>
                      <a:pt x="140" y="268"/>
                    </a:lnTo>
                    <a:lnTo>
                      <a:pt x="153" y="270"/>
                    </a:lnTo>
                    <a:lnTo>
                      <a:pt x="166" y="272"/>
                    </a:lnTo>
                    <a:lnTo>
                      <a:pt x="180" y="272"/>
                    </a:lnTo>
                    <a:lnTo>
                      <a:pt x="192" y="272"/>
                    </a:lnTo>
                    <a:lnTo>
                      <a:pt x="205" y="272"/>
                    </a:lnTo>
                    <a:lnTo>
                      <a:pt x="218" y="270"/>
                    </a:lnTo>
                    <a:lnTo>
                      <a:pt x="230" y="269"/>
                    </a:lnTo>
                    <a:lnTo>
                      <a:pt x="242" y="266"/>
                    </a:lnTo>
                    <a:lnTo>
                      <a:pt x="253" y="262"/>
                    </a:lnTo>
                    <a:lnTo>
                      <a:pt x="262" y="258"/>
                    </a:lnTo>
                    <a:lnTo>
                      <a:pt x="272" y="252"/>
                    </a:lnTo>
                    <a:lnTo>
                      <a:pt x="310" y="255"/>
                    </a:lnTo>
                    <a:lnTo>
                      <a:pt x="359" y="261"/>
                    </a:lnTo>
                    <a:lnTo>
                      <a:pt x="362" y="262"/>
                    </a:lnTo>
                    <a:lnTo>
                      <a:pt x="368" y="266"/>
                    </a:lnTo>
                    <a:lnTo>
                      <a:pt x="378" y="270"/>
                    </a:lnTo>
                    <a:lnTo>
                      <a:pt x="388" y="272"/>
                    </a:lnTo>
                    <a:lnTo>
                      <a:pt x="395" y="273"/>
                    </a:lnTo>
                    <a:lnTo>
                      <a:pt x="403" y="274"/>
                    </a:lnTo>
                    <a:lnTo>
                      <a:pt x="412" y="276"/>
                    </a:lnTo>
                    <a:lnTo>
                      <a:pt x="420" y="278"/>
                    </a:lnTo>
                    <a:lnTo>
                      <a:pt x="429" y="282"/>
                    </a:lnTo>
                    <a:lnTo>
                      <a:pt x="435" y="284"/>
                    </a:lnTo>
                    <a:lnTo>
                      <a:pt x="441" y="285"/>
                    </a:lnTo>
                    <a:lnTo>
                      <a:pt x="442" y="287"/>
                    </a:lnTo>
                    <a:lnTo>
                      <a:pt x="495" y="287"/>
                    </a:lnTo>
                    <a:lnTo>
                      <a:pt x="500" y="285"/>
                    </a:lnTo>
                    <a:lnTo>
                      <a:pt x="510" y="284"/>
                    </a:lnTo>
                    <a:lnTo>
                      <a:pt x="526" y="281"/>
                    </a:lnTo>
                    <a:lnTo>
                      <a:pt x="546" y="275"/>
                    </a:lnTo>
                    <a:lnTo>
                      <a:pt x="565" y="269"/>
                    </a:lnTo>
                    <a:lnTo>
                      <a:pt x="585" y="261"/>
                    </a:lnTo>
                    <a:lnTo>
                      <a:pt x="600" y="252"/>
                    </a:lnTo>
                    <a:lnTo>
                      <a:pt x="611" y="240"/>
                    </a:lnTo>
                    <a:lnTo>
                      <a:pt x="615" y="242"/>
                    </a:lnTo>
                    <a:lnTo>
                      <a:pt x="622" y="242"/>
                    </a:lnTo>
                    <a:lnTo>
                      <a:pt x="628" y="238"/>
                    </a:lnTo>
                    <a:lnTo>
                      <a:pt x="628" y="228"/>
                    </a:lnTo>
                    <a:lnTo>
                      <a:pt x="621" y="215"/>
                    </a:lnTo>
                    <a:lnTo>
                      <a:pt x="610" y="206"/>
                    </a:lnTo>
                    <a:lnTo>
                      <a:pt x="601" y="200"/>
                    </a:lnTo>
                    <a:lnTo>
                      <a:pt x="598" y="198"/>
                    </a:lnTo>
                    <a:lnTo>
                      <a:pt x="583" y="193"/>
                    </a:lnTo>
                    <a:lnTo>
                      <a:pt x="588" y="169"/>
                    </a:lnTo>
                    <a:lnTo>
                      <a:pt x="587" y="166"/>
                    </a:lnTo>
                    <a:lnTo>
                      <a:pt x="583" y="158"/>
                    </a:lnTo>
                    <a:lnTo>
                      <a:pt x="573" y="148"/>
                    </a:lnTo>
                    <a:lnTo>
                      <a:pt x="558" y="140"/>
                    </a:lnTo>
                    <a:lnTo>
                      <a:pt x="545" y="135"/>
                    </a:lnTo>
                    <a:lnTo>
                      <a:pt x="538" y="131"/>
                    </a:lnTo>
                    <a:lnTo>
                      <a:pt x="534" y="130"/>
                    </a:lnTo>
                    <a:lnTo>
                      <a:pt x="481" y="149"/>
                    </a:lnTo>
                    <a:lnTo>
                      <a:pt x="403" y="140"/>
                    </a:lnTo>
                    <a:lnTo>
                      <a:pt x="393" y="97"/>
                    </a:lnTo>
                    <a:lnTo>
                      <a:pt x="393" y="87"/>
                    </a:lnTo>
                    <a:lnTo>
                      <a:pt x="391" y="67"/>
                    </a:lnTo>
                    <a:lnTo>
                      <a:pt x="385" y="45"/>
                    </a:lnTo>
                    <a:lnTo>
                      <a:pt x="368" y="33"/>
                    </a:lnTo>
                    <a:lnTo>
                      <a:pt x="352" y="30"/>
                    </a:lnTo>
                    <a:lnTo>
                      <a:pt x="343" y="29"/>
                    </a:lnTo>
                    <a:lnTo>
                      <a:pt x="340" y="27"/>
                    </a:lnTo>
                    <a:lnTo>
                      <a:pt x="329" y="42"/>
                    </a:lnTo>
                    <a:lnTo>
                      <a:pt x="329" y="67"/>
                    </a:lnTo>
                    <a:lnTo>
                      <a:pt x="320" y="97"/>
                    </a:lnTo>
                    <a:lnTo>
                      <a:pt x="285" y="67"/>
                    </a:lnTo>
                    <a:lnTo>
                      <a:pt x="285" y="65"/>
                    </a:lnTo>
                    <a:lnTo>
                      <a:pt x="283" y="63"/>
                    </a:lnTo>
                    <a:lnTo>
                      <a:pt x="281" y="60"/>
                    </a:lnTo>
                    <a:lnTo>
                      <a:pt x="276" y="54"/>
                    </a:lnTo>
                    <a:lnTo>
                      <a:pt x="269" y="47"/>
                    </a:lnTo>
                    <a:lnTo>
                      <a:pt x="260" y="38"/>
                    </a:lnTo>
                    <a:lnTo>
                      <a:pt x="247" y="26"/>
                    </a:lnTo>
                    <a:lnTo>
                      <a:pt x="233" y="12"/>
                    </a:lnTo>
                    <a:lnTo>
                      <a:pt x="220" y="4"/>
                    </a:lnTo>
                    <a:lnTo>
                      <a:pt x="205" y="1"/>
                    </a:lnTo>
                    <a:lnTo>
                      <a:pt x="189" y="0"/>
                    </a:lnTo>
                    <a:lnTo>
                      <a:pt x="169" y="2"/>
                    </a:lnTo>
                    <a:lnTo>
                      <a:pt x="150" y="7"/>
                    </a:lnTo>
                    <a:lnTo>
                      <a:pt x="129" y="14"/>
                    </a:lnTo>
                    <a:lnTo>
                      <a:pt x="108" y="23"/>
                    </a:lnTo>
                    <a:lnTo>
                      <a:pt x="87" y="33"/>
                    </a:lnTo>
                    <a:lnTo>
                      <a:pt x="68" y="46"/>
                    </a:lnTo>
                    <a:lnTo>
                      <a:pt x="49" y="60"/>
                    </a:lnTo>
                    <a:lnTo>
                      <a:pt x="33" y="75"/>
                    </a:lnTo>
                    <a:lnTo>
                      <a:pt x="21" y="91"/>
                    </a:lnTo>
                    <a:lnTo>
                      <a:pt x="9" y="107"/>
                    </a:lnTo>
                    <a:lnTo>
                      <a:pt x="3" y="124"/>
                    </a:lnTo>
                    <a:lnTo>
                      <a:pt x="0" y="141"/>
                    </a:lnTo>
                    <a:lnTo>
                      <a:pt x="2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8" name="Freeform 35"/>
              <p:cNvSpPr>
                <a:spLocks/>
              </p:cNvSpPr>
              <p:nvPr/>
            </p:nvSpPr>
            <p:spPr bwMode="auto">
              <a:xfrm>
                <a:off x="4010" y="2520"/>
                <a:ext cx="254" cy="126"/>
              </a:xfrm>
              <a:custGeom>
                <a:avLst/>
                <a:gdLst>
                  <a:gd name="T0" fmla="*/ 33 w 508"/>
                  <a:gd name="T1" fmla="*/ 16 h 252"/>
                  <a:gd name="T2" fmla="*/ 35 w 508"/>
                  <a:gd name="T3" fmla="*/ 12 h 252"/>
                  <a:gd name="T4" fmla="*/ 36 w 508"/>
                  <a:gd name="T5" fmla="*/ 9 h 252"/>
                  <a:gd name="T6" fmla="*/ 37 w 508"/>
                  <a:gd name="T7" fmla="*/ 7 h 252"/>
                  <a:gd name="T8" fmla="*/ 38 w 508"/>
                  <a:gd name="T9" fmla="*/ 5 h 252"/>
                  <a:gd name="T10" fmla="*/ 38 w 508"/>
                  <a:gd name="T11" fmla="*/ 1 h 252"/>
                  <a:gd name="T12" fmla="*/ 40 w 508"/>
                  <a:gd name="T13" fmla="*/ 1 h 252"/>
                  <a:gd name="T14" fmla="*/ 42 w 508"/>
                  <a:gd name="T15" fmla="*/ 3 h 252"/>
                  <a:gd name="T16" fmla="*/ 42 w 508"/>
                  <a:gd name="T17" fmla="*/ 7 h 252"/>
                  <a:gd name="T18" fmla="*/ 41 w 508"/>
                  <a:gd name="T19" fmla="*/ 10 h 252"/>
                  <a:gd name="T20" fmla="*/ 41 w 508"/>
                  <a:gd name="T21" fmla="*/ 14 h 252"/>
                  <a:gd name="T22" fmla="*/ 43 w 508"/>
                  <a:gd name="T23" fmla="*/ 18 h 252"/>
                  <a:gd name="T24" fmla="*/ 48 w 508"/>
                  <a:gd name="T25" fmla="*/ 20 h 252"/>
                  <a:gd name="T26" fmla="*/ 49 w 508"/>
                  <a:gd name="T27" fmla="*/ 20 h 252"/>
                  <a:gd name="T28" fmla="*/ 51 w 508"/>
                  <a:gd name="T29" fmla="*/ 20 h 252"/>
                  <a:gd name="T30" fmla="*/ 53 w 508"/>
                  <a:gd name="T31" fmla="*/ 19 h 252"/>
                  <a:gd name="T32" fmla="*/ 54 w 508"/>
                  <a:gd name="T33" fmla="*/ 19 h 252"/>
                  <a:gd name="T34" fmla="*/ 56 w 508"/>
                  <a:gd name="T35" fmla="*/ 19 h 252"/>
                  <a:gd name="T36" fmla="*/ 59 w 508"/>
                  <a:gd name="T37" fmla="*/ 18 h 252"/>
                  <a:gd name="T38" fmla="*/ 61 w 508"/>
                  <a:gd name="T39" fmla="*/ 18 h 252"/>
                  <a:gd name="T40" fmla="*/ 63 w 508"/>
                  <a:gd name="T41" fmla="*/ 18 h 252"/>
                  <a:gd name="T42" fmla="*/ 61 w 508"/>
                  <a:gd name="T43" fmla="*/ 22 h 252"/>
                  <a:gd name="T44" fmla="*/ 47 w 508"/>
                  <a:gd name="T45" fmla="*/ 25 h 252"/>
                  <a:gd name="T46" fmla="*/ 62 w 508"/>
                  <a:gd name="T47" fmla="*/ 25 h 252"/>
                  <a:gd name="T48" fmla="*/ 64 w 508"/>
                  <a:gd name="T49" fmla="*/ 26 h 252"/>
                  <a:gd name="T50" fmla="*/ 58 w 508"/>
                  <a:gd name="T51" fmla="*/ 30 h 252"/>
                  <a:gd name="T52" fmla="*/ 45 w 508"/>
                  <a:gd name="T53" fmla="*/ 32 h 252"/>
                  <a:gd name="T54" fmla="*/ 30 w 508"/>
                  <a:gd name="T55" fmla="*/ 27 h 252"/>
                  <a:gd name="T56" fmla="*/ 29 w 508"/>
                  <a:gd name="T57" fmla="*/ 25 h 252"/>
                  <a:gd name="T58" fmla="*/ 29 w 508"/>
                  <a:gd name="T59" fmla="*/ 22 h 252"/>
                  <a:gd name="T60" fmla="*/ 27 w 508"/>
                  <a:gd name="T61" fmla="*/ 23 h 252"/>
                  <a:gd name="T62" fmla="*/ 27 w 508"/>
                  <a:gd name="T63" fmla="*/ 27 h 252"/>
                  <a:gd name="T64" fmla="*/ 22 w 508"/>
                  <a:gd name="T65" fmla="*/ 28 h 252"/>
                  <a:gd name="T66" fmla="*/ 17 w 508"/>
                  <a:gd name="T67" fmla="*/ 29 h 252"/>
                  <a:gd name="T68" fmla="*/ 10 w 508"/>
                  <a:gd name="T69" fmla="*/ 28 h 252"/>
                  <a:gd name="T70" fmla="*/ 4 w 508"/>
                  <a:gd name="T71" fmla="*/ 27 h 252"/>
                  <a:gd name="T72" fmla="*/ 1 w 508"/>
                  <a:gd name="T73" fmla="*/ 24 h 252"/>
                  <a:gd name="T74" fmla="*/ 0 w 508"/>
                  <a:gd name="T75" fmla="*/ 21 h 252"/>
                  <a:gd name="T76" fmla="*/ 1 w 508"/>
                  <a:gd name="T77" fmla="*/ 17 h 252"/>
                  <a:gd name="T78" fmla="*/ 2 w 508"/>
                  <a:gd name="T79" fmla="*/ 13 h 252"/>
                  <a:gd name="T80" fmla="*/ 5 w 508"/>
                  <a:gd name="T81" fmla="*/ 9 h 252"/>
                  <a:gd name="T82" fmla="*/ 8 w 508"/>
                  <a:gd name="T83" fmla="*/ 5 h 252"/>
                  <a:gd name="T84" fmla="*/ 13 w 508"/>
                  <a:gd name="T85" fmla="*/ 3 h 252"/>
                  <a:gd name="T86" fmla="*/ 18 w 508"/>
                  <a:gd name="T87" fmla="*/ 3 h 252"/>
                  <a:gd name="T88" fmla="*/ 30 w 508"/>
                  <a:gd name="T89" fmla="*/ 11 h 252"/>
                  <a:gd name="T90" fmla="*/ 33 w 508"/>
                  <a:gd name="T91" fmla="*/ 16 h 25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8"/>
                  <a:gd name="T139" fmla="*/ 0 h 252"/>
                  <a:gd name="T140" fmla="*/ 508 w 508"/>
                  <a:gd name="T141" fmla="*/ 252 h 25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8" h="252">
                    <a:moveTo>
                      <a:pt x="261" y="126"/>
                    </a:moveTo>
                    <a:lnTo>
                      <a:pt x="264" y="122"/>
                    </a:lnTo>
                    <a:lnTo>
                      <a:pt x="268" y="110"/>
                    </a:lnTo>
                    <a:lnTo>
                      <a:pt x="275" y="95"/>
                    </a:lnTo>
                    <a:lnTo>
                      <a:pt x="282" y="83"/>
                    </a:lnTo>
                    <a:lnTo>
                      <a:pt x="287" y="71"/>
                    </a:lnTo>
                    <a:lnTo>
                      <a:pt x="290" y="61"/>
                    </a:lnTo>
                    <a:lnTo>
                      <a:pt x="290" y="54"/>
                    </a:lnTo>
                    <a:lnTo>
                      <a:pt x="290" y="50"/>
                    </a:lnTo>
                    <a:lnTo>
                      <a:pt x="298" y="34"/>
                    </a:lnTo>
                    <a:lnTo>
                      <a:pt x="302" y="2"/>
                    </a:lnTo>
                    <a:lnTo>
                      <a:pt x="304" y="1"/>
                    </a:lnTo>
                    <a:lnTo>
                      <a:pt x="311" y="0"/>
                    </a:lnTo>
                    <a:lnTo>
                      <a:pt x="319" y="2"/>
                    </a:lnTo>
                    <a:lnTo>
                      <a:pt x="326" y="10"/>
                    </a:lnTo>
                    <a:lnTo>
                      <a:pt x="331" y="24"/>
                    </a:lnTo>
                    <a:lnTo>
                      <a:pt x="334" y="38"/>
                    </a:lnTo>
                    <a:lnTo>
                      <a:pt x="334" y="53"/>
                    </a:lnTo>
                    <a:lnTo>
                      <a:pt x="330" y="67"/>
                    </a:lnTo>
                    <a:lnTo>
                      <a:pt x="326" y="80"/>
                    </a:lnTo>
                    <a:lnTo>
                      <a:pt x="325" y="96"/>
                    </a:lnTo>
                    <a:lnTo>
                      <a:pt x="326" y="109"/>
                    </a:lnTo>
                    <a:lnTo>
                      <a:pt x="326" y="115"/>
                    </a:lnTo>
                    <a:lnTo>
                      <a:pt x="338" y="139"/>
                    </a:lnTo>
                    <a:lnTo>
                      <a:pt x="383" y="155"/>
                    </a:lnTo>
                    <a:lnTo>
                      <a:pt x="384" y="155"/>
                    </a:lnTo>
                    <a:lnTo>
                      <a:pt x="388" y="155"/>
                    </a:lnTo>
                    <a:lnTo>
                      <a:pt x="392" y="155"/>
                    </a:lnTo>
                    <a:lnTo>
                      <a:pt x="398" y="154"/>
                    </a:lnTo>
                    <a:lnTo>
                      <a:pt x="405" y="154"/>
                    </a:lnTo>
                    <a:lnTo>
                      <a:pt x="412" y="153"/>
                    </a:lnTo>
                    <a:lnTo>
                      <a:pt x="418" y="152"/>
                    </a:lnTo>
                    <a:lnTo>
                      <a:pt x="424" y="151"/>
                    </a:lnTo>
                    <a:lnTo>
                      <a:pt x="429" y="149"/>
                    </a:lnTo>
                    <a:lnTo>
                      <a:pt x="437" y="148"/>
                    </a:lnTo>
                    <a:lnTo>
                      <a:pt x="448" y="146"/>
                    </a:lnTo>
                    <a:lnTo>
                      <a:pt x="458" y="145"/>
                    </a:lnTo>
                    <a:lnTo>
                      <a:pt x="467" y="144"/>
                    </a:lnTo>
                    <a:lnTo>
                      <a:pt x="475" y="144"/>
                    </a:lnTo>
                    <a:lnTo>
                      <a:pt x="481" y="143"/>
                    </a:lnTo>
                    <a:lnTo>
                      <a:pt x="483" y="143"/>
                    </a:lnTo>
                    <a:lnTo>
                      <a:pt x="504" y="139"/>
                    </a:lnTo>
                    <a:lnTo>
                      <a:pt x="508" y="160"/>
                    </a:lnTo>
                    <a:lnTo>
                      <a:pt x="488" y="176"/>
                    </a:lnTo>
                    <a:lnTo>
                      <a:pt x="456" y="192"/>
                    </a:lnTo>
                    <a:lnTo>
                      <a:pt x="375" y="200"/>
                    </a:lnTo>
                    <a:lnTo>
                      <a:pt x="451" y="208"/>
                    </a:lnTo>
                    <a:lnTo>
                      <a:pt x="492" y="196"/>
                    </a:lnTo>
                    <a:lnTo>
                      <a:pt x="504" y="196"/>
                    </a:lnTo>
                    <a:lnTo>
                      <a:pt x="508" y="208"/>
                    </a:lnTo>
                    <a:lnTo>
                      <a:pt x="488" y="220"/>
                    </a:lnTo>
                    <a:lnTo>
                      <a:pt x="459" y="240"/>
                    </a:lnTo>
                    <a:lnTo>
                      <a:pt x="411" y="249"/>
                    </a:lnTo>
                    <a:lnTo>
                      <a:pt x="359" y="252"/>
                    </a:lnTo>
                    <a:lnTo>
                      <a:pt x="290" y="228"/>
                    </a:lnTo>
                    <a:lnTo>
                      <a:pt x="237" y="212"/>
                    </a:lnTo>
                    <a:lnTo>
                      <a:pt x="235" y="208"/>
                    </a:lnTo>
                    <a:lnTo>
                      <a:pt x="231" y="200"/>
                    </a:lnTo>
                    <a:lnTo>
                      <a:pt x="228" y="189"/>
                    </a:lnTo>
                    <a:lnTo>
                      <a:pt x="225" y="176"/>
                    </a:lnTo>
                    <a:lnTo>
                      <a:pt x="222" y="171"/>
                    </a:lnTo>
                    <a:lnTo>
                      <a:pt x="216" y="177"/>
                    </a:lnTo>
                    <a:lnTo>
                      <a:pt x="212" y="192"/>
                    </a:lnTo>
                    <a:lnTo>
                      <a:pt x="213" y="212"/>
                    </a:lnTo>
                    <a:lnTo>
                      <a:pt x="177" y="224"/>
                    </a:lnTo>
                    <a:lnTo>
                      <a:pt x="171" y="224"/>
                    </a:lnTo>
                    <a:lnTo>
                      <a:pt x="156" y="225"/>
                    </a:lnTo>
                    <a:lnTo>
                      <a:pt x="135" y="227"/>
                    </a:lnTo>
                    <a:lnTo>
                      <a:pt x="108" y="225"/>
                    </a:lnTo>
                    <a:lnTo>
                      <a:pt x="79" y="223"/>
                    </a:lnTo>
                    <a:lnTo>
                      <a:pt x="53" y="219"/>
                    </a:lnTo>
                    <a:lnTo>
                      <a:pt x="29" y="212"/>
                    </a:lnTo>
                    <a:lnTo>
                      <a:pt x="11" y="200"/>
                    </a:lnTo>
                    <a:lnTo>
                      <a:pt x="6" y="192"/>
                    </a:lnTo>
                    <a:lnTo>
                      <a:pt x="2" y="181"/>
                    </a:lnTo>
                    <a:lnTo>
                      <a:pt x="0" y="167"/>
                    </a:lnTo>
                    <a:lnTo>
                      <a:pt x="1" y="151"/>
                    </a:lnTo>
                    <a:lnTo>
                      <a:pt x="3" y="134"/>
                    </a:lnTo>
                    <a:lnTo>
                      <a:pt x="8" y="117"/>
                    </a:lnTo>
                    <a:lnTo>
                      <a:pt x="15" y="100"/>
                    </a:lnTo>
                    <a:lnTo>
                      <a:pt x="23" y="83"/>
                    </a:lnTo>
                    <a:lnTo>
                      <a:pt x="34" y="67"/>
                    </a:lnTo>
                    <a:lnTo>
                      <a:pt x="47" y="52"/>
                    </a:lnTo>
                    <a:lnTo>
                      <a:pt x="62" y="39"/>
                    </a:lnTo>
                    <a:lnTo>
                      <a:pt x="79" y="30"/>
                    </a:lnTo>
                    <a:lnTo>
                      <a:pt x="99" y="23"/>
                    </a:lnTo>
                    <a:lnTo>
                      <a:pt x="120" y="19"/>
                    </a:lnTo>
                    <a:lnTo>
                      <a:pt x="144" y="20"/>
                    </a:lnTo>
                    <a:lnTo>
                      <a:pt x="169" y="26"/>
                    </a:lnTo>
                    <a:lnTo>
                      <a:pt x="234" y="83"/>
                    </a:lnTo>
                    <a:lnTo>
                      <a:pt x="250" y="102"/>
                    </a:lnTo>
                    <a:lnTo>
                      <a:pt x="261" y="126"/>
                    </a:lnTo>
                    <a:close/>
                  </a:path>
                </a:pathLst>
              </a:custGeom>
              <a:solidFill>
                <a:srgbClr val="E0D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9" name="Freeform 36"/>
              <p:cNvSpPr>
                <a:spLocks/>
              </p:cNvSpPr>
              <p:nvPr/>
            </p:nvSpPr>
            <p:spPr bwMode="auto">
              <a:xfrm>
                <a:off x="4677" y="2453"/>
                <a:ext cx="60" cy="22"/>
              </a:xfrm>
              <a:custGeom>
                <a:avLst/>
                <a:gdLst>
                  <a:gd name="T0" fmla="*/ 15 w 119"/>
                  <a:gd name="T1" fmla="*/ 1 h 44"/>
                  <a:gd name="T2" fmla="*/ 15 w 119"/>
                  <a:gd name="T3" fmla="*/ 1 h 44"/>
                  <a:gd name="T4" fmla="*/ 14 w 119"/>
                  <a:gd name="T5" fmla="*/ 1 h 44"/>
                  <a:gd name="T6" fmla="*/ 14 w 119"/>
                  <a:gd name="T7" fmla="*/ 1 h 44"/>
                  <a:gd name="T8" fmla="*/ 13 w 119"/>
                  <a:gd name="T9" fmla="*/ 1 h 44"/>
                  <a:gd name="T10" fmla="*/ 12 w 119"/>
                  <a:gd name="T11" fmla="*/ 1 h 44"/>
                  <a:gd name="T12" fmla="*/ 11 w 119"/>
                  <a:gd name="T13" fmla="*/ 1 h 44"/>
                  <a:gd name="T14" fmla="*/ 10 w 119"/>
                  <a:gd name="T15" fmla="*/ 0 h 44"/>
                  <a:gd name="T16" fmla="*/ 9 w 119"/>
                  <a:gd name="T17" fmla="*/ 0 h 44"/>
                  <a:gd name="T18" fmla="*/ 8 w 119"/>
                  <a:gd name="T19" fmla="*/ 0 h 44"/>
                  <a:gd name="T20" fmla="*/ 7 w 119"/>
                  <a:gd name="T21" fmla="*/ 0 h 44"/>
                  <a:gd name="T22" fmla="*/ 6 w 119"/>
                  <a:gd name="T23" fmla="*/ 1 h 44"/>
                  <a:gd name="T24" fmla="*/ 5 w 119"/>
                  <a:gd name="T25" fmla="*/ 1 h 44"/>
                  <a:gd name="T26" fmla="*/ 4 w 119"/>
                  <a:gd name="T27" fmla="*/ 1 h 44"/>
                  <a:gd name="T28" fmla="*/ 4 w 119"/>
                  <a:gd name="T29" fmla="*/ 1 h 44"/>
                  <a:gd name="T30" fmla="*/ 3 w 119"/>
                  <a:gd name="T31" fmla="*/ 1 h 44"/>
                  <a:gd name="T32" fmla="*/ 3 w 119"/>
                  <a:gd name="T33" fmla="*/ 1 h 44"/>
                  <a:gd name="T34" fmla="*/ 0 w 119"/>
                  <a:gd name="T35" fmla="*/ 1 h 44"/>
                  <a:gd name="T36" fmla="*/ 0 w 119"/>
                  <a:gd name="T37" fmla="*/ 4 h 44"/>
                  <a:gd name="T38" fmla="*/ 3 w 119"/>
                  <a:gd name="T39" fmla="*/ 5 h 44"/>
                  <a:gd name="T40" fmla="*/ 9 w 119"/>
                  <a:gd name="T41" fmla="*/ 6 h 44"/>
                  <a:gd name="T42" fmla="*/ 13 w 119"/>
                  <a:gd name="T43" fmla="*/ 5 h 44"/>
                  <a:gd name="T44" fmla="*/ 14 w 119"/>
                  <a:gd name="T45" fmla="*/ 5 h 44"/>
                  <a:gd name="T46" fmla="*/ 15 w 119"/>
                  <a:gd name="T47" fmla="*/ 4 h 44"/>
                  <a:gd name="T48" fmla="*/ 15 w 119"/>
                  <a:gd name="T49" fmla="*/ 3 h 44"/>
                  <a:gd name="T50" fmla="*/ 15 w 119"/>
                  <a:gd name="T51" fmla="*/ 1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9"/>
                  <a:gd name="T79" fmla="*/ 0 h 44"/>
                  <a:gd name="T80" fmla="*/ 119 w 119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9" h="44">
                    <a:moveTo>
                      <a:pt x="117" y="8"/>
                    </a:move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3"/>
                    </a:lnTo>
                    <a:lnTo>
                      <a:pt x="91" y="2"/>
                    </a:lnTo>
                    <a:lnTo>
                      <a:pt x="82" y="1"/>
                    </a:lnTo>
                    <a:lnTo>
                      <a:pt x="76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55" y="0"/>
                    </a:lnTo>
                    <a:lnTo>
                      <a:pt x="47" y="1"/>
                    </a:lnTo>
                    <a:lnTo>
                      <a:pt x="39" y="1"/>
                    </a:lnTo>
                    <a:lnTo>
                      <a:pt x="32" y="2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0" y="12"/>
                    </a:lnTo>
                    <a:lnTo>
                      <a:pt x="0" y="32"/>
                    </a:lnTo>
                    <a:lnTo>
                      <a:pt x="20" y="40"/>
                    </a:lnTo>
                    <a:lnTo>
                      <a:pt x="69" y="44"/>
                    </a:lnTo>
                    <a:lnTo>
                      <a:pt x="101" y="40"/>
                    </a:lnTo>
                    <a:lnTo>
                      <a:pt x="106" y="38"/>
                    </a:lnTo>
                    <a:lnTo>
                      <a:pt x="114" y="30"/>
                    </a:lnTo>
                    <a:lnTo>
                      <a:pt x="119" y="20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0D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" name="Freeform 37"/>
              <p:cNvSpPr>
                <a:spLocks/>
              </p:cNvSpPr>
              <p:nvPr/>
            </p:nvSpPr>
            <p:spPr bwMode="auto">
              <a:xfrm>
                <a:off x="4669" y="2481"/>
                <a:ext cx="71" cy="20"/>
              </a:xfrm>
              <a:custGeom>
                <a:avLst/>
                <a:gdLst>
                  <a:gd name="T0" fmla="*/ 16 w 142"/>
                  <a:gd name="T1" fmla="*/ 0 h 42"/>
                  <a:gd name="T2" fmla="*/ 7 w 142"/>
                  <a:gd name="T3" fmla="*/ 0 h 42"/>
                  <a:gd name="T4" fmla="*/ 1 w 142"/>
                  <a:gd name="T5" fmla="*/ 0 h 42"/>
                  <a:gd name="T6" fmla="*/ 1 w 142"/>
                  <a:gd name="T7" fmla="*/ 0 h 42"/>
                  <a:gd name="T8" fmla="*/ 1 w 142"/>
                  <a:gd name="T9" fmla="*/ 0 h 42"/>
                  <a:gd name="T10" fmla="*/ 0 w 142"/>
                  <a:gd name="T11" fmla="*/ 1 h 42"/>
                  <a:gd name="T12" fmla="*/ 0 w 142"/>
                  <a:gd name="T13" fmla="*/ 2 h 42"/>
                  <a:gd name="T14" fmla="*/ 1 w 142"/>
                  <a:gd name="T15" fmla="*/ 3 h 42"/>
                  <a:gd name="T16" fmla="*/ 1 w 142"/>
                  <a:gd name="T17" fmla="*/ 4 h 42"/>
                  <a:gd name="T18" fmla="*/ 1 w 142"/>
                  <a:gd name="T19" fmla="*/ 4 h 42"/>
                  <a:gd name="T20" fmla="*/ 1 w 142"/>
                  <a:gd name="T21" fmla="*/ 4 h 42"/>
                  <a:gd name="T22" fmla="*/ 7 w 142"/>
                  <a:gd name="T23" fmla="*/ 5 h 42"/>
                  <a:gd name="T24" fmla="*/ 16 w 142"/>
                  <a:gd name="T25" fmla="*/ 5 h 42"/>
                  <a:gd name="T26" fmla="*/ 16 w 142"/>
                  <a:gd name="T27" fmla="*/ 5 h 42"/>
                  <a:gd name="T28" fmla="*/ 17 w 142"/>
                  <a:gd name="T29" fmla="*/ 4 h 42"/>
                  <a:gd name="T30" fmla="*/ 17 w 142"/>
                  <a:gd name="T31" fmla="*/ 4 h 42"/>
                  <a:gd name="T32" fmla="*/ 18 w 142"/>
                  <a:gd name="T33" fmla="*/ 3 h 42"/>
                  <a:gd name="T34" fmla="*/ 18 w 142"/>
                  <a:gd name="T35" fmla="*/ 2 h 42"/>
                  <a:gd name="T36" fmla="*/ 18 w 142"/>
                  <a:gd name="T37" fmla="*/ 1 h 42"/>
                  <a:gd name="T38" fmla="*/ 17 w 142"/>
                  <a:gd name="T39" fmla="*/ 1 h 42"/>
                  <a:gd name="T40" fmla="*/ 16 w 142"/>
                  <a:gd name="T41" fmla="*/ 0 h 4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42"/>
                  <a:gd name="T65" fmla="*/ 142 w 142"/>
                  <a:gd name="T66" fmla="*/ 42 h 4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42">
                    <a:moveTo>
                      <a:pt x="126" y="0"/>
                    </a:moveTo>
                    <a:lnTo>
                      <a:pt x="53" y="5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4" y="26"/>
                    </a:lnTo>
                    <a:lnTo>
                      <a:pt x="7" y="33"/>
                    </a:lnTo>
                    <a:lnTo>
                      <a:pt x="10" y="37"/>
                    </a:lnTo>
                    <a:lnTo>
                      <a:pt x="11" y="38"/>
                    </a:lnTo>
                    <a:lnTo>
                      <a:pt x="53" y="42"/>
                    </a:lnTo>
                    <a:lnTo>
                      <a:pt x="126" y="42"/>
                    </a:lnTo>
                    <a:lnTo>
                      <a:pt x="127" y="41"/>
                    </a:lnTo>
                    <a:lnTo>
                      <a:pt x="131" y="38"/>
                    </a:lnTo>
                    <a:lnTo>
                      <a:pt x="135" y="34"/>
                    </a:lnTo>
                    <a:lnTo>
                      <a:pt x="140" y="29"/>
                    </a:lnTo>
                    <a:lnTo>
                      <a:pt x="142" y="22"/>
                    </a:lnTo>
                    <a:lnTo>
                      <a:pt x="141" y="15"/>
                    </a:lnTo>
                    <a:lnTo>
                      <a:pt x="136" y="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E0D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1" name="Freeform 38"/>
              <p:cNvSpPr>
                <a:spLocks/>
              </p:cNvSpPr>
              <p:nvPr/>
            </p:nvSpPr>
            <p:spPr bwMode="auto">
              <a:xfrm>
                <a:off x="4686" y="2509"/>
                <a:ext cx="54" cy="21"/>
              </a:xfrm>
              <a:custGeom>
                <a:avLst/>
                <a:gdLst>
                  <a:gd name="T0" fmla="*/ 1 w 108"/>
                  <a:gd name="T1" fmla="*/ 0 h 40"/>
                  <a:gd name="T2" fmla="*/ 1 w 108"/>
                  <a:gd name="T3" fmla="*/ 1 h 40"/>
                  <a:gd name="T4" fmla="*/ 0 w 108"/>
                  <a:gd name="T5" fmla="*/ 1 h 40"/>
                  <a:gd name="T6" fmla="*/ 0 w 108"/>
                  <a:gd name="T7" fmla="*/ 2 h 40"/>
                  <a:gd name="T8" fmla="*/ 1 w 108"/>
                  <a:gd name="T9" fmla="*/ 3 h 40"/>
                  <a:gd name="T10" fmla="*/ 1 w 108"/>
                  <a:gd name="T11" fmla="*/ 4 h 40"/>
                  <a:gd name="T12" fmla="*/ 2 w 108"/>
                  <a:gd name="T13" fmla="*/ 4 h 40"/>
                  <a:gd name="T14" fmla="*/ 3 w 108"/>
                  <a:gd name="T15" fmla="*/ 5 h 40"/>
                  <a:gd name="T16" fmla="*/ 4 w 108"/>
                  <a:gd name="T17" fmla="*/ 5 h 40"/>
                  <a:gd name="T18" fmla="*/ 5 w 108"/>
                  <a:gd name="T19" fmla="*/ 5 h 40"/>
                  <a:gd name="T20" fmla="*/ 6 w 108"/>
                  <a:gd name="T21" fmla="*/ 6 h 40"/>
                  <a:gd name="T22" fmla="*/ 7 w 108"/>
                  <a:gd name="T23" fmla="*/ 6 h 40"/>
                  <a:gd name="T24" fmla="*/ 7 w 108"/>
                  <a:gd name="T25" fmla="*/ 6 h 40"/>
                  <a:gd name="T26" fmla="*/ 13 w 108"/>
                  <a:gd name="T27" fmla="*/ 4 h 40"/>
                  <a:gd name="T28" fmla="*/ 13 w 108"/>
                  <a:gd name="T29" fmla="*/ 4 h 40"/>
                  <a:gd name="T30" fmla="*/ 14 w 108"/>
                  <a:gd name="T31" fmla="*/ 3 h 40"/>
                  <a:gd name="T32" fmla="*/ 14 w 108"/>
                  <a:gd name="T33" fmla="*/ 2 h 40"/>
                  <a:gd name="T34" fmla="*/ 13 w 108"/>
                  <a:gd name="T35" fmla="*/ 0 h 40"/>
                  <a:gd name="T36" fmla="*/ 6 w 108"/>
                  <a:gd name="T37" fmla="*/ 1 h 40"/>
                  <a:gd name="T38" fmla="*/ 1 w 108"/>
                  <a:gd name="T39" fmla="*/ 0 h 4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8"/>
                  <a:gd name="T61" fmla="*/ 0 h 40"/>
                  <a:gd name="T62" fmla="*/ 108 w 108"/>
                  <a:gd name="T63" fmla="*/ 40 h 4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8" h="40">
                    <a:moveTo>
                      <a:pt x="3" y="0"/>
                    </a:moveTo>
                    <a:lnTo>
                      <a:pt x="2" y="1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24"/>
                    </a:lnTo>
                    <a:lnTo>
                      <a:pt x="15" y="27"/>
                    </a:lnTo>
                    <a:lnTo>
                      <a:pt x="22" y="32"/>
                    </a:lnTo>
                    <a:lnTo>
                      <a:pt x="31" y="34"/>
                    </a:lnTo>
                    <a:lnTo>
                      <a:pt x="39" y="37"/>
                    </a:lnTo>
                    <a:lnTo>
                      <a:pt x="45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97" y="31"/>
                    </a:lnTo>
                    <a:lnTo>
                      <a:pt x="99" y="29"/>
                    </a:lnTo>
                    <a:lnTo>
                      <a:pt x="105" y="22"/>
                    </a:lnTo>
                    <a:lnTo>
                      <a:pt x="108" y="11"/>
                    </a:lnTo>
                    <a:lnTo>
                      <a:pt x="103" y="0"/>
                    </a:lnTo>
                    <a:lnTo>
                      <a:pt x="45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0D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2" name="Freeform 39"/>
              <p:cNvSpPr>
                <a:spLocks/>
              </p:cNvSpPr>
              <p:nvPr/>
            </p:nvSpPr>
            <p:spPr bwMode="auto">
              <a:xfrm>
                <a:off x="4692" y="2535"/>
                <a:ext cx="48" cy="16"/>
              </a:xfrm>
              <a:custGeom>
                <a:avLst/>
                <a:gdLst>
                  <a:gd name="T0" fmla="*/ 2 w 97"/>
                  <a:gd name="T1" fmla="*/ 0 h 32"/>
                  <a:gd name="T2" fmla="*/ 1 w 97"/>
                  <a:gd name="T3" fmla="*/ 0 h 32"/>
                  <a:gd name="T4" fmla="*/ 1 w 97"/>
                  <a:gd name="T5" fmla="*/ 0 h 32"/>
                  <a:gd name="T6" fmla="*/ 0 w 97"/>
                  <a:gd name="T7" fmla="*/ 1 h 32"/>
                  <a:gd name="T8" fmla="*/ 0 w 97"/>
                  <a:gd name="T9" fmla="*/ 1 h 32"/>
                  <a:gd name="T10" fmla="*/ 0 w 97"/>
                  <a:gd name="T11" fmla="*/ 2 h 32"/>
                  <a:gd name="T12" fmla="*/ 0 w 97"/>
                  <a:gd name="T13" fmla="*/ 3 h 32"/>
                  <a:gd name="T14" fmla="*/ 0 w 97"/>
                  <a:gd name="T15" fmla="*/ 3 h 32"/>
                  <a:gd name="T16" fmla="*/ 1 w 97"/>
                  <a:gd name="T17" fmla="*/ 3 h 32"/>
                  <a:gd name="T18" fmla="*/ 4 w 97"/>
                  <a:gd name="T19" fmla="*/ 4 h 32"/>
                  <a:gd name="T20" fmla="*/ 9 w 97"/>
                  <a:gd name="T21" fmla="*/ 4 h 32"/>
                  <a:gd name="T22" fmla="*/ 12 w 97"/>
                  <a:gd name="T23" fmla="*/ 1 h 32"/>
                  <a:gd name="T24" fmla="*/ 9 w 97"/>
                  <a:gd name="T25" fmla="*/ 1 h 32"/>
                  <a:gd name="T26" fmla="*/ 9 w 97"/>
                  <a:gd name="T27" fmla="*/ 1 h 32"/>
                  <a:gd name="T28" fmla="*/ 8 w 97"/>
                  <a:gd name="T29" fmla="*/ 1 h 32"/>
                  <a:gd name="T30" fmla="*/ 7 w 97"/>
                  <a:gd name="T31" fmla="*/ 1 h 32"/>
                  <a:gd name="T32" fmla="*/ 6 w 97"/>
                  <a:gd name="T33" fmla="*/ 1 h 32"/>
                  <a:gd name="T34" fmla="*/ 5 w 97"/>
                  <a:gd name="T35" fmla="*/ 1 h 32"/>
                  <a:gd name="T36" fmla="*/ 4 w 97"/>
                  <a:gd name="T37" fmla="*/ 1 h 32"/>
                  <a:gd name="T38" fmla="*/ 3 w 97"/>
                  <a:gd name="T39" fmla="*/ 1 h 32"/>
                  <a:gd name="T40" fmla="*/ 2 w 97"/>
                  <a:gd name="T41" fmla="*/ 0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"/>
                  <a:gd name="T64" fmla="*/ 0 h 32"/>
                  <a:gd name="T65" fmla="*/ 97 w 97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" h="32">
                    <a:moveTo>
                      <a:pt x="16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1" y="16"/>
                    </a:lnTo>
                    <a:lnTo>
                      <a:pt x="5" y="23"/>
                    </a:lnTo>
                    <a:lnTo>
                      <a:pt x="7" y="27"/>
                    </a:lnTo>
                    <a:lnTo>
                      <a:pt x="8" y="28"/>
                    </a:lnTo>
                    <a:lnTo>
                      <a:pt x="33" y="32"/>
                    </a:lnTo>
                    <a:lnTo>
                      <a:pt x="76" y="32"/>
                    </a:lnTo>
                    <a:lnTo>
                      <a:pt x="97" y="8"/>
                    </a:lnTo>
                    <a:lnTo>
                      <a:pt x="74" y="3"/>
                    </a:lnTo>
                    <a:lnTo>
                      <a:pt x="73" y="3"/>
                    </a:lnTo>
                    <a:lnTo>
                      <a:pt x="68" y="4"/>
                    </a:lnTo>
                    <a:lnTo>
                      <a:pt x="63" y="4"/>
                    </a:lnTo>
                    <a:lnTo>
                      <a:pt x="54" y="4"/>
                    </a:lnTo>
                    <a:lnTo>
                      <a:pt x="45" y="4"/>
                    </a:lnTo>
                    <a:lnTo>
                      <a:pt x="36" y="3"/>
                    </a:lnTo>
                    <a:lnTo>
                      <a:pt x="26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0D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3" name="Freeform 40"/>
              <p:cNvSpPr>
                <a:spLocks/>
              </p:cNvSpPr>
              <p:nvPr/>
            </p:nvSpPr>
            <p:spPr bwMode="auto">
              <a:xfrm>
                <a:off x="4244" y="2264"/>
                <a:ext cx="354" cy="12"/>
              </a:xfrm>
              <a:custGeom>
                <a:avLst/>
                <a:gdLst>
                  <a:gd name="T0" fmla="*/ 0 w 710"/>
                  <a:gd name="T1" fmla="*/ 1 h 24"/>
                  <a:gd name="T2" fmla="*/ 87 w 710"/>
                  <a:gd name="T3" fmla="*/ 0 h 24"/>
                  <a:gd name="T4" fmla="*/ 88 w 710"/>
                  <a:gd name="T5" fmla="*/ 1 h 24"/>
                  <a:gd name="T6" fmla="*/ 2 w 710"/>
                  <a:gd name="T7" fmla="*/ 3 h 24"/>
                  <a:gd name="T8" fmla="*/ 0 w 710"/>
                  <a:gd name="T9" fmla="*/ 1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0"/>
                  <a:gd name="T16" fmla="*/ 0 h 24"/>
                  <a:gd name="T17" fmla="*/ 710 w 710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0" h="24">
                    <a:moveTo>
                      <a:pt x="0" y="8"/>
                    </a:moveTo>
                    <a:lnTo>
                      <a:pt x="698" y="0"/>
                    </a:lnTo>
                    <a:lnTo>
                      <a:pt x="710" y="8"/>
                    </a:lnTo>
                    <a:lnTo>
                      <a:pt x="21" y="2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4" name="Freeform 41"/>
              <p:cNvSpPr>
                <a:spLocks/>
              </p:cNvSpPr>
              <p:nvPr/>
            </p:nvSpPr>
            <p:spPr bwMode="auto">
              <a:xfrm>
                <a:off x="4315" y="2122"/>
                <a:ext cx="5" cy="9"/>
              </a:xfrm>
              <a:custGeom>
                <a:avLst/>
                <a:gdLst>
                  <a:gd name="T0" fmla="*/ 0 w 12"/>
                  <a:gd name="T1" fmla="*/ 0 h 16"/>
                  <a:gd name="T2" fmla="*/ 0 w 12"/>
                  <a:gd name="T3" fmla="*/ 3 h 16"/>
                  <a:gd name="T4" fmla="*/ 1 w 12"/>
                  <a:gd name="T5" fmla="*/ 1 h 16"/>
                  <a:gd name="T6" fmla="*/ 0 w 12"/>
                  <a:gd name="T7" fmla="*/ 0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6"/>
                  <a:gd name="T14" fmla="*/ 12 w 12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6">
                    <a:moveTo>
                      <a:pt x="0" y="0"/>
                    </a:moveTo>
                    <a:lnTo>
                      <a:pt x="1" y="16"/>
                    </a:lnTo>
                    <a:lnTo>
                      <a:pt x="1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5" name="Freeform 42"/>
              <p:cNvSpPr>
                <a:spLocks/>
              </p:cNvSpPr>
              <p:nvPr/>
            </p:nvSpPr>
            <p:spPr bwMode="auto">
              <a:xfrm>
                <a:off x="4305" y="2141"/>
                <a:ext cx="28" cy="23"/>
              </a:xfrm>
              <a:custGeom>
                <a:avLst/>
                <a:gdLst>
                  <a:gd name="T0" fmla="*/ 4 w 55"/>
                  <a:gd name="T1" fmla="*/ 6 h 46"/>
                  <a:gd name="T2" fmla="*/ 5 w 55"/>
                  <a:gd name="T3" fmla="*/ 6 h 46"/>
                  <a:gd name="T4" fmla="*/ 6 w 55"/>
                  <a:gd name="T5" fmla="*/ 5 h 46"/>
                  <a:gd name="T6" fmla="*/ 7 w 55"/>
                  <a:gd name="T7" fmla="*/ 4 h 46"/>
                  <a:gd name="T8" fmla="*/ 7 w 55"/>
                  <a:gd name="T9" fmla="*/ 3 h 46"/>
                  <a:gd name="T10" fmla="*/ 7 w 55"/>
                  <a:gd name="T11" fmla="*/ 2 h 46"/>
                  <a:gd name="T12" fmla="*/ 6 w 55"/>
                  <a:gd name="T13" fmla="*/ 1 h 46"/>
                  <a:gd name="T14" fmla="*/ 5 w 55"/>
                  <a:gd name="T15" fmla="*/ 1 h 46"/>
                  <a:gd name="T16" fmla="*/ 4 w 55"/>
                  <a:gd name="T17" fmla="*/ 0 h 46"/>
                  <a:gd name="T18" fmla="*/ 3 w 55"/>
                  <a:gd name="T19" fmla="*/ 1 h 46"/>
                  <a:gd name="T20" fmla="*/ 1 w 55"/>
                  <a:gd name="T21" fmla="*/ 1 h 46"/>
                  <a:gd name="T22" fmla="*/ 1 w 55"/>
                  <a:gd name="T23" fmla="*/ 2 h 46"/>
                  <a:gd name="T24" fmla="*/ 0 w 55"/>
                  <a:gd name="T25" fmla="*/ 3 h 46"/>
                  <a:gd name="T26" fmla="*/ 1 w 55"/>
                  <a:gd name="T27" fmla="*/ 4 h 46"/>
                  <a:gd name="T28" fmla="*/ 1 w 55"/>
                  <a:gd name="T29" fmla="*/ 5 h 46"/>
                  <a:gd name="T30" fmla="*/ 3 w 55"/>
                  <a:gd name="T31" fmla="*/ 6 h 46"/>
                  <a:gd name="T32" fmla="*/ 4 w 55"/>
                  <a:gd name="T33" fmla="*/ 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46"/>
                  <a:gd name="T53" fmla="*/ 55 w 55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46">
                    <a:moveTo>
                      <a:pt x="27" y="46"/>
                    </a:moveTo>
                    <a:lnTo>
                      <a:pt x="39" y="44"/>
                    </a:lnTo>
                    <a:lnTo>
                      <a:pt x="47" y="39"/>
                    </a:lnTo>
                    <a:lnTo>
                      <a:pt x="53" y="32"/>
                    </a:lnTo>
                    <a:lnTo>
                      <a:pt x="55" y="23"/>
                    </a:lnTo>
                    <a:lnTo>
                      <a:pt x="53" y="14"/>
                    </a:lnTo>
                    <a:lnTo>
                      <a:pt x="47" y="7"/>
                    </a:lnTo>
                    <a:lnTo>
                      <a:pt x="39" y="2"/>
                    </a:lnTo>
                    <a:lnTo>
                      <a:pt x="27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8" y="39"/>
                    </a:lnTo>
                    <a:lnTo>
                      <a:pt x="17" y="44"/>
                    </a:lnTo>
                    <a:lnTo>
                      <a:pt x="27" y="46"/>
                    </a:lnTo>
                    <a:close/>
                  </a:path>
                </a:pathLst>
              </a:custGeom>
              <a:solidFill>
                <a:srgbClr val="FFA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26" name="Group 43"/>
            <p:cNvGrpSpPr>
              <a:grpSpLocks/>
            </p:cNvGrpSpPr>
            <p:nvPr/>
          </p:nvGrpSpPr>
          <p:grpSpPr bwMode="auto">
            <a:xfrm>
              <a:off x="-204" y="1525"/>
              <a:ext cx="725" cy="680"/>
              <a:chOff x="2336" y="2568"/>
              <a:chExt cx="567" cy="552"/>
            </a:xfrm>
          </p:grpSpPr>
          <p:grpSp>
            <p:nvGrpSpPr>
              <p:cNvPr id="5286" name="Group 44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88" name="Freeform 45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9" name="Freeform 46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0" name="Freeform 47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1" name="Freeform 48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2" name="Freeform 49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3" name="Freeform 50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4" name="Freeform 51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5" name="Freeform 52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6" name="Freeform 53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97" name="Freeform 54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87" name="Text Box 55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</p:grpSp>
        <p:grpSp>
          <p:nvGrpSpPr>
            <p:cNvPr id="5127" name="Group 56"/>
            <p:cNvGrpSpPr>
              <a:grpSpLocks/>
            </p:cNvGrpSpPr>
            <p:nvPr/>
          </p:nvGrpSpPr>
          <p:grpSpPr bwMode="auto">
            <a:xfrm>
              <a:off x="839" y="2341"/>
              <a:ext cx="725" cy="680"/>
              <a:chOff x="2336" y="2568"/>
              <a:chExt cx="567" cy="552"/>
            </a:xfrm>
          </p:grpSpPr>
          <p:grpSp>
            <p:nvGrpSpPr>
              <p:cNvPr id="5274" name="Group 57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76" name="Freeform 58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7" name="Freeform 59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8" name="Freeform 60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9" name="Freeform 61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0" name="Freeform 62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1" name="Freeform 63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2" name="Freeform 64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3" name="Freeform 65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4" name="Freeform 66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85" name="Freeform 67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75" name="Text Box 68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5128" name="Group 69"/>
            <p:cNvGrpSpPr>
              <a:grpSpLocks/>
            </p:cNvGrpSpPr>
            <p:nvPr/>
          </p:nvGrpSpPr>
          <p:grpSpPr bwMode="auto">
            <a:xfrm>
              <a:off x="975" y="1797"/>
              <a:ext cx="725" cy="680"/>
              <a:chOff x="2336" y="2568"/>
              <a:chExt cx="567" cy="552"/>
            </a:xfrm>
          </p:grpSpPr>
          <p:grpSp>
            <p:nvGrpSpPr>
              <p:cNvPr id="5262" name="Group 7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64" name="Freeform 7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5" name="Freeform 7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6" name="Freeform 7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7" name="Freeform 7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8" name="Freeform 7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9" name="Freeform 7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0" name="Freeform 7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1" name="Freeform 7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2" name="Freeform 7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73" name="Freeform 8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63" name="Text Box 81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5129" name="Group 82"/>
            <p:cNvGrpSpPr>
              <a:grpSpLocks/>
            </p:cNvGrpSpPr>
            <p:nvPr/>
          </p:nvGrpSpPr>
          <p:grpSpPr bwMode="auto">
            <a:xfrm>
              <a:off x="3969" y="2386"/>
              <a:ext cx="725" cy="680"/>
              <a:chOff x="2336" y="2568"/>
              <a:chExt cx="567" cy="552"/>
            </a:xfrm>
          </p:grpSpPr>
          <p:grpSp>
            <p:nvGrpSpPr>
              <p:cNvPr id="5250" name="Group 83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52" name="Freeform 84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3" name="Freeform 85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4" name="Freeform 86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5" name="Freeform 87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6" name="Freeform 88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7" name="Freeform 89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8" name="Freeform 90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59" name="Freeform 91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0" name="Freeform 92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61" name="Freeform 93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51" name="Text Box 94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5130" name="Group 95"/>
            <p:cNvGrpSpPr>
              <a:grpSpLocks/>
            </p:cNvGrpSpPr>
            <p:nvPr/>
          </p:nvGrpSpPr>
          <p:grpSpPr bwMode="auto">
            <a:xfrm>
              <a:off x="4105" y="1842"/>
              <a:ext cx="725" cy="680"/>
              <a:chOff x="2336" y="2568"/>
              <a:chExt cx="567" cy="552"/>
            </a:xfrm>
          </p:grpSpPr>
          <p:grpSp>
            <p:nvGrpSpPr>
              <p:cNvPr id="5238" name="Group 96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40" name="Freeform 97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1" name="Freeform 98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2" name="Freeform 99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3" name="Freeform 100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4" name="Freeform 101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5" name="Freeform 102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6" name="Freeform 103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7" name="Freeform 104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8" name="Freeform 105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49" name="Freeform 106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39" name="Text Box 107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5131" name="Group 108"/>
            <p:cNvGrpSpPr>
              <a:grpSpLocks/>
            </p:cNvGrpSpPr>
            <p:nvPr/>
          </p:nvGrpSpPr>
          <p:grpSpPr bwMode="auto">
            <a:xfrm>
              <a:off x="4014" y="1298"/>
              <a:ext cx="725" cy="680"/>
              <a:chOff x="2336" y="2568"/>
              <a:chExt cx="567" cy="552"/>
            </a:xfrm>
          </p:grpSpPr>
          <p:grpSp>
            <p:nvGrpSpPr>
              <p:cNvPr id="5226" name="Group 109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28" name="Freeform 110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9" name="Freeform 111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0" name="Freeform 112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1" name="Freeform 113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2" name="Freeform 114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3" name="Freeform 115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4" name="Freeform 116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5" name="Freeform 117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6" name="Freeform 118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37" name="Freeform 119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27" name="Text Box 120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</p:grpSp>
        <p:grpSp>
          <p:nvGrpSpPr>
            <p:cNvPr id="5132" name="Group 121"/>
            <p:cNvGrpSpPr>
              <a:grpSpLocks/>
            </p:cNvGrpSpPr>
            <p:nvPr/>
          </p:nvGrpSpPr>
          <p:grpSpPr bwMode="auto">
            <a:xfrm>
              <a:off x="3923" y="753"/>
              <a:ext cx="725" cy="680"/>
              <a:chOff x="2336" y="2568"/>
              <a:chExt cx="567" cy="552"/>
            </a:xfrm>
          </p:grpSpPr>
          <p:grpSp>
            <p:nvGrpSpPr>
              <p:cNvPr id="5214" name="Group 122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16" name="Freeform 123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7" name="Freeform 124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8" name="Freeform 125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9" name="Freeform 126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0" name="Freeform 127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1" name="Freeform 128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2" name="Freeform 129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3" name="Freeform 130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4" name="Freeform 131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25" name="Freeform 132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15" name="Text Box 133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D</a:t>
                </a:r>
              </a:p>
            </p:txBody>
          </p:sp>
        </p:grpSp>
        <p:sp>
          <p:nvSpPr>
            <p:cNvPr id="5133" name="AutoShape 134"/>
            <p:cNvSpPr>
              <a:spLocks noChangeArrowheads="1"/>
            </p:cNvSpPr>
            <p:nvPr/>
          </p:nvSpPr>
          <p:spPr bwMode="auto">
            <a:xfrm>
              <a:off x="1836" y="1752"/>
              <a:ext cx="454" cy="363"/>
            </a:xfrm>
            <a:prstGeom prst="rightArrow">
              <a:avLst>
                <a:gd name="adj1" fmla="val 50000"/>
                <a:gd name="adj2" fmla="val 312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4" name="AutoShape 135"/>
            <p:cNvSpPr>
              <a:spLocks noChangeArrowheads="1"/>
            </p:cNvSpPr>
            <p:nvPr/>
          </p:nvSpPr>
          <p:spPr bwMode="auto">
            <a:xfrm>
              <a:off x="3515" y="1706"/>
              <a:ext cx="454" cy="363"/>
            </a:xfrm>
            <a:prstGeom prst="rightArrow">
              <a:avLst>
                <a:gd name="adj1" fmla="val 50000"/>
                <a:gd name="adj2" fmla="val 312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AutoShape 136"/>
            <p:cNvSpPr>
              <a:spLocks noChangeArrowheads="1"/>
            </p:cNvSpPr>
            <p:nvPr/>
          </p:nvSpPr>
          <p:spPr bwMode="auto">
            <a:xfrm>
              <a:off x="4967" y="1706"/>
              <a:ext cx="454" cy="363"/>
            </a:xfrm>
            <a:prstGeom prst="rightArrow">
              <a:avLst>
                <a:gd name="adj1" fmla="val 50000"/>
                <a:gd name="adj2" fmla="val 312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136" name="Group 137"/>
            <p:cNvGrpSpPr>
              <a:grpSpLocks/>
            </p:cNvGrpSpPr>
            <p:nvPr/>
          </p:nvGrpSpPr>
          <p:grpSpPr bwMode="auto">
            <a:xfrm>
              <a:off x="2426" y="2341"/>
              <a:ext cx="725" cy="680"/>
              <a:chOff x="2336" y="2568"/>
              <a:chExt cx="567" cy="552"/>
            </a:xfrm>
          </p:grpSpPr>
          <p:grpSp>
            <p:nvGrpSpPr>
              <p:cNvPr id="5202" name="Group 138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204" name="Freeform 139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5" name="Freeform 140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6" name="Freeform 141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7" name="Freeform 142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8" name="Freeform 143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9" name="Freeform 144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0" name="Freeform 145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1" name="Freeform 146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2" name="Freeform 147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13" name="Freeform 148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203" name="Text Box 149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5137" name="Group 150"/>
            <p:cNvGrpSpPr>
              <a:grpSpLocks/>
            </p:cNvGrpSpPr>
            <p:nvPr/>
          </p:nvGrpSpPr>
          <p:grpSpPr bwMode="auto">
            <a:xfrm>
              <a:off x="2562" y="1797"/>
              <a:ext cx="725" cy="680"/>
              <a:chOff x="2336" y="2568"/>
              <a:chExt cx="567" cy="552"/>
            </a:xfrm>
          </p:grpSpPr>
          <p:grpSp>
            <p:nvGrpSpPr>
              <p:cNvPr id="5190" name="Group 151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192" name="Freeform 152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3" name="Freeform 153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4" name="Freeform 154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5" name="Freeform 155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6" name="Freeform 156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7" name="Freeform 157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8" name="Freeform 158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99" name="Freeform 159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0" name="Freeform 160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01" name="Freeform 161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191" name="Text Box 162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5138" name="Group 163"/>
            <p:cNvGrpSpPr>
              <a:grpSpLocks/>
            </p:cNvGrpSpPr>
            <p:nvPr/>
          </p:nvGrpSpPr>
          <p:grpSpPr bwMode="auto">
            <a:xfrm>
              <a:off x="2471" y="1253"/>
              <a:ext cx="725" cy="680"/>
              <a:chOff x="2336" y="2568"/>
              <a:chExt cx="567" cy="552"/>
            </a:xfrm>
          </p:grpSpPr>
          <p:grpSp>
            <p:nvGrpSpPr>
              <p:cNvPr id="5178" name="Group 164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180" name="Freeform 165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1" name="Freeform 166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2" name="Freeform 167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3" name="Freeform 168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4" name="Freeform 169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5" name="Freeform 170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6" name="Freeform 171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7" name="Freeform 172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8" name="Freeform 173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89" name="Freeform 174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179" name="Text Box 175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</p:grpSp>
        <p:grpSp>
          <p:nvGrpSpPr>
            <p:cNvPr id="5139" name="Group 176"/>
            <p:cNvGrpSpPr>
              <a:grpSpLocks/>
            </p:cNvGrpSpPr>
            <p:nvPr/>
          </p:nvGrpSpPr>
          <p:grpSpPr bwMode="auto">
            <a:xfrm>
              <a:off x="5466" y="2386"/>
              <a:ext cx="725" cy="680"/>
              <a:chOff x="2336" y="2568"/>
              <a:chExt cx="567" cy="552"/>
            </a:xfrm>
          </p:grpSpPr>
          <p:grpSp>
            <p:nvGrpSpPr>
              <p:cNvPr id="5166" name="Group 177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168" name="Freeform 178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9" name="Freeform 179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0" name="Freeform 180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1" name="Freeform 181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2" name="Freeform 182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3" name="Freeform 183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4" name="Freeform 184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5" name="Freeform 185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6" name="Freeform 186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77" name="Freeform 187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167" name="Text Box 188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5140" name="Group 189"/>
            <p:cNvGrpSpPr>
              <a:grpSpLocks/>
            </p:cNvGrpSpPr>
            <p:nvPr/>
          </p:nvGrpSpPr>
          <p:grpSpPr bwMode="auto">
            <a:xfrm>
              <a:off x="5602" y="1842"/>
              <a:ext cx="725" cy="680"/>
              <a:chOff x="2336" y="2568"/>
              <a:chExt cx="567" cy="552"/>
            </a:xfrm>
          </p:grpSpPr>
          <p:grpSp>
            <p:nvGrpSpPr>
              <p:cNvPr id="5154" name="Group 19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156" name="Freeform 19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7" name="Freeform 19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8" name="Freeform 19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9" name="Freeform 19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0" name="Freeform 19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1" name="Freeform 19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2" name="Freeform 19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3" name="Freeform 19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4" name="Freeform 19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65" name="Freeform 20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155" name="Text Box 201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5141" name="Group 202"/>
            <p:cNvGrpSpPr>
              <a:grpSpLocks/>
            </p:cNvGrpSpPr>
            <p:nvPr/>
          </p:nvGrpSpPr>
          <p:grpSpPr bwMode="auto">
            <a:xfrm>
              <a:off x="5511" y="1298"/>
              <a:ext cx="725" cy="680"/>
              <a:chOff x="2336" y="2568"/>
              <a:chExt cx="567" cy="552"/>
            </a:xfrm>
          </p:grpSpPr>
          <p:grpSp>
            <p:nvGrpSpPr>
              <p:cNvPr id="5142" name="Group 203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5144" name="Freeform 204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5" name="Freeform 205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6" name="Freeform 206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7" name="Freeform 207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8" name="Freeform 208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9" name="Freeform 209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0" name="Freeform 210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1" name="Freeform 211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2" name="Freeform 212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53" name="Freeform 213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143" name="Text Box 214"/>
              <p:cNvSpPr txBox="1">
                <a:spLocks noChangeArrowheads="1"/>
              </p:cNvSpPr>
              <p:nvPr/>
            </p:nvSpPr>
            <p:spPr bwMode="auto">
              <a:xfrm>
                <a:off x="2503" y="2763"/>
                <a:ext cx="2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charset="0"/>
              </a:rPr>
              <a:t> </a:t>
            </a:r>
            <a:r>
              <a:rPr lang="ko-KR" altLang="en-US" dirty="0"/>
              <a:t>중위표기와 후위표기</a:t>
            </a:r>
          </a:p>
          <a:p>
            <a:pPr lvl="1" eaLnBrk="1" hangingPunct="1"/>
            <a:r>
              <a:rPr lang="ko-KR" altLang="en-US" dirty="0"/>
              <a:t>중위 표기법과 후위 표기법의 공통점은 피연산자의 순서는 동일</a:t>
            </a:r>
          </a:p>
          <a:p>
            <a:pPr lvl="1" eaLnBrk="1" hangingPunct="1"/>
            <a:r>
              <a:rPr lang="ko-KR" altLang="en-US" dirty="0"/>
              <a:t>연산자들의 순서만 다름</a:t>
            </a:r>
            <a:r>
              <a:rPr lang="en-US" altLang="ko-KR" dirty="0"/>
              <a:t>(</a:t>
            </a:r>
            <a:r>
              <a:rPr lang="ko-KR" altLang="en-US" dirty="0"/>
              <a:t>우선순위순서</a:t>
            </a:r>
            <a:r>
              <a:rPr lang="en-US" altLang="ko-KR" dirty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    -&gt;</a:t>
            </a:r>
            <a:r>
              <a:rPr lang="ko-KR" altLang="en-US" dirty="0"/>
              <a:t>연산자만 스택에 저장했다가 출력하면 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en-US" altLang="ko-KR" dirty="0"/>
              <a:t>2+3*4  -&gt;  234*+</a:t>
            </a:r>
          </a:p>
          <a:p>
            <a:pPr lvl="1" eaLnBrk="1" hangingPunct="1"/>
            <a:endParaRPr lang="en-US" altLang="ko-KR" sz="1200" dirty="0"/>
          </a:p>
          <a:p>
            <a:pPr eaLnBrk="1" hangingPunct="1"/>
            <a:r>
              <a:rPr lang="ko-KR" altLang="en-US" dirty="0"/>
              <a:t>알고리즘</a:t>
            </a:r>
          </a:p>
          <a:p>
            <a:pPr lvl="1" eaLnBrk="1" hangingPunct="1"/>
            <a:r>
              <a:rPr lang="ko-KR" altLang="en-US" dirty="0"/>
              <a:t>피연산자를 만나면 그대로 출력</a:t>
            </a:r>
          </a:p>
          <a:p>
            <a:pPr lvl="1" eaLnBrk="1" hangingPunct="1"/>
            <a:r>
              <a:rPr lang="ko-KR" altLang="en-US" dirty="0"/>
              <a:t>연산자를 만나면 스택에 저장했다가 스택보다 우선 순위가 낮은 연산자가 나오면 그때 출력 </a:t>
            </a:r>
          </a:p>
          <a:p>
            <a:pPr lvl="1" eaLnBrk="1" hangingPunct="1"/>
            <a:r>
              <a:rPr lang="ko-KR" altLang="en-US" dirty="0"/>
              <a:t>왼쪽 괄호는 우선순위가 가장 낮은 연산자로 취급</a:t>
            </a:r>
          </a:p>
          <a:p>
            <a:pPr lvl="1" eaLnBrk="1" hangingPunct="1"/>
            <a:r>
              <a:rPr lang="ko-KR" altLang="en-US" dirty="0"/>
              <a:t>오른쪽 괄호가 나오면 스택에서 왼쪽 괄호위에 쌓여 있는 모든 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ko-KR" altLang="en-US" dirty="0"/>
              <a:t>연산자를 출력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380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380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6016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482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483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11128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2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59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0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585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585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5855" name="Line 18"/>
          <p:cNvSpPr>
            <a:spLocks noChangeShapeType="1"/>
          </p:cNvSpPr>
          <p:nvPr/>
        </p:nvSpPr>
        <p:spPr bwMode="auto">
          <a:xfrm>
            <a:off x="16557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57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3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4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6877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6878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6879" name="Line 18"/>
          <p:cNvSpPr>
            <a:spLocks noChangeShapeType="1"/>
          </p:cNvSpPr>
          <p:nvPr/>
        </p:nvSpPr>
        <p:spPr bwMode="auto">
          <a:xfrm>
            <a:off x="215265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0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81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7904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6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7901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7902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26495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892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892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892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>
            <a:off x="3146425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995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94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995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51" name="Line 18"/>
          <p:cNvSpPr>
            <a:spLocks noChangeShapeType="1"/>
          </p:cNvSpPr>
          <p:nvPr/>
        </p:nvSpPr>
        <p:spPr bwMode="auto">
          <a:xfrm>
            <a:off x="365760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40976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4097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>
            <a:off x="40814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049338" y="233363"/>
            <a:ext cx="7043737" cy="6178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infix_to_postfix(exp)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200">
                <a:latin typeface="Lucida Console" pitchFamily="49" charset="0"/>
                <a:ea typeface="HY엽서M" pitchFamily="18" charset="-127"/>
              </a:rPr>
            </a:br>
            <a:endParaRPr lang="en-US" altLang="ko-KR" sz="12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스택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s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를 생성하고 초기화 </a:t>
            </a:r>
            <a:endParaRPr lang="ko-KR" altLang="en-US" sz="12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while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(exp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에 처리할 문자가 남아 있으면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ch ←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다음에 처리할 문자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switch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(ch)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case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연산자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while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( peek(s)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의 우선순위 ≥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ch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의 우선순위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do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     e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를 출력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         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push(s, ch);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break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case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왼쪽 괄호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: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push(s, ch);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break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case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오른쪽 괄호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e ← pop(s);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while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( e ≠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왼쪽괄호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do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e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              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break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case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피연산자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ch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   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break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; </a:t>
            </a:r>
            <a:endParaRPr lang="en-US" altLang="ko-KR" sz="12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while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(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not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is_empty(s) )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 </a:t>
            </a:r>
            <a:r>
              <a:rPr lang="en-US" altLang="ko-KR" sz="1200" b="1">
                <a:latin typeface="Lucida Console" pitchFamily="49" charset="0"/>
                <a:ea typeface="HY엽서M" pitchFamily="18" charset="-127"/>
              </a:rPr>
              <a:t>do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         e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를 출력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구조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862263" y="1980930"/>
            <a:ext cx="1152525" cy="3743325"/>
            <a:chOff x="930" y="2115"/>
            <a:chExt cx="453" cy="1315"/>
          </a:xfrm>
        </p:grpSpPr>
        <p:sp>
          <p:nvSpPr>
            <p:cNvPr id="6195" name="Line 5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6" name="Line 6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7" name="Line 7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933700" y="4789217"/>
            <a:ext cx="935038" cy="792163"/>
            <a:chOff x="2336" y="2568"/>
            <a:chExt cx="567" cy="552"/>
          </a:xfrm>
        </p:grpSpPr>
        <p:grpSp>
          <p:nvGrpSpPr>
            <p:cNvPr id="6183" name="Group 1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85" name="Freeform 1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6" name="Freeform 1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7" name="Freeform 1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8" name="Freeform 2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9" name="Freeform 2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0" name="Freeform 2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1" name="Freeform 2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2" name="Freeform 2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3" name="Freeform 2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4" name="Freeform 2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84" name="Text Box 27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49" name="Group 28"/>
          <p:cNvGrpSpPr>
            <a:grpSpLocks/>
          </p:cNvGrpSpPr>
          <p:nvPr/>
        </p:nvGrpSpPr>
        <p:grpSpPr bwMode="auto">
          <a:xfrm>
            <a:off x="2906713" y="4095480"/>
            <a:ext cx="935037" cy="792162"/>
            <a:chOff x="2336" y="2568"/>
            <a:chExt cx="567" cy="552"/>
          </a:xfrm>
        </p:grpSpPr>
        <p:grpSp>
          <p:nvGrpSpPr>
            <p:cNvPr id="6171" name="Group 2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73" name="Freeform 3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4" name="Freeform 3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5" name="Freeform 3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6" name="Freeform 3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7" name="Freeform 3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8" name="Freeform 3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9" name="Freeform 3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0" name="Freeform 3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1" name="Freeform 3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2" name="Freeform 3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72" name="Text Box 40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50" name="Group 41"/>
          <p:cNvGrpSpPr>
            <a:grpSpLocks/>
          </p:cNvGrpSpPr>
          <p:nvPr/>
        </p:nvGrpSpPr>
        <p:grpSpPr bwMode="auto">
          <a:xfrm>
            <a:off x="2951163" y="3420792"/>
            <a:ext cx="935037" cy="792163"/>
            <a:chOff x="2336" y="2568"/>
            <a:chExt cx="567" cy="552"/>
          </a:xfrm>
        </p:grpSpPr>
        <p:grpSp>
          <p:nvGrpSpPr>
            <p:cNvPr id="6159" name="Group 4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61" name="Freeform 4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2" name="Freeform 4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3" name="Freeform 4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4" name="Freeform 4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5" name="Freeform 4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6" name="Freeform 4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7" name="Freeform 4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8" name="Freeform 5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9" name="Freeform 5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0" name="Freeform 5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60" name="Text Box 53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6151" name="Text Box 80"/>
          <p:cNvSpPr txBox="1">
            <a:spLocks noChangeArrowheads="1"/>
          </p:cNvSpPr>
          <p:nvPr/>
        </p:nvSpPr>
        <p:spPr bwMode="auto">
          <a:xfrm>
            <a:off x="4167188" y="3601767"/>
            <a:ext cx="1709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 err="1">
                <a:latin typeface="+mn-lt"/>
              </a:rPr>
              <a:t>스택</a:t>
            </a:r>
            <a:r>
              <a:rPr lang="ko-KR" altLang="en-US" dirty="0">
                <a:latin typeface="+mn-lt"/>
              </a:rPr>
              <a:t> 상단</a:t>
            </a:r>
            <a:r>
              <a:rPr lang="en-US" altLang="ko-KR" dirty="0">
                <a:latin typeface="+mn-lt"/>
              </a:rPr>
              <a:t>(top)</a:t>
            </a:r>
          </a:p>
        </p:txBody>
      </p:sp>
      <p:sp>
        <p:nvSpPr>
          <p:cNvPr id="6152" name="Text Box 81"/>
          <p:cNvSpPr txBox="1">
            <a:spLocks noChangeArrowheads="1"/>
          </p:cNvSpPr>
          <p:nvPr/>
        </p:nvSpPr>
        <p:spPr bwMode="auto">
          <a:xfrm>
            <a:off x="4167188" y="5041630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n-lt"/>
              </a:rPr>
              <a:t>스택 하단</a:t>
            </a:r>
            <a:r>
              <a:rPr lang="en-US" altLang="ko-KR">
                <a:latin typeface="+mn-lt"/>
              </a:rPr>
              <a:t>(bottom)</a:t>
            </a:r>
          </a:p>
        </p:txBody>
      </p:sp>
      <p:sp>
        <p:nvSpPr>
          <p:cNvPr id="6153" name="Text Box 294"/>
          <p:cNvSpPr txBox="1">
            <a:spLocks noChangeArrowheads="1"/>
          </p:cNvSpPr>
          <p:nvPr/>
        </p:nvSpPr>
        <p:spPr bwMode="auto">
          <a:xfrm>
            <a:off x="3222625" y="5057505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A</a:t>
            </a:r>
          </a:p>
        </p:txBody>
      </p:sp>
      <p:sp>
        <p:nvSpPr>
          <p:cNvPr id="6154" name="Text Box 295"/>
          <p:cNvSpPr txBox="1">
            <a:spLocks noChangeArrowheads="1"/>
          </p:cNvSpPr>
          <p:nvPr/>
        </p:nvSpPr>
        <p:spPr bwMode="auto">
          <a:xfrm>
            <a:off x="3176588" y="4411392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B</a:t>
            </a:r>
          </a:p>
        </p:txBody>
      </p:sp>
      <p:sp>
        <p:nvSpPr>
          <p:cNvPr id="6155" name="Text Box 296"/>
          <p:cNvSpPr txBox="1">
            <a:spLocks noChangeArrowheads="1"/>
          </p:cNvSpPr>
          <p:nvPr/>
        </p:nvSpPr>
        <p:spPr bwMode="auto">
          <a:xfrm>
            <a:off x="3222625" y="3736705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C</a:t>
            </a:r>
          </a:p>
        </p:txBody>
      </p:sp>
      <p:sp>
        <p:nvSpPr>
          <p:cNvPr id="6156" name="Freeform 297"/>
          <p:cNvSpPr>
            <a:spLocks/>
          </p:cNvSpPr>
          <p:nvPr/>
        </p:nvSpPr>
        <p:spPr bwMode="auto">
          <a:xfrm>
            <a:off x="3492500" y="1441180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7" name="Freeform 298"/>
          <p:cNvSpPr>
            <a:spLocks/>
          </p:cNvSpPr>
          <p:nvPr/>
        </p:nvSpPr>
        <p:spPr bwMode="auto">
          <a:xfrm flipH="1">
            <a:off x="2681288" y="1576117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8" name="AutoShape 299"/>
          <p:cNvSpPr>
            <a:spLocks/>
          </p:cNvSpPr>
          <p:nvPr/>
        </p:nvSpPr>
        <p:spPr bwMode="auto">
          <a:xfrm>
            <a:off x="6178550" y="1822180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B0DFE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(element)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881063" y="1268413"/>
            <a:ext cx="7043737" cy="51152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중위 표기 수식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-&gt;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후위 표기 수식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void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infix_to_postfix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(char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exp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char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,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top_op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len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=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strlen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exp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StackType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init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(&amp;s);			// </a:t>
            </a:r>
            <a:r>
              <a:rPr lang="ko-KR" altLang="en-US" sz="1200" dirty="0" err="1">
                <a:latin typeface="Lucida Console" pitchFamily="49" charset="0"/>
                <a:ea typeface="HY엽서M" pitchFamily="18" charset="-127"/>
              </a:rPr>
              <a:t>스택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for 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= 0;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&lt;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len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;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=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exp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//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연산자이면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switch 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case '+': case '-': case '*': case '/': //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연산자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									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200" dirty="0" err="1">
                <a:latin typeface="Lucida Console" pitchFamily="49" charset="0"/>
                <a:ea typeface="HY엽서M" pitchFamily="18" charset="-127"/>
              </a:rPr>
              <a:t>스택에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 있는 연산자의 우선순위가 더 크거나 같으면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	 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while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(!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(&amp;s) &amp;&amp; 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prec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&lt;=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prec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(peek(&amp;s))))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	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printf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  push(&amp;s,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 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case '(':	// </a:t>
            </a: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왼쪽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Lucida Console" pitchFamily="49" charset="0"/>
                <a:ea typeface="HY엽서M" pitchFamily="18" charset="-127"/>
              </a:rPr>
              <a:t>		 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push(&amp;s,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	  break;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039813" y="1268413"/>
            <a:ext cx="7043737" cy="47101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case ')':	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오른쪽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	 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top_op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왼쪽 괄호를 만날때까지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	 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while( top_op != '(' 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  printf("%c", top_op);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  top_op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default:		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피연산자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	 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printf("%c", ch);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 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 while( !is_empty(&amp;s) )	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스택에 저장된 연산자들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printf("%c",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//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  infix_to_postfix("(2+3)*4+9");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</a:t>
            </a:r>
            <a:endParaRPr lang="ko-KR" altLang="en-US" sz="120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1368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/>
              <a:t>체계적인 방법 필요</a:t>
            </a:r>
          </a:p>
          <a:p>
            <a:pPr eaLnBrk="1" hangingPunct="1"/>
            <a:r>
              <a:rPr lang="ko-KR" altLang="en-US"/>
              <a:t>현재의 위치에서 가능한 방향을 스택에 저장해놓았다가 막다른 길을 만나면 스택에서 다음 탐색 위치를 꺼낸다</a:t>
            </a:r>
            <a:r>
              <a:rPr lang="en-US" altLang="ko-KR"/>
              <a:t>.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미로탐색문제</a:t>
            </a:r>
          </a:p>
        </p:txBody>
      </p:sp>
      <p:graphicFrame>
        <p:nvGraphicFramePr>
          <p:cNvPr id="311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07415"/>
              </p:ext>
            </p:extLst>
          </p:nvPr>
        </p:nvGraphicFramePr>
        <p:xfrm>
          <a:off x="1646238" y="3322005"/>
          <a:ext cx="2305050" cy="2592391"/>
        </p:xfrm>
        <a:graphic>
          <a:graphicData uri="http://schemas.openxmlformats.org/drawingml/2006/table">
            <a:tbl>
              <a:tblPr/>
              <a:tblGrid>
                <a:gridCol w="23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183" name="Line 127"/>
          <p:cNvSpPr>
            <a:spLocks noChangeShapeType="1"/>
          </p:cNvSpPr>
          <p:nvPr/>
        </p:nvSpPr>
        <p:spPr bwMode="auto">
          <a:xfrm>
            <a:off x="1214438" y="375221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84" name="Line 128"/>
          <p:cNvSpPr>
            <a:spLocks noChangeShapeType="1"/>
          </p:cNvSpPr>
          <p:nvPr/>
        </p:nvSpPr>
        <p:spPr bwMode="auto">
          <a:xfrm>
            <a:off x="3806825" y="548100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85" name="Text Box 129"/>
          <p:cNvSpPr txBox="1">
            <a:spLocks noChangeArrowheads="1"/>
          </p:cNvSpPr>
          <p:nvPr/>
        </p:nvSpPr>
        <p:spPr bwMode="auto">
          <a:xfrm>
            <a:off x="711200" y="360934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입구</a:t>
            </a:r>
          </a:p>
        </p:txBody>
      </p:sp>
      <p:sp>
        <p:nvSpPr>
          <p:cNvPr id="45186" name="Text Box 130"/>
          <p:cNvSpPr txBox="1">
            <a:spLocks noChangeArrowheads="1"/>
          </p:cNvSpPr>
          <p:nvPr/>
        </p:nvSpPr>
        <p:spPr bwMode="auto">
          <a:xfrm>
            <a:off x="4094163" y="526510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출구</a:t>
            </a:r>
          </a:p>
        </p:txBody>
      </p:sp>
      <p:pic>
        <p:nvPicPr>
          <p:cNvPr id="45187" name="Picture 131" descr="MCj03457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5193668"/>
            <a:ext cx="3603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142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2025"/>
              </p:ext>
            </p:extLst>
          </p:nvPr>
        </p:nvGraphicFramePr>
        <p:xfrm>
          <a:off x="5175250" y="3248980"/>
          <a:ext cx="2447925" cy="273050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289" name="Line 273"/>
          <p:cNvSpPr>
            <a:spLocks noChangeShapeType="1"/>
          </p:cNvSpPr>
          <p:nvPr/>
        </p:nvSpPr>
        <p:spPr bwMode="auto">
          <a:xfrm>
            <a:off x="4875213" y="364744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90" name="Line 274"/>
          <p:cNvSpPr>
            <a:spLocks noChangeShapeType="1"/>
          </p:cNvSpPr>
          <p:nvPr/>
        </p:nvSpPr>
        <p:spPr bwMode="auto">
          <a:xfrm>
            <a:off x="7623175" y="556514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6" t="14844" r="27109" b="6624"/>
          <a:stretch>
            <a:fillRect/>
          </a:stretch>
        </p:blipFill>
        <p:spPr bwMode="auto">
          <a:xfrm>
            <a:off x="2097088" y="458788"/>
            <a:ext cx="4648200" cy="608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미로탐색 알고리즘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73062" y="1898830"/>
            <a:ext cx="8397875" cy="2374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+mn-lt"/>
              </a:rPr>
              <a:t>스택 </a:t>
            </a:r>
            <a:r>
              <a:rPr lang="en-US" altLang="ko-KR" sz="1400">
                <a:latin typeface="+mn-lt"/>
              </a:rPr>
              <a:t>s</a:t>
            </a:r>
            <a:r>
              <a:rPr lang="ko-KR" altLang="en-US" sz="1400">
                <a:latin typeface="+mn-lt"/>
              </a:rPr>
              <a:t>과 출구의 위치 </a:t>
            </a:r>
            <a:r>
              <a:rPr lang="en-US" altLang="ko-KR" sz="1400">
                <a:latin typeface="+mn-lt"/>
              </a:rPr>
              <a:t>x, </a:t>
            </a:r>
            <a:r>
              <a:rPr lang="ko-KR" altLang="en-US" sz="1400">
                <a:latin typeface="+mn-lt"/>
              </a:rPr>
              <a:t>현재 생쥐의 위치를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+mn-lt"/>
              </a:rPr>
              <a:t>while( </a:t>
            </a:r>
            <a:r>
              <a:rPr lang="ko-KR" altLang="en-US" sz="1400">
                <a:latin typeface="+mn-lt"/>
              </a:rPr>
              <a:t>현재의 위치가 출구가 아니면 </a:t>
            </a:r>
            <a:r>
              <a:rPr lang="en-US" altLang="ko-KR" sz="140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+mn-lt"/>
              </a:rPr>
              <a:t>  do  </a:t>
            </a:r>
            <a:r>
              <a:rPr lang="ko-KR" altLang="en-US" sz="1400">
                <a:latin typeface="+mn-lt"/>
              </a:rPr>
              <a:t>현재위치를 방문한 것으로 표기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+mn-lt"/>
              </a:rPr>
              <a:t>      </a:t>
            </a:r>
            <a:r>
              <a:rPr lang="en-US" altLang="ko-KR" sz="1400">
                <a:latin typeface="+mn-lt"/>
              </a:rPr>
              <a:t>if( </a:t>
            </a:r>
            <a:r>
              <a:rPr lang="ko-KR" altLang="en-US" sz="1400">
                <a:latin typeface="+mn-lt"/>
              </a:rPr>
              <a:t>현재위치의 위</a:t>
            </a:r>
            <a:r>
              <a:rPr lang="en-US" altLang="ko-KR" sz="1400">
                <a:latin typeface="+mn-lt"/>
              </a:rPr>
              <a:t>, </a:t>
            </a:r>
            <a:r>
              <a:rPr lang="ko-KR" altLang="en-US" sz="1400">
                <a:latin typeface="+mn-lt"/>
              </a:rPr>
              <a:t>아래</a:t>
            </a:r>
            <a:r>
              <a:rPr lang="en-US" altLang="ko-KR" sz="1400">
                <a:latin typeface="+mn-lt"/>
              </a:rPr>
              <a:t>, </a:t>
            </a:r>
            <a:r>
              <a:rPr lang="ko-KR" altLang="en-US" sz="1400">
                <a:latin typeface="+mn-lt"/>
              </a:rPr>
              <a:t>왼쪽</a:t>
            </a:r>
            <a:r>
              <a:rPr lang="en-US" altLang="ko-KR" sz="1400">
                <a:latin typeface="+mn-lt"/>
              </a:rPr>
              <a:t>, </a:t>
            </a:r>
            <a:r>
              <a:rPr lang="ko-KR" altLang="en-US" sz="1400">
                <a:latin typeface="+mn-lt"/>
              </a:rPr>
              <a:t>오른쪽 위치가 아직 방문되지 않았고 갈수 있으면 </a:t>
            </a:r>
            <a:r>
              <a:rPr lang="en-US" altLang="ko-KR" sz="140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+mn-lt"/>
              </a:rPr>
              <a:t>        then </a:t>
            </a:r>
            <a:r>
              <a:rPr lang="ko-KR" altLang="en-US" sz="1400">
                <a:latin typeface="+mn-lt"/>
              </a:rPr>
              <a:t>그 위치들을 스택에 </a:t>
            </a:r>
            <a:r>
              <a:rPr lang="en-US" altLang="ko-KR" sz="1400">
                <a:latin typeface="+mn-lt"/>
              </a:rPr>
              <a:t>push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+mn-lt"/>
              </a:rPr>
              <a:t>      if( is_empty(s) 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+mn-lt"/>
              </a:rPr>
              <a:t>         then </a:t>
            </a:r>
            <a:r>
              <a:rPr lang="ko-KR" altLang="en-US" sz="1400">
                <a:latin typeface="+mn-lt"/>
              </a:rPr>
              <a:t>실패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+mn-lt"/>
              </a:rPr>
              <a:t>         </a:t>
            </a:r>
            <a:r>
              <a:rPr lang="en-US" altLang="ko-KR" sz="1400">
                <a:latin typeface="+mn-lt"/>
              </a:rPr>
              <a:t>else </a:t>
            </a:r>
            <a:r>
              <a:rPr lang="ko-KR" altLang="en-US" sz="1400">
                <a:latin typeface="+mn-lt"/>
              </a:rPr>
              <a:t>스택에서 하나의 위치를 꺼내어 현재 위치로 만든다</a:t>
            </a:r>
            <a:r>
              <a:rPr lang="en-US" altLang="ko-KR" sz="1400">
                <a:latin typeface="+mn-lt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+mn-lt"/>
              </a:rPr>
              <a:t>성공</a:t>
            </a:r>
            <a:r>
              <a:rPr lang="en-US" altLang="ko-KR" sz="1400">
                <a:latin typeface="+mn-lt"/>
              </a:rPr>
              <a:t>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22288" y="1223963"/>
            <a:ext cx="8397875" cy="5219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#define MAZE_SIZE 6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typedef struct  StackObjectRec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short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short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 StackObject;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StackObject  stack[MAX_STACK_SIZE];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int  top = -1;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StackObject here={1,0}, entry={1,0};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char maze[MAZE_SIZE][MAZE_SIZE] =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{'1', '1', '1', '1',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{'e', '0', '1', '0', '0',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{'1', '0', '0', '0',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{'1', '0', '1', '0',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{'1', '0', '1', '0', '0', 'x'},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{'1', '1', '1', '1',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9537" y="1718810"/>
            <a:ext cx="8397875" cy="39274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void pushLoc(int r, int c)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if( r &lt; 0 || c &lt; 0 ) 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if( maze[r][c] != '1' &amp;&amp; maze[r][c] != '.'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StackObject tmp;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tmp.r =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tmp.c =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push(tmp);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void printMaze(char m[MAZE_SIZE][MAZE_SIZE])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…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522288" y="1223963"/>
            <a:ext cx="8397875" cy="2376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void printStack()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int i;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for(i=5;i&gt;top;i--)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printf("|     |\n");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for(i=top;i&gt;=0;i--)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printf("|(%01d,%01d)|\n", stack[i].r, stack[i].c);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printf("-------\n");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522288" y="1223963"/>
            <a:ext cx="8397875" cy="4186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void 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int r,c;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here = entry;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printMaze(maze);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printStack();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while ( maze[here.r][here.c]!='x'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printMaze(maze);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r = here.r;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c = here.c;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maze[r][c] = '.';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pushLoc(r-1,c);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pushLoc(r+1,c);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pushLoc(r,c-1);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pushLoc(r,c+1);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522288" y="1223963"/>
            <a:ext cx="8397875" cy="36687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printStack();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if( isEmpty()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printf("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실패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here = pop();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printMaze(maze);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printStack();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getch();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printf("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성공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 추상데이터타입</a:t>
            </a:r>
            <a:r>
              <a:rPr lang="en-US" altLang="ko-KR"/>
              <a:t>(ADT)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98475" y="1895785"/>
            <a:ext cx="8145463" cy="20732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fontAlgn="t" hangingPunct="1"/>
            <a:r>
              <a:rPr lang="en-US" altLang="ko-KR" sz="1600">
                <a:latin typeface="+mn-lt"/>
              </a:rPr>
              <a:t>∙</a:t>
            </a:r>
            <a:r>
              <a:rPr lang="ko-KR" altLang="en-US" sz="1600">
                <a:latin typeface="+mn-lt"/>
              </a:rPr>
              <a:t>객체</a:t>
            </a:r>
            <a:r>
              <a:rPr lang="en-US" altLang="ko-KR" sz="1600">
                <a:latin typeface="+mn-lt"/>
              </a:rPr>
              <a:t>: n</a:t>
            </a:r>
            <a:r>
              <a:rPr lang="ko-KR" altLang="en-US" sz="1600">
                <a:latin typeface="+mn-lt"/>
              </a:rPr>
              <a:t>개의 </a:t>
            </a:r>
            <a:r>
              <a:rPr lang="en-US" altLang="ko-KR" sz="1600">
                <a:latin typeface="+mn-lt"/>
              </a:rPr>
              <a:t>element</a:t>
            </a:r>
            <a:r>
              <a:rPr lang="ko-KR" altLang="en-US" sz="1600">
                <a:latin typeface="+mn-lt"/>
              </a:rPr>
              <a:t>형의 요소들의 선형 리스트</a:t>
            </a:r>
          </a:p>
          <a:p>
            <a:pPr algn="just" eaLnBrk="1" fontAlgn="t" hangingPunct="1"/>
            <a:r>
              <a:rPr lang="ko-KR" altLang="en-US" sz="1600">
                <a:latin typeface="+mn-lt"/>
              </a:rPr>
              <a:t>∙연산</a:t>
            </a:r>
            <a:r>
              <a:rPr lang="en-US" altLang="ko-KR" sz="1600">
                <a:latin typeface="+mn-lt"/>
              </a:rPr>
              <a:t>:  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create() ::=	</a:t>
            </a:r>
            <a:r>
              <a:rPr lang="ko-KR" altLang="en-US" sz="1600">
                <a:latin typeface="+mn-lt"/>
              </a:rPr>
              <a:t>스택을 생성한다</a:t>
            </a:r>
            <a:r>
              <a:rPr lang="en-US" altLang="ko-KR" sz="1600">
                <a:latin typeface="+mn-lt"/>
              </a:rPr>
              <a:t>.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is_empty(s) ::= </a:t>
            </a:r>
            <a:r>
              <a:rPr lang="ko-KR" altLang="en-US" sz="1600">
                <a:latin typeface="+mn-lt"/>
              </a:rPr>
              <a:t>스택이 비어있는지를 검사한다</a:t>
            </a:r>
            <a:r>
              <a:rPr lang="en-US" altLang="ko-KR" sz="1600">
                <a:latin typeface="+mn-lt"/>
              </a:rPr>
              <a:t>. 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is_full(s) ::= </a:t>
            </a:r>
            <a:r>
              <a:rPr lang="ko-KR" altLang="en-US" sz="1600">
                <a:latin typeface="+mn-lt"/>
              </a:rPr>
              <a:t>스택이 가득 찼는가를 검사한다</a:t>
            </a:r>
            <a:r>
              <a:rPr lang="en-US" altLang="ko-KR" sz="1600">
                <a:latin typeface="+mn-lt"/>
              </a:rPr>
              <a:t>.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push(s, e) ::= </a:t>
            </a:r>
            <a:r>
              <a:rPr lang="ko-KR" altLang="en-US" sz="1600">
                <a:latin typeface="+mn-lt"/>
              </a:rPr>
              <a:t>스택의 맨 위에 요소 </a:t>
            </a:r>
            <a:r>
              <a:rPr lang="en-US" altLang="ko-KR" sz="1600">
                <a:latin typeface="+mn-lt"/>
              </a:rPr>
              <a:t>e</a:t>
            </a:r>
            <a:r>
              <a:rPr lang="ko-KR" altLang="en-US" sz="1600">
                <a:latin typeface="+mn-lt"/>
              </a:rPr>
              <a:t>를 추가한다</a:t>
            </a:r>
            <a:r>
              <a:rPr lang="en-US" altLang="ko-KR" sz="1600">
                <a:latin typeface="+mn-lt"/>
              </a:rPr>
              <a:t>.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pop(s) ::= </a:t>
            </a:r>
            <a:r>
              <a:rPr lang="ko-KR" altLang="en-US" sz="1600">
                <a:latin typeface="+mn-lt"/>
              </a:rPr>
              <a:t>스택의 맨 위에 있는 요소를 삭제한다</a:t>
            </a:r>
            <a:r>
              <a:rPr lang="en-US" altLang="ko-KR" sz="1600">
                <a:latin typeface="+mn-lt"/>
              </a:rPr>
              <a:t>.</a:t>
            </a:r>
          </a:p>
          <a:p>
            <a:pPr algn="just" eaLnBrk="1" fontAlgn="t" hangingPunct="1"/>
            <a:r>
              <a:rPr lang="en-US" altLang="ko-KR" sz="1600">
                <a:latin typeface="+mn-lt"/>
              </a:rPr>
              <a:t> ▪ peek(s) ::= </a:t>
            </a:r>
            <a:r>
              <a:rPr lang="ko-KR" altLang="en-US" sz="1600">
                <a:latin typeface="+mn-lt"/>
              </a:rPr>
              <a:t>스택의 맨 위에 있는 요소를 삭제하지 않고 반환한다</a:t>
            </a:r>
            <a:r>
              <a:rPr lang="en-US" altLang="ko-KR" sz="160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push(): </a:t>
            </a:r>
            <a:r>
              <a:rPr lang="ko-KR" altLang="en-US"/>
              <a:t>스택에</a:t>
            </a:r>
            <a:r>
              <a:rPr lang="en-US" altLang="ko-KR"/>
              <a:t> </a:t>
            </a:r>
            <a:r>
              <a:rPr lang="ko-KR" altLang="en-US"/>
              <a:t>데이터를 추가</a:t>
            </a:r>
            <a:endParaRPr lang="en-US" altLang="ko-KR"/>
          </a:p>
          <a:p>
            <a:pPr eaLnBrk="1" hangingPunct="1"/>
            <a:r>
              <a:rPr lang="en-US" altLang="ko-KR"/>
              <a:t>pop(): </a:t>
            </a:r>
            <a:r>
              <a:rPr lang="ko-KR" altLang="en-US"/>
              <a:t>스택에서 데이터를 삭제</a:t>
            </a:r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연산</a:t>
            </a:r>
          </a:p>
        </p:txBody>
      </p:sp>
      <p:grpSp>
        <p:nvGrpSpPr>
          <p:cNvPr id="8196" name="Group 137"/>
          <p:cNvGrpSpPr>
            <a:grpSpLocks/>
          </p:cNvGrpSpPr>
          <p:nvPr/>
        </p:nvGrpSpPr>
        <p:grpSpPr bwMode="auto">
          <a:xfrm>
            <a:off x="637279" y="2843213"/>
            <a:ext cx="7895534" cy="2773526"/>
            <a:chOff x="-78" y="1451"/>
            <a:chExt cx="5658" cy="2242"/>
          </a:xfrm>
        </p:grpSpPr>
        <p:grpSp>
          <p:nvGrpSpPr>
            <p:cNvPr id="8197" name="Group 4"/>
            <p:cNvGrpSpPr>
              <a:grpSpLocks/>
            </p:cNvGrpSpPr>
            <p:nvPr/>
          </p:nvGrpSpPr>
          <p:grpSpPr bwMode="auto">
            <a:xfrm>
              <a:off x="-44" y="1451"/>
              <a:ext cx="769" cy="1905"/>
              <a:chOff x="903" y="2115"/>
              <a:chExt cx="480" cy="1315"/>
            </a:xfrm>
          </p:grpSpPr>
          <p:sp>
            <p:nvSpPr>
              <p:cNvPr id="8327" name="Line 5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8" name="Line 6"/>
              <p:cNvSpPr>
                <a:spLocks noChangeShapeType="1"/>
              </p:cNvSpPr>
              <p:nvPr/>
            </p:nvSpPr>
            <p:spPr bwMode="auto">
              <a:xfrm>
                <a:off x="903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9" name="Line 7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198" name="Text Box 8"/>
            <p:cNvSpPr txBox="1">
              <a:spLocks noChangeArrowheads="1"/>
            </p:cNvSpPr>
            <p:nvPr/>
          </p:nvSpPr>
          <p:spPr bwMode="auto">
            <a:xfrm>
              <a:off x="-78" y="3394"/>
              <a:ext cx="84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dirty="0"/>
                <a:t>초기 상태</a:t>
              </a:r>
            </a:p>
          </p:txBody>
        </p:sp>
        <p:grpSp>
          <p:nvGrpSpPr>
            <p:cNvPr id="8199" name="Group 9"/>
            <p:cNvGrpSpPr>
              <a:grpSpLocks/>
            </p:cNvGrpSpPr>
            <p:nvPr/>
          </p:nvGrpSpPr>
          <p:grpSpPr bwMode="auto">
            <a:xfrm>
              <a:off x="1225" y="1451"/>
              <a:ext cx="726" cy="1905"/>
              <a:chOff x="930" y="2115"/>
              <a:chExt cx="453" cy="1315"/>
            </a:xfrm>
          </p:grpSpPr>
          <p:sp>
            <p:nvSpPr>
              <p:cNvPr id="8324" name="Line 10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5" name="Line 11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6" name="Line 12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00" name="Text Box 13"/>
            <p:cNvSpPr txBox="1">
              <a:spLocks noChangeArrowheads="1"/>
            </p:cNvSpPr>
            <p:nvPr/>
          </p:nvSpPr>
          <p:spPr bwMode="auto">
            <a:xfrm>
              <a:off x="683" y="2086"/>
              <a:ext cx="66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HY엽서L" pitchFamily="18" charset="-127"/>
                </a:rPr>
                <a:t>push(A)</a:t>
              </a:r>
            </a:p>
          </p:txBody>
        </p:sp>
        <p:grpSp>
          <p:nvGrpSpPr>
            <p:cNvPr id="8201" name="Group 14"/>
            <p:cNvGrpSpPr>
              <a:grpSpLocks/>
            </p:cNvGrpSpPr>
            <p:nvPr/>
          </p:nvGrpSpPr>
          <p:grpSpPr bwMode="auto">
            <a:xfrm>
              <a:off x="2495" y="1451"/>
              <a:ext cx="726" cy="1905"/>
              <a:chOff x="930" y="2115"/>
              <a:chExt cx="453" cy="1315"/>
            </a:xfrm>
          </p:grpSpPr>
          <p:sp>
            <p:nvSpPr>
              <p:cNvPr id="8321" name="Line 15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2" name="Line 16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3" name="Line 17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202" name="Group 18"/>
            <p:cNvGrpSpPr>
              <a:grpSpLocks/>
            </p:cNvGrpSpPr>
            <p:nvPr/>
          </p:nvGrpSpPr>
          <p:grpSpPr bwMode="auto">
            <a:xfrm>
              <a:off x="3720" y="1451"/>
              <a:ext cx="726" cy="1905"/>
              <a:chOff x="930" y="2115"/>
              <a:chExt cx="453" cy="1315"/>
            </a:xfrm>
          </p:grpSpPr>
          <p:sp>
            <p:nvSpPr>
              <p:cNvPr id="8318" name="Line 19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19" name="Line 20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20" name="Line 21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203" name="Group 22"/>
            <p:cNvGrpSpPr>
              <a:grpSpLocks/>
            </p:cNvGrpSpPr>
            <p:nvPr/>
          </p:nvGrpSpPr>
          <p:grpSpPr bwMode="auto">
            <a:xfrm>
              <a:off x="4854" y="1451"/>
              <a:ext cx="726" cy="1905"/>
              <a:chOff x="930" y="2115"/>
              <a:chExt cx="453" cy="1315"/>
            </a:xfrm>
          </p:grpSpPr>
          <p:sp>
            <p:nvSpPr>
              <p:cNvPr id="8315" name="Line 23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16" name="Line 24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17" name="Line 25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04" name="Text Box 26"/>
            <p:cNvSpPr txBox="1">
              <a:spLocks noChangeArrowheads="1"/>
            </p:cNvSpPr>
            <p:nvPr/>
          </p:nvSpPr>
          <p:spPr bwMode="auto">
            <a:xfrm>
              <a:off x="1952" y="2086"/>
              <a:ext cx="6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HY엽서L" pitchFamily="18" charset="-127"/>
                </a:rPr>
                <a:t>push(B)</a:t>
              </a:r>
            </a:p>
          </p:txBody>
        </p:sp>
        <p:sp>
          <p:nvSpPr>
            <p:cNvPr id="8205" name="Text Box 27"/>
            <p:cNvSpPr txBox="1">
              <a:spLocks noChangeArrowheads="1"/>
            </p:cNvSpPr>
            <p:nvPr/>
          </p:nvSpPr>
          <p:spPr bwMode="auto">
            <a:xfrm>
              <a:off x="3194" y="2086"/>
              <a:ext cx="6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HY엽서L" pitchFamily="18" charset="-127"/>
                </a:rPr>
                <a:t>push(C)</a:t>
              </a:r>
            </a:p>
          </p:txBody>
        </p:sp>
        <p:sp>
          <p:nvSpPr>
            <p:cNvPr id="8206" name="Text Box 28"/>
            <p:cNvSpPr txBox="1">
              <a:spLocks noChangeArrowheads="1"/>
            </p:cNvSpPr>
            <p:nvPr/>
          </p:nvSpPr>
          <p:spPr bwMode="auto">
            <a:xfrm>
              <a:off x="4426" y="2086"/>
              <a:ext cx="48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HY엽서L" pitchFamily="18" charset="-127"/>
                </a:rPr>
                <a:t>pop()</a:t>
              </a:r>
            </a:p>
          </p:txBody>
        </p:sp>
        <p:grpSp>
          <p:nvGrpSpPr>
            <p:cNvPr id="8207" name="Group 29"/>
            <p:cNvGrpSpPr>
              <a:grpSpLocks/>
            </p:cNvGrpSpPr>
            <p:nvPr/>
          </p:nvGrpSpPr>
          <p:grpSpPr bwMode="auto">
            <a:xfrm>
              <a:off x="1271" y="2812"/>
              <a:ext cx="589" cy="499"/>
              <a:chOff x="2336" y="2568"/>
              <a:chExt cx="567" cy="552"/>
            </a:xfrm>
          </p:grpSpPr>
          <p:grpSp>
            <p:nvGrpSpPr>
              <p:cNvPr id="8303" name="Group 30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305" name="Freeform 31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6" name="Freeform 32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7" name="Freeform 33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8" name="Freeform 34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9" name="Freeform 35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10" name="Freeform 36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11" name="Freeform 37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12" name="Freeform 38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13" name="Freeform 39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14" name="Freeform 40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304" name="Text Box 41"/>
              <p:cNvSpPr txBox="1">
                <a:spLocks noChangeArrowheads="1"/>
              </p:cNvSpPr>
              <p:nvPr/>
            </p:nvSpPr>
            <p:spPr bwMode="auto">
              <a:xfrm>
                <a:off x="2503" y="2761"/>
                <a:ext cx="22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8208" name="Group 42"/>
            <p:cNvGrpSpPr>
              <a:grpSpLocks/>
            </p:cNvGrpSpPr>
            <p:nvPr/>
          </p:nvGrpSpPr>
          <p:grpSpPr bwMode="auto">
            <a:xfrm>
              <a:off x="2541" y="2812"/>
              <a:ext cx="589" cy="499"/>
              <a:chOff x="2336" y="2568"/>
              <a:chExt cx="567" cy="552"/>
            </a:xfrm>
          </p:grpSpPr>
          <p:grpSp>
            <p:nvGrpSpPr>
              <p:cNvPr id="8291" name="Group 43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93" name="Freeform 44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4" name="Freeform 45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5" name="Freeform 46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6" name="Freeform 47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7" name="Freeform 48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8" name="Freeform 49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9" name="Freeform 50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0" name="Freeform 51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1" name="Freeform 52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2" name="Freeform 53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92" name="Text Box 54"/>
              <p:cNvSpPr txBox="1">
                <a:spLocks noChangeArrowheads="1"/>
              </p:cNvSpPr>
              <p:nvPr/>
            </p:nvSpPr>
            <p:spPr bwMode="auto">
              <a:xfrm>
                <a:off x="2504" y="2761"/>
                <a:ext cx="22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8209" name="Group 55"/>
            <p:cNvGrpSpPr>
              <a:grpSpLocks/>
            </p:cNvGrpSpPr>
            <p:nvPr/>
          </p:nvGrpSpPr>
          <p:grpSpPr bwMode="auto">
            <a:xfrm>
              <a:off x="2541" y="2358"/>
              <a:ext cx="589" cy="499"/>
              <a:chOff x="2336" y="2568"/>
              <a:chExt cx="567" cy="552"/>
            </a:xfrm>
          </p:grpSpPr>
          <p:grpSp>
            <p:nvGrpSpPr>
              <p:cNvPr id="8279" name="Group 56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81" name="Freeform 57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2" name="Freeform 58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3" name="Freeform 59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4" name="Freeform 60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5" name="Freeform 61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6" name="Freeform 62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7" name="Freeform 63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8" name="Freeform 64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89" name="Freeform 65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0" name="Freeform 66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80" name="Text Box 67"/>
              <p:cNvSpPr txBox="1">
                <a:spLocks noChangeArrowheads="1"/>
              </p:cNvSpPr>
              <p:nvPr/>
            </p:nvSpPr>
            <p:spPr bwMode="auto">
              <a:xfrm>
                <a:off x="2504" y="2762"/>
                <a:ext cx="22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8210" name="Group 68"/>
            <p:cNvGrpSpPr>
              <a:grpSpLocks/>
            </p:cNvGrpSpPr>
            <p:nvPr/>
          </p:nvGrpSpPr>
          <p:grpSpPr bwMode="auto">
            <a:xfrm>
              <a:off x="3765" y="2812"/>
              <a:ext cx="589" cy="499"/>
              <a:chOff x="2336" y="2568"/>
              <a:chExt cx="567" cy="552"/>
            </a:xfrm>
          </p:grpSpPr>
          <p:grpSp>
            <p:nvGrpSpPr>
              <p:cNvPr id="8267" name="Group 69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69" name="Freeform 70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0" name="Freeform 71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1" name="Freeform 72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2" name="Freeform 73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3" name="Freeform 74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4" name="Freeform 75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5" name="Freeform 76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6" name="Freeform 77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7" name="Freeform 78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78" name="Freeform 79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68" name="Text Box 80"/>
              <p:cNvSpPr txBox="1">
                <a:spLocks noChangeArrowheads="1"/>
              </p:cNvSpPr>
              <p:nvPr/>
            </p:nvSpPr>
            <p:spPr bwMode="auto">
              <a:xfrm>
                <a:off x="2504" y="2761"/>
                <a:ext cx="22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8211" name="Group 81"/>
            <p:cNvGrpSpPr>
              <a:grpSpLocks/>
            </p:cNvGrpSpPr>
            <p:nvPr/>
          </p:nvGrpSpPr>
          <p:grpSpPr bwMode="auto">
            <a:xfrm>
              <a:off x="3765" y="2358"/>
              <a:ext cx="589" cy="499"/>
              <a:chOff x="2336" y="2568"/>
              <a:chExt cx="567" cy="552"/>
            </a:xfrm>
          </p:grpSpPr>
          <p:grpSp>
            <p:nvGrpSpPr>
              <p:cNvPr id="8255" name="Group 82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57" name="Freeform 83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8" name="Freeform 84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9" name="Freeform 85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0" name="Freeform 86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1" name="Freeform 87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2" name="Freeform 88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3" name="Freeform 89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4" name="Freeform 90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5" name="Freeform 91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6" name="Freeform 92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56" name="Text Box 93"/>
              <p:cNvSpPr txBox="1">
                <a:spLocks noChangeArrowheads="1"/>
              </p:cNvSpPr>
              <p:nvPr/>
            </p:nvSpPr>
            <p:spPr bwMode="auto">
              <a:xfrm>
                <a:off x="2504" y="2762"/>
                <a:ext cx="22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grpSp>
          <p:nvGrpSpPr>
            <p:cNvPr id="8212" name="Group 94"/>
            <p:cNvGrpSpPr>
              <a:grpSpLocks/>
            </p:cNvGrpSpPr>
            <p:nvPr/>
          </p:nvGrpSpPr>
          <p:grpSpPr bwMode="auto">
            <a:xfrm>
              <a:off x="3765" y="1905"/>
              <a:ext cx="589" cy="499"/>
              <a:chOff x="2336" y="2568"/>
              <a:chExt cx="567" cy="552"/>
            </a:xfrm>
          </p:grpSpPr>
          <p:grpSp>
            <p:nvGrpSpPr>
              <p:cNvPr id="8243" name="Group 95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45" name="Freeform 96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6" name="Freeform 97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7" name="Freeform 98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8" name="Freeform 99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9" name="Freeform 100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0" name="Freeform 101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1" name="Freeform 102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2" name="Freeform 103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3" name="Freeform 104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54" name="Freeform 105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44" name="Text Box 106"/>
              <p:cNvSpPr txBox="1">
                <a:spLocks noChangeArrowheads="1"/>
              </p:cNvSpPr>
              <p:nvPr/>
            </p:nvSpPr>
            <p:spPr bwMode="auto">
              <a:xfrm>
                <a:off x="2504" y="2762"/>
                <a:ext cx="22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C</a:t>
                </a:r>
              </a:p>
            </p:txBody>
          </p:sp>
        </p:grpSp>
        <p:grpSp>
          <p:nvGrpSpPr>
            <p:cNvPr id="8213" name="Group 107"/>
            <p:cNvGrpSpPr>
              <a:grpSpLocks/>
            </p:cNvGrpSpPr>
            <p:nvPr/>
          </p:nvGrpSpPr>
          <p:grpSpPr bwMode="auto">
            <a:xfrm>
              <a:off x="4900" y="2812"/>
              <a:ext cx="589" cy="499"/>
              <a:chOff x="2336" y="2568"/>
              <a:chExt cx="567" cy="552"/>
            </a:xfrm>
          </p:grpSpPr>
          <p:grpSp>
            <p:nvGrpSpPr>
              <p:cNvPr id="8231" name="Group 108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33" name="Freeform 109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4" name="Freeform 110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5" name="Freeform 111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6" name="Freeform 112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7" name="Freeform 113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8" name="Freeform 114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9" name="Freeform 115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0" name="Freeform 116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1" name="Freeform 117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2" name="Freeform 118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32" name="Text Box 119"/>
              <p:cNvSpPr txBox="1">
                <a:spLocks noChangeArrowheads="1"/>
              </p:cNvSpPr>
              <p:nvPr/>
            </p:nvSpPr>
            <p:spPr bwMode="auto">
              <a:xfrm>
                <a:off x="2503" y="2761"/>
                <a:ext cx="22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A</a:t>
                </a:r>
              </a:p>
            </p:txBody>
          </p:sp>
        </p:grpSp>
        <p:grpSp>
          <p:nvGrpSpPr>
            <p:cNvPr id="8214" name="Group 120"/>
            <p:cNvGrpSpPr>
              <a:grpSpLocks/>
            </p:cNvGrpSpPr>
            <p:nvPr/>
          </p:nvGrpSpPr>
          <p:grpSpPr bwMode="auto">
            <a:xfrm>
              <a:off x="4900" y="2358"/>
              <a:ext cx="589" cy="499"/>
              <a:chOff x="2336" y="2568"/>
              <a:chExt cx="567" cy="552"/>
            </a:xfrm>
          </p:grpSpPr>
          <p:grpSp>
            <p:nvGrpSpPr>
              <p:cNvPr id="8219" name="Group 121"/>
              <p:cNvGrpSpPr>
                <a:grpSpLocks/>
              </p:cNvGrpSpPr>
              <p:nvPr/>
            </p:nvGrpSpPr>
            <p:grpSpPr bwMode="auto">
              <a:xfrm>
                <a:off x="2336" y="2568"/>
                <a:ext cx="567" cy="552"/>
                <a:chOff x="3168" y="2019"/>
                <a:chExt cx="567" cy="552"/>
              </a:xfrm>
            </p:grpSpPr>
            <p:sp>
              <p:nvSpPr>
                <p:cNvPr id="8221" name="Freeform 122"/>
                <p:cNvSpPr>
                  <a:spLocks/>
                </p:cNvSpPr>
                <p:nvPr/>
              </p:nvSpPr>
              <p:spPr bwMode="auto">
                <a:xfrm>
                  <a:off x="3187" y="2509"/>
                  <a:ext cx="444" cy="43"/>
                </a:xfrm>
                <a:custGeom>
                  <a:avLst/>
                  <a:gdLst>
                    <a:gd name="T0" fmla="*/ 0 w 783"/>
                    <a:gd name="T1" fmla="*/ 12 h 70"/>
                    <a:gd name="T2" fmla="*/ 12 w 783"/>
                    <a:gd name="T3" fmla="*/ 0 h 70"/>
                    <a:gd name="T4" fmla="*/ 13 w 783"/>
                    <a:gd name="T5" fmla="*/ 0 h 70"/>
                    <a:gd name="T6" fmla="*/ 16 w 783"/>
                    <a:gd name="T7" fmla="*/ 0 h 70"/>
                    <a:gd name="T8" fmla="*/ 21 w 783"/>
                    <a:gd name="T9" fmla="*/ 0 h 70"/>
                    <a:gd name="T10" fmla="*/ 28 w 783"/>
                    <a:gd name="T11" fmla="*/ 1 h 70"/>
                    <a:gd name="T12" fmla="*/ 36 w 783"/>
                    <a:gd name="T13" fmla="*/ 1 h 70"/>
                    <a:gd name="T14" fmla="*/ 45 w 783"/>
                    <a:gd name="T15" fmla="*/ 1 h 70"/>
                    <a:gd name="T16" fmla="*/ 55 w 783"/>
                    <a:gd name="T17" fmla="*/ 1 h 70"/>
                    <a:gd name="T18" fmla="*/ 65 w 783"/>
                    <a:gd name="T19" fmla="*/ 1 h 70"/>
                    <a:gd name="T20" fmla="*/ 76 w 783"/>
                    <a:gd name="T21" fmla="*/ 1 h 70"/>
                    <a:gd name="T22" fmla="*/ 87 w 783"/>
                    <a:gd name="T23" fmla="*/ 2 h 70"/>
                    <a:gd name="T24" fmla="*/ 99 w 783"/>
                    <a:gd name="T25" fmla="*/ 2 h 70"/>
                    <a:gd name="T26" fmla="*/ 109 w 783"/>
                    <a:gd name="T27" fmla="*/ 3 h 70"/>
                    <a:gd name="T28" fmla="*/ 119 w 783"/>
                    <a:gd name="T29" fmla="*/ 4 h 70"/>
                    <a:gd name="T30" fmla="*/ 128 w 783"/>
                    <a:gd name="T31" fmla="*/ 4 h 70"/>
                    <a:gd name="T32" fmla="*/ 136 w 783"/>
                    <a:gd name="T33" fmla="*/ 5 h 70"/>
                    <a:gd name="T34" fmla="*/ 143 w 783"/>
                    <a:gd name="T35" fmla="*/ 6 h 70"/>
                    <a:gd name="T36" fmla="*/ 136 w 783"/>
                    <a:gd name="T37" fmla="*/ 16 h 70"/>
                    <a:gd name="T38" fmla="*/ 128 w 783"/>
                    <a:gd name="T39" fmla="*/ 15 h 70"/>
                    <a:gd name="T40" fmla="*/ 119 w 783"/>
                    <a:gd name="T41" fmla="*/ 15 h 70"/>
                    <a:gd name="T42" fmla="*/ 110 w 783"/>
                    <a:gd name="T43" fmla="*/ 15 h 70"/>
                    <a:gd name="T44" fmla="*/ 102 w 783"/>
                    <a:gd name="T45" fmla="*/ 14 h 70"/>
                    <a:gd name="T46" fmla="*/ 93 w 783"/>
                    <a:gd name="T47" fmla="*/ 14 h 70"/>
                    <a:gd name="T48" fmla="*/ 85 w 783"/>
                    <a:gd name="T49" fmla="*/ 14 h 70"/>
                    <a:gd name="T50" fmla="*/ 77 w 783"/>
                    <a:gd name="T51" fmla="*/ 14 h 70"/>
                    <a:gd name="T52" fmla="*/ 68 w 783"/>
                    <a:gd name="T53" fmla="*/ 14 h 70"/>
                    <a:gd name="T54" fmla="*/ 60 w 783"/>
                    <a:gd name="T55" fmla="*/ 13 h 70"/>
                    <a:gd name="T56" fmla="*/ 51 w 783"/>
                    <a:gd name="T57" fmla="*/ 13 h 70"/>
                    <a:gd name="T58" fmla="*/ 43 w 783"/>
                    <a:gd name="T59" fmla="*/ 12 h 70"/>
                    <a:gd name="T60" fmla="*/ 34 w 783"/>
                    <a:gd name="T61" fmla="*/ 12 h 70"/>
                    <a:gd name="T62" fmla="*/ 26 w 783"/>
                    <a:gd name="T63" fmla="*/ 12 h 70"/>
                    <a:gd name="T64" fmla="*/ 16 w 783"/>
                    <a:gd name="T65" fmla="*/ 12 h 70"/>
                    <a:gd name="T66" fmla="*/ 9 w 783"/>
                    <a:gd name="T67" fmla="*/ 12 h 70"/>
                    <a:gd name="T68" fmla="*/ 0 w 783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3"/>
                    <a:gd name="T106" fmla="*/ 0 h 70"/>
                    <a:gd name="T107" fmla="*/ 783 w 783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3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7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1" y="4"/>
                      </a:lnTo>
                      <a:lnTo>
                        <a:pt x="358" y="6"/>
                      </a:lnTo>
                      <a:lnTo>
                        <a:pt x="417" y="7"/>
                      </a:lnTo>
                      <a:lnTo>
                        <a:pt x="478" y="8"/>
                      </a:lnTo>
                      <a:lnTo>
                        <a:pt x="539" y="10"/>
                      </a:lnTo>
                      <a:lnTo>
                        <a:pt x="596" y="13"/>
                      </a:lnTo>
                      <a:lnTo>
                        <a:pt x="651" y="16"/>
                      </a:lnTo>
                      <a:lnTo>
                        <a:pt x="701" y="18"/>
                      </a:lnTo>
                      <a:lnTo>
                        <a:pt x="746" y="21"/>
                      </a:lnTo>
                      <a:lnTo>
                        <a:pt x="783" y="24"/>
                      </a:lnTo>
                      <a:lnTo>
                        <a:pt x="746" y="70"/>
                      </a:lnTo>
                      <a:lnTo>
                        <a:pt x="699" y="67"/>
                      </a:lnTo>
                      <a:lnTo>
                        <a:pt x="653" y="65"/>
                      </a:lnTo>
                      <a:lnTo>
                        <a:pt x="605" y="63"/>
                      </a:lnTo>
                      <a:lnTo>
                        <a:pt x="558" y="61"/>
                      </a:lnTo>
                      <a:lnTo>
                        <a:pt x="512" y="60"/>
                      </a:lnTo>
                      <a:lnTo>
                        <a:pt x="466" y="58"/>
                      </a:lnTo>
                      <a:lnTo>
                        <a:pt x="419" y="57"/>
                      </a:lnTo>
                      <a:lnTo>
                        <a:pt x="373" y="57"/>
                      </a:lnTo>
                      <a:lnTo>
                        <a:pt x="326" y="55"/>
                      </a:lnTo>
                      <a:lnTo>
                        <a:pt x="280" y="55"/>
                      </a:lnTo>
                      <a:lnTo>
                        <a:pt x="233" y="54"/>
                      </a:lnTo>
                      <a:lnTo>
                        <a:pt x="187" y="53"/>
                      </a:lnTo>
                      <a:lnTo>
                        <a:pt x="141" y="53"/>
                      </a:lnTo>
                      <a:lnTo>
                        <a:pt x="92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2" name="Freeform 123"/>
                <p:cNvSpPr>
                  <a:spLocks/>
                </p:cNvSpPr>
                <p:nvPr/>
              </p:nvSpPr>
              <p:spPr bwMode="auto">
                <a:xfrm>
                  <a:off x="3168" y="2540"/>
                  <a:ext cx="442" cy="26"/>
                </a:xfrm>
                <a:custGeom>
                  <a:avLst/>
                  <a:gdLst>
                    <a:gd name="T0" fmla="*/ 142 w 779"/>
                    <a:gd name="T1" fmla="*/ 4 h 43"/>
                    <a:gd name="T2" fmla="*/ 139 w 779"/>
                    <a:gd name="T3" fmla="*/ 10 h 43"/>
                    <a:gd name="T4" fmla="*/ 130 w 779"/>
                    <a:gd name="T5" fmla="*/ 9 h 43"/>
                    <a:gd name="T6" fmla="*/ 121 w 779"/>
                    <a:gd name="T7" fmla="*/ 8 h 43"/>
                    <a:gd name="T8" fmla="*/ 113 w 779"/>
                    <a:gd name="T9" fmla="*/ 8 h 43"/>
                    <a:gd name="T10" fmla="*/ 104 w 779"/>
                    <a:gd name="T11" fmla="*/ 8 h 43"/>
                    <a:gd name="T12" fmla="*/ 95 w 779"/>
                    <a:gd name="T13" fmla="*/ 7 h 43"/>
                    <a:gd name="T14" fmla="*/ 87 w 779"/>
                    <a:gd name="T15" fmla="*/ 7 h 43"/>
                    <a:gd name="T16" fmla="*/ 78 w 779"/>
                    <a:gd name="T17" fmla="*/ 7 h 43"/>
                    <a:gd name="T18" fmla="*/ 70 w 779"/>
                    <a:gd name="T19" fmla="*/ 7 h 43"/>
                    <a:gd name="T20" fmla="*/ 61 w 779"/>
                    <a:gd name="T21" fmla="*/ 6 h 43"/>
                    <a:gd name="T22" fmla="*/ 52 w 779"/>
                    <a:gd name="T23" fmla="*/ 6 h 43"/>
                    <a:gd name="T24" fmla="*/ 44 w 779"/>
                    <a:gd name="T25" fmla="*/ 6 h 43"/>
                    <a:gd name="T26" fmla="*/ 35 w 779"/>
                    <a:gd name="T27" fmla="*/ 6 h 43"/>
                    <a:gd name="T28" fmla="*/ 26 w 779"/>
                    <a:gd name="T29" fmla="*/ 5 h 43"/>
                    <a:gd name="T30" fmla="*/ 18 w 779"/>
                    <a:gd name="T31" fmla="*/ 5 h 43"/>
                    <a:gd name="T32" fmla="*/ 9 w 779"/>
                    <a:gd name="T33" fmla="*/ 5 h 43"/>
                    <a:gd name="T34" fmla="*/ 0 w 779"/>
                    <a:gd name="T35" fmla="*/ 5 h 43"/>
                    <a:gd name="T36" fmla="*/ 6 w 779"/>
                    <a:gd name="T37" fmla="*/ 0 h 43"/>
                    <a:gd name="T38" fmla="*/ 15 w 779"/>
                    <a:gd name="T39" fmla="*/ 1 h 43"/>
                    <a:gd name="T40" fmla="*/ 23 w 779"/>
                    <a:gd name="T41" fmla="*/ 1 h 43"/>
                    <a:gd name="T42" fmla="*/ 32 w 779"/>
                    <a:gd name="T43" fmla="*/ 1 h 43"/>
                    <a:gd name="T44" fmla="*/ 40 w 779"/>
                    <a:gd name="T45" fmla="*/ 1 h 43"/>
                    <a:gd name="T46" fmla="*/ 49 w 779"/>
                    <a:gd name="T47" fmla="*/ 1 h 43"/>
                    <a:gd name="T48" fmla="*/ 57 w 779"/>
                    <a:gd name="T49" fmla="*/ 1 h 43"/>
                    <a:gd name="T50" fmla="*/ 66 w 779"/>
                    <a:gd name="T51" fmla="*/ 1 h 43"/>
                    <a:gd name="T52" fmla="*/ 74 w 779"/>
                    <a:gd name="T53" fmla="*/ 1 h 43"/>
                    <a:gd name="T54" fmla="*/ 82 w 779"/>
                    <a:gd name="T55" fmla="*/ 1 h 43"/>
                    <a:gd name="T56" fmla="*/ 91 w 779"/>
                    <a:gd name="T57" fmla="*/ 2 h 43"/>
                    <a:gd name="T58" fmla="*/ 99 w 779"/>
                    <a:gd name="T59" fmla="*/ 2 h 43"/>
                    <a:gd name="T60" fmla="*/ 108 w 779"/>
                    <a:gd name="T61" fmla="*/ 2 h 43"/>
                    <a:gd name="T62" fmla="*/ 116 w 779"/>
                    <a:gd name="T63" fmla="*/ 3 h 43"/>
                    <a:gd name="T64" fmla="*/ 125 w 779"/>
                    <a:gd name="T65" fmla="*/ 3 h 43"/>
                    <a:gd name="T66" fmla="*/ 133 w 779"/>
                    <a:gd name="T67" fmla="*/ 4 h 43"/>
                    <a:gd name="T68" fmla="*/ 142 w 779"/>
                    <a:gd name="T69" fmla="*/ 4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9"/>
                    <a:gd name="T106" fmla="*/ 0 h 43"/>
                    <a:gd name="T107" fmla="*/ 779 w 779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9" h="43">
                      <a:moveTo>
                        <a:pt x="779" y="20"/>
                      </a:moveTo>
                      <a:lnTo>
                        <a:pt x="759" y="43"/>
                      </a:lnTo>
                      <a:lnTo>
                        <a:pt x="711" y="40"/>
                      </a:lnTo>
                      <a:lnTo>
                        <a:pt x="665" y="38"/>
                      </a:lnTo>
                      <a:lnTo>
                        <a:pt x="616" y="35"/>
                      </a:lnTo>
                      <a:lnTo>
                        <a:pt x="570" y="34"/>
                      </a:lnTo>
                      <a:lnTo>
                        <a:pt x="522" y="33"/>
                      </a:lnTo>
                      <a:lnTo>
                        <a:pt x="475" y="31"/>
                      </a:lnTo>
                      <a:lnTo>
                        <a:pt x="427" y="31"/>
                      </a:lnTo>
                      <a:lnTo>
                        <a:pt x="381" y="30"/>
                      </a:lnTo>
                      <a:lnTo>
                        <a:pt x="333" y="28"/>
                      </a:lnTo>
                      <a:lnTo>
                        <a:pt x="286" y="28"/>
                      </a:lnTo>
                      <a:lnTo>
                        <a:pt x="238" y="27"/>
                      </a:lnTo>
                      <a:lnTo>
                        <a:pt x="191" y="27"/>
                      </a:lnTo>
                      <a:lnTo>
                        <a:pt x="143" y="25"/>
                      </a:lnTo>
                      <a:lnTo>
                        <a:pt x="95" y="25"/>
                      </a:lnTo>
                      <a:lnTo>
                        <a:pt x="49" y="25"/>
                      </a:lnTo>
                      <a:lnTo>
                        <a:pt x="0" y="24"/>
                      </a:lnTo>
                      <a:lnTo>
                        <a:pt x="33" y="0"/>
                      </a:lnTo>
                      <a:lnTo>
                        <a:pt x="79" y="1"/>
                      </a:lnTo>
                      <a:lnTo>
                        <a:pt x="125" y="1"/>
                      </a:lnTo>
                      <a:lnTo>
                        <a:pt x="174" y="3"/>
                      </a:lnTo>
                      <a:lnTo>
                        <a:pt x="220" y="3"/>
                      </a:lnTo>
                      <a:lnTo>
                        <a:pt x="266" y="4"/>
                      </a:lnTo>
                      <a:lnTo>
                        <a:pt x="313" y="5"/>
                      </a:lnTo>
                      <a:lnTo>
                        <a:pt x="359" y="5"/>
                      </a:lnTo>
                      <a:lnTo>
                        <a:pt x="406" y="7"/>
                      </a:lnTo>
                      <a:lnTo>
                        <a:pt x="452" y="7"/>
                      </a:lnTo>
                      <a:lnTo>
                        <a:pt x="499" y="8"/>
                      </a:lnTo>
                      <a:lnTo>
                        <a:pt x="545" y="10"/>
                      </a:lnTo>
                      <a:lnTo>
                        <a:pt x="591" y="11"/>
                      </a:lnTo>
                      <a:lnTo>
                        <a:pt x="638" y="13"/>
                      </a:lnTo>
                      <a:lnTo>
                        <a:pt x="686" y="15"/>
                      </a:lnTo>
                      <a:lnTo>
                        <a:pt x="732" y="17"/>
                      </a:lnTo>
                      <a:lnTo>
                        <a:pt x="779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3" name="Freeform 124"/>
                <p:cNvSpPr>
                  <a:spLocks/>
                </p:cNvSpPr>
                <p:nvPr/>
              </p:nvSpPr>
              <p:spPr bwMode="auto">
                <a:xfrm>
                  <a:off x="3203" y="2091"/>
                  <a:ext cx="470" cy="38"/>
                </a:xfrm>
                <a:custGeom>
                  <a:avLst/>
                  <a:gdLst>
                    <a:gd name="T0" fmla="*/ 151 w 829"/>
                    <a:gd name="T1" fmla="*/ 6 h 63"/>
                    <a:gd name="T2" fmla="*/ 145 w 829"/>
                    <a:gd name="T3" fmla="*/ 14 h 63"/>
                    <a:gd name="T4" fmla="*/ 136 w 829"/>
                    <a:gd name="T5" fmla="*/ 13 h 63"/>
                    <a:gd name="T6" fmla="*/ 126 w 829"/>
                    <a:gd name="T7" fmla="*/ 13 h 63"/>
                    <a:gd name="T8" fmla="*/ 116 w 829"/>
                    <a:gd name="T9" fmla="*/ 13 h 63"/>
                    <a:gd name="T10" fmla="*/ 105 w 829"/>
                    <a:gd name="T11" fmla="*/ 13 h 63"/>
                    <a:gd name="T12" fmla="*/ 94 w 829"/>
                    <a:gd name="T13" fmla="*/ 12 h 63"/>
                    <a:gd name="T14" fmla="*/ 82 w 829"/>
                    <a:gd name="T15" fmla="*/ 11 h 63"/>
                    <a:gd name="T16" fmla="*/ 71 w 829"/>
                    <a:gd name="T17" fmla="*/ 11 h 63"/>
                    <a:gd name="T18" fmla="*/ 60 w 829"/>
                    <a:gd name="T19" fmla="*/ 11 h 63"/>
                    <a:gd name="T20" fmla="*/ 49 w 829"/>
                    <a:gd name="T21" fmla="*/ 11 h 63"/>
                    <a:gd name="T22" fmla="*/ 39 w 829"/>
                    <a:gd name="T23" fmla="*/ 10 h 63"/>
                    <a:gd name="T24" fmla="*/ 30 w 829"/>
                    <a:gd name="T25" fmla="*/ 10 h 63"/>
                    <a:gd name="T26" fmla="*/ 22 w 829"/>
                    <a:gd name="T27" fmla="*/ 10 h 63"/>
                    <a:gd name="T28" fmla="*/ 14 w 829"/>
                    <a:gd name="T29" fmla="*/ 10 h 63"/>
                    <a:gd name="T30" fmla="*/ 8 w 829"/>
                    <a:gd name="T31" fmla="*/ 9 h 63"/>
                    <a:gd name="T32" fmla="*/ 3 w 829"/>
                    <a:gd name="T33" fmla="*/ 8 h 63"/>
                    <a:gd name="T34" fmla="*/ 0 w 829"/>
                    <a:gd name="T35" fmla="*/ 8 h 63"/>
                    <a:gd name="T36" fmla="*/ 10 w 829"/>
                    <a:gd name="T37" fmla="*/ 0 h 63"/>
                    <a:gd name="T38" fmla="*/ 19 w 829"/>
                    <a:gd name="T39" fmla="*/ 1 h 63"/>
                    <a:gd name="T40" fmla="*/ 27 w 829"/>
                    <a:gd name="T41" fmla="*/ 1 h 63"/>
                    <a:gd name="T42" fmla="*/ 36 w 829"/>
                    <a:gd name="T43" fmla="*/ 1 h 63"/>
                    <a:gd name="T44" fmla="*/ 45 w 829"/>
                    <a:gd name="T45" fmla="*/ 1 h 63"/>
                    <a:gd name="T46" fmla="*/ 54 w 829"/>
                    <a:gd name="T47" fmla="*/ 1 h 63"/>
                    <a:gd name="T48" fmla="*/ 63 w 829"/>
                    <a:gd name="T49" fmla="*/ 1 h 63"/>
                    <a:gd name="T50" fmla="*/ 71 w 829"/>
                    <a:gd name="T51" fmla="*/ 1 h 63"/>
                    <a:gd name="T52" fmla="*/ 81 w 829"/>
                    <a:gd name="T53" fmla="*/ 2 h 63"/>
                    <a:gd name="T54" fmla="*/ 90 w 829"/>
                    <a:gd name="T55" fmla="*/ 2 h 63"/>
                    <a:gd name="T56" fmla="*/ 98 w 829"/>
                    <a:gd name="T57" fmla="*/ 2 h 63"/>
                    <a:gd name="T58" fmla="*/ 107 w 829"/>
                    <a:gd name="T59" fmla="*/ 3 h 63"/>
                    <a:gd name="T60" fmla="*/ 116 w 829"/>
                    <a:gd name="T61" fmla="*/ 4 h 63"/>
                    <a:gd name="T62" fmla="*/ 125 w 829"/>
                    <a:gd name="T63" fmla="*/ 4 h 63"/>
                    <a:gd name="T64" fmla="*/ 133 w 829"/>
                    <a:gd name="T65" fmla="*/ 4 h 63"/>
                    <a:gd name="T66" fmla="*/ 142 w 829"/>
                    <a:gd name="T67" fmla="*/ 5 h 63"/>
                    <a:gd name="T68" fmla="*/ 151 w 829"/>
                    <a:gd name="T69" fmla="*/ 6 h 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9"/>
                    <a:gd name="T106" fmla="*/ 0 h 63"/>
                    <a:gd name="T107" fmla="*/ 829 w 829"/>
                    <a:gd name="T108" fmla="*/ 63 h 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9" h="63">
                      <a:moveTo>
                        <a:pt x="829" y="26"/>
                      </a:moveTo>
                      <a:lnTo>
                        <a:pt x="796" y="63"/>
                      </a:lnTo>
                      <a:lnTo>
                        <a:pt x="746" y="62"/>
                      </a:lnTo>
                      <a:lnTo>
                        <a:pt x="693" y="60"/>
                      </a:lnTo>
                      <a:lnTo>
                        <a:pt x="636" y="59"/>
                      </a:lnTo>
                      <a:lnTo>
                        <a:pt x="577" y="57"/>
                      </a:lnTo>
                      <a:lnTo>
                        <a:pt x="514" y="54"/>
                      </a:lnTo>
                      <a:lnTo>
                        <a:pt x="452" y="53"/>
                      </a:lnTo>
                      <a:lnTo>
                        <a:pt x="391" y="52"/>
                      </a:lnTo>
                      <a:lnTo>
                        <a:pt x="330" y="50"/>
                      </a:lnTo>
                      <a:lnTo>
                        <a:pt x="272" y="49"/>
                      </a:lnTo>
                      <a:lnTo>
                        <a:pt x="216" y="47"/>
                      </a:lnTo>
                      <a:lnTo>
                        <a:pt x="164" y="46"/>
                      </a:lnTo>
                      <a:lnTo>
                        <a:pt x="118" y="44"/>
                      </a:lnTo>
                      <a:lnTo>
                        <a:pt x="77" y="43"/>
                      </a:lnTo>
                      <a:lnTo>
                        <a:pt x="43" y="42"/>
                      </a:lnTo>
                      <a:lnTo>
                        <a:pt x="18" y="40"/>
                      </a:lnTo>
                      <a:lnTo>
                        <a:pt x="0" y="40"/>
                      </a:lnTo>
                      <a:lnTo>
                        <a:pt x="54" y="0"/>
                      </a:lnTo>
                      <a:lnTo>
                        <a:pt x="102" y="2"/>
                      </a:lnTo>
                      <a:lnTo>
                        <a:pt x="150" y="2"/>
                      </a:lnTo>
                      <a:lnTo>
                        <a:pt x="200" y="3"/>
                      </a:lnTo>
                      <a:lnTo>
                        <a:pt x="248" y="4"/>
                      </a:lnTo>
                      <a:lnTo>
                        <a:pt x="297" y="4"/>
                      </a:lnTo>
                      <a:lnTo>
                        <a:pt x="345" y="6"/>
                      </a:lnTo>
                      <a:lnTo>
                        <a:pt x="393" y="7"/>
                      </a:lnTo>
                      <a:lnTo>
                        <a:pt x="441" y="9"/>
                      </a:lnTo>
                      <a:lnTo>
                        <a:pt x="491" y="10"/>
                      </a:lnTo>
                      <a:lnTo>
                        <a:pt x="539" y="12"/>
                      </a:lnTo>
                      <a:lnTo>
                        <a:pt x="588" y="14"/>
                      </a:lnTo>
                      <a:lnTo>
                        <a:pt x="636" y="16"/>
                      </a:lnTo>
                      <a:lnTo>
                        <a:pt x="684" y="19"/>
                      </a:lnTo>
                      <a:lnTo>
                        <a:pt x="732" y="20"/>
                      </a:lnTo>
                      <a:lnTo>
                        <a:pt x="780" y="23"/>
                      </a:lnTo>
                      <a:lnTo>
                        <a:pt x="829" y="26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4" name="Freeform 125"/>
                <p:cNvSpPr>
                  <a:spLocks/>
                </p:cNvSpPr>
                <p:nvPr/>
              </p:nvSpPr>
              <p:spPr bwMode="auto">
                <a:xfrm>
                  <a:off x="3285" y="2019"/>
                  <a:ext cx="443" cy="43"/>
                </a:xfrm>
                <a:custGeom>
                  <a:avLst/>
                  <a:gdLst>
                    <a:gd name="T0" fmla="*/ 0 w 782"/>
                    <a:gd name="T1" fmla="*/ 12 h 70"/>
                    <a:gd name="T2" fmla="*/ 12 w 782"/>
                    <a:gd name="T3" fmla="*/ 0 h 70"/>
                    <a:gd name="T4" fmla="*/ 13 w 782"/>
                    <a:gd name="T5" fmla="*/ 0 h 70"/>
                    <a:gd name="T6" fmla="*/ 16 w 782"/>
                    <a:gd name="T7" fmla="*/ 0 h 70"/>
                    <a:gd name="T8" fmla="*/ 22 w 782"/>
                    <a:gd name="T9" fmla="*/ 0 h 70"/>
                    <a:gd name="T10" fmla="*/ 28 w 782"/>
                    <a:gd name="T11" fmla="*/ 1 h 70"/>
                    <a:gd name="T12" fmla="*/ 36 w 782"/>
                    <a:gd name="T13" fmla="*/ 1 h 70"/>
                    <a:gd name="T14" fmla="*/ 45 w 782"/>
                    <a:gd name="T15" fmla="*/ 1 h 70"/>
                    <a:gd name="T16" fmla="*/ 54 w 782"/>
                    <a:gd name="T17" fmla="*/ 1 h 70"/>
                    <a:gd name="T18" fmla="*/ 65 w 782"/>
                    <a:gd name="T19" fmla="*/ 1 h 70"/>
                    <a:gd name="T20" fmla="*/ 76 w 782"/>
                    <a:gd name="T21" fmla="*/ 1 h 70"/>
                    <a:gd name="T22" fmla="*/ 87 w 782"/>
                    <a:gd name="T23" fmla="*/ 2 h 70"/>
                    <a:gd name="T24" fmla="*/ 97 w 782"/>
                    <a:gd name="T25" fmla="*/ 2 h 70"/>
                    <a:gd name="T26" fmla="*/ 108 w 782"/>
                    <a:gd name="T27" fmla="*/ 3 h 70"/>
                    <a:gd name="T28" fmla="*/ 118 w 782"/>
                    <a:gd name="T29" fmla="*/ 4 h 70"/>
                    <a:gd name="T30" fmla="*/ 127 w 782"/>
                    <a:gd name="T31" fmla="*/ 4 h 70"/>
                    <a:gd name="T32" fmla="*/ 135 w 782"/>
                    <a:gd name="T33" fmla="*/ 5 h 70"/>
                    <a:gd name="T34" fmla="*/ 142 w 782"/>
                    <a:gd name="T35" fmla="*/ 6 h 70"/>
                    <a:gd name="T36" fmla="*/ 135 w 782"/>
                    <a:gd name="T37" fmla="*/ 16 h 70"/>
                    <a:gd name="T38" fmla="*/ 127 w 782"/>
                    <a:gd name="T39" fmla="*/ 15 h 70"/>
                    <a:gd name="T40" fmla="*/ 118 w 782"/>
                    <a:gd name="T41" fmla="*/ 15 h 70"/>
                    <a:gd name="T42" fmla="*/ 110 w 782"/>
                    <a:gd name="T43" fmla="*/ 15 h 70"/>
                    <a:gd name="T44" fmla="*/ 102 w 782"/>
                    <a:gd name="T45" fmla="*/ 14 h 70"/>
                    <a:gd name="T46" fmla="*/ 93 w 782"/>
                    <a:gd name="T47" fmla="*/ 14 h 70"/>
                    <a:gd name="T48" fmla="*/ 84 w 782"/>
                    <a:gd name="T49" fmla="*/ 14 h 70"/>
                    <a:gd name="T50" fmla="*/ 76 w 782"/>
                    <a:gd name="T51" fmla="*/ 14 h 70"/>
                    <a:gd name="T52" fmla="*/ 67 w 782"/>
                    <a:gd name="T53" fmla="*/ 14 h 70"/>
                    <a:gd name="T54" fmla="*/ 59 w 782"/>
                    <a:gd name="T55" fmla="*/ 13 h 70"/>
                    <a:gd name="T56" fmla="*/ 50 w 782"/>
                    <a:gd name="T57" fmla="*/ 13 h 70"/>
                    <a:gd name="T58" fmla="*/ 42 w 782"/>
                    <a:gd name="T59" fmla="*/ 12 h 70"/>
                    <a:gd name="T60" fmla="*/ 33 w 782"/>
                    <a:gd name="T61" fmla="*/ 12 h 70"/>
                    <a:gd name="T62" fmla="*/ 25 w 782"/>
                    <a:gd name="T63" fmla="*/ 12 h 70"/>
                    <a:gd name="T64" fmla="*/ 17 w 782"/>
                    <a:gd name="T65" fmla="*/ 12 h 70"/>
                    <a:gd name="T66" fmla="*/ 8 w 782"/>
                    <a:gd name="T67" fmla="*/ 12 h 70"/>
                    <a:gd name="T68" fmla="*/ 0 w 782"/>
                    <a:gd name="T69" fmla="*/ 12 h 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70"/>
                    <a:gd name="T107" fmla="*/ 782 w 782"/>
                    <a:gd name="T108" fmla="*/ 70 h 7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70">
                      <a:moveTo>
                        <a:pt x="0" y="50"/>
                      </a:move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89" y="0"/>
                      </a:lnTo>
                      <a:lnTo>
                        <a:pt x="118" y="0"/>
                      </a:lnTo>
                      <a:lnTo>
                        <a:pt x="153" y="1"/>
                      </a:lnTo>
                      <a:lnTo>
                        <a:pt x="196" y="1"/>
                      </a:lnTo>
                      <a:lnTo>
                        <a:pt x="246" y="3"/>
                      </a:lnTo>
                      <a:lnTo>
                        <a:pt x="300" y="4"/>
                      </a:lnTo>
                      <a:lnTo>
                        <a:pt x="357" y="6"/>
                      </a:lnTo>
                      <a:lnTo>
                        <a:pt x="418" y="7"/>
                      </a:lnTo>
                      <a:lnTo>
                        <a:pt x="478" y="8"/>
                      </a:lnTo>
                      <a:lnTo>
                        <a:pt x="537" y="10"/>
                      </a:lnTo>
                      <a:lnTo>
                        <a:pt x="596" y="13"/>
                      </a:lnTo>
                      <a:lnTo>
                        <a:pt x="650" y="16"/>
                      </a:lnTo>
                      <a:lnTo>
                        <a:pt x="700" y="18"/>
                      </a:lnTo>
                      <a:lnTo>
                        <a:pt x="744" y="21"/>
                      </a:lnTo>
                      <a:lnTo>
                        <a:pt x="782" y="24"/>
                      </a:lnTo>
                      <a:lnTo>
                        <a:pt x="744" y="70"/>
                      </a:lnTo>
                      <a:lnTo>
                        <a:pt x="698" y="67"/>
                      </a:lnTo>
                      <a:lnTo>
                        <a:pt x="651" y="65"/>
                      </a:lnTo>
                      <a:lnTo>
                        <a:pt x="605" y="63"/>
                      </a:lnTo>
                      <a:lnTo>
                        <a:pt x="559" y="61"/>
                      </a:lnTo>
                      <a:lnTo>
                        <a:pt x="510" y="60"/>
                      </a:lnTo>
                      <a:lnTo>
                        <a:pt x="464" y="58"/>
                      </a:lnTo>
                      <a:lnTo>
                        <a:pt x="418" y="57"/>
                      </a:lnTo>
                      <a:lnTo>
                        <a:pt x="371" y="57"/>
                      </a:lnTo>
                      <a:lnTo>
                        <a:pt x="325" y="55"/>
                      </a:lnTo>
                      <a:lnTo>
                        <a:pt x="278" y="55"/>
                      </a:lnTo>
                      <a:lnTo>
                        <a:pt x="232" y="54"/>
                      </a:lnTo>
                      <a:lnTo>
                        <a:pt x="185" y="53"/>
                      </a:lnTo>
                      <a:lnTo>
                        <a:pt x="139" y="53"/>
                      </a:lnTo>
                      <a:lnTo>
                        <a:pt x="93" y="51"/>
                      </a:lnTo>
                      <a:lnTo>
                        <a:pt x="46" y="5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5" name="Freeform 126"/>
                <p:cNvSpPr>
                  <a:spLocks/>
                </p:cNvSpPr>
                <p:nvPr/>
              </p:nvSpPr>
              <p:spPr bwMode="auto">
                <a:xfrm>
                  <a:off x="3198" y="2115"/>
                  <a:ext cx="462" cy="456"/>
                </a:xfrm>
                <a:custGeom>
                  <a:avLst/>
                  <a:gdLst>
                    <a:gd name="T0" fmla="*/ 0 w 816"/>
                    <a:gd name="T1" fmla="*/ 2 h 747"/>
                    <a:gd name="T2" fmla="*/ 0 w 816"/>
                    <a:gd name="T3" fmla="*/ 2 h 747"/>
                    <a:gd name="T4" fmla="*/ 0 w 816"/>
                    <a:gd name="T5" fmla="*/ 2 h 747"/>
                    <a:gd name="T6" fmla="*/ 0 w 816"/>
                    <a:gd name="T7" fmla="*/ 2 h 747"/>
                    <a:gd name="T8" fmla="*/ 0 w 816"/>
                    <a:gd name="T9" fmla="*/ 1 h 747"/>
                    <a:gd name="T10" fmla="*/ 2 w 816"/>
                    <a:gd name="T11" fmla="*/ 0 h 747"/>
                    <a:gd name="T12" fmla="*/ 5 w 816"/>
                    <a:gd name="T13" fmla="*/ 0 h 747"/>
                    <a:gd name="T14" fmla="*/ 9 w 816"/>
                    <a:gd name="T15" fmla="*/ 1 h 747"/>
                    <a:gd name="T16" fmla="*/ 16 w 816"/>
                    <a:gd name="T17" fmla="*/ 1 h 747"/>
                    <a:gd name="T18" fmla="*/ 23 w 816"/>
                    <a:gd name="T19" fmla="*/ 1 h 747"/>
                    <a:gd name="T20" fmla="*/ 31 w 816"/>
                    <a:gd name="T21" fmla="*/ 1 h 747"/>
                    <a:gd name="T22" fmla="*/ 41 w 816"/>
                    <a:gd name="T23" fmla="*/ 1 h 747"/>
                    <a:gd name="T24" fmla="*/ 51 w 816"/>
                    <a:gd name="T25" fmla="*/ 2 h 747"/>
                    <a:gd name="T26" fmla="*/ 62 w 816"/>
                    <a:gd name="T27" fmla="*/ 2 h 747"/>
                    <a:gd name="T28" fmla="*/ 72 w 816"/>
                    <a:gd name="T29" fmla="*/ 2 h 747"/>
                    <a:gd name="T30" fmla="*/ 84 w 816"/>
                    <a:gd name="T31" fmla="*/ 3 h 747"/>
                    <a:gd name="T32" fmla="*/ 95 w 816"/>
                    <a:gd name="T33" fmla="*/ 3 h 747"/>
                    <a:gd name="T34" fmla="*/ 106 w 816"/>
                    <a:gd name="T35" fmla="*/ 4 h 747"/>
                    <a:gd name="T36" fmla="*/ 117 w 816"/>
                    <a:gd name="T37" fmla="*/ 4 h 747"/>
                    <a:gd name="T38" fmla="*/ 127 w 816"/>
                    <a:gd name="T39" fmla="*/ 4 h 747"/>
                    <a:gd name="T40" fmla="*/ 137 w 816"/>
                    <a:gd name="T41" fmla="*/ 5 h 747"/>
                    <a:gd name="T42" fmla="*/ 146 w 816"/>
                    <a:gd name="T43" fmla="*/ 5 h 747"/>
                    <a:gd name="T44" fmla="*/ 147 w 816"/>
                    <a:gd name="T45" fmla="*/ 5 h 747"/>
                    <a:gd name="T46" fmla="*/ 147 w 816"/>
                    <a:gd name="T47" fmla="*/ 5 h 747"/>
                    <a:gd name="T48" fmla="*/ 148 w 816"/>
                    <a:gd name="T49" fmla="*/ 5 h 747"/>
                    <a:gd name="T50" fmla="*/ 148 w 816"/>
                    <a:gd name="T51" fmla="*/ 5 h 747"/>
                    <a:gd name="T52" fmla="*/ 148 w 816"/>
                    <a:gd name="T53" fmla="*/ 6 h 747"/>
                    <a:gd name="T54" fmla="*/ 148 w 816"/>
                    <a:gd name="T55" fmla="*/ 7 h 747"/>
                    <a:gd name="T56" fmla="*/ 148 w 816"/>
                    <a:gd name="T57" fmla="*/ 8 h 747"/>
                    <a:gd name="T58" fmla="*/ 148 w 816"/>
                    <a:gd name="T59" fmla="*/ 9 h 747"/>
                    <a:gd name="T60" fmla="*/ 147 w 816"/>
                    <a:gd name="T61" fmla="*/ 44 h 747"/>
                    <a:gd name="T62" fmla="*/ 146 w 816"/>
                    <a:gd name="T63" fmla="*/ 91 h 747"/>
                    <a:gd name="T64" fmla="*/ 144 w 816"/>
                    <a:gd name="T65" fmla="*/ 137 h 747"/>
                    <a:gd name="T66" fmla="*/ 143 w 816"/>
                    <a:gd name="T67" fmla="*/ 170 h 747"/>
                    <a:gd name="T68" fmla="*/ 134 w 816"/>
                    <a:gd name="T69" fmla="*/ 170 h 747"/>
                    <a:gd name="T70" fmla="*/ 125 w 816"/>
                    <a:gd name="T71" fmla="*/ 169 h 747"/>
                    <a:gd name="T72" fmla="*/ 116 w 816"/>
                    <a:gd name="T73" fmla="*/ 169 h 747"/>
                    <a:gd name="T74" fmla="*/ 107 w 816"/>
                    <a:gd name="T75" fmla="*/ 168 h 747"/>
                    <a:gd name="T76" fmla="*/ 98 w 816"/>
                    <a:gd name="T77" fmla="*/ 168 h 747"/>
                    <a:gd name="T78" fmla="*/ 90 w 816"/>
                    <a:gd name="T79" fmla="*/ 168 h 747"/>
                    <a:gd name="T80" fmla="*/ 82 w 816"/>
                    <a:gd name="T81" fmla="*/ 168 h 747"/>
                    <a:gd name="T82" fmla="*/ 74 w 816"/>
                    <a:gd name="T83" fmla="*/ 167 h 747"/>
                    <a:gd name="T84" fmla="*/ 65 w 816"/>
                    <a:gd name="T85" fmla="*/ 167 h 747"/>
                    <a:gd name="T86" fmla="*/ 57 w 816"/>
                    <a:gd name="T87" fmla="*/ 167 h 747"/>
                    <a:gd name="T88" fmla="*/ 48 w 816"/>
                    <a:gd name="T89" fmla="*/ 166 h 747"/>
                    <a:gd name="T90" fmla="*/ 40 w 816"/>
                    <a:gd name="T91" fmla="*/ 166 h 747"/>
                    <a:gd name="T92" fmla="*/ 31 w 816"/>
                    <a:gd name="T93" fmla="*/ 166 h 747"/>
                    <a:gd name="T94" fmla="*/ 22 w 816"/>
                    <a:gd name="T95" fmla="*/ 165 h 747"/>
                    <a:gd name="T96" fmla="*/ 13 w 816"/>
                    <a:gd name="T97" fmla="*/ 165 h 747"/>
                    <a:gd name="T98" fmla="*/ 3 w 816"/>
                    <a:gd name="T99" fmla="*/ 165 h 747"/>
                    <a:gd name="T100" fmla="*/ 3 w 816"/>
                    <a:gd name="T101" fmla="*/ 124 h 747"/>
                    <a:gd name="T102" fmla="*/ 2 w 816"/>
                    <a:gd name="T103" fmla="*/ 75 h 747"/>
                    <a:gd name="T104" fmla="*/ 1 w 816"/>
                    <a:gd name="T105" fmla="*/ 30 h 747"/>
                    <a:gd name="T106" fmla="*/ 0 w 816"/>
                    <a:gd name="T107" fmla="*/ 2 h 74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16"/>
                    <a:gd name="T163" fmla="*/ 0 h 747"/>
                    <a:gd name="T164" fmla="*/ 816 w 816"/>
                    <a:gd name="T165" fmla="*/ 747 h 74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16" h="747">
                      <a:moveTo>
                        <a:pt x="0" y="10"/>
                      </a:move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0"/>
                      </a:lnTo>
                      <a:lnTo>
                        <a:pt x="27" y="0"/>
                      </a:lnTo>
                      <a:lnTo>
                        <a:pt x="52" y="2"/>
                      </a:lnTo>
                      <a:lnTo>
                        <a:pt x="86" y="3"/>
                      </a:lnTo>
                      <a:lnTo>
                        <a:pt x="127" y="4"/>
                      </a:lnTo>
                      <a:lnTo>
                        <a:pt x="173" y="6"/>
                      </a:lnTo>
                      <a:lnTo>
                        <a:pt x="225" y="7"/>
                      </a:lnTo>
                      <a:lnTo>
                        <a:pt x="281" y="9"/>
                      </a:lnTo>
                      <a:lnTo>
                        <a:pt x="339" y="10"/>
                      </a:lnTo>
                      <a:lnTo>
                        <a:pt x="400" y="12"/>
                      </a:lnTo>
                      <a:lnTo>
                        <a:pt x="461" y="13"/>
                      </a:lnTo>
                      <a:lnTo>
                        <a:pt x="523" y="14"/>
                      </a:lnTo>
                      <a:lnTo>
                        <a:pt x="586" y="17"/>
                      </a:lnTo>
                      <a:lnTo>
                        <a:pt x="645" y="19"/>
                      </a:lnTo>
                      <a:lnTo>
                        <a:pt x="702" y="20"/>
                      </a:lnTo>
                      <a:lnTo>
                        <a:pt x="755" y="22"/>
                      </a:lnTo>
                      <a:lnTo>
                        <a:pt x="805" y="23"/>
                      </a:lnTo>
                      <a:lnTo>
                        <a:pt x="809" y="23"/>
                      </a:lnTo>
                      <a:lnTo>
                        <a:pt x="811" y="23"/>
                      </a:lnTo>
                      <a:lnTo>
                        <a:pt x="814" y="23"/>
                      </a:lnTo>
                      <a:lnTo>
                        <a:pt x="816" y="24"/>
                      </a:lnTo>
                      <a:lnTo>
                        <a:pt x="816" y="27"/>
                      </a:lnTo>
                      <a:lnTo>
                        <a:pt x="816" y="31"/>
                      </a:lnTo>
                      <a:lnTo>
                        <a:pt x="816" y="36"/>
                      </a:lnTo>
                      <a:lnTo>
                        <a:pt x="816" y="40"/>
                      </a:lnTo>
                      <a:lnTo>
                        <a:pt x="813" y="193"/>
                      </a:lnTo>
                      <a:lnTo>
                        <a:pt x="804" y="399"/>
                      </a:lnTo>
                      <a:lnTo>
                        <a:pt x="795" y="605"/>
                      </a:lnTo>
                      <a:lnTo>
                        <a:pt x="788" y="747"/>
                      </a:lnTo>
                      <a:lnTo>
                        <a:pt x="736" y="746"/>
                      </a:lnTo>
                      <a:lnTo>
                        <a:pt x="686" y="744"/>
                      </a:lnTo>
                      <a:lnTo>
                        <a:pt x="636" y="743"/>
                      </a:lnTo>
                      <a:lnTo>
                        <a:pt x="588" y="741"/>
                      </a:lnTo>
                      <a:lnTo>
                        <a:pt x="541" y="740"/>
                      </a:lnTo>
                      <a:lnTo>
                        <a:pt x="495" y="739"/>
                      </a:lnTo>
                      <a:lnTo>
                        <a:pt x="448" y="737"/>
                      </a:lnTo>
                      <a:lnTo>
                        <a:pt x="404" y="736"/>
                      </a:lnTo>
                      <a:lnTo>
                        <a:pt x="357" y="734"/>
                      </a:lnTo>
                      <a:lnTo>
                        <a:pt x="311" y="733"/>
                      </a:lnTo>
                      <a:lnTo>
                        <a:pt x="264" y="731"/>
                      </a:lnTo>
                      <a:lnTo>
                        <a:pt x="218" y="730"/>
                      </a:lnTo>
                      <a:lnTo>
                        <a:pt x="170" y="729"/>
                      </a:lnTo>
                      <a:lnTo>
                        <a:pt x="120" y="727"/>
                      </a:lnTo>
                      <a:lnTo>
                        <a:pt x="70" y="726"/>
                      </a:lnTo>
                      <a:lnTo>
                        <a:pt x="18" y="724"/>
                      </a:lnTo>
                      <a:lnTo>
                        <a:pt x="18" y="546"/>
                      </a:lnTo>
                      <a:lnTo>
                        <a:pt x="9" y="329"/>
                      </a:lnTo>
                      <a:lnTo>
                        <a:pt x="2" y="131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6" name="Freeform 127"/>
                <p:cNvSpPr>
                  <a:spLocks/>
                </p:cNvSpPr>
                <p:nvPr/>
              </p:nvSpPr>
              <p:spPr bwMode="auto">
                <a:xfrm>
                  <a:off x="3729" y="2092"/>
                  <a:ext cx="1" cy="3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1 w 1"/>
                    <a:gd name="T5" fmla="*/ 1 h 5"/>
                    <a:gd name="T6" fmla="*/ 1 w 1"/>
                    <a:gd name="T7" fmla="*/ 1 h 5"/>
                    <a:gd name="T8" fmla="*/ 0 w 1"/>
                    <a:gd name="T9" fmla="*/ 1 h 5"/>
                    <a:gd name="T10" fmla="*/ 0 w 1"/>
                    <a:gd name="T11" fmla="*/ 1 h 5"/>
                    <a:gd name="T12" fmla="*/ 0 w 1"/>
                    <a:gd name="T13" fmla="*/ 1 h 5"/>
                    <a:gd name="T14" fmla="*/ 0 w 1"/>
                    <a:gd name="T15" fmla="*/ 1 h 5"/>
                    <a:gd name="T16" fmla="*/ 0 w 1"/>
                    <a:gd name="T17" fmla="*/ 0 h 5"/>
                    <a:gd name="T18" fmla="*/ 1 w 1"/>
                    <a:gd name="T19" fmla="*/ 0 h 5"/>
                    <a:gd name="T20" fmla="*/ 1 w 1"/>
                    <a:gd name="T21" fmla="*/ 0 h 5"/>
                    <a:gd name="T22" fmla="*/ 1 w 1"/>
                    <a:gd name="T23" fmla="*/ 0 h 5"/>
                    <a:gd name="T24" fmla="*/ 1 w 1"/>
                    <a:gd name="T25" fmla="*/ 0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5"/>
                    <a:gd name="T41" fmla="*/ 1 w 1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5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7" name="Freeform 128"/>
                <p:cNvSpPr>
                  <a:spLocks/>
                </p:cNvSpPr>
                <p:nvPr/>
              </p:nvSpPr>
              <p:spPr bwMode="auto">
                <a:xfrm>
                  <a:off x="3267" y="2049"/>
                  <a:ext cx="440" cy="27"/>
                </a:xfrm>
                <a:custGeom>
                  <a:avLst/>
                  <a:gdLst>
                    <a:gd name="T0" fmla="*/ 141 w 776"/>
                    <a:gd name="T1" fmla="*/ 5 h 43"/>
                    <a:gd name="T2" fmla="*/ 138 w 776"/>
                    <a:gd name="T3" fmla="*/ 11 h 43"/>
                    <a:gd name="T4" fmla="*/ 129 w 776"/>
                    <a:gd name="T5" fmla="*/ 10 h 43"/>
                    <a:gd name="T6" fmla="*/ 121 w 776"/>
                    <a:gd name="T7" fmla="*/ 9 h 43"/>
                    <a:gd name="T8" fmla="*/ 112 w 776"/>
                    <a:gd name="T9" fmla="*/ 9 h 43"/>
                    <a:gd name="T10" fmla="*/ 103 w 776"/>
                    <a:gd name="T11" fmla="*/ 8 h 43"/>
                    <a:gd name="T12" fmla="*/ 95 w 776"/>
                    <a:gd name="T13" fmla="*/ 8 h 43"/>
                    <a:gd name="T14" fmla="*/ 86 w 776"/>
                    <a:gd name="T15" fmla="*/ 8 h 43"/>
                    <a:gd name="T16" fmla="*/ 78 w 776"/>
                    <a:gd name="T17" fmla="*/ 8 h 43"/>
                    <a:gd name="T18" fmla="*/ 69 w 776"/>
                    <a:gd name="T19" fmla="*/ 8 h 43"/>
                    <a:gd name="T20" fmla="*/ 60 w 776"/>
                    <a:gd name="T21" fmla="*/ 7 h 43"/>
                    <a:gd name="T22" fmla="*/ 52 w 776"/>
                    <a:gd name="T23" fmla="*/ 7 h 43"/>
                    <a:gd name="T24" fmla="*/ 43 w 776"/>
                    <a:gd name="T25" fmla="*/ 7 h 43"/>
                    <a:gd name="T26" fmla="*/ 35 w 776"/>
                    <a:gd name="T27" fmla="*/ 7 h 43"/>
                    <a:gd name="T28" fmla="*/ 26 w 776"/>
                    <a:gd name="T29" fmla="*/ 6 h 43"/>
                    <a:gd name="T30" fmla="*/ 17 w 776"/>
                    <a:gd name="T31" fmla="*/ 6 h 43"/>
                    <a:gd name="T32" fmla="*/ 9 w 776"/>
                    <a:gd name="T33" fmla="*/ 6 h 43"/>
                    <a:gd name="T34" fmla="*/ 0 w 776"/>
                    <a:gd name="T35" fmla="*/ 6 h 43"/>
                    <a:gd name="T36" fmla="*/ 6 w 776"/>
                    <a:gd name="T37" fmla="*/ 0 h 43"/>
                    <a:gd name="T38" fmla="*/ 14 w 776"/>
                    <a:gd name="T39" fmla="*/ 1 h 43"/>
                    <a:gd name="T40" fmla="*/ 23 w 776"/>
                    <a:gd name="T41" fmla="*/ 1 h 43"/>
                    <a:gd name="T42" fmla="*/ 31 w 776"/>
                    <a:gd name="T43" fmla="*/ 1 h 43"/>
                    <a:gd name="T44" fmla="*/ 40 w 776"/>
                    <a:gd name="T45" fmla="*/ 1 h 43"/>
                    <a:gd name="T46" fmla="*/ 48 w 776"/>
                    <a:gd name="T47" fmla="*/ 1 h 43"/>
                    <a:gd name="T48" fmla="*/ 57 w 776"/>
                    <a:gd name="T49" fmla="*/ 1 h 43"/>
                    <a:gd name="T50" fmla="*/ 65 w 776"/>
                    <a:gd name="T51" fmla="*/ 1 h 43"/>
                    <a:gd name="T52" fmla="*/ 74 w 776"/>
                    <a:gd name="T53" fmla="*/ 2 h 43"/>
                    <a:gd name="T54" fmla="*/ 82 w 776"/>
                    <a:gd name="T55" fmla="*/ 2 h 43"/>
                    <a:gd name="T56" fmla="*/ 90 w 776"/>
                    <a:gd name="T57" fmla="*/ 2 h 43"/>
                    <a:gd name="T58" fmla="*/ 99 w 776"/>
                    <a:gd name="T59" fmla="*/ 3 h 43"/>
                    <a:gd name="T60" fmla="*/ 108 w 776"/>
                    <a:gd name="T61" fmla="*/ 3 h 43"/>
                    <a:gd name="T62" fmla="*/ 116 w 776"/>
                    <a:gd name="T63" fmla="*/ 3 h 43"/>
                    <a:gd name="T64" fmla="*/ 124 w 776"/>
                    <a:gd name="T65" fmla="*/ 4 h 43"/>
                    <a:gd name="T66" fmla="*/ 133 w 776"/>
                    <a:gd name="T67" fmla="*/ 4 h 43"/>
                    <a:gd name="T68" fmla="*/ 141 w 776"/>
                    <a:gd name="T69" fmla="*/ 5 h 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6"/>
                    <a:gd name="T106" fmla="*/ 0 h 43"/>
                    <a:gd name="T107" fmla="*/ 776 w 776"/>
                    <a:gd name="T108" fmla="*/ 43 h 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6" h="43">
                      <a:moveTo>
                        <a:pt x="776" y="20"/>
                      </a:moveTo>
                      <a:lnTo>
                        <a:pt x="757" y="43"/>
                      </a:lnTo>
                      <a:lnTo>
                        <a:pt x="708" y="40"/>
                      </a:lnTo>
                      <a:lnTo>
                        <a:pt x="662" y="38"/>
                      </a:lnTo>
                      <a:lnTo>
                        <a:pt x="614" y="35"/>
                      </a:lnTo>
                      <a:lnTo>
                        <a:pt x="567" y="34"/>
                      </a:lnTo>
                      <a:lnTo>
                        <a:pt x="519" y="33"/>
                      </a:lnTo>
                      <a:lnTo>
                        <a:pt x="473" y="31"/>
                      </a:lnTo>
                      <a:lnTo>
                        <a:pt x="425" y="31"/>
                      </a:lnTo>
                      <a:lnTo>
                        <a:pt x="378" y="30"/>
                      </a:lnTo>
                      <a:lnTo>
                        <a:pt x="330" y="28"/>
                      </a:lnTo>
                      <a:lnTo>
                        <a:pt x="283" y="28"/>
                      </a:lnTo>
                      <a:lnTo>
                        <a:pt x="235" y="27"/>
                      </a:lnTo>
                      <a:lnTo>
                        <a:pt x="189" y="27"/>
                      </a:lnTo>
                      <a:lnTo>
                        <a:pt x="141" y="25"/>
                      </a:lnTo>
                      <a:lnTo>
                        <a:pt x="94" y="25"/>
                      </a:lnTo>
                      <a:lnTo>
                        <a:pt x="46" y="25"/>
                      </a:ln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78" y="1"/>
                      </a:lnTo>
                      <a:lnTo>
                        <a:pt x="125" y="1"/>
                      </a:lnTo>
                      <a:lnTo>
                        <a:pt x="171" y="3"/>
                      </a:lnTo>
                      <a:lnTo>
                        <a:pt x="217" y="3"/>
                      </a:lnTo>
                      <a:lnTo>
                        <a:pt x="264" y="4"/>
                      </a:lnTo>
                      <a:lnTo>
                        <a:pt x="310" y="5"/>
                      </a:lnTo>
                      <a:lnTo>
                        <a:pt x="357" y="5"/>
                      </a:lnTo>
                      <a:lnTo>
                        <a:pt x="403" y="7"/>
                      </a:lnTo>
                      <a:lnTo>
                        <a:pt x="450" y="7"/>
                      </a:lnTo>
                      <a:lnTo>
                        <a:pt x="496" y="8"/>
                      </a:lnTo>
                      <a:lnTo>
                        <a:pt x="542" y="10"/>
                      </a:lnTo>
                      <a:lnTo>
                        <a:pt x="591" y="11"/>
                      </a:lnTo>
                      <a:lnTo>
                        <a:pt x="637" y="13"/>
                      </a:lnTo>
                      <a:lnTo>
                        <a:pt x="683" y="15"/>
                      </a:lnTo>
                      <a:lnTo>
                        <a:pt x="730" y="17"/>
                      </a:lnTo>
                      <a:lnTo>
                        <a:pt x="776" y="20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8" name="Freeform 129"/>
                <p:cNvSpPr>
                  <a:spLocks/>
                </p:cNvSpPr>
                <p:nvPr/>
              </p:nvSpPr>
              <p:spPr bwMode="auto">
                <a:xfrm>
                  <a:off x="3234" y="2076"/>
                  <a:ext cx="452" cy="31"/>
                </a:xfrm>
                <a:custGeom>
                  <a:avLst/>
                  <a:gdLst>
                    <a:gd name="T0" fmla="*/ 145 w 798"/>
                    <a:gd name="T1" fmla="*/ 5 h 51"/>
                    <a:gd name="T2" fmla="*/ 141 w 798"/>
                    <a:gd name="T3" fmla="*/ 12 h 51"/>
                    <a:gd name="T4" fmla="*/ 132 w 798"/>
                    <a:gd name="T5" fmla="*/ 11 h 51"/>
                    <a:gd name="T6" fmla="*/ 123 w 798"/>
                    <a:gd name="T7" fmla="*/ 10 h 51"/>
                    <a:gd name="T8" fmla="*/ 114 w 798"/>
                    <a:gd name="T9" fmla="*/ 10 h 51"/>
                    <a:gd name="T10" fmla="*/ 106 w 798"/>
                    <a:gd name="T11" fmla="*/ 9 h 51"/>
                    <a:gd name="T12" fmla="*/ 97 w 798"/>
                    <a:gd name="T13" fmla="*/ 9 h 51"/>
                    <a:gd name="T14" fmla="*/ 88 w 798"/>
                    <a:gd name="T15" fmla="*/ 8 h 51"/>
                    <a:gd name="T16" fmla="*/ 79 w 798"/>
                    <a:gd name="T17" fmla="*/ 8 h 51"/>
                    <a:gd name="T18" fmla="*/ 70 w 798"/>
                    <a:gd name="T19" fmla="*/ 8 h 51"/>
                    <a:gd name="T20" fmla="*/ 62 w 798"/>
                    <a:gd name="T21" fmla="*/ 7 h 51"/>
                    <a:gd name="T22" fmla="*/ 53 w 798"/>
                    <a:gd name="T23" fmla="*/ 7 h 51"/>
                    <a:gd name="T24" fmla="*/ 44 w 798"/>
                    <a:gd name="T25" fmla="*/ 7 h 51"/>
                    <a:gd name="T26" fmla="*/ 35 w 798"/>
                    <a:gd name="T27" fmla="*/ 7 h 51"/>
                    <a:gd name="T28" fmla="*/ 27 w 798"/>
                    <a:gd name="T29" fmla="*/ 6 h 51"/>
                    <a:gd name="T30" fmla="*/ 18 w 798"/>
                    <a:gd name="T31" fmla="*/ 6 h 51"/>
                    <a:gd name="T32" fmla="*/ 8 w 798"/>
                    <a:gd name="T33" fmla="*/ 6 h 51"/>
                    <a:gd name="T34" fmla="*/ 0 w 798"/>
                    <a:gd name="T35" fmla="*/ 5 h 51"/>
                    <a:gd name="T36" fmla="*/ 6 w 798"/>
                    <a:gd name="T37" fmla="*/ 0 h 51"/>
                    <a:gd name="T38" fmla="*/ 12 w 798"/>
                    <a:gd name="T39" fmla="*/ 1 h 51"/>
                    <a:gd name="T40" fmla="*/ 20 w 798"/>
                    <a:gd name="T41" fmla="*/ 1 h 51"/>
                    <a:gd name="T42" fmla="*/ 28 w 798"/>
                    <a:gd name="T43" fmla="*/ 1 h 51"/>
                    <a:gd name="T44" fmla="*/ 36 w 798"/>
                    <a:gd name="T45" fmla="*/ 1 h 51"/>
                    <a:gd name="T46" fmla="*/ 45 w 798"/>
                    <a:gd name="T47" fmla="*/ 1 h 51"/>
                    <a:gd name="T48" fmla="*/ 54 w 798"/>
                    <a:gd name="T49" fmla="*/ 1 h 51"/>
                    <a:gd name="T50" fmla="*/ 63 w 798"/>
                    <a:gd name="T51" fmla="*/ 2 h 51"/>
                    <a:gd name="T52" fmla="*/ 72 w 798"/>
                    <a:gd name="T53" fmla="*/ 2 h 51"/>
                    <a:gd name="T54" fmla="*/ 82 w 798"/>
                    <a:gd name="T55" fmla="*/ 2 h 51"/>
                    <a:gd name="T56" fmla="*/ 91 w 798"/>
                    <a:gd name="T57" fmla="*/ 3 h 51"/>
                    <a:gd name="T58" fmla="*/ 101 w 798"/>
                    <a:gd name="T59" fmla="*/ 3 h 51"/>
                    <a:gd name="T60" fmla="*/ 110 w 798"/>
                    <a:gd name="T61" fmla="*/ 4 h 51"/>
                    <a:gd name="T62" fmla="*/ 120 w 798"/>
                    <a:gd name="T63" fmla="*/ 4 h 51"/>
                    <a:gd name="T64" fmla="*/ 129 w 798"/>
                    <a:gd name="T65" fmla="*/ 4 h 51"/>
                    <a:gd name="T66" fmla="*/ 137 w 798"/>
                    <a:gd name="T67" fmla="*/ 5 h 51"/>
                    <a:gd name="T68" fmla="*/ 145 w 798"/>
                    <a:gd name="T69" fmla="*/ 5 h 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98"/>
                    <a:gd name="T106" fmla="*/ 0 h 51"/>
                    <a:gd name="T107" fmla="*/ 798 w 798"/>
                    <a:gd name="T108" fmla="*/ 51 h 5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98" h="51">
                      <a:moveTo>
                        <a:pt x="798" y="22"/>
                      </a:moveTo>
                      <a:lnTo>
                        <a:pt x="775" y="51"/>
                      </a:lnTo>
                      <a:lnTo>
                        <a:pt x="726" y="48"/>
                      </a:lnTo>
                      <a:lnTo>
                        <a:pt x="678" y="45"/>
                      </a:lnTo>
                      <a:lnTo>
                        <a:pt x="630" y="44"/>
                      </a:lnTo>
                      <a:lnTo>
                        <a:pt x="582" y="41"/>
                      </a:lnTo>
                      <a:lnTo>
                        <a:pt x="534" y="39"/>
                      </a:lnTo>
                      <a:lnTo>
                        <a:pt x="485" y="37"/>
                      </a:lnTo>
                      <a:lnTo>
                        <a:pt x="437" y="35"/>
                      </a:lnTo>
                      <a:lnTo>
                        <a:pt x="387" y="34"/>
                      </a:lnTo>
                      <a:lnTo>
                        <a:pt x="339" y="32"/>
                      </a:lnTo>
                      <a:lnTo>
                        <a:pt x="291" y="31"/>
                      </a:lnTo>
                      <a:lnTo>
                        <a:pt x="243" y="29"/>
                      </a:lnTo>
                      <a:lnTo>
                        <a:pt x="194" y="29"/>
                      </a:lnTo>
                      <a:lnTo>
                        <a:pt x="146" y="28"/>
                      </a:lnTo>
                      <a:lnTo>
                        <a:pt x="96" y="27"/>
                      </a:lnTo>
                      <a:lnTo>
                        <a:pt x="48" y="27"/>
                      </a:ln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69" y="1"/>
                      </a:lnTo>
                      <a:lnTo>
                        <a:pt x="110" y="1"/>
                      </a:lnTo>
                      <a:lnTo>
                        <a:pt x="153" y="2"/>
                      </a:lnTo>
                      <a:lnTo>
                        <a:pt x="198" y="4"/>
                      </a:lnTo>
                      <a:lnTo>
                        <a:pt x="246" y="5"/>
                      </a:lnTo>
                      <a:lnTo>
                        <a:pt x="296" y="7"/>
                      </a:lnTo>
                      <a:lnTo>
                        <a:pt x="346" y="8"/>
                      </a:lnTo>
                      <a:lnTo>
                        <a:pt x="398" y="10"/>
                      </a:lnTo>
                      <a:lnTo>
                        <a:pt x="451" y="11"/>
                      </a:lnTo>
                      <a:lnTo>
                        <a:pt x="503" y="14"/>
                      </a:lnTo>
                      <a:lnTo>
                        <a:pt x="555" y="15"/>
                      </a:lnTo>
                      <a:lnTo>
                        <a:pt x="607" y="17"/>
                      </a:lnTo>
                      <a:lnTo>
                        <a:pt x="657" y="18"/>
                      </a:lnTo>
                      <a:lnTo>
                        <a:pt x="707" y="20"/>
                      </a:lnTo>
                      <a:lnTo>
                        <a:pt x="753" y="21"/>
                      </a:lnTo>
                      <a:lnTo>
                        <a:pt x="798" y="22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9" name="Freeform 130"/>
                <p:cNvSpPr>
                  <a:spLocks/>
                </p:cNvSpPr>
                <p:nvPr/>
              </p:nvSpPr>
              <p:spPr bwMode="auto">
                <a:xfrm>
                  <a:off x="3253" y="2064"/>
                  <a:ext cx="443" cy="25"/>
                </a:xfrm>
                <a:custGeom>
                  <a:avLst/>
                  <a:gdLst>
                    <a:gd name="T0" fmla="*/ 142 w 782"/>
                    <a:gd name="T1" fmla="*/ 4 h 41"/>
                    <a:gd name="T2" fmla="*/ 139 w 782"/>
                    <a:gd name="T3" fmla="*/ 9 h 41"/>
                    <a:gd name="T4" fmla="*/ 131 w 782"/>
                    <a:gd name="T5" fmla="*/ 9 h 41"/>
                    <a:gd name="T6" fmla="*/ 122 w 782"/>
                    <a:gd name="T7" fmla="*/ 9 h 41"/>
                    <a:gd name="T8" fmla="*/ 113 w 782"/>
                    <a:gd name="T9" fmla="*/ 9 h 41"/>
                    <a:gd name="T10" fmla="*/ 104 w 782"/>
                    <a:gd name="T11" fmla="*/ 8 h 41"/>
                    <a:gd name="T12" fmla="*/ 95 w 782"/>
                    <a:gd name="T13" fmla="*/ 8 h 41"/>
                    <a:gd name="T14" fmla="*/ 86 w 782"/>
                    <a:gd name="T15" fmla="*/ 7 h 41"/>
                    <a:gd name="T16" fmla="*/ 76 w 782"/>
                    <a:gd name="T17" fmla="*/ 7 h 41"/>
                    <a:gd name="T18" fmla="*/ 66 w 782"/>
                    <a:gd name="T19" fmla="*/ 7 h 41"/>
                    <a:gd name="T20" fmla="*/ 57 w 782"/>
                    <a:gd name="T21" fmla="*/ 6 h 41"/>
                    <a:gd name="T22" fmla="*/ 48 w 782"/>
                    <a:gd name="T23" fmla="*/ 6 h 41"/>
                    <a:gd name="T24" fmla="*/ 39 w 782"/>
                    <a:gd name="T25" fmla="*/ 5 h 41"/>
                    <a:gd name="T26" fmla="*/ 30 w 782"/>
                    <a:gd name="T27" fmla="*/ 5 h 41"/>
                    <a:gd name="T28" fmla="*/ 22 w 782"/>
                    <a:gd name="T29" fmla="*/ 5 h 41"/>
                    <a:gd name="T30" fmla="*/ 14 w 782"/>
                    <a:gd name="T31" fmla="*/ 4 h 41"/>
                    <a:gd name="T32" fmla="*/ 6 w 782"/>
                    <a:gd name="T33" fmla="*/ 4 h 41"/>
                    <a:gd name="T34" fmla="*/ 0 w 782"/>
                    <a:gd name="T35" fmla="*/ 4 h 41"/>
                    <a:gd name="T36" fmla="*/ 5 w 782"/>
                    <a:gd name="T37" fmla="*/ 0 h 41"/>
                    <a:gd name="T38" fmla="*/ 13 w 782"/>
                    <a:gd name="T39" fmla="*/ 1 h 41"/>
                    <a:gd name="T40" fmla="*/ 22 w 782"/>
                    <a:gd name="T41" fmla="*/ 1 h 41"/>
                    <a:gd name="T42" fmla="*/ 30 w 782"/>
                    <a:gd name="T43" fmla="*/ 1 h 41"/>
                    <a:gd name="T44" fmla="*/ 39 w 782"/>
                    <a:gd name="T45" fmla="*/ 1 h 41"/>
                    <a:gd name="T46" fmla="*/ 47 w 782"/>
                    <a:gd name="T47" fmla="*/ 1 h 41"/>
                    <a:gd name="T48" fmla="*/ 56 w 782"/>
                    <a:gd name="T49" fmla="*/ 1 h 41"/>
                    <a:gd name="T50" fmla="*/ 65 w 782"/>
                    <a:gd name="T51" fmla="*/ 1 h 41"/>
                    <a:gd name="T52" fmla="*/ 73 w 782"/>
                    <a:gd name="T53" fmla="*/ 1 h 41"/>
                    <a:gd name="T54" fmla="*/ 82 w 782"/>
                    <a:gd name="T55" fmla="*/ 1 h 41"/>
                    <a:gd name="T56" fmla="*/ 91 w 782"/>
                    <a:gd name="T57" fmla="*/ 1 h 41"/>
                    <a:gd name="T58" fmla="*/ 99 w 782"/>
                    <a:gd name="T59" fmla="*/ 2 h 41"/>
                    <a:gd name="T60" fmla="*/ 108 w 782"/>
                    <a:gd name="T61" fmla="*/ 2 h 41"/>
                    <a:gd name="T62" fmla="*/ 116 w 782"/>
                    <a:gd name="T63" fmla="*/ 2 h 41"/>
                    <a:gd name="T64" fmla="*/ 125 w 782"/>
                    <a:gd name="T65" fmla="*/ 3 h 41"/>
                    <a:gd name="T66" fmla="*/ 133 w 782"/>
                    <a:gd name="T67" fmla="*/ 4 h 41"/>
                    <a:gd name="T68" fmla="*/ 142 w 782"/>
                    <a:gd name="T69" fmla="*/ 4 h 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2"/>
                    <a:gd name="T106" fmla="*/ 0 h 41"/>
                    <a:gd name="T107" fmla="*/ 782 w 782"/>
                    <a:gd name="T108" fmla="*/ 41 h 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2" h="41">
                      <a:moveTo>
                        <a:pt x="782" y="19"/>
                      </a:moveTo>
                      <a:lnTo>
                        <a:pt x="764" y="41"/>
                      </a:lnTo>
                      <a:lnTo>
                        <a:pt x="719" y="40"/>
                      </a:lnTo>
                      <a:lnTo>
                        <a:pt x="673" y="39"/>
                      </a:lnTo>
                      <a:lnTo>
                        <a:pt x="623" y="37"/>
                      </a:lnTo>
                      <a:lnTo>
                        <a:pt x="573" y="36"/>
                      </a:lnTo>
                      <a:lnTo>
                        <a:pt x="521" y="34"/>
                      </a:lnTo>
                      <a:lnTo>
                        <a:pt x="469" y="33"/>
                      </a:lnTo>
                      <a:lnTo>
                        <a:pt x="417" y="30"/>
                      </a:lnTo>
                      <a:lnTo>
                        <a:pt x="364" y="29"/>
                      </a:lnTo>
                      <a:lnTo>
                        <a:pt x="312" y="27"/>
                      </a:lnTo>
                      <a:lnTo>
                        <a:pt x="262" y="26"/>
                      </a:lnTo>
                      <a:lnTo>
                        <a:pt x="212" y="24"/>
                      </a:lnTo>
                      <a:lnTo>
                        <a:pt x="164" y="23"/>
                      </a:lnTo>
                      <a:lnTo>
                        <a:pt x="119" y="21"/>
                      </a:lnTo>
                      <a:lnTo>
                        <a:pt x="76" y="20"/>
                      </a:lnTo>
                      <a:lnTo>
                        <a:pt x="35" y="20"/>
                      </a:lnTo>
                      <a:lnTo>
                        <a:pt x="0" y="19"/>
                      </a:lnTo>
                      <a:lnTo>
                        <a:pt x="25" y="0"/>
                      </a:lnTo>
                      <a:lnTo>
                        <a:pt x="71" y="1"/>
                      </a:lnTo>
                      <a:lnTo>
                        <a:pt x="119" y="1"/>
                      </a:lnTo>
                      <a:lnTo>
                        <a:pt x="166" y="1"/>
                      </a:lnTo>
                      <a:lnTo>
                        <a:pt x="214" y="3"/>
                      </a:lnTo>
                      <a:lnTo>
                        <a:pt x="260" y="3"/>
                      </a:lnTo>
                      <a:lnTo>
                        <a:pt x="308" y="4"/>
                      </a:lnTo>
                      <a:lnTo>
                        <a:pt x="355" y="4"/>
                      </a:lnTo>
                      <a:lnTo>
                        <a:pt x="403" y="6"/>
                      </a:lnTo>
                      <a:lnTo>
                        <a:pt x="450" y="7"/>
                      </a:lnTo>
                      <a:lnTo>
                        <a:pt x="498" y="7"/>
                      </a:lnTo>
                      <a:lnTo>
                        <a:pt x="544" y="9"/>
                      </a:lnTo>
                      <a:lnTo>
                        <a:pt x="592" y="10"/>
                      </a:lnTo>
                      <a:lnTo>
                        <a:pt x="639" y="11"/>
                      </a:lnTo>
                      <a:lnTo>
                        <a:pt x="687" y="14"/>
                      </a:lnTo>
                      <a:lnTo>
                        <a:pt x="733" y="16"/>
                      </a:lnTo>
                      <a:lnTo>
                        <a:pt x="782" y="19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0" name="Freeform 131"/>
                <p:cNvSpPr>
                  <a:spLocks/>
                </p:cNvSpPr>
                <p:nvPr/>
              </p:nvSpPr>
              <p:spPr bwMode="auto">
                <a:xfrm>
                  <a:off x="3644" y="2034"/>
                  <a:ext cx="91" cy="537"/>
                </a:xfrm>
                <a:custGeom>
                  <a:avLst/>
                  <a:gdLst>
                    <a:gd name="T0" fmla="*/ 9 w 160"/>
                    <a:gd name="T1" fmla="*/ 27 h 881"/>
                    <a:gd name="T2" fmla="*/ 14 w 160"/>
                    <a:gd name="T3" fmla="*/ 21 h 881"/>
                    <a:gd name="T4" fmla="*/ 17 w 160"/>
                    <a:gd name="T5" fmla="*/ 16 h 881"/>
                    <a:gd name="T6" fmla="*/ 20 w 160"/>
                    <a:gd name="T7" fmla="*/ 10 h 881"/>
                    <a:gd name="T8" fmla="*/ 27 w 160"/>
                    <a:gd name="T9" fmla="*/ 0 h 881"/>
                    <a:gd name="T10" fmla="*/ 27 w 160"/>
                    <a:gd name="T11" fmla="*/ 2 h 881"/>
                    <a:gd name="T12" fmla="*/ 27 w 160"/>
                    <a:gd name="T13" fmla="*/ 5 h 881"/>
                    <a:gd name="T14" fmla="*/ 27 w 160"/>
                    <a:gd name="T15" fmla="*/ 7 h 881"/>
                    <a:gd name="T16" fmla="*/ 27 w 160"/>
                    <a:gd name="T17" fmla="*/ 11 h 881"/>
                    <a:gd name="T18" fmla="*/ 27 w 160"/>
                    <a:gd name="T19" fmla="*/ 12 h 881"/>
                    <a:gd name="T20" fmla="*/ 27 w 160"/>
                    <a:gd name="T21" fmla="*/ 13 h 881"/>
                    <a:gd name="T22" fmla="*/ 27 w 160"/>
                    <a:gd name="T23" fmla="*/ 15 h 881"/>
                    <a:gd name="T24" fmla="*/ 27 w 160"/>
                    <a:gd name="T25" fmla="*/ 16 h 881"/>
                    <a:gd name="T26" fmla="*/ 27 w 160"/>
                    <a:gd name="T27" fmla="*/ 18 h 881"/>
                    <a:gd name="T28" fmla="*/ 27 w 160"/>
                    <a:gd name="T29" fmla="*/ 19 h 881"/>
                    <a:gd name="T30" fmla="*/ 27 w 160"/>
                    <a:gd name="T31" fmla="*/ 21 h 881"/>
                    <a:gd name="T32" fmla="*/ 27 w 160"/>
                    <a:gd name="T33" fmla="*/ 22 h 881"/>
                    <a:gd name="T34" fmla="*/ 27 w 160"/>
                    <a:gd name="T35" fmla="*/ 22 h 881"/>
                    <a:gd name="T36" fmla="*/ 27 w 160"/>
                    <a:gd name="T37" fmla="*/ 23 h 881"/>
                    <a:gd name="T38" fmla="*/ 27 w 160"/>
                    <a:gd name="T39" fmla="*/ 23 h 881"/>
                    <a:gd name="T40" fmla="*/ 27 w 160"/>
                    <a:gd name="T41" fmla="*/ 23 h 881"/>
                    <a:gd name="T42" fmla="*/ 28 w 160"/>
                    <a:gd name="T43" fmla="*/ 59 h 881"/>
                    <a:gd name="T44" fmla="*/ 28 w 160"/>
                    <a:gd name="T45" fmla="*/ 99 h 881"/>
                    <a:gd name="T46" fmla="*/ 29 w 160"/>
                    <a:gd name="T47" fmla="*/ 135 h 881"/>
                    <a:gd name="T48" fmla="*/ 30 w 160"/>
                    <a:gd name="T49" fmla="*/ 161 h 881"/>
                    <a:gd name="T50" fmla="*/ 0 w 160"/>
                    <a:gd name="T51" fmla="*/ 199 h 881"/>
                    <a:gd name="T52" fmla="*/ 1 w 160"/>
                    <a:gd name="T53" fmla="*/ 167 h 881"/>
                    <a:gd name="T54" fmla="*/ 3 w 160"/>
                    <a:gd name="T55" fmla="*/ 121 h 881"/>
                    <a:gd name="T56" fmla="*/ 5 w 160"/>
                    <a:gd name="T57" fmla="*/ 74 h 881"/>
                    <a:gd name="T58" fmla="*/ 5 w 160"/>
                    <a:gd name="T59" fmla="*/ 40 h 881"/>
                    <a:gd name="T60" fmla="*/ 5 w 160"/>
                    <a:gd name="T61" fmla="*/ 38 h 881"/>
                    <a:gd name="T62" fmla="*/ 5 w 160"/>
                    <a:gd name="T63" fmla="*/ 38 h 881"/>
                    <a:gd name="T64" fmla="*/ 5 w 160"/>
                    <a:gd name="T65" fmla="*/ 37 h 881"/>
                    <a:gd name="T66" fmla="*/ 5 w 160"/>
                    <a:gd name="T67" fmla="*/ 36 h 881"/>
                    <a:gd name="T68" fmla="*/ 5 w 160"/>
                    <a:gd name="T69" fmla="*/ 36 h 881"/>
                    <a:gd name="T70" fmla="*/ 4 w 160"/>
                    <a:gd name="T71" fmla="*/ 36 h 881"/>
                    <a:gd name="T72" fmla="*/ 4 w 160"/>
                    <a:gd name="T73" fmla="*/ 36 h 881"/>
                    <a:gd name="T74" fmla="*/ 3 w 160"/>
                    <a:gd name="T75" fmla="*/ 36 h 881"/>
                    <a:gd name="T76" fmla="*/ 9 w 160"/>
                    <a:gd name="T77" fmla="*/ 27 h 8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0"/>
                    <a:gd name="T118" fmla="*/ 0 h 881"/>
                    <a:gd name="T119" fmla="*/ 160 w 160"/>
                    <a:gd name="T120" fmla="*/ 881 h 8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0" h="881">
                      <a:moveTo>
                        <a:pt x="50" y="120"/>
                      </a:moveTo>
                      <a:lnTo>
                        <a:pt x="73" y="91"/>
                      </a:lnTo>
                      <a:lnTo>
                        <a:pt x="91" y="69"/>
                      </a:lnTo>
                      <a:lnTo>
                        <a:pt x="110" y="46"/>
                      </a:lnTo>
                      <a:lnTo>
                        <a:pt x="148" y="0"/>
                      </a:lnTo>
                      <a:lnTo>
                        <a:pt x="150" y="10"/>
                      </a:lnTo>
                      <a:lnTo>
                        <a:pt x="150" y="22"/>
                      </a:lnTo>
                      <a:lnTo>
                        <a:pt x="150" y="33"/>
                      </a:lnTo>
                      <a:lnTo>
                        <a:pt x="150" y="47"/>
                      </a:lnTo>
                      <a:lnTo>
                        <a:pt x="150" y="53"/>
                      </a:lnTo>
                      <a:lnTo>
                        <a:pt x="150" y="59"/>
                      </a:lnTo>
                      <a:lnTo>
                        <a:pt x="150" y="66"/>
                      </a:lnTo>
                      <a:lnTo>
                        <a:pt x="150" y="71"/>
                      </a:lnTo>
                      <a:lnTo>
                        <a:pt x="150" y="77"/>
                      </a:lnTo>
                      <a:lnTo>
                        <a:pt x="150" y="83"/>
                      </a:lnTo>
                      <a:lnTo>
                        <a:pt x="150" y="90"/>
                      </a:lnTo>
                      <a:lnTo>
                        <a:pt x="150" y="96"/>
                      </a:lnTo>
                      <a:lnTo>
                        <a:pt x="150" y="97"/>
                      </a:lnTo>
                      <a:lnTo>
                        <a:pt x="150" y="98"/>
                      </a:lnTo>
                      <a:lnTo>
                        <a:pt x="150" y="100"/>
                      </a:lnTo>
                      <a:lnTo>
                        <a:pt x="150" y="101"/>
                      </a:lnTo>
                      <a:lnTo>
                        <a:pt x="153" y="258"/>
                      </a:lnTo>
                      <a:lnTo>
                        <a:pt x="155" y="435"/>
                      </a:lnTo>
                      <a:lnTo>
                        <a:pt x="158" y="597"/>
                      </a:lnTo>
                      <a:lnTo>
                        <a:pt x="160" y="710"/>
                      </a:lnTo>
                      <a:lnTo>
                        <a:pt x="0" y="881"/>
                      </a:lnTo>
                      <a:lnTo>
                        <a:pt x="7" y="739"/>
                      </a:lnTo>
                      <a:lnTo>
                        <a:pt x="16" y="533"/>
                      </a:lnTo>
                      <a:lnTo>
                        <a:pt x="25" y="327"/>
                      </a:lnTo>
                      <a:lnTo>
                        <a:pt x="28" y="174"/>
                      </a:lnTo>
                      <a:lnTo>
                        <a:pt x="28" y="170"/>
                      </a:lnTo>
                      <a:lnTo>
                        <a:pt x="28" y="165"/>
                      </a:lnTo>
                      <a:lnTo>
                        <a:pt x="28" y="161"/>
                      </a:lnTo>
                      <a:lnTo>
                        <a:pt x="28" y="158"/>
                      </a:lnTo>
                      <a:lnTo>
                        <a:pt x="26" y="157"/>
                      </a:lnTo>
                      <a:lnTo>
                        <a:pt x="23" y="157"/>
                      </a:lnTo>
                      <a:lnTo>
                        <a:pt x="21" y="157"/>
                      </a:lnTo>
                      <a:lnTo>
                        <a:pt x="17" y="157"/>
                      </a:lnTo>
                      <a:lnTo>
                        <a:pt x="50" y="12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220" name="Text Box 132"/>
              <p:cNvSpPr txBox="1">
                <a:spLocks noChangeArrowheads="1"/>
              </p:cNvSpPr>
              <p:nvPr/>
            </p:nvSpPr>
            <p:spPr bwMode="auto">
              <a:xfrm>
                <a:off x="2503" y="2762"/>
                <a:ext cx="223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Lucida Console" pitchFamily="49" charset="0"/>
                    <a:ea typeface="HY엽서L" pitchFamily="18" charset="-127"/>
                  </a:rPr>
                  <a:t>B</a:t>
                </a:r>
              </a:p>
            </p:txBody>
          </p:sp>
        </p:grpSp>
        <p:sp>
          <p:nvSpPr>
            <p:cNvPr id="8215" name="AutoShape 133"/>
            <p:cNvSpPr>
              <a:spLocks noChangeArrowheads="1"/>
            </p:cNvSpPr>
            <p:nvPr/>
          </p:nvSpPr>
          <p:spPr bwMode="auto">
            <a:xfrm>
              <a:off x="771" y="1814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16" name="AutoShape 134"/>
            <p:cNvSpPr>
              <a:spLocks noChangeArrowheads="1"/>
            </p:cNvSpPr>
            <p:nvPr/>
          </p:nvSpPr>
          <p:spPr bwMode="auto">
            <a:xfrm>
              <a:off x="2011" y="1814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17" name="AutoShape 135"/>
            <p:cNvSpPr>
              <a:spLocks noChangeArrowheads="1"/>
            </p:cNvSpPr>
            <p:nvPr/>
          </p:nvSpPr>
          <p:spPr bwMode="auto">
            <a:xfrm>
              <a:off x="3251" y="1814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18" name="AutoShape 136"/>
            <p:cNvSpPr>
              <a:spLocks noChangeArrowheads="1"/>
            </p:cNvSpPr>
            <p:nvPr/>
          </p:nvSpPr>
          <p:spPr bwMode="auto">
            <a:xfrm>
              <a:off x="4491" y="1814"/>
              <a:ext cx="363" cy="272"/>
            </a:xfrm>
            <a:prstGeom prst="rightArrow">
              <a:avLst>
                <a:gd name="adj1" fmla="val 50000"/>
                <a:gd name="adj2" fmla="val 33364"/>
              </a:avLst>
            </a:prstGeom>
            <a:solidFill>
              <a:srgbClr val="C56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is_empty</a:t>
            </a:r>
            <a:r>
              <a:rPr lang="en-US" altLang="ko-KR" dirty="0"/>
              <a:t>(s): </a:t>
            </a:r>
            <a:r>
              <a:rPr lang="ko-KR" altLang="en-US" dirty="0" err="1"/>
              <a:t>스택이</a:t>
            </a:r>
            <a:r>
              <a:rPr lang="ko-KR" altLang="en-US" dirty="0"/>
              <a:t> 공백상태인지 검사</a:t>
            </a:r>
          </a:p>
          <a:p>
            <a:pPr eaLnBrk="1" hangingPunct="1"/>
            <a:r>
              <a:rPr lang="en-US" altLang="ko-KR" dirty="0" err="1"/>
              <a:t>is_full</a:t>
            </a:r>
            <a:r>
              <a:rPr lang="en-US" altLang="ko-KR" dirty="0"/>
              <a:t>(s): </a:t>
            </a:r>
            <a:r>
              <a:rPr lang="ko-KR" altLang="en-US" dirty="0" err="1"/>
              <a:t>스택이</a:t>
            </a:r>
            <a:r>
              <a:rPr lang="ko-KR" altLang="en-US" dirty="0"/>
              <a:t> 포화상태인지 검사</a:t>
            </a:r>
          </a:p>
          <a:p>
            <a:pPr eaLnBrk="1" hangingPunct="1"/>
            <a:r>
              <a:rPr lang="en-US" altLang="ko-KR" dirty="0"/>
              <a:t>create(): </a:t>
            </a:r>
            <a:r>
              <a:rPr lang="ko-KR" altLang="en-US" dirty="0" err="1"/>
              <a:t>스택을</a:t>
            </a:r>
            <a:r>
              <a:rPr lang="ko-KR" altLang="en-US" dirty="0"/>
              <a:t> 생성 </a:t>
            </a:r>
          </a:p>
          <a:p>
            <a:pPr eaLnBrk="1" hangingPunct="1"/>
            <a:r>
              <a:rPr lang="en-US" altLang="ko-KR" dirty="0"/>
              <a:t>peek(s): </a:t>
            </a:r>
            <a:r>
              <a:rPr lang="ko-KR" altLang="en-US" dirty="0"/>
              <a:t>요소를 </a:t>
            </a:r>
            <a:r>
              <a:rPr lang="ko-KR" altLang="en-US" dirty="0" err="1"/>
              <a:t>스택에서</a:t>
            </a:r>
            <a:r>
              <a:rPr lang="ko-KR" altLang="en-US" dirty="0"/>
              <a:t> 삭제하지 않고 보기만 하는 </a:t>
            </a:r>
            <a:endParaRPr lang="en-US" altLang="ko-KR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       </a:t>
            </a:r>
            <a:r>
              <a:rPr lang="ko-KR" altLang="en-US" dirty="0"/>
              <a:t>연산 </a:t>
            </a:r>
            <a:r>
              <a:rPr lang="en-US" altLang="ko-KR" dirty="0"/>
              <a:t>// </a:t>
            </a:r>
            <a:r>
              <a:rPr lang="ko-KR" altLang="en-US" dirty="0"/>
              <a:t>뭐가 있는지 보기만 함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)pop </a:t>
            </a:r>
            <a:r>
              <a:rPr lang="ko-KR" altLang="en-US" dirty="0"/>
              <a:t>연산은 요소를 </a:t>
            </a:r>
            <a:r>
              <a:rPr lang="ko-KR" altLang="en-US" dirty="0" err="1"/>
              <a:t>스택에서</a:t>
            </a:r>
            <a:r>
              <a:rPr lang="ko-KR" altLang="en-US" dirty="0"/>
              <a:t> 완전히 삭제하면서 가져온다</a:t>
            </a:r>
            <a:r>
              <a:rPr lang="en-US" altLang="ko-KR" dirty="0"/>
              <a:t>.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연산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스택의</a:t>
            </a:r>
            <a:r>
              <a:rPr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용도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00925" cy="1738313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입력과 역순의 출력이 필요한 경우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에디터에서 되돌리기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(undo)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기능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함수호출에서 복귀주소 기억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Ex)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Ctrl+Z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63522" name="Group 3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956730"/>
              </p:ext>
            </p:extLst>
          </p:nvPr>
        </p:nvGraphicFramePr>
        <p:xfrm>
          <a:off x="791580" y="3299749"/>
          <a:ext cx="1754188" cy="2284413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4413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20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150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main()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</a:t>
                      </a: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=3;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sub1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(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sub1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(</a:t>
                      </a: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a)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</a:t>
                      </a: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j=5;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sub2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(j);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void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sub2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(</a:t>
                      </a:r>
                      <a:r>
                        <a:rPr kumimoji="1" lang="en-US" altLang="ko-KR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 b)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Y엽서M" pitchFamily="18" charset="-127"/>
                        </a:rPr>
                        <a:t>      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}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251" name="Group 314"/>
          <p:cNvGrpSpPr>
            <a:grpSpLocks/>
          </p:cNvGrpSpPr>
          <p:nvPr/>
        </p:nvGrpSpPr>
        <p:grpSpPr bwMode="auto">
          <a:xfrm>
            <a:off x="2816225" y="3158970"/>
            <a:ext cx="2859088" cy="2546350"/>
            <a:chOff x="569" y="642"/>
            <a:chExt cx="4321" cy="3198"/>
          </a:xfrm>
        </p:grpSpPr>
        <p:sp>
          <p:nvSpPr>
            <p:cNvPr id="10266" name="AutoShape 315"/>
            <p:cNvSpPr>
              <a:spLocks noChangeArrowheads="1"/>
            </p:cNvSpPr>
            <p:nvPr/>
          </p:nvSpPr>
          <p:spPr bwMode="auto">
            <a:xfrm>
              <a:off x="3766" y="98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err="1">
                  <a:latin typeface="Lucida Console" pitchFamily="49" charset="0"/>
                  <a:ea typeface="HY엽서L" pitchFamily="18" charset="-127"/>
                </a:rPr>
                <a:t>sub2</a:t>
              </a:r>
              <a:endParaRPr lang="en-US" altLang="ko-KR" sz="800" b="1" dirty="0">
                <a:latin typeface="Lucida Console" pitchFamily="49" charset="0"/>
                <a:ea typeface="HY엽서L" pitchFamily="18" charset="-127"/>
              </a:endParaRP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PC=150 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b=5 </a:t>
              </a:r>
            </a:p>
          </p:txBody>
        </p:sp>
        <p:sp>
          <p:nvSpPr>
            <p:cNvPr id="10267" name="AutoShape 316"/>
            <p:cNvSpPr>
              <a:spLocks noChangeArrowheads="1"/>
            </p:cNvSpPr>
            <p:nvPr/>
          </p:nvSpPr>
          <p:spPr bwMode="auto">
            <a:xfrm>
              <a:off x="2139" y="188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err="1">
                  <a:latin typeface="Lucida Console" pitchFamily="49" charset="0"/>
                  <a:ea typeface="HY엽서L" pitchFamily="18" charset="-127"/>
                </a:rPr>
                <a:t>sub1</a:t>
              </a:r>
              <a:endParaRPr lang="en-US" altLang="ko-KR" sz="800" b="1" dirty="0">
                <a:latin typeface="Lucida Console" pitchFamily="49" charset="0"/>
                <a:ea typeface="HY엽서L" pitchFamily="18" charset="-127"/>
              </a:endParaRP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PC=20 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a=3 </a:t>
              </a:r>
            </a:p>
          </p:txBody>
        </p:sp>
        <p:sp>
          <p:nvSpPr>
            <p:cNvPr id="10268" name="Text Box 317"/>
            <p:cNvSpPr txBox="1">
              <a:spLocks noChangeArrowheads="1"/>
            </p:cNvSpPr>
            <p:nvPr/>
          </p:nvSpPr>
          <p:spPr bwMode="auto">
            <a:xfrm>
              <a:off x="619" y="3571"/>
              <a:ext cx="11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latin typeface="HY엽서L" pitchFamily="18" charset="-127"/>
                  <a:ea typeface="HY엽서L" pitchFamily="18" charset="-127"/>
                </a:rPr>
                <a:t>시스템 스택</a:t>
              </a:r>
            </a:p>
          </p:txBody>
        </p:sp>
        <p:sp>
          <p:nvSpPr>
            <p:cNvPr id="10269" name="AutoShape 318"/>
            <p:cNvSpPr>
              <a:spLocks noChangeArrowheads="1"/>
            </p:cNvSpPr>
            <p:nvPr/>
          </p:nvSpPr>
          <p:spPr bwMode="auto">
            <a:xfrm>
              <a:off x="60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>
                  <a:latin typeface="Lucida Console" pitchFamily="49" charset="0"/>
                  <a:ea typeface="HY엽서L" pitchFamily="18" charset="-127"/>
                </a:rPr>
                <a:t>main</a:t>
              </a:r>
            </a:p>
            <a:p>
              <a:pPr eaLnBrk="1" hangingPunct="1"/>
              <a:r>
                <a:rPr lang="en-US" altLang="ko-KR" sz="800">
                  <a:latin typeface="Lucida Console" pitchFamily="49" charset="0"/>
                  <a:ea typeface="HY엽서L" pitchFamily="18" charset="-127"/>
                </a:rPr>
                <a:t> PC=1</a:t>
              </a:r>
            </a:p>
          </p:txBody>
        </p:sp>
        <p:grpSp>
          <p:nvGrpSpPr>
            <p:cNvPr id="10270" name="Group 319"/>
            <p:cNvGrpSpPr>
              <a:grpSpLocks/>
            </p:cNvGrpSpPr>
            <p:nvPr/>
          </p:nvGrpSpPr>
          <p:grpSpPr bwMode="auto">
            <a:xfrm>
              <a:off x="569" y="692"/>
              <a:ext cx="1044" cy="2879"/>
              <a:chOff x="930" y="2115"/>
              <a:chExt cx="453" cy="1315"/>
            </a:xfrm>
          </p:grpSpPr>
          <p:sp>
            <p:nvSpPr>
              <p:cNvPr id="10284" name="Line 320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85" name="Line 321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86" name="Line 322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271" name="Text Box 323"/>
            <p:cNvSpPr txBox="1">
              <a:spLocks noChangeArrowheads="1"/>
            </p:cNvSpPr>
            <p:nvPr/>
          </p:nvSpPr>
          <p:spPr bwMode="auto">
            <a:xfrm>
              <a:off x="2160" y="3571"/>
              <a:ext cx="11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latin typeface="HY엽서L" pitchFamily="18" charset="-127"/>
                  <a:ea typeface="HY엽서L" pitchFamily="18" charset="-127"/>
                </a:rPr>
                <a:t>시스템 스택</a:t>
              </a:r>
            </a:p>
          </p:txBody>
        </p:sp>
        <p:sp>
          <p:nvSpPr>
            <p:cNvPr id="10272" name="AutoShape 324"/>
            <p:cNvSpPr>
              <a:spLocks noChangeArrowheads="1"/>
            </p:cNvSpPr>
            <p:nvPr/>
          </p:nvSpPr>
          <p:spPr bwMode="auto">
            <a:xfrm>
              <a:off x="214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>
                  <a:latin typeface="Lucida Console" pitchFamily="49" charset="0"/>
                  <a:ea typeface="HY엽서L" pitchFamily="18" charset="-127"/>
                </a:rPr>
                <a:t>main</a:t>
              </a:r>
            </a:p>
            <a:p>
              <a:pPr eaLnBrk="1" hangingPunct="1"/>
              <a:r>
                <a:rPr lang="en-US" altLang="ko-KR" sz="800" dirty="0" err="1">
                  <a:latin typeface="Lucida Console" pitchFamily="49" charset="0"/>
                  <a:ea typeface="HY엽서L" pitchFamily="18" charset="-127"/>
                </a:rPr>
                <a:t>i</a:t>
              </a:r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=3 </a:t>
              </a:r>
            </a:p>
          </p:txBody>
        </p:sp>
        <p:grpSp>
          <p:nvGrpSpPr>
            <p:cNvPr id="10273" name="Group 325"/>
            <p:cNvGrpSpPr>
              <a:grpSpLocks/>
            </p:cNvGrpSpPr>
            <p:nvPr/>
          </p:nvGrpSpPr>
          <p:grpSpPr bwMode="auto">
            <a:xfrm>
              <a:off x="2109" y="692"/>
              <a:ext cx="1044" cy="2879"/>
              <a:chOff x="930" y="2115"/>
              <a:chExt cx="453" cy="1315"/>
            </a:xfrm>
          </p:grpSpPr>
          <p:sp>
            <p:nvSpPr>
              <p:cNvPr id="10281" name="Line 326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82" name="Line 327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83" name="Line 328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274" name="AutoShape 329"/>
            <p:cNvSpPr>
              <a:spLocks noChangeArrowheads="1"/>
            </p:cNvSpPr>
            <p:nvPr/>
          </p:nvSpPr>
          <p:spPr bwMode="auto">
            <a:xfrm>
              <a:off x="3766" y="183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err="1">
                  <a:latin typeface="Lucida Console" pitchFamily="49" charset="0"/>
                  <a:ea typeface="HY엽서L" pitchFamily="18" charset="-127"/>
                </a:rPr>
                <a:t>sub1</a:t>
              </a:r>
              <a:endParaRPr lang="en-US" altLang="ko-KR" sz="800" b="1" dirty="0">
                <a:latin typeface="Lucida Console" pitchFamily="49" charset="0"/>
                <a:ea typeface="HY엽서L" pitchFamily="18" charset="-127"/>
              </a:endParaRP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PC=20 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a=3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j=5 </a:t>
              </a:r>
            </a:p>
          </p:txBody>
        </p:sp>
        <p:sp>
          <p:nvSpPr>
            <p:cNvPr id="10275" name="Text Box 330"/>
            <p:cNvSpPr txBox="1">
              <a:spLocks noChangeArrowheads="1"/>
            </p:cNvSpPr>
            <p:nvPr/>
          </p:nvSpPr>
          <p:spPr bwMode="auto">
            <a:xfrm>
              <a:off x="3786" y="3521"/>
              <a:ext cx="11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latin typeface="HY엽서L" pitchFamily="18" charset="-127"/>
                  <a:ea typeface="HY엽서L" pitchFamily="18" charset="-127"/>
                </a:rPr>
                <a:t>시스템 스택</a:t>
              </a:r>
            </a:p>
          </p:txBody>
        </p:sp>
        <p:sp>
          <p:nvSpPr>
            <p:cNvPr id="10276" name="AutoShape 331"/>
            <p:cNvSpPr>
              <a:spLocks noChangeArrowheads="1"/>
            </p:cNvSpPr>
            <p:nvPr/>
          </p:nvSpPr>
          <p:spPr bwMode="auto">
            <a:xfrm>
              <a:off x="3767" y="267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>
                  <a:latin typeface="Lucida Console" pitchFamily="49" charset="0"/>
                  <a:ea typeface="HY엽서L" pitchFamily="18" charset="-127"/>
                </a:rPr>
                <a:t>main</a:t>
              </a:r>
            </a:p>
            <a:p>
              <a:pPr eaLnBrk="1" hangingPunct="1"/>
              <a:r>
                <a:rPr lang="en-US" altLang="ko-KR" sz="800" dirty="0" err="1">
                  <a:latin typeface="Lucida Console" pitchFamily="49" charset="0"/>
                  <a:ea typeface="HY엽서L" pitchFamily="18" charset="-127"/>
                </a:rPr>
                <a:t>i</a:t>
              </a:r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=3 </a:t>
              </a:r>
            </a:p>
          </p:txBody>
        </p:sp>
        <p:grpSp>
          <p:nvGrpSpPr>
            <p:cNvPr id="10277" name="Group 332"/>
            <p:cNvGrpSpPr>
              <a:grpSpLocks/>
            </p:cNvGrpSpPr>
            <p:nvPr/>
          </p:nvGrpSpPr>
          <p:grpSpPr bwMode="auto">
            <a:xfrm>
              <a:off x="3736" y="642"/>
              <a:ext cx="1044" cy="2879"/>
              <a:chOff x="930" y="2115"/>
              <a:chExt cx="453" cy="1315"/>
            </a:xfrm>
          </p:grpSpPr>
          <p:sp>
            <p:nvSpPr>
              <p:cNvPr id="10278" name="Line 333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79" name="Line 334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80" name="Line 335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252" name="Group 336"/>
          <p:cNvGrpSpPr>
            <a:grpSpLocks/>
          </p:cNvGrpSpPr>
          <p:nvPr/>
        </p:nvGrpSpPr>
        <p:grpSpPr bwMode="auto">
          <a:xfrm>
            <a:off x="5921375" y="3187545"/>
            <a:ext cx="1755775" cy="2578100"/>
            <a:chOff x="569" y="692"/>
            <a:chExt cx="2694" cy="3312"/>
          </a:xfrm>
        </p:grpSpPr>
        <p:sp>
          <p:nvSpPr>
            <p:cNvPr id="10253" name="Text Box 337"/>
            <p:cNvSpPr txBox="1">
              <a:spLocks noChangeArrowheads="1"/>
            </p:cNvSpPr>
            <p:nvPr/>
          </p:nvSpPr>
          <p:spPr bwMode="auto">
            <a:xfrm>
              <a:off x="619" y="3572"/>
              <a:ext cx="110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latin typeface="HY엽서L" pitchFamily="18" charset="-127"/>
                  <a:ea typeface="HY엽서L" pitchFamily="18" charset="-127"/>
                </a:rPr>
                <a:t>시스템 스택</a:t>
              </a:r>
            </a:p>
          </p:txBody>
        </p:sp>
        <p:sp>
          <p:nvSpPr>
            <p:cNvPr id="10254" name="Text Box 338"/>
            <p:cNvSpPr txBox="1">
              <a:spLocks noChangeArrowheads="1"/>
            </p:cNvSpPr>
            <p:nvPr/>
          </p:nvSpPr>
          <p:spPr bwMode="auto">
            <a:xfrm>
              <a:off x="2157" y="3572"/>
              <a:ext cx="110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latin typeface="HY엽서L" pitchFamily="18" charset="-127"/>
                  <a:ea typeface="HY엽서L" pitchFamily="18" charset="-127"/>
                </a:rPr>
                <a:t>시스템 스택</a:t>
              </a:r>
            </a:p>
          </p:txBody>
        </p:sp>
        <p:sp>
          <p:nvSpPr>
            <p:cNvPr id="10255" name="AutoShape 339"/>
            <p:cNvSpPr>
              <a:spLocks noChangeArrowheads="1"/>
            </p:cNvSpPr>
            <p:nvPr/>
          </p:nvSpPr>
          <p:spPr bwMode="auto">
            <a:xfrm>
              <a:off x="599" y="188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err="1">
                  <a:latin typeface="Lucida Console" pitchFamily="49" charset="0"/>
                  <a:ea typeface="HY엽서L" pitchFamily="18" charset="-127"/>
                </a:rPr>
                <a:t>sub1</a:t>
              </a:r>
              <a:endParaRPr lang="en-US" altLang="ko-KR" sz="800" b="1" dirty="0">
                <a:latin typeface="Lucida Console" pitchFamily="49" charset="0"/>
                <a:ea typeface="HY엽서L" pitchFamily="18" charset="-127"/>
              </a:endParaRP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PC=20 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a=3</a:t>
              </a:r>
            </a:p>
            <a:p>
              <a:pPr eaLnBrk="1" hangingPunct="1"/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 j=5 </a:t>
              </a:r>
            </a:p>
          </p:txBody>
        </p:sp>
        <p:sp>
          <p:nvSpPr>
            <p:cNvPr id="10256" name="AutoShape 340"/>
            <p:cNvSpPr>
              <a:spLocks noChangeArrowheads="1"/>
            </p:cNvSpPr>
            <p:nvPr/>
          </p:nvSpPr>
          <p:spPr bwMode="auto">
            <a:xfrm>
              <a:off x="60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>
                  <a:latin typeface="Lucida Console" pitchFamily="49" charset="0"/>
                  <a:ea typeface="HY엽서L" pitchFamily="18" charset="-127"/>
                </a:rPr>
                <a:t>main</a:t>
              </a:r>
            </a:p>
            <a:p>
              <a:pPr eaLnBrk="1" hangingPunct="1"/>
              <a:r>
                <a:rPr lang="en-US" altLang="ko-KR" sz="800" dirty="0" err="1">
                  <a:latin typeface="Lucida Console" pitchFamily="49" charset="0"/>
                  <a:ea typeface="HY엽서L" pitchFamily="18" charset="-127"/>
                </a:rPr>
                <a:t>i</a:t>
              </a:r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=3 </a:t>
              </a:r>
            </a:p>
          </p:txBody>
        </p:sp>
        <p:grpSp>
          <p:nvGrpSpPr>
            <p:cNvPr id="10257" name="Group 341"/>
            <p:cNvGrpSpPr>
              <a:grpSpLocks/>
            </p:cNvGrpSpPr>
            <p:nvPr/>
          </p:nvGrpSpPr>
          <p:grpSpPr bwMode="auto">
            <a:xfrm>
              <a:off x="569" y="692"/>
              <a:ext cx="1044" cy="2879"/>
              <a:chOff x="930" y="2115"/>
              <a:chExt cx="453" cy="1315"/>
            </a:xfrm>
          </p:grpSpPr>
          <p:sp>
            <p:nvSpPr>
              <p:cNvPr id="10263" name="Line 342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64" name="Line 343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65" name="Line 344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258" name="AutoShape 345"/>
            <p:cNvSpPr>
              <a:spLocks noChangeArrowheads="1"/>
            </p:cNvSpPr>
            <p:nvPr/>
          </p:nvSpPr>
          <p:spPr bwMode="auto">
            <a:xfrm>
              <a:off x="2140" y="269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>
                  <a:latin typeface="Lucida Console" pitchFamily="49" charset="0"/>
                  <a:ea typeface="HY엽서L" pitchFamily="18" charset="-127"/>
                </a:rPr>
                <a:t>main</a:t>
              </a:r>
            </a:p>
            <a:p>
              <a:pPr eaLnBrk="1" hangingPunct="1"/>
              <a:r>
                <a:rPr lang="en-US" altLang="ko-KR" sz="800" dirty="0" err="1">
                  <a:latin typeface="Lucida Console" pitchFamily="49" charset="0"/>
                  <a:ea typeface="HY엽서L" pitchFamily="18" charset="-127"/>
                </a:rPr>
                <a:t>i</a:t>
              </a:r>
              <a:r>
                <a:rPr lang="en-US" altLang="ko-KR" sz="800" dirty="0">
                  <a:latin typeface="Lucida Console" pitchFamily="49" charset="0"/>
                  <a:ea typeface="HY엽서L" pitchFamily="18" charset="-127"/>
                </a:rPr>
                <a:t>=3 </a:t>
              </a:r>
            </a:p>
          </p:txBody>
        </p:sp>
        <p:grpSp>
          <p:nvGrpSpPr>
            <p:cNvPr id="10259" name="Group 346"/>
            <p:cNvGrpSpPr>
              <a:grpSpLocks/>
            </p:cNvGrpSpPr>
            <p:nvPr/>
          </p:nvGrpSpPr>
          <p:grpSpPr bwMode="auto">
            <a:xfrm>
              <a:off x="2109" y="692"/>
              <a:ext cx="1044" cy="2879"/>
              <a:chOff x="930" y="2115"/>
              <a:chExt cx="453" cy="1315"/>
            </a:xfrm>
          </p:grpSpPr>
          <p:sp>
            <p:nvSpPr>
              <p:cNvPr id="10260" name="Line 347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61" name="Line 348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262" name="Line 349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532"/>
            <a:ext cx="7759700" cy="14684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1700" dirty="0"/>
              <a:t>1</a:t>
            </a:r>
            <a:r>
              <a:rPr lang="ko-KR" altLang="en-US" sz="1700" dirty="0"/>
              <a:t>차원 배열 </a:t>
            </a:r>
            <a:r>
              <a:rPr lang="en-US" altLang="ko-KR" sz="1700" dirty="0"/>
              <a:t>stack[ ]</a:t>
            </a:r>
          </a:p>
          <a:p>
            <a:pPr eaLnBrk="1" hangingPunct="1"/>
            <a:r>
              <a:rPr lang="ko-KR" altLang="en-US" sz="1700" dirty="0" err="1"/>
              <a:t>스택에서</a:t>
            </a:r>
            <a:r>
              <a:rPr lang="ko-KR" altLang="en-US" sz="1700" dirty="0"/>
              <a:t> 가장 최근에 입력되었던 자료를 가리키는 </a:t>
            </a:r>
            <a:r>
              <a:rPr lang="en-US" altLang="ko-KR" sz="1700" dirty="0"/>
              <a:t>top </a:t>
            </a:r>
            <a:r>
              <a:rPr lang="ko-KR" altLang="en-US" sz="1700" dirty="0"/>
              <a:t>변수</a:t>
            </a:r>
          </a:p>
          <a:p>
            <a:pPr eaLnBrk="1" hangingPunct="1"/>
            <a:r>
              <a:rPr lang="ko-KR" altLang="en-US" sz="1700" dirty="0"/>
              <a:t>가장 먼저 들어온 요소는 </a:t>
            </a:r>
            <a:r>
              <a:rPr lang="en-US" altLang="ko-KR" sz="1700" dirty="0"/>
              <a:t>stack[0]</a:t>
            </a:r>
            <a:r>
              <a:rPr lang="ko-KR" altLang="en-US" sz="1700" dirty="0"/>
              <a:t>에</a:t>
            </a:r>
            <a:r>
              <a:rPr lang="en-US" altLang="ko-KR" sz="1700" dirty="0"/>
              <a:t>, </a:t>
            </a:r>
            <a:r>
              <a:rPr lang="ko-KR" altLang="en-US" sz="1700" dirty="0"/>
              <a:t>가장 최근에 들어온 요소는 </a:t>
            </a:r>
            <a:endParaRPr lang="en-US" altLang="ko-KR" sz="17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700" dirty="0"/>
              <a:t>	stack[top]</a:t>
            </a:r>
            <a:r>
              <a:rPr lang="ko-KR" altLang="en-US" sz="1700" dirty="0"/>
              <a:t>에 저장</a:t>
            </a:r>
          </a:p>
          <a:p>
            <a:pPr eaLnBrk="1" hangingPunct="1"/>
            <a:r>
              <a:rPr lang="ko-KR" altLang="en-US" sz="1700" dirty="0" err="1"/>
              <a:t>스택이</a:t>
            </a:r>
            <a:r>
              <a:rPr lang="ko-KR" altLang="en-US" sz="1700" dirty="0"/>
              <a:t> 공백상태이면 </a:t>
            </a:r>
            <a:r>
              <a:rPr lang="en-US" altLang="ko-KR" sz="1700" dirty="0"/>
              <a:t>top</a:t>
            </a:r>
            <a:r>
              <a:rPr lang="ko-KR" altLang="en-US" sz="1700" dirty="0"/>
              <a:t>은 </a:t>
            </a:r>
            <a:r>
              <a:rPr lang="en-US" altLang="ko-KR" sz="1700" dirty="0"/>
              <a:t>-1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배열을 이용한 스택의 구현</a:t>
            </a:r>
          </a:p>
        </p:txBody>
      </p:sp>
      <p:grpSp>
        <p:nvGrpSpPr>
          <p:cNvPr id="11268" name="Group 18"/>
          <p:cNvGrpSpPr>
            <a:grpSpLocks/>
          </p:cNvGrpSpPr>
          <p:nvPr/>
        </p:nvGrpSpPr>
        <p:grpSpPr bwMode="auto">
          <a:xfrm>
            <a:off x="1487488" y="3474482"/>
            <a:ext cx="790575" cy="2165350"/>
            <a:chOff x="930" y="2115"/>
            <a:chExt cx="453" cy="1315"/>
          </a:xfrm>
        </p:grpSpPr>
        <p:sp>
          <p:nvSpPr>
            <p:cNvPr id="11407" name="Line 19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408" name="Line 20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409" name="Line 21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1190625" y="5325507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1270" name="Text Box 23"/>
          <p:cNvSpPr txBox="1">
            <a:spLocks noChangeArrowheads="1"/>
          </p:cNvSpPr>
          <p:nvPr/>
        </p:nvSpPr>
        <p:spPr bwMode="auto">
          <a:xfrm>
            <a:off x="1190625" y="4520645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1271" name="Text Box 24"/>
          <p:cNvSpPr txBox="1">
            <a:spLocks noChangeArrowheads="1"/>
          </p:cNvSpPr>
          <p:nvPr/>
        </p:nvSpPr>
        <p:spPr bwMode="auto">
          <a:xfrm>
            <a:off x="1190625" y="493657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1272" name="Text Box 25"/>
          <p:cNvSpPr txBox="1">
            <a:spLocks noChangeArrowheads="1"/>
          </p:cNvSpPr>
          <p:nvPr/>
        </p:nvSpPr>
        <p:spPr bwMode="auto">
          <a:xfrm>
            <a:off x="1190625" y="369197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1190625" y="410472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1274" name="Line 27"/>
          <p:cNvSpPr>
            <a:spLocks noChangeShapeType="1"/>
          </p:cNvSpPr>
          <p:nvPr/>
        </p:nvSpPr>
        <p:spPr bwMode="auto">
          <a:xfrm flipH="1">
            <a:off x="2276475" y="5801757"/>
            <a:ext cx="396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2624138" y="5722382"/>
            <a:ext cx="481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grpSp>
        <p:nvGrpSpPr>
          <p:cNvPr id="11276" name="Group 29"/>
          <p:cNvGrpSpPr>
            <a:grpSpLocks/>
          </p:cNvGrpSpPr>
          <p:nvPr/>
        </p:nvGrpSpPr>
        <p:grpSpPr bwMode="auto">
          <a:xfrm>
            <a:off x="6327775" y="3383995"/>
            <a:ext cx="790575" cy="2163762"/>
            <a:chOff x="930" y="2115"/>
            <a:chExt cx="453" cy="1315"/>
          </a:xfrm>
        </p:grpSpPr>
        <p:sp>
          <p:nvSpPr>
            <p:cNvPr id="11404" name="Line 30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405" name="Line 31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406" name="Line 32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277" name="Text Box 33"/>
          <p:cNvSpPr txBox="1">
            <a:spLocks noChangeArrowheads="1"/>
          </p:cNvSpPr>
          <p:nvPr/>
        </p:nvSpPr>
        <p:spPr bwMode="auto">
          <a:xfrm>
            <a:off x="6030913" y="523343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1278" name="Text Box 34"/>
          <p:cNvSpPr txBox="1">
            <a:spLocks noChangeArrowheads="1"/>
          </p:cNvSpPr>
          <p:nvPr/>
        </p:nvSpPr>
        <p:spPr bwMode="auto">
          <a:xfrm>
            <a:off x="6030913" y="442857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1279" name="Text Box 35"/>
          <p:cNvSpPr txBox="1">
            <a:spLocks noChangeArrowheads="1"/>
          </p:cNvSpPr>
          <p:nvPr/>
        </p:nvSpPr>
        <p:spPr bwMode="auto">
          <a:xfrm>
            <a:off x="6030913" y="484608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1280" name="Text Box 36"/>
          <p:cNvSpPr txBox="1">
            <a:spLocks noChangeArrowheads="1"/>
          </p:cNvSpPr>
          <p:nvPr/>
        </p:nvSpPr>
        <p:spPr bwMode="auto">
          <a:xfrm>
            <a:off x="6030913" y="360148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1281" name="Text Box 37"/>
          <p:cNvSpPr txBox="1">
            <a:spLocks noChangeArrowheads="1"/>
          </p:cNvSpPr>
          <p:nvPr/>
        </p:nvSpPr>
        <p:spPr bwMode="auto">
          <a:xfrm>
            <a:off x="6030913" y="401264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1282" name="Line 38"/>
          <p:cNvSpPr>
            <a:spLocks noChangeShapeType="1"/>
          </p:cNvSpPr>
          <p:nvPr/>
        </p:nvSpPr>
        <p:spPr bwMode="auto">
          <a:xfrm flipH="1">
            <a:off x="7167563" y="3633232"/>
            <a:ext cx="395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3" name="Text Box 39"/>
          <p:cNvSpPr txBox="1">
            <a:spLocks noChangeArrowheads="1"/>
          </p:cNvSpPr>
          <p:nvPr/>
        </p:nvSpPr>
        <p:spPr bwMode="auto">
          <a:xfrm>
            <a:off x="7515225" y="3553857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sp>
        <p:nvSpPr>
          <p:cNvPr id="11284" name="Text Box 40"/>
          <p:cNvSpPr txBox="1">
            <a:spLocks noChangeArrowheads="1"/>
          </p:cNvSpPr>
          <p:nvPr/>
        </p:nvSpPr>
        <p:spPr bwMode="auto">
          <a:xfrm>
            <a:off x="1106488" y="568587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-1</a:t>
            </a:r>
          </a:p>
        </p:txBody>
      </p:sp>
      <p:sp>
        <p:nvSpPr>
          <p:cNvPr id="11285" name="Text Box 41"/>
          <p:cNvSpPr txBox="1">
            <a:spLocks noChangeArrowheads="1"/>
          </p:cNvSpPr>
          <p:nvPr/>
        </p:nvSpPr>
        <p:spPr bwMode="auto">
          <a:xfrm>
            <a:off x="5938838" y="557792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-1</a:t>
            </a:r>
          </a:p>
        </p:txBody>
      </p:sp>
      <p:grpSp>
        <p:nvGrpSpPr>
          <p:cNvPr id="11286" name="Group 42"/>
          <p:cNvGrpSpPr>
            <a:grpSpLocks/>
          </p:cNvGrpSpPr>
          <p:nvPr/>
        </p:nvGrpSpPr>
        <p:grpSpPr bwMode="auto">
          <a:xfrm>
            <a:off x="6376988" y="5008007"/>
            <a:ext cx="641350" cy="511175"/>
            <a:chOff x="2336" y="2568"/>
            <a:chExt cx="567" cy="617"/>
          </a:xfrm>
        </p:grpSpPr>
        <p:grpSp>
          <p:nvGrpSpPr>
            <p:cNvPr id="11392" name="Group 43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94" name="Freeform 44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5" name="Freeform 45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6" name="Freeform 46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7" name="Freeform 47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8" name="Freeform 48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9" name="Freeform 49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00" name="Freeform 50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01" name="Freeform 51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02" name="Freeform 52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03" name="Freeform 53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93" name="Text Box 54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287" name="Group 55"/>
          <p:cNvGrpSpPr>
            <a:grpSpLocks/>
          </p:cNvGrpSpPr>
          <p:nvPr/>
        </p:nvGrpSpPr>
        <p:grpSpPr bwMode="auto">
          <a:xfrm>
            <a:off x="6376988" y="4631770"/>
            <a:ext cx="641350" cy="512762"/>
            <a:chOff x="2336" y="2568"/>
            <a:chExt cx="567" cy="617"/>
          </a:xfrm>
        </p:grpSpPr>
        <p:grpSp>
          <p:nvGrpSpPr>
            <p:cNvPr id="11380" name="Group 5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82" name="Freeform 5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3" name="Freeform 5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4" name="Freeform 5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5" name="Freeform 6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6" name="Freeform 6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7" name="Freeform 6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8" name="Freeform 6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9" name="Freeform 6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0" name="Freeform 6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1" name="Freeform 6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81" name="Text Box 67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288" name="Group 68"/>
          <p:cNvGrpSpPr>
            <a:grpSpLocks/>
          </p:cNvGrpSpPr>
          <p:nvPr/>
        </p:nvGrpSpPr>
        <p:grpSpPr bwMode="auto">
          <a:xfrm>
            <a:off x="6376988" y="4215845"/>
            <a:ext cx="641350" cy="512762"/>
            <a:chOff x="2336" y="2568"/>
            <a:chExt cx="567" cy="617"/>
          </a:xfrm>
        </p:grpSpPr>
        <p:grpSp>
          <p:nvGrpSpPr>
            <p:cNvPr id="11368" name="Group 6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70" name="Freeform 7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1" name="Freeform 7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2" name="Freeform 7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3" name="Freeform 7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4" name="Freeform 7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5" name="Freeform 7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6" name="Freeform 7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7" name="Freeform 7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8" name="Freeform 7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9" name="Freeform 7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69" name="Text Box 80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289" name="Group 81"/>
          <p:cNvGrpSpPr>
            <a:grpSpLocks/>
          </p:cNvGrpSpPr>
          <p:nvPr/>
        </p:nvGrpSpPr>
        <p:grpSpPr bwMode="auto">
          <a:xfrm>
            <a:off x="6376988" y="3799920"/>
            <a:ext cx="641350" cy="511175"/>
            <a:chOff x="2336" y="2568"/>
            <a:chExt cx="567" cy="617"/>
          </a:xfrm>
        </p:grpSpPr>
        <p:grpSp>
          <p:nvGrpSpPr>
            <p:cNvPr id="11356" name="Group 8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58" name="Freeform 8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9" name="Freeform 8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0" name="Freeform 8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1" name="Freeform 8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2" name="Freeform 8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3" name="Freeform 8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4" name="Freeform 8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5" name="Freeform 9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6" name="Freeform 9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7" name="Freeform 9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290" name="Group 94"/>
          <p:cNvGrpSpPr>
            <a:grpSpLocks/>
          </p:cNvGrpSpPr>
          <p:nvPr/>
        </p:nvGrpSpPr>
        <p:grpSpPr bwMode="auto">
          <a:xfrm>
            <a:off x="6376988" y="3383995"/>
            <a:ext cx="641350" cy="511175"/>
            <a:chOff x="2336" y="2568"/>
            <a:chExt cx="567" cy="617"/>
          </a:xfrm>
        </p:grpSpPr>
        <p:grpSp>
          <p:nvGrpSpPr>
            <p:cNvPr id="11344" name="Group 95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46" name="Freeform 96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47" name="Freeform 97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48" name="Freeform 98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49" name="Freeform 99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0" name="Freeform 100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1" name="Freeform 101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2" name="Freeform 102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3" name="Freeform 103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4" name="Freeform 104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5" name="Freeform 105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45" name="Text Box 106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11291" name="Text Box 107"/>
          <p:cNvSpPr txBox="1">
            <a:spLocks noChangeArrowheads="1"/>
          </p:cNvSpPr>
          <p:nvPr/>
        </p:nvSpPr>
        <p:spPr bwMode="auto">
          <a:xfrm>
            <a:off x="1376363" y="5985907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엽서M" pitchFamily="18" charset="-127"/>
                <a:ea typeface="HY엽서M" pitchFamily="18" charset="-127"/>
              </a:rPr>
              <a:t>공백상태</a:t>
            </a:r>
          </a:p>
        </p:txBody>
      </p:sp>
      <p:sp>
        <p:nvSpPr>
          <p:cNvPr id="11292" name="Text Box 108"/>
          <p:cNvSpPr txBox="1">
            <a:spLocks noChangeArrowheads="1"/>
          </p:cNvSpPr>
          <p:nvPr/>
        </p:nvSpPr>
        <p:spPr bwMode="auto">
          <a:xfrm>
            <a:off x="6354763" y="5814457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엽서M" pitchFamily="18" charset="-127"/>
                <a:ea typeface="HY엽서M" pitchFamily="18" charset="-127"/>
              </a:rPr>
              <a:t>포화상태</a:t>
            </a:r>
          </a:p>
        </p:txBody>
      </p:sp>
      <p:grpSp>
        <p:nvGrpSpPr>
          <p:cNvPr id="11293" name="Group 109"/>
          <p:cNvGrpSpPr>
            <a:grpSpLocks/>
          </p:cNvGrpSpPr>
          <p:nvPr/>
        </p:nvGrpSpPr>
        <p:grpSpPr bwMode="auto">
          <a:xfrm>
            <a:off x="3781425" y="3383995"/>
            <a:ext cx="790575" cy="2163762"/>
            <a:chOff x="930" y="2115"/>
            <a:chExt cx="453" cy="1315"/>
          </a:xfrm>
        </p:grpSpPr>
        <p:sp>
          <p:nvSpPr>
            <p:cNvPr id="11341" name="Line 110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342" name="Line 111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1343" name="Line 112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294" name="Text Box 113"/>
          <p:cNvSpPr txBox="1">
            <a:spLocks noChangeArrowheads="1"/>
          </p:cNvSpPr>
          <p:nvPr/>
        </p:nvSpPr>
        <p:spPr bwMode="auto">
          <a:xfrm>
            <a:off x="3484563" y="523343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0</a:t>
            </a:r>
          </a:p>
        </p:txBody>
      </p:sp>
      <p:sp>
        <p:nvSpPr>
          <p:cNvPr id="11295" name="Text Box 114"/>
          <p:cNvSpPr txBox="1">
            <a:spLocks noChangeArrowheads="1"/>
          </p:cNvSpPr>
          <p:nvPr/>
        </p:nvSpPr>
        <p:spPr bwMode="auto">
          <a:xfrm>
            <a:off x="3484563" y="442857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2</a:t>
            </a:r>
          </a:p>
        </p:txBody>
      </p:sp>
      <p:sp>
        <p:nvSpPr>
          <p:cNvPr id="11296" name="Text Box 115"/>
          <p:cNvSpPr txBox="1">
            <a:spLocks noChangeArrowheads="1"/>
          </p:cNvSpPr>
          <p:nvPr/>
        </p:nvSpPr>
        <p:spPr bwMode="auto">
          <a:xfrm>
            <a:off x="3484563" y="484608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1</a:t>
            </a:r>
          </a:p>
        </p:txBody>
      </p:sp>
      <p:sp>
        <p:nvSpPr>
          <p:cNvPr id="11297" name="Text Box 116"/>
          <p:cNvSpPr txBox="1">
            <a:spLocks noChangeArrowheads="1"/>
          </p:cNvSpPr>
          <p:nvPr/>
        </p:nvSpPr>
        <p:spPr bwMode="auto">
          <a:xfrm>
            <a:off x="3484563" y="3601482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4</a:t>
            </a:r>
          </a:p>
        </p:txBody>
      </p:sp>
      <p:sp>
        <p:nvSpPr>
          <p:cNvPr id="11298" name="Text Box 117"/>
          <p:cNvSpPr txBox="1">
            <a:spLocks noChangeArrowheads="1"/>
          </p:cNvSpPr>
          <p:nvPr/>
        </p:nvSpPr>
        <p:spPr bwMode="auto">
          <a:xfrm>
            <a:off x="3484563" y="401264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3</a:t>
            </a:r>
          </a:p>
        </p:txBody>
      </p:sp>
      <p:sp>
        <p:nvSpPr>
          <p:cNvPr id="11299" name="Line 118"/>
          <p:cNvSpPr>
            <a:spLocks noChangeShapeType="1"/>
          </p:cNvSpPr>
          <p:nvPr/>
        </p:nvSpPr>
        <p:spPr bwMode="auto">
          <a:xfrm flipH="1">
            <a:off x="4673600" y="4498420"/>
            <a:ext cx="3952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0" name="Text Box 119"/>
          <p:cNvSpPr txBox="1">
            <a:spLocks noChangeArrowheads="1"/>
          </p:cNvSpPr>
          <p:nvPr/>
        </p:nvSpPr>
        <p:spPr bwMode="auto">
          <a:xfrm>
            <a:off x="5021263" y="4419045"/>
            <a:ext cx="481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top</a:t>
            </a:r>
          </a:p>
        </p:txBody>
      </p:sp>
      <p:sp>
        <p:nvSpPr>
          <p:cNvPr id="11301" name="Text Box 120"/>
          <p:cNvSpPr txBox="1">
            <a:spLocks noChangeArrowheads="1"/>
          </p:cNvSpPr>
          <p:nvPr/>
        </p:nvSpPr>
        <p:spPr bwMode="auto">
          <a:xfrm>
            <a:off x="3392488" y="557792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itchFamily="49" charset="0"/>
              </a:rPr>
              <a:t>-1</a:t>
            </a:r>
          </a:p>
        </p:txBody>
      </p:sp>
      <p:grpSp>
        <p:nvGrpSpPr>
          <p:cNvPr id="11302" name="Group 121"/>
          <p:cNvGrpSpPr>
            <a:grpSpLocks/>
          </p:cNvGrpSpPr>
          <p:nvPr/>
        </p:nvGrpSpPr>
        <p:grpSpPr bwMode="auto">
          <a:xfrm>
            <a:off x="3830638" y="5008007"/>
            <a:ext cx="641350" cy="511175"/>
            <a:chOff x="2336" y="2568"/>
            <a:chExt cx="567" cy="617"/>
          </a:xfrm>
        </p:grpSpPr>
        <p:grpSp>
          <p:nvGrpSpPr>
            <p:cNvPr id="11329" name="Group 12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31" name="Freeform 12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2" name="Freeform 12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3" name="Freeform 12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4" name="Freeform 12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5" name="Freeform 12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6" name="Freeform 12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7" name="Freeform 12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8" name="Freeform 13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9" name="Freeform 13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40" name="Freeform 13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30" name="Text Box 133"/>
            <p:cNvSpPr txBox="1">
              <a:spLocks noChangeArrowheads="1"/>
            </p:cNvSpPr>
            <p:nvPr/>
          </p:nvSpPr>
          <p:spPr bwMode="auto">
            <a:xfrm>
              <a:off x="2479" y="2817"/>
              <a:ext cx="1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303" name="Group 134"/>
          <p:cNvGrpSpPr>
            <a:grpSpLocks/>
          </p:cNvGrpSpPr>
          <p:nvPr/>
        </p:nvGrpSpPr>
        <p:grpSpPr bwMode="auto">
          <a:xfrm>
            <a:off x="3830638" y="4631770"/>
            <a:ext cx="641350" cy="512762"/>
            <a:chOff x="2336" y="2568"/>
            <a:chExt cx="567" cy="617"/>
          </a:xfrm>
        </p:grpSpPr>
        <p:grpSp>
          <p:nvGrpSpPr>
            <p:cNvPr id="11317" name="Group 135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19" name="Freeform 136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0" name="Freeform 137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1" name="Freeform 138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2" name="Freeform 139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3" name="Freeform 140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4" name="Freeform 141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5" name="Freeform 142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6" name="Freeform 143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7" name="Freeform 144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8" name="Freeform 145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18" name="Text Box 146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11304" name="Group 147"/>
          <p:cNvGrpSpPr>
            <a:grpSpLocks/>
          </p:cNvGrpSpPr>
          <p:nvPr/>
        </p:nvGrpSpPr>
        <p:grpSpPr bwMode="auto">
          <a:xfrm>
            <a:off x="3830638" y="4215845"/>
            <a:ext cx="641350" cy="512762"/>
            <a:chOff x="2336" y="2568"/>
            <a:chExt cx="567" cy="617"/>
          </a:xfrm>
        </p:grpSpPr>
        <p:grpSp>
          <p:nvGrpSpPr>
            <p:cNvPr id="11305" name="Group 148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307" name="Freeform 149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08" name="Freeform 150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09" name="Freeform 151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0" name="Freeform 152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1" name="Freeform 153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2" name="Freeform 154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3" name="Freeform 155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4" name="Freeform 156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5" name="Freeform 157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6" name="Freeform 158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06" name="Text Box 159"/>
            <p:cNvSpPr txBox="1">
              <a:spLocks noChangeArrowheads="1"/>
            </p:cNvSpPr>
            <p:nvPr/>
          </p:nvSpPr>
          <p:spPr bwMode="auto">
            <a:xfrm>
              <a:off x="2479" y="2818"/>
              <a:ext cx="16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15546</TotalTime>
  <Words>1469</Words>
  <Application>Microsoft Office PowerPoint</Application>
  <PresentationFormat>화면 슬라이드 쇼(4:3)</PresentationFormat>
  <Paragraphs>1044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9" baseType="lpstr">
      <vt:lpstr>HY엽서L</vt:lpstr>
      <vt:lpstr>HY엽서M</vt:lpstr>
      <vt:lpstr>MD개성체</vt:lpstr>
      <vt:lpstr>굴림</vt:lpstr>
      <vt:lpstr>굴림체</vt:lpstr>
      <vt:lpstr>나눔명조</vt:lpstr>
      <vt:lpstr>나눔바른고딕</vt:lpstr>
      <vt:lpstr>나눔바른고딕 UltraLight</vt:lpstr>
      <vt:lpstr>맑은 고딕</vt:lpstr>
      <vt:lpstr>Arial</vt:lpstr>
      <vt:lpstr>Comic Sans MS</vt:lpstr>
      <vt:lpstr>Lucida Console</vt:lpstr>
      <vt:lpstr>Symbol</vt:lpstr>
      <vt:lpstr>Tahoma</vt:lpstr>
      <vt:lpstr>Times New Roman</vt:lpstr>
      <vt:lpstr>Trebuchet MS</vt:lpstr>
      <vt:lpstr>Wingdings</vt:lpstr>
      <vt:lpstr>한컴바탕</vt:lpstr>
      <vt:lpstr>New_Natural01</vt:lpstr>
      <vt:lpstr>1_Crayons</vt:lpstr>
      <vt:lpstr>CHAP 5:스택</vt:lpstr>
      <vt:lpstr>스택이란?</vt:lpstr>
      <vt:lpstr>스택의 특징</vt:lpstr>
      <vt:lpstr>스택의 구조</vt:lpstr>
      <vt:lpstr>스택 추상데이터타입(ADT)</vt:lpstr>
      <vt:lpstr>스택의 연산</vt:lpstr>
      <vt:lpstr>스택의 연산</vt:lpstr>
      <vt:lpstr>스택의 용도</vt:lpstr>
      <vt:lpstr>배열을 이용한 스택의 구현</vt:lpstr>
      <vt:lpstr>is_empty, is_full 연산의 구현</vt:lpstr>
      <vt:lpstr>push 연산</vt:lpstr>
      <vt:lpstr>pop 연산</vt:lpstr>
      <vt:lpstr>C언어 구현</vt:lpstr>
      <vt:lpstr>PowerPoint 프레젠테이션</vt:lpstr>
      <vt:lpstr>연결된 스택</vt:lpstr>
      <vt:lpstr>연결된 스택 정의</vt:lpstr>
      <vt:lpstr>연결된 스택에서 push 연산</vt:lpstr>
      <vt:lpstr>연결된 스택에서 pop 연산</vt:lpstr>
      <vt:lpstr>스택의 응용: 괄호검사</vt:lpstr>
      <vt:lpstr>스택을 이용한 괄호 검사</vt:lpstr>
      <vt:lpstr>알고리즘</vt:lpstr>
      <vt:lpstr>괄호 검사 알고리즘</vt:lpstr>
      <vt:lpstr>괄호 검사 프로그램</vt:lpstr>
      <vt:lpstr>PowerPoint 프레젠테이션</vt:lpstr>
      <vt:lpstr>수식의 계산</vt:lpstr>
      <vt:lpstr>후위 표기식의 계산</vt:lpstr>
      <vt:lpstr>PowerPoint 프레젠테이션</vt:lpstr>
      <vt:lpstr>후위 표기식 계산 알고리즘</vt:lpstr>
      <vt:lpstr>PowerPoint 프레젠테이션</vt:lpstr>
      <vt:lpstr>중위표기식-&gt;후위표기식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프로그램</vt:lpstr>
      <vt:lpstr>프로그램</vt:lpstr>
      <vt:lpstr>미로탐색문제</vt:lpstr>
      <vt:lpstr>PowerPoint 프레젠테이션</vt:lpstr>
      <vt:lpstr>미로탐색 알고리즘</vt:lpstr>
      <vt:lpstr>미로 프로그램</vt:lpstr>
      <vt:lpstr>미로 프로그램</vt:lpstr>
      <vt:lpstr>미로 프로그램</vt:lpstr>
      <vt:lpstr>미로 프로그램</vt:lpstr>
      <vt:lpstr>미로 프로그램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Owner</cp:lastModifiedBy>
  <cp:revision>202</cp:revision>
  <dcterms:created xsi:type="dcterms:W3CDTF">2004-02-19T02:52:38Z</dcterms:created>
  <dcterms:modified xsi:type="dcterms:W3CDTF">2017-03-30T11:30:02Z</dcterms:modified>
</cp:coreProperties>
</file>