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7" r:id="rId2"/>
  </p:sldMasterIdLst>
  <p:sldIdLst>
    <p:sldId id="292" r:id="rId3"/>
    <p:sldId id="357" r:id="rId4"/>
    <p:sldId id="561" r:id="rId5"/>
    <p:sldId id="559" r:id="rId6"/>
    <p:sldId id="560" r:id="rId7"/>
    <p:sldId id="562" r:id="rId8"/>
    <p:sldId id="563" r:id="rId9"/>
    <p:sldId id="564" r:id="rId10"/>
    <p:sldId id="565" r:id="rId11"/>
    <p:sldId id="566" r:id="rId12"/>
    <p:sldId id="436" r:id="rId13"/>
    <p:sldId id="567" r:id="rId14"/>
    <p:sldId id="568" r:id="rId15"/>
    <p:sldId id="569" r:id="rId16"/>
    <p:sldId id="570" r:id="rId17"/>
    <p:sldId id="439" r:id="rId18"/>
    <p:sldId id="571" r:id="rId19"/>
    <p:sldId id="491" r:id="rId20"/>
    <p:sldId id="504" r:id="rId21"/>
    <p:sldId id="440" r:id="rId22"/>
    <p:sldId id="572" r:id="rId23"/>
    <p:sldId id="464" r:id="rId24"/>
    <p:sldId id="574" r:id="rId25"/>
    <p:sldId id="502" r:id="rId26"/>
    <p:sldId id="503" r:id="rId27"/>
    <p:sldId id="575" r:id="rId28"/>
    <p:sldId id="576" r:id="rId29"/>
    <p:sldId id="578" r:id="rId30"/>
    <p:sldId id="583" r:id="rId31"/>
    <p:sldId id="579" r:id="rId32"/>
    <p:sldId id="580" r:id="rId33"/>
    <p:sldId id="584" r:id="rId34"/>
    <p:sldId id="581" r:id="rId35"/>
    <p:sldId id="582" r:id="rId36"/>
    <p:sldId id="585" r:id="rId37"/>
    <p:sldId id="586" r:id="rId38"/>
    <p:sldId id="588" r:id="rId39"/>
    <p:sldId id="587" r:id="rId40"/>
    <p:sldId id="523" r:id="rId41"/>
    <p:sldId id="589" r:id="rId42"/>
    <p:sldId id="590" r:id="rId43"/>
    <p:sldId id="591" r:id="rId44"/>
    <p:sldId id="447" r:id="rId45"/>
    <p:sldId id="592" r:id="rId46"/>
    <p:sldId id="593" r:id="rId47"/>
    <p:sldId id="594" r:id="rId48"/>
    <p:sldId id="595" r:id="rId49"/>
    <p:sldId id="596" r:id="rId50"/>
    <p:sldId id="597" r:id="rId51"/>
    <p:sldId id="598" r:id="rId52"/>
    <p:sldId id="600" r:id="rId53"/>
    <p:sldId id="601" r:id="rId54"/>
    <p:sldId id="602" r:id="rId55"/>
    <p:sldId id="603" r:id="rId56"/>
    <p:sldId id="604" r:id="rId57"/>
    <p:sldId id="605" r:id="rId58"/>
    <p:sldId id="535" r:id="rId59"/>
    <p:sldId id="536" r:id="rId60"/>
    <p:sldId id="606" r:id="rId61"/>
    <p:sldId id="607" r:id="rId62"/>
    <p:sldId id="539" r:id="rId63"/>
    <p:sldId id="541" r:id="rId64"/>
    <p:sldId id="608" r:id="rId65"/>
    <p:sldId id="609" r:id="rId66"/>
    <p:sldId id="455" r:id="rId67"/>
    <p:sldId id="456" r:id="rId68"/>
    <p:sldId id="616" r:id="rId69"/>
    <p:sldId id="610" r:id="rId70"/>
    <p:sldId id="612" r:id="rId71"/>
    <p:sldId id="613" r:id="rId72"/>
    <p:sldId id="614" r:id="rId73"/>
    <p:sldId id="457" r:id="rId74"/>
    <p:sldId id="615" r:id="rId75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D1DF"/>
    <a:srgbClr val="FFCC66"/>
    <a:srgbClr val="FFCCFF"/>
    <a:srgbClr val="FBAE99"/>
    <a:srgbClr val="E1C48F"/>
    <a:srgbClr val="3366FF"/>
    <a:srgbClr val="33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9" autoAdjust="0"/>
    <p:restoredTop sz="94583" autoAdjust="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4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8FDCB-A8EB-469E-BFBD-CEC45582D93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4DCF7-4F90-4A0A-AF65-FED9A8FE5C4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DA55E4-1CD7-4707-B2F0-47F57C43CF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9B49-F82E-45E5-886A-0BFA85119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71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27EC6-DD67-471E-8FAF-5FE342C7270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3A1EF-BA25-4181-B190-4FFB9F80316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2B992-F4EE-4DA3-9257-B0E75F75F06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D3F9F-C775-4CD8-A7FA-75229E5A1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D33D8-FAD3-4AC5-A5A0-51396E590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43213-E680-4419-B2DD-DF41D56EF5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D7684-76B2-4383-924D-68A1C84EA9E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0E6587-6518-4309-BBAB-AB472CC72A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Arial" charset="0"/>
                <a:ea typeface="HY엽서L" pitchFamily="18" charset="-127"/>
              </a:rPr>
              <a:t>©</a:t>
            </a:r>
            <a:r>
              <a:rPr lang="en-US" altLang="ko-KR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2011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7:</a:t>
            </a:r>
            <a:r>
              <a:rPr lang="ko-KR" altLang="en-US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트리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종류</a:t>
            </a:r>
          </a:p>
        </p:txBody>
      </p:sp>
      <p:sp>
        <p:nvSpPr>
          <p:cNvPr id="13315" name="왼쪽 중괄호 3"/>
          <p:cNvSpPr>
            <a:spLocks/>
          </p:cNvSpPr>
          <p:nvPr/>
        </p:nvSpPr>
        <p:spPr bwMode="auto">
          <a:xfrm>
            <a:off x="2185988" y="2393950"/>
            <a:ext cx="765175" cy="2339975"/>
          </a:xfrm>
          <a:prstGeom prst="lef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93813" y="3333750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트리 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862263" y="2168525"/>
            <a:ext cx="162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이진 트리 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951163" y="45005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일반 트리 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5603849" y="1787711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241504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941843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5616186" y="294916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6267500" y="294603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34" name="직선 연결선 13"/>
          <p:cNvCxnSpPr>
            <a:cxnSpLocks noChangeShapeType="1"/>
          </p:cNvCxnSpPr>
          <p:nvPr/>
        </p:nvCxnSpPr>
        <p:spPr bwMode="auto">
          <a:xfrm flipH="1">
            <a:off x="5519738" y="2063750"/>
            <a:ext cx="131762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직선 연결선 15"/>
          <p:cNvCxnSpPr>
            <a:cxnSpLocks noChangeShapeType="1"/>
          </p:cNvCxnSpPr>
          <p:nvPr/>
        </p:nvCxnSpPr>
        <p:spPr bwMode="auto">
          <a:xfrm>
            <a:off x="5881688" y="2063750"/>
            <a:ext cx="222250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직선 연결선 17"/>
          <p:cNvCxnSpPr>
            <a:cxnSpLocks noChangeShapeType="1"/>
          </p:cNvCxnSpPr>
          <p:nvPr/>
        </p:nvCxnSpPr>
        <p:spPr bwMode="auto">
          <a:xfrm flipH="1">
            <a:off x="5778500" y="2646363"/>
            <a:ext cx="211138" cy="3032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직선 연결선 19"/>
          <p:cNvCxnSpPr>
            <a:cxnSpLocks noChangeShapeType="1"/>
          </p:cNvCxnSpPr>
          <p:nvPr/>
        </p:nvCxnSpPr>
        <p:spPr bwMode="auto">
          <a:xfrm>
            <a:off x="6219825" y="2646363"/>
            <a:ext cx="211138" cy="300037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타원 25"/>
          <p:cNvSpPr/>
          <p:nvPr/>
        </p:nvSpPr>
        <p:spPr bwMode="auto">
          <a:xfrm>
            <a:off x="5488160" y="4148127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 bwMode="auto">
          <a:xfrm>
            <a:off x="5125815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 bwMode="auto">
          <a:xfrm>
            <a:off x="5826154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 bwMode="auto">
          <a:xfrm>
            <a:off x="5500497" y="5265533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 bwMode="auto">
          <a:xfrm>
            <a:off x="6151811" y="5262394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53" name="직선 연결선 30"/>
          <p:cNvCxnSpPr>
            <a:cxnSpLocks noChangeShapeType="1"/>
          </p:cNvCxnSpPr>
          <p:nvPr/>
        </p:nvCxnSpPr>
        <p:spPr bwMode="auto">
          <a:xfrm flipH="1">
            <a:off x="5403850" y="4424363"/>
            <a:ext cx="131763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4" name="직선 연결선 31"/>
          <p:cNvCxnSpPr>
            <a:cxnSpLocks noChangeShapeType="1"/>
          </p:cNvCxnSpPr>
          <p:nvPr/>
        </p:nvCxnSpPr>
        <p:spPr bwMode="auto">
          <a:xfrm>
            <a:off x="5765800" y="4424363"/>
            <a:ext cx="223838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직선 연결선 32"/>
          <p:cNvCxnSpPr>
            <a:cxnSpLocks noChangeShapeType="1"/>
          </p:cNvCxnSpPr>
          <p:nvPr/>
        </p:nvCxnSpPr>
        <p:spPr bwMode="auto">
          <a:xfrm flipH="1">
            <a:off x="5662613" y="5006975"/>
            <a:ext cx="211137" cy="25876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직선 연결선 33"/>
          <p:cNvCxnSpPr>
            <a:cxnSpLocks noChangeShapeType="1"/>
          </p:cNvCxnSpPr>
          <p:nvPr/>
        </p:nvCxnSpPr>
        <p:spPr bwMode="auto">
          <a:xfrm>
            <a:off x="6103938" y="5006975"/>
            <a:ext cx="211137" cy="2555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타원 34"/>
          <p:cNvSpPr/>
          <p:nvPr/>
        </p:nvSpPr>
        <p:spPr bwMode="auto">
          <a:xfrm>
            <a:off x="6822250" y="525294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 bwMode="auto">
          <a:xfrm>
            <a:off x="6496593" y="4686892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63" name="직선 연결선 37"/>
          <p:cNvCxnSpPr>
            <a:cxnSpLocks noChangeShapeType="1"/>
          </p:cNvCxnSpPr>
          <p:nvPr/>
        </p:nvCxnSpPr>
        <p:spPr bwMode="auto">
          <a:xfrm>
            <a:off x="5813425" y="4310063"/>
            <a:ext cx="730250" cy="42386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직선 연결선 39"/>
          <p:cNvCxnSpPr>
            <a:cxnSpLocks noChangeShapeType="1"/>
          </p:cNvCxnSpPr>
          <p:nvPr/>
        </p:nvCxnSpPr>
        <p:spPr bwMode="auto">
          <a:xfrm>
            <a:off x="6151563" y="4892675"/>
            <a:ext cx="719137" cy="4079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latin typeface="+mn-ea"/>
                <a:ea typeface="+mn-ea"/>
              </a:rPr>
              <a:t>이진 트리</a:t>
            </a:r>
            <a:r>
              <a:rPr lang="en-US" altLang="ko-KR" b="1" dirty="0" smtClean="0">
                <a:latin typeface="+mn-ea"/>
                <a:ea typeface="+mn-ea"/>
              </a:rPr>
              <a:t>(binary tree)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개의 서브 </a:t>
            </a:r>
            <a:r>
              <a:rPr lang="ko-KR" altLang="en-US" dirty="0" err="1" smtClean="0">
                <a:latin typeface="+mn-ea"/>
                <a:ea typeface="+mn-ea"/>
              </a:rPr>
              <a:t>트리를</a:t>
            </a:r>
            <a:r>
              <a:rPr lang="ko-KR" altLang="en-US" dirty="0" smtClean="0">
                <a:latin typeface="+mn-ea"/>
                <a:ea typeface="+mn-ea"/>
              </a:rPr>
              <a:t> 가지고 있는 트리</a:t>
            </a:r>
            <a:endParaRPr lang="en-US" altLang="ko-KR" dirty="0" smtClean="0">
              <a:latin typeface="+mn-ea"/>
              <a:ea typeface="+mn-ea"/>
            </a:endParaRPr>
          </a:p>
          <a:p>
            <a:pPr lvl="1" eaLnBrk="1" hangingPunct="1"/>
            <a:r>
              <a:rPr lang="ko-KR" altLang="en-US" sz="1800" dirty="0" err="1" smtClean="0">
                <a:latin typeface="+mn-ea"/>
                <a:ea typeface="+mn-ea"/>
              </a:rPr>
              <a:t>서브트리는</a:t>
            </a:r>
            <a:r>
              <a:rPr lang="ko-KR" altLang="en-US" sz="1800" dirty="0" smtClean="0">
                <a:latin typeface="+mn-ea"/>
                <a:ea typeface="+mn-ea"/>
              </a:rPr>
              <a:t> 공집합일수 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 eaLnBrk="1" hangingPunct="1"/>
            <a:endParaRPr lang="en-US" altLang="ko-KR" sz="1800" dirty="0" smtClean="0">
              <a:latin typeface="+mn-ea"/>
              <a:ea typeface="+mn-ea"/>
            </a:endParaRPr>
          </a:p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이진트리의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노드에는</a:t>
            </a:r>
            <a:r>
              <a:rPr lang="ko-KR" altLang="en-US" dirty="0" smtClean="0">
                <a:latin typeface="+mn-ea"/>
                <a:ea typeface="+mn-ea"/>
              </a:rPr>
              <a:t> 최대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개까지의 자식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존재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차수가 </a:t>
            </a:r>
            <a:r>
              <a:rPr lang="en-US" altLang="ko-KR" dirty="0" smtClean="0">
                <a:latin typeface="+mn-ea"/>
                <a:ea typeface="+mn-ea"/>
              </a:rPr>
              <a:t>2 </a:t>
            </a:r>
            <a:r>
              <a:rPr lang="ko-KR" altLang="en-US" dirty="0" smtClean="0">
                <a:latin typeface="+mn-ea"/>
                <a:ea typeface="+mn-ea"/>
              </a:rPr>
              <a:t>이하가 된다</a:t>
            </a:r>
            <a:r>
              <a:rPr lang="en-US" altLang="ko-KR" dirty="0" smtClean="0">
                <a:latin typeface="+mn-ea"/>
                <a:ea typeface="+mn-ea"/>
              </a:rPr>
              <a:t>-&gt; </a:t>
            </a:r>
            <a:r>
              <a:rPr lang="ko-KR" altLang="en-US" dirty="0" smtClean="0">
                <a:latin typeface="+mn-ea"/>
                <a:ea typeface="+mn-ea"/>
              </a:rPr>
              <a:t>구현하기가 편리함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트리에는</a:t>
            </a:r>
            <a:r>
              <a:rPr lang="ko-KR" altLang="en-US" dirty="0" smtClean="0">
                <a:latin typeface="+mn-ea"/>
                <a:ea typeface="+mn-ea"/>
              </a:rPr>
              <a:t> 서브 </a:t>
            </a:r>
            <a:r>
              <a:rPr lang="ko-KR" altLang="en-US" dirty="0" err="1" smtClean="0">
                <a:latin typeface="+mn-ea"/>
                <a:ea typeface="+mn-ea"/>
              </a:rPr>
              <a:t>트리간의</a:t>
            </a:r>
            <a:r>
              <a:rPr lang="ko-KR" altLang="en-US" dirty="0" smtClean="0">
                <a:latin typeface="+mn-ea"/>
                <a:ea typeface="+mn-ea"/>
              </a:rPr>
              <a:t> 순서가 존재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</a:t>
            </a:r>
            <a:r>
              <a:rPr lang="en-US" altLang="ko-KR" dirty="0" smtClean="0"/>
              <a:t>(binary tree)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4329100"/>
            <a:ext cx="2663569" cy="21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657225" y="4778375"/>
            <a:ext cx="7939088" cy="1301750"/>
          </a:xfrm>
        </p:spPr>
        <p:txBody>
          <a:bodyPr>
            <a:normAutofit fontScale="92500" lnSpcReduction="10000"/>
          </a:bodyPr>
          <a:lstStyle/>
          <a:p>
            <a:pPr eaLnBrk="1" fontAlgn="base" hangingPunct="1"/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트리는</a:t>
            </a:r>
            <a:r>
              <a:rPr lang="ko-KR" altLang="en-US" dirty="0" smtClean="0">
                <a:latin typeface="+mn-ea"/>
                <a:ea typeface="+mn-ea"/>
              </a:rPr>
              <a:t> 공집합이거나 </a:t>
            </a:r>
          </a:p>
          <a:p>
            <a:pPr eaLnBrk="1" fontAlgn="base" hangingPunct="1"/>
            <a:r>
              <a:rPr lang="ko-KR" altLang="en-US" dirty="0" smtClean="0">
                <a:latin typeface="+mn-ea"/>
                <a:ea typeface="+mn-ea"/>
              </a:rPr>
              <a:t>루트와 왼쪽 서브 트리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오른쪽 서브 </a:t>
            </a:r>
            <a:r>
              <a:rPr lang="ko-KR" altLang="en-US" dirty="0" err="1" smtClean="0">
                <a:latin typeface="+mn-ea"/>
                <a:ea typeface="+mn-ea"/>
              </a:rPr>
              <a:t>트리로</a:t>
            </a:r>
            <a:r>
              <a:rPr lang="ko-KR" altLang="en-US" dirty="0" smtClean="0">
                <a:latin typeface="+mn-ea"/>
                <a:ea typeface="+mn-ea"/>
              </a:rPr>
              <a:t> 구성된 </a:t>
            </a:r>
            <a:r>
              <a:rPr lang="ko-KR" altLang="en-US" dirty="0" err="1" smtClean="0">
                <a:latin typeface="+mn-ea"/>
                <a:ea typeface="+mn-ea"/>
              </a:rPr>
              <a:t>노드들의</a:t>
            </a:r>
            <a:r>
              <a:rPr lang="ko-KR" altLang="en-US" dirty="0" smtClean="0">
                <a:latin typeface="+mn-ea"/>
                <a:ea typeface="+mn-ea"/>
              </a:rPr>
              <a:t> 유한 집합으로 정의된다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트리의</a:t>
            </a:r>
            <a:r>
              <a:rPr lang="ko-KR" altLang="en-US" dirty="0" smtClean="0">
                <a:latin typeface="+mn-ea"/>
                <a:ea typeface="+mn-ea"/>
              </a:rPr>
              <a:t> 서브 </a:t>
            </a:r>
            <a:r>
              <a:rPr lang="ko-KR" altLang="en-US" dirty="0" err="1" smtClean="0">
                <a:latin typeface="+mn-ea"/>
                <a:ea typeface="+mn-ea"/>
              </a:rPr>
              <a:t>트리들은</a:t>
            </a:r>
            <a:r>
              <a:rPr lang="ko-KR" altLang="en-US" dirty="0" smtClean="0">
                <a:latin typeface="+mn-ea"/>
                <a:ea typeface="+mn-ea"/>
              </a:rPr>
              <a:t> 모두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fontAlgn="base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트리이어야</a:t>
            </a:r>
            <a:r>
              <a:rPr lang="ko-KR" altLang="en-US" dirty="0" smtClean="0">
                <a:latin typeface="+mn-ea"/>
                <a:ea typeface="+mn-ea"/>
              </a:rPr>
              <a:t> 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검증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718810"/>
            <a:ext cx="5083227" cy="261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05738" cy="703263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노드의 개수가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개이면 간선의 개수는 </a:t>
            </a:r>
            <a:r>
              <a:rPr lang="en-US" altLang="ko-KR" smtClean="0">
                <a:latin typeface="Lucida Console" pitchFamily="49" charset="0"/>
              </a:rPr>
              <a:t>n-1</a:t>
            </a: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2483895"/>
            <a:ext cx="5210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94638" cy="128905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높이가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인 이진트리의 경우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최소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개의 노드를 가지며 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최대 </a:t>
            </a:r>
            <a:r>
              <a:rPr lang="en-US" altLang="ko-KR" smtClean="0">
                <a:latin typeface="Lucida Console" pitchFamily="49" charset="0"/>
              </a:rPr>
              <a:t>2</a:t>
            </a:r>
            <a:r>
              <a:rPr lang="en-US" altLang="ko-KR" baseline="30000" smtClean="0">
                <a:latin typeface="Lucida Console" pitchFamily="49" charset="0"/>
              </a:rPr>
              <a:t>h</a:t>
            </a:r>
            <a:r>
              <a:rPr lang="en-US" altLang="ko-KR" smtClean="0">
                <a:latin typeface="Lucida Console" pitchFamily="49" charset="0"/>
              </a:rPr>
              <a:t>-1</a:t>
            </a:r>
            <a:r>
              <a:rPr lang="ko-KR" altLang="en-US" smtClean="0">
                <a:latin typeface="Lucida Console" pitchFamily="49" charset="0"/>
              </a:rPr>
              <a:t>개의 노드를 가진다</a:t>
            </a:r>
            <a:r>
              <a:rPr lang="en-US" altLang="ko-KR" smtClean="0">
                <a:latin typeface="Lucida Console" pitchFamily="49" charset="0"/>
              </a:rPr>
              <a:t>.</a:t>
            </a: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이진트리의 성질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3935"/>
            <a:ext cx="8082390" cy="27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933945"/>
            <a:ext cx="6377304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가지는 이진트리의 높이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최대 </a:t>
            </a:r>
            <a:r>
              <a:rPr lang="en-US" altLang="ko-KR" smtClean="0"/>
              <a:t>n</a:t>
            </a:r>
          </a:p>
          <a:p>
            <a:pPr lvl="1" eaLnBrk="1" hangingPunct="1"/>
            <a:r>
              <a:rPr lang="ko-KR" altLang="en-US" smtClean="0"/>
              <a:t>최소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4" y="2556425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268413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포화 이진 트리</a:t>
            </a:r>
            <a:r>
              <a:rPr lang="en-US" altLang="ko-KR" smtClean="0">
                <a:latin typeface="Trebuchet MS" pitchFamily="34" charset="0"/>
              </a:rPr>
              <a:t>(full binary tree)</a:t>
            </a:r>
          </a:p>
          <a:p>
            <a:pPr eaLnBrk="1" hangingPunct="1"/>
            <a:r>
              <a:rPr lang="ko-KR" altLang="en-US" smtClean="0"/>
              <a:t>완전 이진 트리</a:t>
            </a:r>
            <a:r>
              <a:rPr lang="en-US" altLang="ko-KR" smtClean="0"/>
              <a:t>(complete binary tree)</a:t>
            </a:r>
            <a:r>
              <a:rPr lang="ko-KR" altLang="en-US" smtClean="0">
                <a:latin typeface="Trebuchet MS" pitchFamily="34" charset="0"/>
              </a:rPr>
              <a:t> </a:t>
            </a:r>
            <a:endParaRPr lang="en-US" altLang="ko-KR" smtClean="0">
              <a:latin typeface="Trebuchet MS" pitchFamily="34" charset="0"/>
            </a:endParaRP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기타 이진 트리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latin typeface="Trebuchet MS" pitchFamily="34" charset="0"/>
            </a:endParaRPr>
          </a:p>
          <a:p>
            <a:pPr eaLnBrk="1" hangingPunct="1"/>
            <a:endParaRPr lang="en-US" altLang="ko-KR" smtClean="0">
              <a:latin typeface="Trebuchet MS" pitchFamily="34" charset="0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933944"/>
            <a:ext cx="7695789" cy="25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포화 이진 트리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566738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용어 그대로 트리의 각 레벨에 노드가 꽉 차있는 이진트리를 의미한다</a:t>
            </a:r>
            <a:r>
              <a:rPr lang="en-US" altLang="ko-KR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포화 이진 트리에는 다음과 같이 각 노드에 번호를 붙일 수 있다</a:t>
            </a:r>
            <a:r>
              <a:rPr lang="en-US" altLang="ko-KR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19263"/>
            <a:ext cx="67389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72" y="3203975"/>
            <a:ext cx="6227415" cy="239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b="1" dirty="0" smtClean="0">
                <a:latin typeface="+mn-ea"/>
                <a:ea typeface="+mn-ea"/>
              </a:rPr>
              <a:t>완전 이진 트리</a:t>
            </a:r>
            <a:r>
              <a:rPr lang="en-US" altLang="ko-KR" b="1" dirty="0" smtClean="0">
                <a:latin typeface="+mn-ea"/>
                <a:ea typeface="+mn-ea"/>
              </a:rPr>
              <a:t>(complete binary tree):</a:t>
            </a:r>
            <a:r>
              <a:rPr lang="ko-KR" altLang="en-US" dirty="0" smtClean="0">
                <a:latin typeface="+mn-ea"/>
                <a:ea typeface="+mn-ea"/>
              </a:rPr>
              <a:t> 레벨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부터 </a:t>
            </a:r>
            <a:r>
              <a:rPr lang="en-US" altLang="ko-KR" dirty="0" smtClean="0">
                <a:latin typeface="+mn-ea"/>
                <a:ea typeface="+mn-ea"/>
              </a:rPr>
              <a:t>k-1</a:t>
            </a:r>
            <a:r>
              <a:rPr lang="ko-KR" altLang="en-US" dirty="0" smtClean="0">
                <a:latin typeface="+mn-ea"/>
                <a:ea typeface="+mn-ea"/>
              </a:rPr>
              <a:t>까지는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모두 </a:t>
            </a:r>
            <a:r>
              <a:rPr lang="ko-KR" altLang="en-US" dirty="0" err="1" smtClean="0">
                <a:latin typeface="+mn-ea"/>
                <a:ea typeface="+mn-ea"/>
              </a:rPr>
              <a:t>채워져</a:t>
            </a:r>
            <a:r>
              <a:rPr lang="ko-KR" altLang="en-US" dirty="0" smtClean="0">
                <a:latin typeface="+mn-ea"/>
                <a:ea typeface="+mn-ea"/>
              </a:rPr>
              <a:t> 있고 마지막 레벨 </a:t>
            </a:r>
            <a:r>
              <a:rPr lang="en-US" altLang="ko-KR" dirty="0" smtClean="0">
                <a:latin typeface="+mn-ea"/>
                <a:ea typeface="+mn-ea"/>
              </a:rPr>
              <a:t>k</a:t>
            </a:r>
            <a:r>
              <a:rPr lang="ko-KR" altLang="en-US" dirty="0" smtClean="0">
                <a:latin typeface="+mn-ea"/>
                <a:ea typeface="+mn-ea"/>
              </a:rPr>
              <a:t>에서는 왼쪽부터 오른쪽으로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순서대로 </a:t>
            </a:r>
            <a:r>
              <a:rPr lang="ko-KR" altLang="en-US" dirty="0" err="1" smtClean="0">
                <a:latin typeface="+mn-ea"/>
                <a:ea typeface="+mn-ea"/>
              </a:rPr>
              <a:t>채워져</a:t>
            </a:r>
            <a:r>
              <a:rPr lang="ko-KR" altLang="en-US" dirty="0" smtClean="0">
                <a:latin typeface="+mn-ea"/>
                <a:ea typeface="+mn-ea"/>
              </a:rPr>
              <a:t> 있는 </a:t>
            </a:r>
            <a:r>
              <a:rPr lang="ko-KR" altLang="en-US" dirty="0" err="1" smtClean="0">
                <a:latin typeface="+mn-ea"/>
                <a:ea typeface="+mn-ea"/>
              </a:rPr>
              <a:t>이진트리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fontAlgn="base" hangingPunct="1"/>
            <a:endParaRPr lang="en-US" altLang="ko-KR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ko-KR" altLang="en-US" dirty="0" smtClean="0">
                <a:latin typeface="+mn-ea"/>
                <a:ea typeface="+mn-ea"/>
              </a:rPr>
              <a:t>포화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번호가 일치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700" dirty="0" smtClean="0"/>
              <a:t>완전 이진 트리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41" y="3834045"/>
            <a:ext cx="5981480" cy="222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sz="20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배열을 이용하는 방법</a:t>
            </a:r>
            <a:endParaRPr lang="en-US" altLang="ko-KR" dirty="0"/>
          </a:p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포인터를 이용하는 방법</a:t>
            </a: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0550" cy="3538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0" lang="ko-KR" altLang="en-US" dirty="0" smtClean="0">
                <a:latin typeface="+mn-ea"/>
                <a:ea typeface="+mn-ea"/>
              </a:rPr>
              <a:t>트리</a:t>
            </a:r>
            <a:r>
              <a:rPr kumimoji="0" lang="en-US" altLang="ko-KR" dirty="0" smtClean="0">
                <a:latin typeface="+mn-ea"/>
                <a:ea typeface="+mn-ea"/>
              </a:rPr>
              <a:t>: </a:t>
            </a:r>
            <a:r>
              <a:rPr kumimoji="0" lang="ko-KR" altLang="en-US" dirty="0" smtClean="0">
                <a:latin typeface="+mn-ea"/>
                <a:ea typeface="+mn-ea"/>
              </a:rPr>
              <a:t>계층적인 구조를 나타내는 자료구조 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1" eaLnBrk="1" hangingPunct="1"/>
            <a:r>
              <a:rPr kumimoji="0" lang="ko-KR" altLang="en-US" dirty="0" smtClean="0">
                <a:latin typeface="+mn-ea"/>
                <a:ea typeface="+mn-ea"/>
              </a:rPr>
              <a:t>리스트</a:t>
            </a:r>
            <a:r>
              <a:rPr kumimoji="0" lang="en-US" altLang="ko-KR" dirty="0" smtClean="0">
                <a:latin typeface="+mn-ea"/>
                <a:ea typeface="+mn-ea"/>
              </a:rPr>
              <a:t>, </a:t>
            </a:r>
            <a:r>
              <a:rPr kumimoji="0" lang="ko-KR" altLang="en-US" dirty="0" err="1" smtClean="0">
                <a:latin typeface="+mn-ea"/>
                <a:ea typeface="+mn-ea"/>
              </a:rPr>
              <a:t>스택</a:t>
            </a:r>
            <a:r>
              <a:rPr kumimoji="0" lang="en-US" altLang="ko-KR" dirty="0" smtClean="0">
                <a:latin typeface="+mn-ea"/>
                <a:ea typeface="+mn-ea"/>
              </a:rPr>
              <a:t>, </a:t>
            </a:r>
            <a:r>
              <a:rPr kumimoji="0" lang="ko-KR" altLang="en-US" dirty="0" smtClean="0">
                <a:latin typeface="+mn-ea"/>
                <a:ea typeface="+mn-ea"/>
              </a:rPr>
              <a:t>큐 등은 선형 구조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eaLnBrk="1" hangingPunct="1"/>
            <a:endParaRPr kumimoji="0" lang="en-US" altLang="ko-KR" dirty="0" smtClean="0">
              <a:latin typeface="+mn-ea"/>
              <a:ea typeface="+mn-ea"/>
            </a:endParaRPr>
          </a:p>
          <a:p>
            <a:pPr eaLnBrk="1" hangingPunct="1"/>
            <a:r>
              <a:rPr kumimoji="0" lang="ko-KR" altLang="en-US" dirty="0" err="1" smtClean="0">
                <a:latin typeface="+mn-ea"/>
                <a:ea typeface="+mn-ea"/>
              </a:rPr>
              <a:t>트리는</a:t>
            </a:r>
            <a:r>
              <a:rPr kumimoji="0" lang="ko-KR" altLang="en-US" dirty="0" smtClean="0">
                <a:latin typeface="+mn-ea"/>
                <a:ea typeface="+mn-ea"/>
              </a:rPr>
              <a:t> 부모</a:t>
            </a:r>
            <a:r>
              <a:rPr kumimoji="0" lang="en-US" altLang="ko-KR" dirty="0" smtClean="0">
                <a:latin typeface="+mn-ea"/>
                <a:ea typeface="+mn-ea"/>
              </a:rPr>
              <a:t>-</a:t>
            </a:r>
            <a:r>
              <a:rPr kumimoji="0" lang="ko-KR" altLang="en-US" dirty="0" smtClean="0">
                <a:latin typeface="+mn-ea"/>
                <a:ea typeface="+mn-ea"/>
              </a:rPr>
              <a:t>자식 관계의 </a:t>
            </a:r>
            <a:r>
              <a:rPr kumimoji="0" lang="ko-KR" altLang="en-US" dirty="0" err="1" smtClean="0">
                <a:latin typeface="+mn-ea"/>
                <a:ea typeface="+mn-ea"/>
              </a:rPr>
              <a:t>노드들로</a:t>
            </a:r>
            <a:r>
              <a:rPr kumimoji="0" lang="ko-KR" altLang="en-US" dirty="0" smtClean="0">
                <a:latin typeface="+mn-ea"/>
                <a:ea typeface="+mn-ea"/>
              </a:rPr>
              <a:t>  이루어진다</a:t>
            </a:r>
            <a:r>
              <a:rPr kumimoji="0" lang="en-US" altLang="ko-KR" dirty="0" smtClean="0">
                <a:latin typeface="+mn-ea"/>
                <a:ea typeface="+mn-ea"/>
              </a:rPr>
              <a:t>.</a:t>
            </a:r>
          </a:p>
          <a:p>
            <a:pPr eaLnBrk="1" hangingPunct="1"/>
            <a:endParaRPr kumimoji="0" lang="en-US" altLang="ko-KR" dirty="0" smtClean="0">
              <a:latin typeface="+mn-ea"/>
              <a:ea typeface="+mn-ea"/>
            </a:endParaRPr>
          </a:p>
          <a:p>
            <a:pPr eaLnBrk="1" hangingPunct="1"/>
            <a:r>
              <a:rPr kumimoji="0" lang="ko-KR" altLang="en-US" dirty="0" smtClean="0">
                <a:latin typeface="+mn-ea"/>
                <a:ea typeface="+mn-ea"/>
              </a:rPr>
              <a:t>응용분야</a:t>
            </a:r>
            <a:r>
              <a:rPr kumimoji="0" lang="en-US" altLang="ko-KR" dirty="0" smtClean="0">
                <a:latin typeface="+mn-ea"/>
                <a:ea typeface="+mn-ea"/>
              </a:rPr>
              <a:t>:</a:t>
            </a:r>
          </a:p>
          <a:p>
            <a:pPr lvl="1" eaLnBrk="1" hangingPunct="1"/>
            <a:r>
              <a:rPr kumimoji="0" lang="ko-KR" altLang="en-US" dirty="0" smtClean="0">
                <a:latin typeface="+mn-ea"/>
                <a:ea typeface="+mn-ea"/>
              </a:rPr>
              <a:t>계층적인 조직 표현</a:t>
            </a:r>
          </a:p>
          <a:p>
            <a:pPr lvl="1" eaLnBrk="1" hangingPunct="1"/>
            <a:r>
              <a:rPr kumimoji="0" lang="ko-KR" altLang="en-US" dirty="0" smtClean="0">
                <a:latin typeface="+mn-ea"/>
                <a:ea typeface="+mn-ea"/>
              </a:rPr>
              <a:t>컴퓨터 디스크의 </a:t>
            </a:r>
            <a:r>
              <a:rPr kumimoji="0" lang="ko-KR" altLang="en-US" dirty="0" err="1" smtClean="0">
                <a:latin typeface="+mn-ea"/>
                <a:ea typeface="+mn-ea"/>
              </a:rPr>
              <a:t>디렉토리</a:t>
            </a:r>
            <a:r>
              <a:rPr kumimoji="0" lang="ko-KR" altLang="en-US" dirty="0" smtClean="0">
                <a:latin typeface="+mn-ea"/>
                <a:ea typeface="+mn-ea"/>
              </a:rPr>
              <a:t> 구조</a:t>
            </a:r>
          </a:p>
          <a:p>
            <a:pPr lvl="1" eaLnBrk="1" hangingPunct="1"/>
            <a:r>
              <a:rPr kumimoji="0" lang="ko-KR" altLang="en-US" dirty="0" smtClean="0">
                <a:latin typeface="+mn-ea"/>
                <a:ea typeface="+mn-ea"/>
              </a:rPr>
              <a:t>인공지능에서의 </a:t>
            </a:r>
            <a:r>
              <a:rPr kumimoji="0" lang="ko-KR" altLang="en-US" dirty="0" err="1" smtClean="0">
                <a:latin typeface="+mn-ea"/>
                <a:ea typeface="+mn-ea"/>
              </a:rPr>
              <a:t>결정트리</a:t>
            </a:r>
            <a:r>
              <a:rPr kumimoji="0" lang="ko-KR" altLang="en-US" dirty="0" smtClean="0">
                <a:latin typeface="+mn-ea"/>
                <a:ea typeface="+mn-ea"/>
              </a:rPr>
              <a:t> </a:t>
            </a:r>
            <a:r>
              <a:rPr kumimoji="0" lang="en-US" altLang="ko-KR" dirty="0" smtClean="0">
                <a:latin typeface="+mn-ea"/>
                <a:ea typeface="+mn-ea"/>
              </a:rPr>
              <a:t>(decision tree)</a:t>
            </a:r>
          </a:p>
          <a:p>
            <a:pPr lvl="1" eaLnBrk="1" hangingPunct="1"/>
            <a:endParaRPr lang="en-US" altLang="ko-KR" dirty="0">
              <a:latin typeface="+mn-ea"/>
              <a:ea typeface="+mn-ea"/>
            </a:endParaRPr>
          </a:p>
          <a:p>
            <a:pPr lvl="1" eaLnBrk="1" hangingPunct="1"/>
            <a:r>
              <a:rPr kumimoji="0" lang="ko-KR" altLang="en-US" dirty="0" smtClean="0">
                <a:latin typeface="+mn-ea"/>
                <a:ea typeface="+mn-ea"/>
              </a:rPr>
              <a:t>읽는 방향은 내가 정함</a:t>
            </a:r>
            <a:r>
              <a:rPr kumimoji="0" lang="en-US" altLang="ko-KR" dirty="0" smtClean="0">
                <a:latin typeface="+mn-ea"/>
                <a:ea typeface="+mn-ea"/>
              </a:rPr>
              <a:t>(</a:t>
            </a:r>
            <a:r>
              <a:rPr kumimoji="0" lang="ko-KR" altLang="en-US" dirty="0" err="1" smtClean="0">
                <a:latin typeface="+mn-ea"/>
                <a:ea typeface="+mn-ea"/>
              </a:rPr>
              <a:t>위아ㅐ</a:t>
            </a:r>
            <a:r>
              <a:rPr kumimoji="0" lang="en-US" altLang="ko-KR" dirty="0" smtClean="0">
                <a:latin typeface="+mn-ea"/>
                <a:ea typeface="+mn-ea"/>
              </a:rPr>
              <a:t>, </a:t>
            </a:r>
            <a:r>
              <a:rPr kumimoji="0" lang="ko-KR" altLang="en-US" dirty="0" err="1" smtClean="0">
                <a:latin typeface="+mn-ea"/>
                <a:ea typeface="+mn-ea"/>
              </a:rPr>
              <a:t>ㅏ래ㅟ</a:t>
            </a:r>
            <a:r>
              <a:rPr kumimoji="0" lang="en-US" altLang="ko-KR" dirty="0" smtClean="0">
                <a:latin typeface="+mn-ea"/>
                <a:ea typeface="+mn-ea"/>
              </a:rPr>
              <a:t>)</a:t>
            </a:r>
          </a:p>
          <a:p>
            <a:pPr lvl="1" eaLnBrk="1" hangingPunct="1"/>
            <a:endParaRPr kumimoji="0" lang="en-US" altLang="ko-KR" dirty="0" smtClean="0">
              <a:latin typeface="+mn-ea"/>
              <a:ea typeface="+mn-ea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</p:txBody>
      </p:sp>
      <p:sp>
        <p:nvSpPr>
          <p:cNvPr id="5124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25" name="Picture 219" descr="C:\Users\chun\AppData\Local\Microsoft\Windows\Temporary Internet Files\Content.IE5\FJLV4IVE\MC900417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2889250"/>
            <a:ext cx="251142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179513"/>
            <a:ext cx="8145463" cy="9890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배열표현법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모든 이진 </a:t>
            </a:r>
            <a:r>
              <a:rPr lang="ko-KR" altLang="en-US" dirty="0" err="1" smtClean="0">
                <a:latin typeface="+mn-ea"/>
                <a:ea typeface="+mn-ea"/>
              </a:rPr>
              <a:t>트리를</a:t>
            </a:r>
            <a:r>
              <a:rPr lang="ko-KR" altLang="en-US" dirty="0" smtClean="0">
                <a:latin typeface="+mn-ea"/>
                <a:ea typeface="+mn-ea"/>
              </a:rPr>
              <a:t> 포화 이진 트리라고 가정하고 각 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err="1" smtClean="0">
                <a:latin typeface="+mn-ea"/>
                <a:ea typeface="+mn-ea"/>
              </a:rPr>
              <a:t>노드에</a:t>
            </a:r>
            <a:r>
              <a:rPr lang="ko-KR" altLang="en-US" dirty="0" smtClean="0">
                <a:latin typeface="+mn-ea"/>
                <a:ea typeface="+mn-ea"/>
              </a:rPr>
              <a:t> 번호를 붙여서 그 번호를 배열의 인덱스로 삼아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데이터를 배열에 저장하는 방법</a:t>
            </a: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배열 표현법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483895"/>
            <a:ext cx="6682227" cy="368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i</a:t>
            </a:r>
            <a:r>
              <a:rPr lang="ko-KR" altLang="en-US" dirty="0" smtClean="0">
                <a:latin typeface="+mn-ea"/>
                <a:ea typeface="+mn-ea"/>
              </a:rPr>
              <a:t>의 부모 </a:t>
            </a:r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인텍스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</a:t>
            </a:r>
            <a:r>
              <a:rPr lang="en-US" altLang="ko-KR" dirty="0" err="1" smtClean="0">
                <a:latin typeface="+mn-ea"/>
                <a:ea typeface="+mn-ea"/>
              </a:rPr>
              <a:t>i</a:t>
            </a:r>
            <a:r>
              <a:rPr lang="en-US" altLang="ko-KR" dirty="0" smtClean="0">
                <a:latin typeface="+mn-ea"/>
                <a:ea typeface="+mn-ea"/>
              </a:rPr>
              <a:t>/2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i</a:t>
            </a:r>
            <a:r>
              <a:rPr lang="ko-KR" altLang="en-US" dirty="0" smtClean="0">
                <a:latin typeface="+mn-ea"/>
                <a:ea typeface="+mn-ea"/>
              </a:rPr>
              <a:t>의 왼쪽 자식 </a:t>
            </a:r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인텍스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2i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i</a:t>
            </a:r>
            <a:r>
              <a:rPr lang="ko-KR" altLang="en-US" dirty="0" smtClean="0">
                <a:latin typeface="+mn-ea"/>
                <a:ea typeface="+mn-ea"/>
              </a:rPr>
              <a:t>의 오른쪽 자식 </a:t>
            </a:r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인텍스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2i+1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부모와 자식 인덱스 관계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158970"/>
            <a:ext cx="3354912" cy="313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5652" y="1178750"/>
            <a:ext cx="8229600" cy="4526280"/>
          </a:xfrm>
        </p:spPr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링크 표현법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포인터를 이용하여 </a:t>
            </a:r>
            <a:r>
              <a:rPr lang="ko-KR" altLang="en-US" dirty="0" err="1">
                <a:latin typeface="Trebuchet MS" pitchFamily="34" charset="0"/>
              </a:rPr>
              <a:t>부모노드가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ko-KR" altLang="en-US" dirty="0" err="1">
                <a:latin typeface="Trebuchet MS" pitchFamily="34" charset="0"/>
              </a:rPr>
              <a:t>자식노드를</a:t>
            </a:r>
            <a:r>
              <a:rPr lang="ko-KR" altLang="en-US" dirty="0">
                <a:latin typeface="Trebuchet MS" pitchFamily="34" charset="0"/>
              </a:rPr>
              <a:t> 가리키게 하는 방법</a:t>
            </a:r>
          </a:p>
          <a:p>
            <a:endParaRPr lang="ko-KR" altLang="en-US" dirty="0"/>
          </a:p>
        </p:txBody>
      </p:sp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링크 표현법</a:t>
            </a: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476250" y="1403350"/>
            <a:ext cx="8326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957558"/>
            <a:ext cx="6012392" cy="471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노드는 구조체로 표현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링크는 포인터로 표현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링크의 구현</a:t>
            </a:r>
          </a:p>
        </p:txBody>
      </p:sp>
      <p:sp>
        <p:nvSpPr>
          <p:cNvPr id="26628" name="직사각형 3"/>
          <p:cNvSpPr>
            <a:spLocks noChangeArrowheads="1"/>
          </p:cNvSpPr>
          <p:nvPr/>
        </p:nvSpPr>
        <p:spPr bwMode="auto">
          <a:xfrm>
            <a:off x="701674" y="2819400"/>
            <a:ext cx="8010785" cy="120015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{</a:t>
            </a:r>
          </a:p>
          <a:p>
            <a:pPr algn="l" eaLnBrk="1" hangingPunct="1"/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data;</a:t>
            </a:r>
          </a:p>
          <a:p>
            <a:pPr algn="l" eaLnBrk="1" hangingPunct="1"/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 *left, *right;</a:t>
            </a:r>
          </a:p>
          <a:p>
            <a:pPr algn="l" eaLnBrk="1" hangingPunct="1"/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} </a:t>
            </a:r>
            <a:r>
              <a:rPr lang="en-US" altLang="ko-KR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431800" y="998538"/>
            <a:ext cx="8326438" cy="54705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memory.h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data;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*left, *right;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}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n1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/  |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n3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 main()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,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,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n3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n3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7651" name="Rectangle 7"/>
          <p:cNvSpPr txBox="1"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표현법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20904" y="998538"/>
            <a:ext cx="8326438" cy="4031873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-&gt;data = 10;    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첫번째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노드를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-&gt;left =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-&gt;right =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n3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-&gt;data = 20;    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두번째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노드를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설정한다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n2-&gt;left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= NULL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-&gt;right = NULL;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n3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-&gt;data = 30;    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세번째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노드를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n3-&gt;left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= NULL;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n3-&gt;right = NULL;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}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/*</a:t>
            </a:r>
          </a:p>
          <a:p>
            <a:pPr algn="l" eaLnBrk="1" hangingPunct="1"/>
            <a:r>
              <a:rPr lang="en-US" altLang="ko-KR" sz="1600" dirty="0" err="1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TreeNode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*n4;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N4 = (*</a:t>
            </a:r>
            <a:r>
              <a:rPr lang="en-US" altLang="ko-KR" sz="1600" dirty="0" err="1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TreeNode</a:t>
            </a:r>
            <a:r>
              <a:rPr lang="en-US" altLang="ko-KR" sz="160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순회</a:t>
            </a:r>
            <a:r>
              <a:rPr lang="en-US" altLang="ko-KR" smtClean="0">
                <a:latin typeface="Trebuchet MS" pitchFamily="34" charset="0"/>
              </a:rPr>
              <a:t>(traversal): </a:t>
            </a:r>
            <a:r>
              <a:rPr lang="ko-KR" altLang="en-US" smtClean="0">
                <a:latin typeface="Trebuchet MS" pitchFamily="34" charset="0"/>
              </a:rPr>
              <a:t>트리의 노드들을 체계적으로 방문하는 것</a:t>
            </a:r>
          </a:p>
          <a:p>
            <a:pPr eaLnBrk="1" hangingPunct="1"/>
            <a:r>
              <a:rPr lang="en-US" altLang="ko-KR" smtClean="0">
                <a:latin typeface="Trebuchet MS" pitchFamily="34" charset="0"/>
              </a:rPr>
              <a:t>3</a:t>
            </a:r>
            <a:r>
              <a:rPr lang="ko-KR" altLang="en-US" smtClean="0">
                <a:latin typeface="Trebuchet MS" pitchFamily="34" charset="0"/>
              </a:rPr>
              <a:t>가지의 기본적인 순회방법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전위순회</a:t>
            </a:r>
            <a:r>
              <a:rPr lang="en-US" altLang="ko-KR" smtClean="0">
                <a:latin typeface="Trebuchet MS" pitchFamily="34" charset="0"/>
              </a:rPr>
              <a:t>(preorder traversal)    : VLR </a:t>
            </a:r>
          </a:p>
          <a:p>
            <a:pPr lvl="2" eaLnBrk="1" hangingPunct="1"/>
            <a:r>
              <a:rPr lang="ko-KR" altLang="en-US" smtClean="0">
                <a:latin typeface="Trebuchet MS" pitchFamily="34" charset="0"/>
              </a:rPr>
              <a:t>자손노드보다 루트노드를 먼저 방문한다</a:t>
            </a:r>
            <a:r>
              <a:rPr lang="en-US" altLang="ko-KR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중위순회</a:t>
            </a:r>
            <a:r>
              <a:rPr lang="en-US" altLang="ko-KR" smtClean="0">
                <a:latin typeface="Trebuchet MS" pitchFamily="34" charset="0"/>
              </a:rPr>
              <a:t>(inorder traversal)  : LVR </a:t>
            </a:r>
          </a:p>
          <a:p>
            <a:pPr lvl="2" eaLnBrk="1" hangingPunct="1"/>
            <a:r>
              <a:rPr lang="ko-KR" altLang="en-US" smtClean="0">
                <a:latin typeface="Trebuchet MS" pitchFamily="34" charset="0"/>
              </a:rPr>
              <a:t>왼쪽 자손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루트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오른쪽 자손 순으로 방문한다</a:t>
            </a:r>
            <a:r>
              <a:rPr lang="en-US" altLang="ko-KR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후위순회</a:t>
            </a:r>
            <a:r>
              <a:rPr lang="en-US" altLang="ko-KR" smtClean="0">
                <a:latin typeface="Trebuchet MS" pitchFamily="34" charset="0"/>
              </a:rPr>
              <a:t>(postorder traversal) : LRV</a:t>
            </a:r>
          </a:p>
          <a:p>
            <a:pPr lvl="2" eaLnBrk="1" hangingPunct="1"/>
            <a:r>
              <a:rPr lang="ko-KR" altLang="en-US" smtClean="0">
                <a:latin typeface="Trebuchet MS" pitchFamily="34" charset="0"/>
              </a:rPr>
              <a:t>루트노드보다 자손을 먼저 방문한다</a:t>
            </a:r>
            <a:r>
              <a:rPr lang="en-US" altLang="ko-KR" smtClean="0">
                <a:latin typeface="Trebuchet MS" pitchFamily="34" charset="0"/>
              </a:rPr>
              <a:t>.</a:t>
            </a:r>
          </a:p>
          <a:p>
            <a:pPr lvl="1" eaLnBrk="1" hangingPunct="1"/>
            <a:endParaRPr lang="en-US" altLang="ko-KR" smtClean="0">
              <a:latin typeface="Trebuchet MS" pitchFamily="34" charset="0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72" y="4104075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 순회</a:t>
            </a:r>
          </a:p>
        </p:txBody>
      </p:sp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725" name="_x148373208" descr="EMB0000118036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024188"/>
            <a:ext cx="301625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960688"/>
            <a:ext cx="3505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전위순회 프로그램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preorder(x)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print DATA(x);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preorder(LEFT(x));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preorder(RIGHT(x));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구조화된 문서출력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grpSp>
        <p:nvGrpSpPr>
          <p:cNvPr id="3" name="Organization Chart 2"/>
          <p:cNvGrpSpPr>
            <a:grpSpLocks/>
          </p:cNvGrpSpPr>
          <p:nvPr/>
        </p:nvGrpSpPr>
        <p:grpSpPr bwMode="auto">
          <a:xfrm>
            <a:off x="971550" y="2933700"/>
            <a:ext cx="6170613" cy="2252663"/>
            <a:chOff x="810" y="2154"/>
            <a:chExt cx="3887" cy="1419"/>
          </a:xfrm>
        </p:grpSpPr>
        <p:cxnSp>
          <p:nvCxnSpPr>
            <p:cNvPr id="1028" name="_s1028"/>
            <p:cNvCxnSpPr>
              <a:cxnSpLocks noChangeShapeType="1"/>
              <a:stCxn id="14" idx="0"/>
              <a:endCxn id="7" idx="2"/>
            </p:cNvCxnSpPr>
            <p:nvPr/>
          </p:nvCxnSpPr>
          <p:spPr bwMode="auto">
            <a:xfrm rot="5400000" flipH="1">
              <a:off x="4226" y="2979"/>
              <a:ext cx="204" cy="255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3" idx="0"/>
              <a:endCxn id="7" idx="2"/>
            </p:cNvCxnSpPr>
            <p:nvPr/>
          </p:nvCxnSpPr>
          <p:spPr bwMode="auto">
            <a:xfrm rot="16200000">
              <a:off x="3928" y="2937"/>
              <a:ext cx="204" cy="340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2" idx="0"/>
              <a:endCxn id="6" idx="2"/>
            </p:cNvCxnSpPr>
            <p:nvPr/>
          </p:nvCxnSpPr>
          <p:spPr bwMode="auto">
            <a:xfrm rot="5400000" flipH="1">
              <a:off x="2942" y="2842"/>
              <a:ext cx="187" cy="566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rot="16200000">
              <a:off x="2660" y="3124"/>
              <a:ext cx="18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16200000">
              <a:off x="2376" y="2841"/>
              <a:ext cx="187" cy="567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9" idx="0"/>
              <a:endCxn id="5" idx="2"/>
            </p:cNvCxnSpPr>
            <p:nvPr/>
          </p:nvCxnSpPr>
          <p:spPr bwMode="auto">
            <a:xfrm rot="5400000" flipH="1">
              <a:off x="1413" y="3011"/>
              <a:ext cx="186" cy="228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16200000">
              <a:off x="1130" y="2955"/>
              <a:ext cx="186" cy="339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3411" y="1909"/>
              <a:ext cx="296" cy="1283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2687" y="2469"/>
              <a:ext cx="295" cy="164"/>
            </a:xfrm>
            <a:prstGeom prst="bentConnector3">
              <a:avLst>
                <a:gd name="adj1" fmla="val 2440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_s1037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rot="16200000">
              <a:off x="2007" y="1788"/>
              <a:ext cx="296" cy="1525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_s1038"/>
            <p:cNvSpPr>
              <a:spLocks noChangeArrowheads="1"/>
            </p:cNvSpPr>
            <p:nvPr/>
          </p:nvSpPr>
          <p:spPr bwMode="auto">
            <a:xfrm>
              <a:off x="2509" y="2154"/>
              <a:ext cx="816" cy="24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5" name="_s1039"/>
            <p:cNvSpPr>
              <a:spLocks noChangeArrowheads="1"/>
            </p:cNvSpPr>
            <p:nvPr/>
          </p:nvSpPr>
          <p:spPr bwMode="auto">
            <a:xfrm>
              <a:off x="810" y="2699"/>
              <a:ext cx="1163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자료구조와 알고리즘이란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?</a:t>
              </a:r>
            </a:p>
          </p:txBody>
        </p:sp>
        <p:sp>
          <p:nvSpPr>
            <p:cNvPr id="6" name="_s1040"/>
            <p:cNvSpPr>
              <a:spLocks noChangeArrowheads="1"/>
            </p:cNvSpPr>
            <p:nvPr/>
          </p:nvSpPr>
          <p:spPr bwMode="auto">
            <a:xfrm>
              <a:off x="2313" y="2698"/>
              <a:ext cx="879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기초적인 자료구조</a:t>
              </a:r>
            </a:p>
          </p:txBody>
        </p:sp>
        <p:sp>
          <p:nvSpPr>
            <p:cNvPr id="7" name="_s1041"/>
            <p:cNvSpPr>
              <a:spLocks noChangeArrowheads="1"/>
            </p:cNvSpPr>
            <p:nvPr/>
          </p:nvSpPr>
          <p:spPr bwMode="auto">
            <a:xfrm>
              <a:off x="3816" y="2699"/>
              <a:ext cx="768" cy="29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고급자료구조</a:t>
              </a:r>
            </a:p>
          </p:txBody>
        </p:sp>
        <p:sp>
          <p:nvSpPr>
            <p:cNvPr id="8" name="_s1042"/>
            <p:cNvSpPr>
              <a:spLocks noChangeArrowheads="1"/>
            </p:cNvSpPr>
            <p:nvPr/>
          </p:nvSpPr>
          <p:spPr bwMode="auto">
            <a:xfrm>
              <a:off x="810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9" name="_s1043"/>
            <p:cNvSpPr>
              <a:spLocks noChangeArrowheads="1"/>
            </p:cNvSpPr>
            <p:nvPr/>
          </p:nvSpPr>
          <p:spPr bwMode="auto">
            <a:xfrm>
              <a:off x="1377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알고리즘</a:t>
              </a:r>
            </a:p>
          </p:txBody>
        </p:sp>
        <p:sp>
          <p:nvSpPr>
            <p:cNvPr id="10" name="_s1044"/>
            <p:cNvSpPr>
              <a:spLocks noChangeArrowheads="1"/>
            </p:cNvSpPr>
            <p:nvPr/>
          </p:nvSpPr>
          <p:spPr bwMode="auto">
            <a:xfrm>
              <a:off x="1943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스택</a:t>
              </a:r>
            </a:p>
          </p:txBody>
        </p:sp>
        <p:sp>
          <p:nvSpPr>
            <p:cNvPr id="11" name="_s1045"/>
            <p:cNvSpPr>
              <a:spLocks noChangeArrowheads="1"/>
            </p:cNvSpPr>
            <p:nvPr/>
          </p:nvSpPr>
          <p:spPr bwMode="auto">
            <a:xfrm>
              <a:off x="2510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큐</a:t>
              </a:r>
            </a:p>
          </p:txBody>
        </p:sp>
        <p:sp>
          <p:nvSpPr>
            <p:cNvPr id="12" name="_s1046"/>
            <p:cNvSpPr>
              <a:spLocks noChangeArrowheads="1"/>
            </p:cNvSpPr>
            <p:nvPr/>
          </p:nvSpPr>
          <p:spPr bwMode="auto">
            <a:xfrm>
              <a:off x="3076" y="3218"/>
              <a:ext cx="485" cy="354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2.3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리스트</a:t>
              </a:r>
            </a:p>
          </p:txBody>
        </p:sp>
        <p:sp>
          <p:nvSpPr>
            <p:cNvPr id="13" name="_s1047"/>
            <p:cNvSpPr>
              <a:spLocks noChangeArrowheads="1"/>
            </p:cNvSpPr>
            <p:nvPr/>
          </p:nvSpPr>
          <p:spPr bwMode="auto">
            <a:xfrm>
              <a:off x="3617" y="3209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트리</a:t>
              </a:r>
            </a:p>
          </p:txBody>
        </p:sp>
        <p:sp>
          <p:nvSpPr>
            <p:cNvPr id="14" name="_s1048"/>
            <p:cNvSpPr>
              <a:spLocks noChangeArrowheads="1"/>
            </p:cNvSpPr>
            <p:nvPr/>
          </p:nvSpPr>
          <p:spPr bwMode="auto">
            <a:xfrm>
              <a:off x="4212" y="3209"/>
              <a:ext cx="485" cy="358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그래프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회사의 조직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33845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</a:t>
            </a:r>
          </a:p>
        </p:txBody>
      </p:sp>
      <p:sp>
        <p:nvSpPr>
          <p:cNvPr id="3277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2774" name="_x149530592" descr="EMB0000118036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960688"/>
            <a:ext cx="3179762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913063"/>
            <a:ext cx="34385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 알고리즘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inorder(x)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inorder(LEFT(x));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inorder(RIGHT(x));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수식 트리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중위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pic>
        <p:nvPicPr>
          <p:cNvPr id="34820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573338"/>
            <a:ext cx="3162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</a:t>
            </a:r>
          </a:p>
        </p:txBody>
      </p:sp>
      <p:sp>
        <p:nvSpPr>
          <p:cNvPr id="3584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5848" name="_x148371608" descr="EMB0000118036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913063"/>
            <a:ext cx="320516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1463"/>
            <a:ext cx="39052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 알고리즘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postorder(x)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postorder(LEFT(x));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postorder(RIGHT(x));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디렉토리 용량 계산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73905"/>
            <a:ext cx="4455495" cy="296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typedef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data;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	 15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 4		 20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	1	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={4, &amp;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={20, &amp;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n6</a:t>
            </a:r>
            <a:r>
              <a:rPr lang="en-US" altLang="ko-KR" sz="1600" dirty="0" smtClean="0">
                <a:latin typeface="Trebuchet MS" pitchFamily="34" charset="0"/>
              </a:rPr>
              <a:t>={15, &amp;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*root= &amp;</a:t>
            </a:r>
            <a:r>
              <a:rPr lang="en-US" altLang="ko-KR" sz="1600" dirty="0" err="1" smtClean="0">
                <a:latin typeface="Trebuchet MS" pitchFamily="34" charset="0"/>
              </a:rPr>
              <a:t>n6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순회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36563" y="1403350"/>
            <a:ext cx="8326437" cy="40322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중위 순회</a:t>
            </a: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전위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91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</a:t>
            </a:r>
            <a:r>
              <a:rPr lang="ko-KR" altLang="en-US" sz="1600" dirty="0" smtClean="0">
                <a:latin typeface="Trebuchet MS" pitchFamily="34" charset="0"/>
              </a:rPr>
              <a:t>후위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 ( 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root-&gt;left );	// </a:t>
            </a:r>
            <a:r>
              <a:rPr lang="ko-KR" altLang="en-US" sz="1600" dirty="0" smtClean="0">
                <a:latin typeface="Trebuchet MS" pitchFamily="34" charset="0"/>
              </a:rPr>
              <a:t>왼쪽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root-&gt;right );	// </a:t>
            </a:r>
            <a:r>
              <a:rPr lang="ko-KR" altLang="en-US" sz="1600" dirty="0" smtClean="0">
                <a:latin typeface="Trebuchet MS" pitchFamily="34" charset="0"/>
              </a:rPr>
              <a:t>오른쪽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("%d", root-&gt;data ); 	// </a:t>
            </a:r>
            <a:r>
              <a:rPr lang="ko-KR" altLang="en-US" sz="1600" dirty="0" err="1" smtClean="0">
                <a:latin typeface="Trebuchet MS" pitchFamily="34" charset="0"/>
              </a:rPr>
              <a:t>노드</a:t>
            </a:r>
            <a:r>
              <a:rPr lang="ko-KR" altLang="en-US" sz="1600" dirty="0" smtClean="0">
                <a:latin typeface="Trebuchet MS" pitchFamily="34" charset="0"/>
              </a:rPr>
              <a:t> 방문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void main()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inorder</a:t>
            </a:r>
            <a:r>
              <a:rPr lang="en-US" altLang="ko-KR" sz="1600" dirty="0" smtClean="0">
                <a:latin typeface="Trebuchet MS" pitchFamily="34" charset="0"/>
              </a:rPr>
              <a:t>(root);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preorder(root);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(root);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레벨 순회</a:t>
            </a:r>
            <a:endParaRPr lang="en-US" altLang="ko-KR" smtClean="0"/>
          </a:p>
        </p:txBody>
      </p:sp>
      <p:sp>
        <p:nvSpPr>
          <p:cNvPr id="41987" name="내용 개체 틀 2"/>
          <p:cNvSpPr txBox="1">
            <a:spLocks/>
          </p:cNvSpPr>
          <p:nvPr/>
        </p:nvSpPr>
        <p:spPr bwMode="auto">
          <a:xfrm>
            <a:off x="457200" y="1600200"/>
            <a:ext cx="3305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레벨 순회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(level order)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는 각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노드를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레벨 순으로 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검사하는 순회 방법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지금까지의 순회 법이 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스택을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사용했던 것에 비해 레벨 순회는 큐를 사용하는 순회 법이다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060459"/>
            <a:ext cx="4558052" cy="33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53825"/>
            <a:ext cx="4554602" cy="302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fontAlgn="base" hangingPunct="1">
              <a:defRPr/>
            </a:pPr>
            <a:r>
              <a:rPr lang="en-US" altLang="ko-KR" b="1" dirty="0" err="1" smtClean="0">
                <a:latin typeface="Trebuchet MS" pitchFamily="34" charset="0"/>
              </a:rPr>
              <a:t>level_order</a:t>
            </a:r>
            <a:r>
              <a:rPr lang="en-US" altLang="ko-KR" b="1" dirty="0" smtClean="0">
                <a:latin typeface="Trebuchet MS" pitchFamily="34" charset="0"/>
              </a:rPr>
              <a:t>(root)	//p.274</a:t>
            </a:r>
            <a:endParaRPr lang="en-US" altLang="ko-KR" dirty="0" smtClean="0">
              <a:latin typeface="Trebuchet MS" pitchFamily="34" charset="0"/>
            </a:endParaRPr>
          </a:p>
          <a:p>
            <a:pPr eaLnBrk="1" fontAlgn="base" hangingPunct="1">
              <a:defRPr/>
            </a:pPr>
            <a:endParaRPr lang="en-US" altLang="ko-KR" dirty="0" smtClean="0">
              <a:latin typeface="Trebuchet MS" pitchFamily="34" charset="0"/>
            </a:endParaRP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initialize queue;		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err="1" smtClean="0">
                <a:latin typeface="Trebuchet MS" pitchFamily="34" charset="0"/>
              </a:rPr>
              <a:t>enqueue</a:t>
            </a:r>
            <a:r>
              <a:rPr lang="en-US" altLang="ko-KR" dirty="0" smtClean="0">
                <a:latin typeface="Trebuchet MS" pitchFamily="34" charset="0"/>
              </a:rPr>
              <a:t>(queue, root); 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while </a:t>
            </a:r>
            <a:r>
              <a:rPr lang="en-US" altLang="ko-KR" dirty="0" err="1" smtClean="0">
                <a:latin typeface="Trebuchet MS" pitchFamily="34" charset="0"/>
              </a:rPr>
              <a:t>is_empty</a:t>
            </a:r>
            <a:r>
              <a:rPr lang="en-US" altLang="ko-KR" dirty="0" smtClean="0">
                <a:latin typeface="Trebuchet MS" pitchFamily="34" charset="0"/>
              </a:rPr>
              <a:t>(queue)≠TRUE do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	x← </a:t>
            </a:r>
            <a:r>
              <a:rPr lang="en-US" altLang="ko-KR" dirty="0" err="1" smtClean="0">
                <a:latin typeface="Trebuchet MS" pitchFamily="34" charset="0"/>
              </a:rPr>
              <a:t>dequeue</a:t>
            </a:r>
            <a:r>
              <a:rPr lang="en-US" altLang="ko-KR" dirty="0" smtClean="0">
                <a:latin typeface="Trebuchet MS" pitchFamily="34" charset="0"/>
              </a:rPr>
              <a:t>(queue);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	if( </a:t>
            </a:r>
            <a:r>
              <a:rPr lang="en-US" altLang="ko-KR" dirty="0" err="1" smtClean="0">
                <a:latin typeface="Trebuchet MS" pitchFamily="34" charset="0"/>
              </a:rPr>
              <a:t>x≠NULL</a:t>
            </a:r>
            <a:r>
              <a:rPr lang="en-US" altLang="ko-KR" dirty="0" smtClean="0">
                <a:latin typeface="Trebuchet MS" pitchFamily="34" charset="0"/>
              </a:rPr>
              <a:t>) then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		print DATA(x);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en-US" altLang="ko-KR" dirty="0" err="1" smtClean="0">
                <a:latin typeface="Trebuchet MS" pitchFamily="34" charset="0"/>
              </a:rPr>
              <a:t>enqueue</a:t>
            </a:r>
            <a:r>
              <a:rPr lang="en-US" altLang="ko-KR" dirty="0" smtClean="0">
                <a:latin typeface="Trebuchet MS" pitchFamily="34" charset="0"/>
              </a:rPr>
              <a:t>(queue, LEFT(x));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en-US" altLang="ko-KR" dirty="0" err="1" smtClean="0">
                <a:latin typeface="Trebuchet MS" pitchFamily="34" charset="0"/>
              </a:rPr>
              <a:t>enqueue</a:t>
            </a:r>
            <a:r>
              <a:rPr lang="en-US" altLang="ko-KR" dirty="0" smtClean="0">
                <a:latin typeface="Trebuchet MS" pitchFamily="34" charset="0"/>
              </a:rPr>
              <a:t>(queue, RIGHT(x));	</a:t>
            </a:r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수식트리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err="1" smtClean="0">
                <a:latin typeface="+mn-ea"/>
                <a:ea typeface="+mn-ea"/>
              </a:rPr>
              <a:t>산술식을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트리형태로</a:t>
            </a:r>
            <a:r>
              <a:rPr lang="ko-KR" altLang="en-US" dirty="0" smtClean="0">
                <a:latin typeface="+mn-ea"/>
                <a:ea typeface="+mn-ea"/>
              </a:rPr>
              <a:t> 표현한 것</a:t>
            </a:r>
          </a:p>
          <a:p>
            <a:pPr lvl="1" eaLnBrk="1" hangingPunct="1"/>
            <a:r>
              <a:rPr lang="ko-KR" altLang="en-US" dirty="0" err="1" smtClean="0">
                <a:latin typeface="+mn-ea"/>
                <a:ea typeface="+mn-ea"/>
              </a:rPr>
              <a:t>비단말노드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  <a:r>
              <a:rPr lang="en-US" altLang="ko-KR" dirty="0" smtClean="0">
                <a:latin typeface="+mn-ea"/>
                <a:ea typeface="+mn-ea"/>
              </a:rPr>
              <a:t>(operator)</a:t>
            </a:r>
          </a:p>
          <a:p>
            <a:pPr lvl="1" eaLnBrk="1" hangingPunct="1"/>
            <a:r>
              <a:rPr lang="ko-KR" altLang="en-US" dirty="0" err="1" smtClean="0">
                <a:latin typeface="+mn-ea"/>
                <a:ea typeface="+mn-ea"/>
              </a:rPr>
              <a:t>단말노드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err="1" smtClean="0">
                <a:latin typeface="+mn-ea"/>
                <a:ea typeface="+mn-ea"/>
              </a:rPr>
              <a:t>피연산자</a:t>
            </a:r>
            <a:r>
              <a:rPr lang="en-US" altLang="ko-KR" dirty="0" smtClean="0">
                <a:latin typeface="+mn-ea"/>
                <a:ea typeface="+mn-ea"/>
              </a:rPr>
              <a:t>(operand)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수식 트리</a:t>
            </a:r>
          </a:p>
        </p:txBody>
      </p:sp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20" y="2947752"/>
            <a:ext cx="5600920" cy="17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4067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7" y="4667220"/>
            <a:ext cx="7166350" cy="12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29575" cy="18732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후위순회를 사용</a:t>
            </a:r>
          </a:p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서브트리의</a:t>
            </a:r>
            <a:r>
              <a:rPr lang="ko-KR" altLang="en-US" dirty="0" smtClean="0">
                <a:latin typeface="+mn-ea"/>
                <a:ea typeface="+mn-ea"/>
              </a:rPr>
              <a:t> 값을 순환호출로 계산</a:t>
            </a:r>
          </a:p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비단말노드를</a:t>
            </a:r>
            <a:r>
              <a:rPr lang="ko-KR" altLang="en-US" dirty="0" smtClean="0">
                <a:latin typeface="+mn-ea"/>
                <a:ea typeface="+mn-ea"/>
              </a:rPr>
              <a:t> 방문할 때 양쪽 </a:t>
            </a:r>
            <a:r>
              <a:rPr lang="ko-KR" altLang="en-US" dirty="0" err="1" smtClean="0">
                <a:latin typeface="+mn-ea"/>
                <a:ea typeface="+mn-ea"/>
              </a:rPr>
              <a:t>서브트리의</a:t>
            </a:r>
            <a:r>
              <a:rPr lang="ko-KR" altLang="en-US" dirty="0" smtClean="0">
                <a:latin typeface="+mn-ea"/>
                <a:ea typeface="+mn-ea"/>
              </a:rPr>
              <a:t> 값을 </a:t>
            </a:r>
            <a:r>
              <a:rPr lang="ko-KR" altLang="en-US" dirty="0" err="1" smtClean="0">
                <a:latin typeface="+mn-ea"/>
                <a:ea typeface="+mn-ea"/>
              </a:rPr>
              <a:t>노드에</a:t>
            </a:r>
            <a:r>
              <a:rPr lang="ko-KR" altLang="en-US" dirty="0" smtClean="0">
                <a:latin typeface="+mn-ea"/>
                <a:ea typeface="+mn-ea"/>
              </a:rPr>
              <a:t> 저장된 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연산자를 이용하여 계산한다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계산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3519010"/>
            <a:ext cx="3004301" cy="23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알고리즘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927100" y="1808163"/>
            <a:ext cx="7380288" cy="2408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evaluate(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</a:t>
            </a:r>
          </a:p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en-US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= NULL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then return 0;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else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-&gt;left);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y←evaluate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-&gt;right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op←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-&gt;data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return (x op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typedef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data;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 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 *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	1 4 	 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={4,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={'*', &amp;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n6</a:t>
            </a:r>
            <a:r>
              <a:rPr lang="en-US" altLang="ko-KR" sz="1600" dirty="0" smtClean="0">
                <a:latin typeface="Trebuchet MS" pitchFamily="34" charset="0"/>
              </a:rPr>
              <a:t>={'+', &amp;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n7</a:t>
            </a:r>
            <a:r>
              <a:rPr lang="en-US" altLang="ko-KR" sz="1600" dirty="0" smtClean="0">
                <a:latin typeface="Trebuchet MS" pitchFamily="34" charset="0"/>
              </a:rPr>
              <a:t>={'+', &amp;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n6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</a:t>
            </a:r>
            <a:r>
              <a:rPr lang="en-US" altLang="ko-KR" sz="1600" dirty="0" err="1" smtClean="0">
                <a:latin typeface="Trebuchet MS" pitchFamily="34" charset="0"/>
              </a:rPr>
              <a:t>exp</a:t>
            </a:r>
            <a:r>
              <a:rPr lang="en-US" altLang="ko-KR" sz="1600" dirty="0" smtClean="0">
                <a:latin typeface="Trebuchet MS" pitchFamily="34" charset="0"/>
              </a:rPr>
              <a:t>= &amp;</a:t>
            </a:r>
            <a:r>
              <a:rPr lang="en-US" altLang="ko-KR" sz="1600" dirty="0" err="1" smtClean="0">
                <a:latin typeface="Trebuchet MS" pitchFamily="34" charset="0"/>
              </a:rPr>
              <a:t>n7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2"/>
          <p:cNvSpPr>
            <a:spLocks noGrp="1"/>
          </p:cNvSpPr>
          <p:nvPr>
            <p:ph idx="1"/>
          </p:nvPr>
        </p:nvSpPr>
        <p:spPr>
          <a:xfrm>
            <a:off x="431800" y="458788"/>
            <a:ext cx="8229600" cy="616585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evaluate(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*root)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if( root == NULL)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return 0;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if( root-&gt;left == NULL &amp;&amp; root-&gt;right == NULL)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return root-&gt;data;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else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op1</a:t>
            </a:r>
            <a:r>
              <a:rPr lang="en-US" altLang="ko-KR" sz="1600" dirty="0" smtClean="0">
                <a:latin typeface="Trebuchet MS" pitchFamily="34" charset="0"/>
              </a:rPr>
              <a:t> = evaluate(root-&gt;left);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op2</a:t>
            </a:r>
            <a:r>
              <a:rPr lang="en-US" altLang="ko-KR" sz="1600" dirty="0" smtClean="0">
                <a:latin typeface="Trebuchet MS" pitchFamily="34" charset="0"/>
              </a:rPr>
              <a:t> = evaluate(root-&gt;right);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switch(root-&gt;data){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'+':	return </a:t>
            </a:r>
            <a:r>
              <a:rPr lang="en-US" altLang="ko-KR" sz="1600" dirty="0" err="1" smtClean="0">
                <a:latin typeface="Trebuchet MS" pitchFamily="34" charset="0"/>
              </a:rPr>
              <a:t>op1+op2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'-':	return </a:t>
            </a:r>
            <a:r>
              <a:rPr lang="en-US" altLang="ko-KR" sz="1600" dirty="0" err="1" smtClean="0">
                <a:latin typeface="Trebuchet MS" pitchFamily="34" charset="0"/>
              </a:rPr>
              <a:t>op1-op2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'*':	return </a:t>
            </a:r>
            <a:r>
              <a:rPr lang="en-US" altLang="ko-KR" sz="1600" dirty="0" err="1" smtClean="0">
                <a:latin typeface="Trebuchet MS" pitchFamily="34" charset="0"/>
              </a:rPr>
              <a:t>op1</a:t>
            </a:r>
            <a:r>
              <a:rPr lang="en-US" altLang="ko-KR" sz="1600" dirty="0" smtClean="0">
                <a:latin typeface="Trebuchet MS" pitchFamily="34" charset="0"/>
              </a:rPr>
              <a:t>*</a:t>
            </a:r>
            <a:r>
              <a:rPr lang="en-US" altLang="ko-KR" sz="1600" dirty="0" err="1" smtClean="0">
                <a:latin typeface="Trebuchet MS" pitchFamily="34" charset="0"/>
              </a:rPr>
              <a:t>op2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'/':	return </a:t>
            </a:r>
            <a:r>
              <a:rPr lang="en-US" altLang="ko-KR" sz="1600" dirty="0" err="1" smtClean="0">
                <a:latin typeface="Trebuchet MS" pitchFamily="34" charset="0"/>
              </a:rPr>
              <a:t>op1</a:t>
            </a:r>
            <a:r>
              <a:rPr lang="en-US" altLang="ko-KR" sz="1600" dirty="0" smtClean="0">
                <a:latin typeface="Trebuchet MS" pitchFamily="34" charset="0"/>
              </a:rPr>
              <a:t>/</a:t>
            </a:r>
            <a:r>
              <a:rPr lang="en-US" altLang="ko-KR" sz="1600" dirty="0" err="1" smtClean="0">
                <a:latin typeface="Trebuchet MS" pitchFamily="34" charset="0"/>
              </a:rPr>
              <a:t>op2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0;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void main()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("%d", evaluate(</a:t>
            </a:r>
            <a:r>
              <a:rPr lang="en-US" altLang="ko-KR" sz="1600" dirty="0" err="1" smtClean="0">
                <a:latin typeface="Trebuchet MS" pitchFamily="34" charset="0"/>
              </a:rPr>
              <a:t>exp</a:t>
            </a:r>
            <a:r>
              <a:rPr lang="en-US" altLang="ko-KR" sz="1600" dirty="0" smtClean="0">
                <a:latin typeface="Trebuchet MS" pitchFamily="34" charset="0"/>
              </a:rPr>
              <a:t>));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디렉토리의</a:t>
            </a:r>
            <a:r>
              <a:rPr lang="ko-KR" altLang="en-US" dirty="0" smtClean="0">
                <a:latin typeface="+mn-ea"/>
                <a:ea typeface="+mn-ea"/>
              </a:rPr>
              <a:t> 용량을 계산하는데 후위 트리 순회 사용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용량 계산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573905"/>
            <a:ext cx="5004652" cy="33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476250" y="1133475"/>
            <a:ext cx="8229600" cy="531086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calc_direc_size</a:t>
            </a:r>
            <a:r>
              <a:rPr lang="en-US" altLang="ko-KR" sz="1600" dirty="0" smtClean="0">
                <a:latin typeface="Trebuchet MS" pitchFamily="34" charset="0"/>
              </a:rPr>
              <a:t>(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*root)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left_size</a:t>
            </a:r>
            <a:r>
              <a:rPr lang="en-US" altLang="ko-KR" sz="1600" dirty="0" smtClean="0">
                <a:latin typeface="Trebuchet MS" pitchFamily="34" charset="0"/>
              </a:rPr>
              <a:t>, </a:t>
            </a:r>
            <a:r>
              <a:rPr lang="en-US" altLang="ko-KR" sz="1600" dirty="0" err="1" smtClean="0">
                <a:latin typeface="Trebuchet MS" pitchFamily="34" charset="0"/>
              </a:rPr>
              <a:t>right_size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 ( root 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</a:t>
            </a:r>
            <a:r>
              <a:rPr lang="en-US" altLang="ko-KR" sz="1600" dirty="0" err="1" smtClean="0">
                <a:latin typeface="Trebuchet MS" pitchFamily="34" charset="0"/>
              </a:rPr>
              <a:t>left_size</a:t>
            </a:r>
            <a:r>
              <a:rPr lang="en-US" altLang="ko-KR" sz="1600" dirty="0" smtClean="0">
                <a:latin typeface="Trebuchet MS" pitchFamily="34" charset="0"/>
              </a:rPr>
              <a:t> = </a:t>
            </a:r>
            <a:r>
              <a:rPr lang="en-US" altLang="ko-KR" sz="1600" dirty="0" err="1" smtClean="0">
                <a:latin typeface="Trebuchet MS" pitchFamily="34" charset="0"/>
              </a:rPr>
              <a:t>calc_size</a:t>
            </a:r>
            <a:r>
              <a:rPr lang="en-US" altLang="ko-KR" sz="1600" dirty="0" smtClean="0">
                <a:latin typeface="Trebuchet MS" pitchFamily="34" charset="0"/>
              </a:rPr>
              <a:t>( root-&gt;left 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</a:t>
            </a:r>
            <a:r>
              <a:rPr lang="en-US" altLang="ko-KR" sz="1600" dirty="0" err="1" smtClean="0">
                <a:latin typeface="Trebuchet MS" pitchFamily="34" charset="0"/>
              </a:rPr>
              <a:t>right_size</a:t>
            </a:r>
            <a:r>
              <a:rPr lang="en-US" altLang="ko-KR" sz="1600" dirty="0" smtClean="0">
                <a:latin typeface="Trebuchet MS" pitchFamily="34" charset="0"/>
              </a:rPr>
              <a:t> = </a:t>
            </a:r>
            <a:r>
              <a:rPr lang="en-US" altLang="ko-KR" sz="1600" dirty="0" err="1" smtClean="0">
                <a:latin typeface="Trebuchet MS" pitchFamily="34" charset="0"/>
              </a:rPr>
              <a:t>calc_size</a:t>
            </a:r>
            <a:r>
              <a:rPr lang="en-US" altLang="ko-KR" sz="1600" dirty="0" smtClean="0">
                <a:latin typeface="Trebuchet MS" pitchFamily="34" charset="0"/>
              </a:rPr>
              <a:t>(root-&gt;right 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return (root-&gt;</a:t>
            </a:r>
            <a:r>
              <a:rPr lang="en-US" altLang="ko-KR" sz="1600" dirty="0" err="1" smtClean="0">
                <a:latin typeface="Trebuchet MS" pitchFamily="34" charset="0"/>
              </a:rPr>
              <a:t>data+left_size+right_size</a:t>
            </a:r>
            <a:r>
              <a:rPr lang="en-US" altLang="ko-KR" sz="1600" dirty="0" smtClean="0">
                <a:latin typeface="Trebuchet MS" pitchFamily="34" charset="0"/>
              </a:rPr>
              <a:t>); 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void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main()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={500,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={200,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={100, &amp;</a:t>
            </a:r>
            <a:r>
              <a:rPr lang="en-US" altLang="ko-KR" sz="1600" dirty="0" err="1" smtClean="0">
                <a:latin typeface="Trebuchet MS" pitchFamily="34" charset="0"/>
              </a:rPr>
              <a:t>n4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n5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={50,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TreeNode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={0, &amp;</a:t>
            </a:r>
            <a:r>
              <a:rPr lang="en-US" altLang="ko-KR" sz="1600" dirty="0" err="1" smtClean="0">
                <a:latin typeface="Trebuchet MS" pitchFamily="34" charset="0"/>
              </a:rPr>
              <a:t>n2</a:t>
            </a:r>
            <a:r>
              <a:rPr lang="en-US" altLang="ko-KR" sz="1600" dirty="0" smtClean="0">
                <a:latin typeface="Trebuchet MS" pitchFamily="34" charset="0"/>
              </a:rPr>
              <a:t>, &amp;</a:t>
            </a:r>
            <a:r>
              <a:rPr lang="en-US" altLang="ko-KR" sz="1600" dirty="0" err="1" smtClean="0">
                <a:latin typeface="Trebuchet MS" pitchFamily="34" charset="0"/>
              </a:rPr>
              <a:t>n3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</a:t>
            </a:r>
            <a:r>
              <a:rPr lang="ko-KR" altLang="en-US" sz="1600" dirty="0" err="1" smtClean="0">
                <a:latin typeface="Trebuchet MS" pitchFamily="34" charset="0"/>
              </a:rPr>
              <a:t>디렉토리의</a:t>
            </a:r>
            <a:r>
              <a:rPr lang="ko-KR" altLang="en-US" sz="1600" dirty="0" smtClean="0">
                <a:latin typeface="Trebuchet MS" pitchFamily="34" charset="0"/>
              </a:rPr>
              <a:t> 크기</a:t>
            </a:r>
            <a:r>
              <a:rPr lang="en-US" altLang="ko-KR" sz="1600" dirty="0" smtClean="0">
                <a:latin typeface="Trebuchet MS" pitchFamily="34" charset="0"/>
              </a:rPr>
              <a:t>=%d\n",</a:t>
            </a:r>
            <a:r>
              <a:rPr lang="en-US" altLang="ko-KR" sz="1600" dirty="0" err="1" smtClean="0">
                <a:latin typeface="Trebuchet MS" pitchFamily="34" charset="0"/>
              </a:rPr>
              <a:t>calc_direc_size</a:t>
            </a:r>
            <a:r>
              <a:rPr lang="en-US" altLang="ko-KR" sz="1600" dirty="0" smtClean="0">
                <a:latin typeface="Trebuchet MS" pitchFamily="34" charset="0"/>
              </a:rPr>
              <a:t>(&amp;</a:t>
            </a:r>
            <a:r>
              <a:rPr lang="en-US" altLang="ko-KR" sz="1600" dirty="0" err="1" smtClean="0">
                <a:latin typeface="Trebuchet MS" pitchFamily="34" charset="0"/>
              </a:rPr>
              <a:t>n1</a:t>
            </a:r>
            <a:r>
              <a:rPr lang="en-US" altLang="ko-KR" sz="1600" dirty="0" smtClean="0">
                <a:latin typeface="Trebuchet MS" pitchFamily="34" charset="0"/>
              </a:rPr>
              <a:t>));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용량 계산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575050" cy="27733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탐색 </a:t>
            </a:r>
            <a:r>
              <a:rPr lang="ko-KR" altLang="en-US" dirty="0" err="1" smtClean="0">
                <a:latin typeface="+mn-ea"/>
                <a:ea typeface="+mn-ea"/>
              </a:rPr>
              <a:t>트리안의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개수를 계산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각각의 </a:t>
            </a:r>
            <a:r>
              <a:rPr lang="ko-KR" altLang="en-US" dirty="0" err="1" smtClean="0">
                <a:latin typeface="+mn-ea"/>
                <a:ea typeface="+mn-ea"/>
              </a:rPr>
              <a:t>서브트리에</a:t>
            </a:r>
            <a:r>
              <a:rPr lang="ko-KR" altLang="en-US" dirty="0" smtClean="0">
                <a:latin typeface="+mn-ea"/>
                <a:ea typeface="+mn-ea"/>
              </a:rPr>
              <a:t> 대하여 순환 호출한 다음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반환되는 값에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을 더하여 반환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개수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032250" y="1538288"/>
            <a:ext cx="4751388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get_node_count(TreeNode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int count=0;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count = 1 + get_node_count(node-&gt;left)+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get_node_count(node-&gt;right);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return count;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  <a:endParaRPr lang="en-US" altLang="en-US" sz="140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032125" y="4067175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1" name="Oval 7"/>
          <p:cNvSpPr>
            <a:spLocks noChangeArrowheads="1"/>
          </p:cNvSpPr>
          <p:nvPr/>
        </p:nvSpPr>
        <p:spPr bwMode="auto">
          <a:xfrm>
            <a:off x="2168525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2" name="Oval 8"/>
          <p:cNvSpPr>
            <a:spLocks noChangeArrowheads="1"/>
          </p:cNvSpPr>
          <p:nvPr/>
        </p:nvSpPr>
        <p:spPr bwMode="auto">
          <a:xfrm>
            <a:off x="3968750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1719263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4" name="Oval 10"/>
          <p:cNvSpPr>
            <a:spLocks noChangeArrowheads="1"/>
          </p:cNvSpPr>
          <p:nvPr/>
        </p:nvSpPr>
        <p:spPr bwMode="auto">
          <a:xfrm>
            <a:off x="2619375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5" name="Oval 11"/>
          <p:cNvSpPr>
            <a:spLocks noChangeArrowheads="1"/>
          </p:cNvSpPr>
          <p:nvPr/>
        </p:nvSpPr>
        <p:spPr bwMode="auto">
          <a:xfrm>
            <a:off x="3475038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51223" name="AutoShape 13"/>
          <p:cNvCxnSpPr>
            <a:cxnSpLocks noChangeShapeType="1"/>
          </p:cNvCxnSpPr>
          <p:nvPr/>
        </p:nvCxnSpPr>
        <p:spPr bwMode="auto">
          <a:xfrm flipH="1">
            <a:off x="2536825" y="4435475"/>
            <a:ext cx="5588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14"/>
          <p:cNvCxnSpPr>
            <a:cxnSpLocks noChangeShapeType="1"/>
          </p:cNvCxnSpPr>
          <p:nvPr/>
        </p:nvCxnSpPr>
        <p:spPr bwMode="auto">
          <a:xfrm>
            <a:off x="3400425" y="4435475"/>
            <a:ext cx="6318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AutoShape 15"/>
          <p:cNvCxnSpPr>
            <a:cxnSpLocks noChangeShapeType="1"/>
          </p:cNvCxnSpPr>
          <p:nvPr/>
        </p:nvCxnSpPr>
        <p:spPr bwMode="auto">
          <a:xfrm flipH="1">
            <a:off x="2087563" y="5156200"/>
            <a:ext cx="14446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AutoShape 16"/>
          <p:cNvCxnSpPr>
            <a:cxnSpLocks noChangeShapeType="1"/>
          </p:cNvCxnSpPr>
          <p:nvPr/>
        </p:nvCxnSpPr>
        <p:spPr bwMode="auto">
          <a:xfrm>
            <a:off x="2536825" y="5156200"/>
            <a:ext cx="14605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17"/>
          <p:cNvCxnSpPr>
            <a:cxnSpLocks noChangeShapeType="1"/>
          </p:cNvCxnSpPr>
          <p:nvPr/>
        </p:nvCxnSpPr>
        <p:spPr bwMode="auto">
          <a:xfrm flipH="1">
            <a:off x="3843338" y="5156200"/>
            <a:ext cx="18891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8" name="Text Box 20"/>
          <p:cNvSpPr txBox="1">
            <a:spLocks noChangeArrowheads="1"/>
          </p:cNvSpPr>
          <p:nvPr/>
        </p:nvSpPr>
        <p:spPr bwMode="auto">
          <a:xfrm>
            <a:off x="1536700" y="51958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29" name="Text Box 21"/>
          <p:cNvSpPr txBox="1">
            <a:spLocks noChangeArrowheads="1"/>
          </p:cNvSpPr>
          <p:nvPr/>
        </p:nvSpPr>
        <p:spPr bwMode="auto">
          <a:xfrm>
            <a:off x="2754313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0" name="Text Box 22"/>
          <p:cNvSpPr txBox="1">
            <a:spLocks noChangeArrowheads="1"/>
          </p:cNvSpPr>
          <p:nvPr/>
        </p:nvSpPr>
        <p:spPr bwMode="auto">
          <a:xfrm>
            <a:off x="2124075" y="44275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51231" name="Text Box 23"/>
          <p:cNvSpPr txBox="1">
            <a:spLocks noChangeArrowheads="1"/>
          </p:cNvSpPr>
          <p:nvPr/>
        </p:nvSpPr>
        <p:spPr bwMode="auto">
          <a:xfrm>
            <a:off x="3475038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2" name="Text Box 24"/>
          <p:cNvSpPr txBox="1">
            <a:spLocks noChangeArrowheads="1"/>
          </p:cNvSpPr>
          <p:nvPr/>
        </p:nvSpPr>
        <p:spPr bwMode="auto">
          <a:xfrm>
            <a:off x="4059238" y="4427538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51233" name="Text Box 25"/>
          <p:cNvSpPr txBox="1">
            <a:spLocks noChangeArrowheads="1"/>
          </p:cNvSpPr>
          <p:nvPr/>
        </p:nvSpPr>
        <p:spPr bwMode="auto">
          <a:xfrm>
            <a:off x="2933700" y="3706813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3789040"/>
            <a:ext cx="3717003" cy="224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440113" cy="2773363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서브트리에</a:t>
            </a:r>
            <a:r>
              <a:rPr lang="ko-KR" altLang="en-US" dirty="0" smtClean="0">
                <a:latin typeface="+mn-ea"/>
                <a:ea typeface="+mn-ea"/>
              </a:rPr>
              <a:t> 대하여 순환호출하고 서브 </a:t>
            </a:r>
            <a:r>
              <a:rPr lang="ko-KR" altLang="en-US" dirty="0" err="1" smtClean="0">
                <a:latin typeface="+mn-ea"/>
                <a:ea typeface="+mn-ea"/>
              </a:rPr>
              <a:t>트리들의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반환값</a:t>
            </a:r>
            <a:r>
              <a:rPr lang="ko-KR" altLang="en-US" dirty="0" smtClean="0">
                <a:latin typeface="+mn-ea"/>
                <a:ea typeface="+mn-ea"/>
              </a:rPr>
              <a:t> 중에서 최대값을 구하여 반환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높이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41763" y="1808163"/>
            <a:ext cx="4751387" cy="21175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height=0;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    height = 1 + max(</a:t>
            </a: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(node-&gt;left),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(node-&gt;right</a:t>
            </a:r>
            <a:r>
              <a:rPr lang="en-US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));</a:t>
            </a:r>
            <a:r>
              <a:rPr lang="en-US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둘 중 큰 수 선택</a:t>
            </a:r>
            <a:endParaRPr lang="en-US" altLang="en-US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  return height;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골프에 대한 결정 트리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결정 트리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654214"/>
            <a:ext cx="5933572" cy="243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이진트리의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NULL </a:t>
            </a:r>
            <a:r>
              <a:rPr lang="ko-KR" altLang="en-US" dirty="0" smtClean="0">
                <a:latin typeface="+mn-ea"/>
                <a:ea typeface="+mn-ea"/>
              </a:rPr>
              <a:t>링크를  이용하여 순환 호출 없이도 </a:t>
            </a:r>
            <a:r>
              <a:rPr lang="ko-KR" altLang="en-US" dirty="0" err="1" smtClean="0">
                <a:latin typeface="+mn-ea"/>
                <a:ea typeface="+mn-ea"/>
              </a:rPr>
              <a:t>트리의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노드들을</a:t>
            </a:r>
            <a:r>
              <a:rPr lang="ko-KR" altLang="en-US" dirty="0" smtClean="0">
                <a:latin typeface="+mn-ea"/>
                <a:ea typeface="+mn-ea"/>
              </a:rPr>
              <a:t> 순회</a:t>
            </a:r>
          </a:p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NULL </a:t>
            </a:r>
            <a:r>
              <a:rPr lang="ko-KR" altLang="en-US" dirty="0" smtClean="0">
                <a:latin typeface="+mn-ea"/>
                <a:ea typeface="+mn-ea"/>
              </a:rPr>
              <a:t>링크에 중위 </a:t>
            </a:r>
            <a:r>
              <a:rPr lang="ko-KR" altLang="en-US" dirty="0" err="1" smtClean="0">
                <a:latin typeface="+mn-ea"/>
                <a:ea typeface="+mn-ea"/>
              </a:rPr>
              <a:t>순회시에</a:t>
            </a:r>
            <a:r>
              <a:rPr lang="ko-KR" altLang="en-US" dirty="0" smtClean="0">
                <a:latin typeface="+mn-ea"/>
                <a:ea typeface="+mn-ea"/>
              </a:rPr>
              <a:t> 후속 </a:t>
            </a:r>
            <a:r>
              <a:rPr lang="ko-KR" altLang="en-US" dirty="0" err="1" smtClean="0">
                <a:latin typeface="+mn-ea"/>
                <a:ea typeface="+mn-ea"/>
              </a:rPr>
              <a:t>노드인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중위 </a:t>
            </a:r>
            <a:r>
              <a:rPr lang="ko-KR" altLang="en-US" b="1" dirty="0" err="1" smtClean="0">
                <a:latin typeface="+mn-ea"/>
                <a:ea typeface="+mn-ea"/>
              </a:rPr>
              <a:t>후속자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inorder</a:t>
            </a:r>
            <a:r>
              <a:rPr lang="en-US" altLang="ko-KR" b="1" dirty="0" smtClean="0">
                <a:latin typeface="+mn-ea"/>
                <a:ea typeface="+mn-ea"/>
              </a:rPr>
              <a:t> successor)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dirty="0" smtClean="0">
                <a:latin typeface="+mn-ea"/>
                <a:ea typeface="+mn-ea"/>
              </a:rPr>
              <a:t>저장시켜 놓은 </a:t>
            </a:r>
            <a:r>
              <a:rPr lang="ko-KR" altLang="en-US" dirty="0" err="1" smtClean="0">
                <a:latin typeface="+mn-ea"/>
                <a:ea typeface="+mn-ea"/>
              </a:rPr>
              <a:t>트리가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스레드</a:t>
            </a:r>
            <a:r>
              <a:rPr lang="ko-KR" altLang="en-US" b="1" dirty="0" smtClean="0">
                <a:latin typeface="+mn-ea"/>
                <a:ea typeface="+mn-ea"/>
              </a:rPr>
              <a:t> 이진 트리</a:t>
            </a:r>
            <a:r>
              <a:rPr lang="en-US" altLang="ko-KR" b="1" dirty="0" smtClean="0">
                <a:latin typeface="+mn-ea"/>
                <a:ea typeface="+mn-ea"/>
              </a:rPr>
              <a:t>(threaded binary tree)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스레드 이진 트리</a:t>
            </a:r>
          </a:p>
        </p:txBody>
      </p:sp>
      <p:sp>
        <p:nvSpPr>
          <p:cNvPr id="513" name="Oval 6"/>
          <p:cNvSpPr>
            <a:spLocks noChangeArrowheads="1"/>
          </p:cNvSpPr>
          <p:nvPr/>
        </p:nvSpPr>
        <p:spPr bwMode="auto">
          <a:xfrm>
            <a:off x="3615396" y="3647783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G</a:t>
            </a:r>
          </a:p>
        </p:txBody>
      </p:sp>
      <p:sp>
        <p:nvSpPr>
          <p:cNvPr id="514" name="Oval 7"/>
          <p:cNvSpPr>
            <a:spLocks noChangeArrowheads="1"/>
          </p:cNvSpPr>
          <p:nvPr/>
        </p:nvSpPr>
        <p:spPr bwMode="auto">
          <a:xfrm>
            <a:off x="2685303" y="4374510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515" name="Oval 8"/>
          <p:cNvSpPr>
            <a:spLocks noChangeArrowheads="1"/>
          </p:cNvSpPr>
          <p:nvPr/>
        </p:nvSpPr>
        <p:spPr bwMode="auto">
          <a:xfrm>
            <a:off x="4624136" y="4374510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516" name="Oval 9"/>
          <p:cNvSpPr>
            <a:spLocks noChangeArrowheads="1"/>
          </p:cNvSpPr>
          <p:nvPr/>
        </p:nvSpPr>
        <p:spPr bwMode="auto">
          <a:xfrm>
            <a:off x="2201449" y="5054815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517" name="Oval 10"/>
          <p:cNvSpPr>
            <a:spLocks noChangeArrowheads="1"/>
          </p:cNvSpPr>
          <p:nvPr/>
        </p:nvSpPr>
        <p:spPr bwMode="auto">
          <a:xfrm>
            <a:off x="3170866" y="5054815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518" name="Oval 11"/>
          <p:cNvSpPr>
            <a:spLocks noChangeArrowheads="1"/>
          </p:cNvSpPr>
          <p:nvPr/>
        </p:nvSpPr>
        <p:spPr bwMode="auto">
          <a:xfrm>
            <a:off x="4092410" y="5054815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519" name="Oval 12"/>
          <p:cNvSpPr>
            <a:spLocks noChangeArrowheads="1"/>
          </p:cNvSpPr>
          <p:nvPr/>
        </p:nvSpPr>
        <p:spPr bwMode="auto">
          <a:xfrm>
            <a:off x="5207154" y="5054815"/>
            <a:ext cx="465047" cy="435396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latin typeface="Trebuchet MS" pitchFamily="34" charset="0"/>
              </a:rPr>
              <a:t>E</a:t>
            </a:r>
          </a:p>
        </p:txBody>
      </p:sp>
      <p:cxnSp>
        <p:nvCxnSpPr>
          <p:cNvPr id="53273" name="AutoShape 13"/>
          <p:cNvCxnSpPr>
            <a:cxnSpLocks noChangeShapeType="1"/>
          </p:cNvCxnSpPr>
          <p:nvPr/>
        </p:nvCxnSpPr>
        <p:spPr bwMode="auto">
          <a:xfrm flipH="1">
            <a:off x="3081338" y="4019550"/>
            <a:ext cx="60166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14"/>
          <p:cNvCxnSpPr>
            <a:cxnSpLocks noChangeShapeType="1"/>
          </p:cNvCxnSpPr>
          <p:nvPr/>
        </p:nvCxnSpPr>
        <p:spPr bwMode="auto">
          <a:xfrm>
            <a:off x="4011613" y="4019550"/>
            <a:ext cx="68103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15"/>
          <p:cNvCxnSpPr>
            <a:cxnSpLocks noChangeShapeType="1"/>
          </p:cNvCxnSpPr>
          <p:nvPr/>
        </p:nvCxnSpPr>
        <p:spPr bwMode="auto">
          <a:xfrm flipH="1">
            <a:off x="2598738" y="4746625"/>
            <a:ext cx="1555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16"/>
          <p:cNvCxnSpPr>
            <a:cxnSpLocks noChangeShapeType="1"/>
          </p:cNvCxnSpPr>
          <p:nvPr/>
        </p:nvCxnSpPr>
        <p:spPr bwMode="auto">
          <a:xfrm>
            <a:off x="3081338" y="4746625"/>
            <a:ext cx="15716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7" name="AutoShape 17"/>
          <p:cNvCxnSpPr>
            <a:cxnSpLocks noChangeShapeType="1"/>
          </p:cNvCxnSpPr>
          <p:nvPr/>
        </p:nvCxnSpPr>
        <p:spPr bwMode="auto">
          <a:xfrm flipH="1">
            <a:off x="4489450" y="4746625"/>
            <a:ext cx="2032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8" name="AutoShape 18"/>
          <p:cNvCxnSpPr>
            <a:cxnSpLocks noChangeShapeType="1"/>
          </p:cNvCxnSpPr>
          <p:nvPr/>
        </p:nvCxnSpPr>
        <p:spPr bwMode="auto">
          <a:xfrm>
            <a:off x="5021263" y="4746625"/>
            <a:ext cx="2540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9" name="Text Box 19"/>
          <p:cNvSpPr txBox="1">
            <a:spLocks noChangeArrowheads="1"/>
          </p:cNvSpPr>
          <p:nvPr/>
        </p:nvSpPr>
        <p:spPr bwMode="auto">
          <a:xfrm>
            <a:off x="2055813" y="4691063"/>
            <a:ext cx="30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1</a:t>
            </a:r>
          </a:p>
        </p:txBody>
      </p:sp>
      <p:sp>
        <p:nvSpPr>
          <p:cNvPr id="53280" name="Text Box 20"/>
          <p:cNvSpPr txBox="1">
            <a:spLocks noChangeArrowheads="1"/>
          </p:cNvSpPr>
          <p:nvPr/>
        </p:nvSpPr>
        <p:spPr bwMode="auto">
          <a:xfrm>
            <a:off x="2492375" y="4010025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2</a:t>
            </a:r>
          </a:p>
        </p:txBody>
      </p:sp>
      <p:sp>
        <p:nvSpPr>
          <p:cNvPr id="53281" name="Text Box 21"/>
          <p:cNvSpPr txBox="1">
            <a:spLocks noChangeArrowheads="1"/>
          </p:cNvSpPr>
          <p:nvPr/>
        </p:nvSpPr>
        <p:spPr bwMode="auto">
          <a:xfrm>
            <a:off x="3221038" y="4691063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3</a:t>
            </a:r>
          </a:p>
        </p:txBody>
      </p:sp>
      <p:sp>
        <p:nvSpPr>
          <p:cNvPr id="53282" name="Text Box 22"/>
          <p:cNvSpPr txBox="1">
            <a:spLocks noChangeArrowheads="1"/>
          </p:cNvSpPr>
          <p:nvPr/>
        </p:nvSpPr>
        <p:spPr bwMode="auto">
          <a:xfrm>
            <a:off x="3363913" y="3375025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4</a:t>
            </a:r>
          </a:p>
        </p:txBody>
      </p:sp>
      <p:sp>
        <p:nvSpPr>
          <p:cNvPr id="53283" name="Text Box 23"/>
          <p:cNvSpPr txBox="1">
            <a:spLocks noChangeArrowheads="1"/>
          </p:cNvSpPr>
          <p:nvPr/>
        </p:nvSpPr>
        <p:spPr bwMode="auto">
          <a:xfrm>
            <a:off x="4094163" y="4691063"/>
            <a:ext cx="30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5</a:t>
            </a:r>
          </a:p>
        </p:txBody>
      </p:sp>
      <p:sp>
        <p:nvSpPr>
          <p:cNvPr id="53284" name="Text Box 24"/>
          <p:cNvSpPr txBox="1">
            <a:spLocks noChangeArrowheads="1"/>
          </p:cNvSpPr>
          <p:nvPr/>
        </p:nvSpPr>
        <p:spPr bwMode="auto">
          <a:xfrm>
            <a:off x="4673600" y="4010025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6</a:t>
            </a:r>
          </a:p>
        </p:txBody>
      </p:sp>
      <p:sp>
        <p:nvSpPr>
          <p:cNvPr id="53285" name="Text Box 25"/>
          <p:cNvSpPr txBox="1">
            <a:spLocks noChangeArrowheads="1"/>
          </p:cNvSpPr>
          <p:nvPr/>
        </p:nvSpPr>
        <p:spPr bwMode="auto">
          <a:xfrm>
            <a:off x="5353050" y="46450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FF3300"/>
                </a:solidFill>
                <a:latin typeface="Trebuchet MS" pitchFamily="34" charset="0"/>
                <a:ea typeface="HY엽서M" pitchFamily="18" charset="-127"/>
              </a:rPr>
              <a:t>7</a:t>
            </a:r>
          </a:p>
        </p:txBody>
      </p:sp>
      <p:sp>
        <p:nvSpPr>
          <p:cNvPr id="53286" name="자유형 540"/>
          <p:cNvSpPr>
            <a:spLocks/>
          </p:cNvSpPr>
          <p:nvPr/>
        </p:nvSpPr>
        <p:spPr bwMode="auto">
          <a:xfrm>
            <a:off x="2598738" y="4808538"/>
            <a:ext cx="449262" cy="579437"/>
          </a:xfrm>
          <a:custGeom>
            <a:avLst/>
            <a:gdLst>
              <a:gd name="T0" fmla="*/ 0 w 449580"/>
              <a:gd name="T1" fmla="*/ 548685 h 579421"/>
              <a:gd name="T2" fmla="*/ 38019 w 449580"/>
              <a:gd name="T3" fmla="*/ 579168 h 579421"/>
              <a:gd name="T4" fmla="*/ 288946 w 449580"/>
              <a:gd name="T5" fmla="*/ 556305 h 579421"/>
              <a:gd name="T6" fmla="*/ 364984 w 449580"/>
              <a:gd name="T7" fmla="*/ 495342 h 579421"/>
              <a:gd name="T8" fmla="*/ 380193 w 449580"/>
              <a:gd name="T9" fmla="*/ 449616 h 579421"/>
              <a:gd name="T10" fmla="*/ 418212 w 449580"/>
              <a:gd name="T11" fmla="*/ 388653 h 579421"/>
              <a:gd name="T12" fmla="*/ 433419 w 449580"/>
              <a:gd name="T13" fmla="*/ 327687 h 579421"/>
              <a:gd name="T14" fmla="*/ 441023 w 449580"/>
              <a:gd name="T15" fmla="*/ 297204 h 579421"/>
              <a:gd name="T16" fmla="*/ 448626 w 449580"/>
              <a:gd name="T17" fmla="*/ 251481 h 579421"/>
              <a:gd name="T18" fmla="*/ 441023 w 449580"/>
              <a:gd name="T19" fmla="*/ 91449 h 579421"/>
              <a:gd name="T20" fmla="*/ 410607 w 449580"/>
              <a:gd name="T21" fmla="*/ 0 h 579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9580"/>
              <a:gd name="T34" fmla="*/ 0 h 579421"/>
              <a:gd name="T35" fmla="*/ 449580 w 449580"/>
              <a:gd name="T36" fmla="*/ 579421 h 579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9580" h="579421">
                <a:moveTo>
                  <a:pt x="0" y="548640"/>
                </a:moveTo>
                <a:cubicBezTo>
                  <a:pt x="12700" y="558800"/>
                  <a:pt x="21842" y="578692"/>
                  <a:pt x="38100" y="579120"/>
                </a:cubicBezTo>
                <a:cubicBezTo>
                  <a:pt x="122237" y="581334"/>
                  <a:pt x="206718" y="571129"/>
                  <a:pt x="289560" y="556260"/>
                </a:cubicBezTo>
                <a:cubicBezTo>
                  <a:pt x="312991" y="552055"/>
                  <a:pt x="349192" y="511868"/>
                  <a:pt x="365760" y="495300"/>
                </a:cubicBezTo>
                <a:cubicBezTo>
                  <a:pt x="370840" y="480060"/>
                  <a:pt x="372735" y="463355"/>
                  <a:pt x="381000" y="449580"/>
                </a:cubicBezTo>
                <a:cubicBezTo>
                  <a:pt x="408572" y="403627"/>
                  <a:pt x="395645" y="423803"/>
                  <a:pt x="419100" y="388620"/>
                </a:cubicBezTo>
                <a:lnTo>
                  <a:pt x="434340" y="327660"/>
                </a:lnTo>
                <a:cubicBezTo>
                  <a:pt x="436880" y="317500"/>
                  <a:pt x="440238" y="307510"/>
                  <a:pt x="441960" y="297180"/>
                </a:cubicBezTo>
                <a:lnTo>
                  <a:pt x="449580" y="251460"/>
                </a:lnTo>
                <a:cubicBezTo>
                  <a:pt x="447040" y="198120"/>
                  <a:pt x="447104" y="144592"/>
                  <a:pt x="441960" y="91440"/>
                </a:cubicBezTo>
                <a:cubicBezTo>
                  <a:pt x="434825" y="17709"/>
                  <a:pt x="442398" y="30918"/>
                  <a:pt x="41148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7" name="자유형 541"/>
          <p:cNvSpPr>
            <a:spLocks/>
          </p:cNvSpPr>
          <p:nvPr/>
        </p:nvSpPr>
        <p:spPr bwMode="auto">
          <a:xfrm>
            <a:off x="3551238" y="4060825"/>
            <a:ext cx="388937" cy="1066800"/>
          </a:xfrm>
          <a:custGeom>
            <a:avLst/>
            <a:gdLst>
              <a:gd name="T0" fmla="*/ 0 w 388706"/>
              <a:gd name="T1" fmla="*/ 1066800 h 1066800"/>
              <a:gd name="T2" fmla="*/ 251909 w 388706"/>
              <a:gd name="T3" fmla="*/ 922020 h 1066800"/>
              <a:gd name="T4" fmla="*/ 297711 w 388706"/>
              <a:gd name="T5" fmla="*/ 876300 h 1066800"/>
              <a:gd name="T6" fmla="*/ 328245 w 388706"/>
              <a:gd name="T7" fmla="*/ 822960 h 1066800"/>
              <a:gd name="T8" fmla="*/ 335878 w 388706"/>
              <a:gd name="T9" fmla="*/ 792480 h 1066800"/>
              <a:gd name="T10" fmla="*/ 351145 w 388706"/>
              <a:gd name="T11" fmla="*/ 762000 h 1066800"/>
              <a:gd name="T12" fmla="*/ 358779 w 388706"/>
              <a:gd name="T13" fmla="*/ 723900 h 1066800"/>
              <a:gd name="T14" fmla="*/ 374046 w 388706"/>
              <a:gd name="T15" fmla="*/ 662940 h 1066800"/>
              <a:gd name="T16" fmla="*/ 381680 w 388706"/>
              <a:gd name="T17" fmla="*/ 312420 h 1066800"/>
              <a:gd name="T18" fmla="*/ 389313 w 388706"/>
              <a:gd name="T19" fmla="*/ 0 h 10668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8706"/>
              <a:gd name="T31" fmla="*/ 0 h 1066800"/>
              <a:gd name="T32" fmla="*/ 388706 w 388706"/>
              <a:gd name="T33" fmla="*/ 1066800 h 10668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8706" h="1066800">
                <a:moveTo>
                  <a:pt x="0" y="1066800"/>
                </a:moveTo>
                <a:cubicBezTo>
                  <a:pt x="106073" y="1024371"/>
                  <a:pt x="82842" y="1036085"/>
                  <a:pt x="251460" y="922020"/>
                </a:cubicBezTo>
                <a:cubicBezTo>
                  <a:pt x="269312" y="909944"/>
                  <a:pt x="287541" y="895577"/>
                  <a:pt x="297180" y="876300"/>
                </a:cubicBezTo>
                <a:cubicBezTo>
                  <a:pt x="316516" y="837629"/>
                  <a:pt x="306119" y="855271"/>
                  <a:pt x="327660" y="822960"/>
                </a:cubicBezTo>
                <a:cubicBezTo>
                  <a:pt x="330200" y="812800"/>
                  <a:pt x="331603" y="802286"/>
                  <a:pt x="335280" y="792480"/>
                </a:cubicBezTo>
                <a:cubicBezTo>
                  <a:pt x="339268" y="781844"/>
                  <a:pt x="346928" y="772776"/>
                  <a:pt x="350520" y="762000"/>
                </a:cubicBezTo>
                <a:cubicBezTo>
                  <a:pt x="354616" y="749713"/>
                  <a:pt x="355228" y="736520"/>
                  <a:pt x="358140" y="723900"/>
                </a:cubicBezTo>
                <a:cubicBezTo>
                  <a:pt x="362850" y="703491"/>
                  <a:pt x="373380" y="662940"/>
                  <a:pt x="373380" y="662940"/>
                </a:cubicBezTo>
                <a:cubicBezTo>
                  <a:pt x="375920" y="546100"/>
                  <a:pt x="377755" y="429243"/>
                  <a:pt x="381000" y="312420"/>
                </a:cubicBezTo>
                <a:cubicBezTo>
                  <a:pt x="390084" y="-14615"/>
                  <a:pt x="388620" y="232760"/>
                  <a:pt x="38862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8" name="자유형 542"/>
          <p:cNvSpPr>
            <a:spLocks/>
          </p:cNvSpPr>
          <p:nvPr/>
        </p:nvSpPr>
        <p:spPr bwMode="auto">
          <a:xfrm>
            <a:off x="4533900" y="4808538"/>
            <a:ext cx="427038" cy="609600"/>
          </a:xfrm>
          <a:custGeom>
            <a:avLst/>
            <a:gdLst>
              <a:gd name="T0" fmla="*/ 0 w 427238"/>
              <a:gd name="T1" fmla="*/ 609600 h 609600"/>
              <a:gd name="T2" fmla="*/ 190233 w 427238"/>
              <a:gd name="T3" fmla="*/ 601980 h 609600"/>
              <a:gd name="T4" fmla="*/ 235888 w 427238"/>
              <a:gd name="T5" fmla="*/ 586740 h 609600"/>
              <a:gd name="T6" fmla="*/ 289154 w 427238"/>
              <a:gd name="T7" fmla="*/ 563880 h 609600"/>
              <a:gd name="T8" fmla="*/ 365247 w 427238"/>
              <a:gd name="T9" fmla="*/ 472440 h 609600"/>
              <a:gd name="T10" fmla="*/ 380466 w 427238"/>
              <a:gd name="T11" fmla="*/ 449580 h 609600"/>
              <a:gd name="T12" fmla="*/ 388074 w 427238"/>
              <a:gd name="T13" fmla="*/ 426720 h 609600"/>
              <a:gd name="T14" fmla="*/ 410902 w 427238"/>
              <a:gd name="T15" fmla="*/ 320040 h 609600"/>
              <a:gd name="T16" fmla="*/ 418512 w 427238"/>
              <a:gd name="T17" fmla="*/ 289560 h 609600"/>
              <a:gd name="T18" fmla="*/ 426120 w 427238"/>
              <a:gd name="T19" fmla="*/ 0 h 609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27238"/>
              <a:gd name="T31" fmla="*/ 0 h 609600"/>
              <a:gd name="T32" fmla="*/ 427238 w 427238"/>
              <a:gd name="T33" fmla="*/ 609600 h 609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27238" h="609600">
                <a:moveTo>
                  <a:pt x="0" y="609600"/>
                </a:moveTo>
                <a:cubicBezTo>
                  <a:pt x="63500" y="607060"/>
                  <a:pt x="127245" y="608101"/>
                  <a:pt x="190500" y="601980"/>
                </a:cubicBezTo>
                <a:cubicBezTo>
                  <a:pt x="206490" y="600433"/>
                  <a:pt x="220980" y="591820"/>
                  <a:pt x="236220" y="586740"/>
                </a:cubicBezTo>
                <a:cubicBezTo>
                  <a:pt x="252735" y="581235"/>
                  <a:pt x="276108" y="574641"/>
                  <a:pt x="289560" y="563880"/>
                </a:cubicBezTo>
                <a:cubicBezTo>
                  <a:pt x="331468" y="530353"/>
                  <a:pt x="337571" y="514724"/>
                  <a:pt x="365760" y="472440"/>
                </a:cubicBezTo>
                <a:cubicBezTo>
                  <a:pt x="370840" y="464820"/>
                  <a:pt x="378104" y="458268"/>
                  <a:pt x="381000" y="449580"/>
                </a:cubicBezTo>
                <a:cubicBezTo>
                  <a:pt x="383540" y="441960"/>
                  <a:pt x="386413" y="434443"/>
                  <a:pt x="388620" y="426720"/>
                </a:cubicBezTo>
                <a:cubicBezTo>
                  <a:pt x="402604" y="377776"/>
                  <a:pt x="393984" y="390022"/>
                  <a:pt x="411480" y="320040"/>
                </a:cubicBezTo>
                <a:lnTo>
                  <a:pt x="419100" y="289560"/>
                </a:lnTo>
                <a:cubicBezTo>
                  <a:pt x="430206" y="111869"/>
                  <a:pt x="426720" y="208359"/>
                  <a:pt x="42672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9" name="AutoShape 2"/>
          <p:cNvSpPr>
            <a:spLocks noChangeAspect="1" noChangeArrowheads="1"/>
          </p:cNvSpPr>
          <p:nvPr/>
        </p:nvSpPr>
        <p:spPr bwMode="auto">
          <a:xfrm>
            <a:off x="1871663" y="3743325"/>
            <a:ext cx="26098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단말노드와 비단말노드의 구별을 위하여 </a:t>
            </a:r>
            <a:r>
              <a:rPr lang="en-US" altLang="ko-KR" smtClean="0">
                <a:latin typeface="Trebuchet MS" pitchFamily="34" charset="0"/>
              </a:rPr>
              <a:t>is_thread </a:t>
            </a:r>
            <a:r>
              <a:rPr lang="ko-KR" altLang="en-US" smtClean="0">
                <a:latin typeface="Trebuchet MS" pitchFamily="34" charset="0"/>
              </a:rPr>
              <a:t>필드 필요</a:t>
            </a:r>
          </a:p>
          <a:p>
            <a:pPr eaLnBrk="1" hangingPunct="1"/>
            <a:endParaRPr lang="ko-KR" altLang="en-US" smtClean="0"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6488" y="2551113"/>
            <a:ext cx="6931025" cy="13239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data;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*left, *right;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 //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링크가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TRUE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중위 후속자를 찾는 함수 작성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63" y="2484438"/>
            <a:ext cx="7605712" cy="304641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</a:t>
            </a:r>
          </a:p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*p)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q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의 오른쪽 포인터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*q = p-&gt;right;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포인터가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이거나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오른쪽 포인터를 반환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if( q==NULL || p-&gt;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== TRUE)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자식이면 다시 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이동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while( q-&gt;left != NULL ) q = q-&gt;left;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스레드 버전 중위 순회 함수 작성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63" y="2484438"/>
            <a:ext cx="7605712" cy="28924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thread_inorder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*t)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q=t;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 (q-&gt;left) q = q-&gt;left;//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간다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do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("%c ", q-&gt;data);//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데이터 출력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q =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(q);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후속자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함수 호출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while(q);			// 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 아니면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85125" cy="146843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탐색작업을 효율적으로 하기 위한 자료구조</a:t>
            </a:r>
          </a:p>
          <a:p>
            <a:pPr eaLnBrk="1" hangingPunct="1"/>
            <a:r>
              <a:rPr lang="en-US" altLang="ko-KR" dirty="0" smtClean="0">
                <a:solidFill>
                  <a:srgbClr val="FF3300"/>
                </a:solidFill>
                <a:latin typeface="+mn-ea"/>
                <a:ea typeface="+mn-ea"/>
              </a:rPr>
              <a:t>key(</a:t>
            </a:r>
            <a:r>
              <a:rPr lang="ko-KR" altLang="en-US" dirty="0" err="1" smtClean="0">
                <a:solidFill>
                  <a:srgbClr val="FF3300"/>
                </a:solidFill>
                <a:latin typeface="+mn-ea"/>
                <a:ea typeface="+mn-ea"/>
              </a:rPr>
              <a:t>왼쪽서브트리</a:t>
            </a:r>
            <a:r>
              <a:rPr lang="en-US" altLang="ko-KR" dirty="0" smtClean="0">
                <a:solidFill>
                  <a:srgbClr val="FF3300"/>
                </a:solidFill>
                <a:latin typeface="+mn-ea"/>
                <a:ea typeface="+mn-ea"/>
              </a:rPr>
              <a:t>)≤key(</a:t>
            </a:r>
            <a:r>
              <a:rPr lang="ko-KR" altLang="en-US" dirty="0" err="1" smtClean="0">
                <a:solidFill>
                  <a:srgbClr val="FF3300"/>
                </a:solidFill>
                <a:latin typeface="+mn-ea"/>
                <a:ea typeface="+mn-ea"/>
              </a:rPr>
              <a:t>루트노드</a:t>
            </a:r>
            <a:r>
              <a:rPr lang="en-US" altLang="ko-KR" dirty="0" smtClean="0">
                <a:solidFill>
                  <a:srgbClr val="FF3300"/>
                </a:solidFill>
                <a:latin typeface="+mn-ea"/>
                <a:ea typeface="+mn-ea"/>
              </a:rPr>
              <a:t>)≤key(</a:t>
            </a:r>
            <a:r>
              <a:rPr lang="ko-KR" altLang="en-US" dirty="0" err="1" smtClean="0">
                <a:solidFill>
                  <a:srgbClr val="FF3300"/>
                </a:solidFill>
                <a:latin typeface="+mn-ea"/>
                <a:ea typeface="+mn-ea"/>
              </a:rPr>
              <a:t>오른쪽서브트리</a:t>
            </a:r>
            <a:r>
              <a:rPr lang="en-US" altLang="ko-KR" dirty="0" smtClean="0">
                <a:solidFill>
                  <a:srgbClr val="FF3300"/>
                </a:solidFill>
                <a:latin typeface="+mn-ea"/>
                <a:ea typeface="+mn-ea"/>
              </a:rPr>
              <a:t>)</a:t>
            </a:r>
          </a:p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이진탐색를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중위순회하면</a:t>
            </a:r>
            <a:r>
              <a:rPr lang="ko-KR" altLang="en-US" dirty="0" smtClean="0">
                <a:latin typeface="+mn-ea"/>
                <a:ea typeface="+mn-ea"/>
              </a:rPr>
              <a:t> 오름차순으로 정렬된 값을 얻을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159125"/>
            <a:ext cx="2907695" cy="28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3289756"/>
            <a:ext cx="2745305" cy="25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474005"/>
            <a:ext cx="3492257" cy="30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64513" cy="17843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비교한 결과가 같으면 탐색이 성공적으로 끝난다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비교한 결과가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주어진 키 값이 루트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키값보다</a:t>
            </a:r>
            <a:r>
              <a:rPr lang="ko-KR" altLang="en-US" dirty="0" smtClean="0">
                <a:latin typeface="+mn-ea"/>
                <a:ea typeface="+mn-ea"/>
              </a:rPr>
              <a:t> 작으면 탐색은 이 루트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왼쪽 자식을 기준으로 다시 시작한다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비교한 결과가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주어진 키 값이 루트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키값보다</a:t>
            </a:r>
            <a:r>
              <a:rPr lang="ko-KR" altLang="en-US" dirty="0" smtClean="0">
                <a:latin typeface="+mn-ea"/>
                <a:ea typeface="+mn-ea"/>
              </a:rPr>
              <a:t> 크면 탐색은 이 루트 </a:t>
            </a:r>
            <a:r>
              <a:rPr lang="ko-KR" altLang="en-US" dirty="0" err="1" smtClean="0">
                <a:latin typeface="+mn-ea"/>
                <a:ea typeface="+mn-ea"/>
              </a:rPr>
              <a:t>노드의</a:t>
            </a:r>
            <a:r>
              <a:rPr lang="ko-KR" altLang="en-US" dirty="0" smtClean="0">
                <a:latin typeface="+mn-ea"/>
                <a:ea typeface="+mn-ea"/>
              </a:rPr>
              <a:t> 오른쪽 자식을 기준으로 다시 시작한다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792163" y="1673225"/>
            <a:ext cx="7694612" cy="23764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search(x, k)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x=NULL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	 then return NULL;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k=x-&gt;key</a:t>
            </a:r>
            <a:endParaRPr lang="en-US" altLang="en-US" sz="140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then return x;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else if k&lt;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x-&gt;key</a:t>
            </a:r>
            <a:endParaRPr lang="en-US" altLang="en-US" sz="140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then return search(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x-&gt;left</a:t>
            </a: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, k);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else return search(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x-&gt;right</a:t>
            </a:r>
            <a:r>
              <a:rPr lang="en-US" altLang="en-US" sz="140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, k);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0" y="3068960"/>
            <a:ext cx="3234142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반복적 </a:t>
            </a:r>
            <a:r>
              <a:rPr lang="ko-KR" altLang="en-US" dirty="0"/>
              <a:t>방법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순환적 방법</a:t>
            </a:r>
          </a:p>
          <a:p>
            <a:endParaRPr lang="ko-KR" altLang="en-US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탐색을 구현하는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1352550" y="1898650"/>
            <a:ext cx="5849938" cy="2554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//</a:t>
            </a:r>
            <a:r>
              <a:rPr lang="ko-KR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순환적인 탐색 함수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  *search(TreeNode  *node,  int  key)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if ( node == NULL )  return NULL;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if ( key == node-&gt;key ) return node;     (1)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else if ( key &lt; node-&gt;key 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      return  search(node-&gt;left, key);     (2)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else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      return  sear ch(node-&gt;right, key);  (3)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352550" y="1898650"/>
            <a:ext cx="6640513" cy="30464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반복적인 탐색 함수</a:t>
            </a: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*search(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*node,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key)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while(node != NULL){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if( key == node-&gt;key ) return node; 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if( key &lt; node-&gt;key 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node = node-&gt;left; </a:t>
            </a: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node = node-&gt;right;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NULL; 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탐색에 실패했을 경우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541972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(node):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트리의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구성요소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루트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(root):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부모가 없는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(A)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서브트리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(subtree):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하나의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노드와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그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노드들의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자손들로 이루어진 트리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1286221"/>
            <a:ext cx="4424340" cy="31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40675" cy="15589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이진 탐색 </a:t>
            </a:r>
            <a:r>
              <a:rPr lang="ko-KR" altLang="en-US" dirty="0" err="1" smtClean="0">
                <a:latin typeface="+mn-ea"/>
                <a:ea typeface="+mn-ea"/>
              </a:rPr>
              <a:t>트리에</a:t>
            </a:r>
            <a:r>
              <a:rPr lang="ko-KR" altLang="en-US" dirty="0" smtClean="0">
                <a:latin typeface="+mn-ea"/>
                <a:ea typeface="+mn-ea"/>
              </a:rPr>
              <a:t> 원소를 삽입하기 위해서는 먼저 탐색을 </a:t>
            </a:r>
            <a:endParaRPr lang="en-US" altLang="ko-KR" dirty="0" smtClean="0"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수행하는 것이 필요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탐색에 실패한 위치가 바로 새로운 </a:t>
            </a:r>
            <a:r>
              <a:rPr lang="ko-KR" altLang="en-US" dirty="0" err="1" smtClean="0">
                <a:latin typeface="+mn-ea"/>
                <a:ea typeface="+mn-ea"/>
              </a:rPr>
              <a:t>노드를</a:t>
            </a:r>
            <a:r>
              <a:rPr lang="ko-KR" altLang="en-US" dirty="0" smtClean="0">
                <a:latin typeface="+mn-ea"/>
                <a:ea typeface="+mn-ea"/>
              </a:rPr>
              <a:t> 삽입하는 위치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삽입연산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13965"/>
            <a:ext cx="5056467" cy="30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751412" y="1439672"/>
            <a:ext cx="4905375" cy="41783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b="1" 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insert_node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(T,z)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60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p←NULL;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t←root;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while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t≠NULL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do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p←t;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z-&gt;key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&lt;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p-&gt;key</a:t>
            </a:r>
            <a:endParaRPr lang="en-US" altLang="en-US" sz="160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then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t←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p-&gt;left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else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t←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p-&gt;right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p=NULL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then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root←z;		// 트리가 비어있음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else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z-&gt;key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&lt;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p-&gt;key</a:t>
            </a:r>
            <a:endParaRPr lang="en-US" altLang="en-US" sz="160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  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then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p-&gt;left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←z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        </a:t>
            </a:r>
            <a:r>
              <a:rPr lang="en-US" altLang="en-US" sz="1600" b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else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p-&gt;right</a:t>
            </a:r>
            <a:r>
              <a:rPr lang="en-US" altLang="en-US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←z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탐색트리에서의</a:t>
            </a:r>
            <a:r>
              <a:rPr lang="ko-KR" altLang="en-US" dirty="0" smtClean="0"/>
              <a:t> 삽입 연</a:t>
            </a:r>
            <a:r>
              <a:rPr lang="ko-KR" altLang="en-US" dirty="0"/>
              <a:t>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927100" y="2033588"/>
            <a:ext cx="7407275" cy="33242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// key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를 이진 탐색 트리 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root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에 삽입한다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. </a:t>
            </a:r>
            <a:endParaRPr lang="ko-KR" altLang="en-US" sz="14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// key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가 이미 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root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안에 있으면 삽입되지 않는다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ko-KR" altLang="en-US" sz="14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void insert_node(TreeNode **root, int key) 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TreeNode *p, *t; // p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는 부모노드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, t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는 현재노드 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TreeNode *n;	 // n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은 새로운 노드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t = *root;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p = NULL;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탐색을 먼저 수행 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while (t != NULL){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    if( key == t-&gt;key ) return;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    p = t;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    if( key &lt; t-&gt;key ) t = t-&gt;left;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    else t = t-&gt;right;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}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/>
              <a:t>삽입연산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062038" y="2619375"/>
            <a:ext cx="6551612" cy="28924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// key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가 트리 안에 없으므로 삽입 가능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n = (TreeNode *) malloc(sizeof(TreeNode));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if( n == NULL ) return;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데이터 복사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n-&gt;key = key;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n-&gt;left = n-&gt;right = NULL;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부모 노드와 링크 연결</a:t>
            </a:r>
          </a:p>
          <a:p>
            <a:pPr algn="l" eaLnBrk="1" hangingPunct="1"/>
            <a:r>
              <a:rPr lang="ko-KR" altLang="en-US" sz="140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if( p != NULL ) 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	if( key &lt; p-&gt;key ) 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		p-&gt;left = n;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	else p-&gt;right = n;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	else *root = n;</a:t>
            </a:r>
          </a:p>
          <a:p>
            <a:pPr algn="l" eaLnBrk="1" hangingPunct="1"/>
            <a:r>
              <a:rPr lang="en-US" altLang="ko-KR" sz="140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</a:rPr>
              <a:t>이진탐색트리에서의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</a:rPr>
              <a:t>삽입연산</a:t>
            </a:r>
            <a:endParaRPr lang="ko-KR" altLang="en-US" dirty="0"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57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가지의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단말 </a:t>
            </a:r>
            <a:r>
              <a:rPr lang="ko-KR" altLang="en-US" dirty="0" err="1" smtClean="0">
                <a:latin typeface="+mn-ea"/>
                <a:ea typeface="+mn-ea"/>
              </a:rPr>
              <a:t>노드</a:t>
            </a:r>
            <a:r>
              <a:rPr lang="ko-KR" altLang="en-US" dirty="0" smtClean="0">
                <a:latin typeface="+mn-ea"/>
                <a:ea typeface="+mn-ea"/>
              </a:rPr>
              <a:t> 일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하나의 왼쪽이나 오른쪽 서브 트리 중 하나만 가지고 있는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두개의</a:t>
            </a:r>
            <a:r>
              <a:rPr lang="ko-KR" altLang="en-US" dirty="0" smtClean="0">
                <a:latin typeface="+mn-ea"/>
                <a:ea typeface="+mn-ea"/>
              </a:rPr>
              <a:t> 서브 트리 모두 가지고 있는 경우</a:t>
            </a: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CASE 1: 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단말 </a:t>
            </a:r>
            <a:r>
              <a:rPr lang="ko-KR" altLang="en-US" dirty="0" err="1" smtClean="0">
                <a:latin typeface="+mn-ea"/>
                <a:ea typeface="+mn-ea"/>
              </a:rPr>
              <a:t>노드일</a:t>
            </a:r>
            <a:r>
              <a:rPr lang="ko-KR" altLang="en-US" dirty="0" smtClean="0">
                <a:latin typeface="+mn-ea"/>
                <a:ea typeface="+mn-ea"/>
              </a:rPr>
              <a:t> 경우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err="1" smtClean="0">
                <a:latin typeface="+mn-ea"/>
                <a:ea typeface="+mn-ea"/>
              </a:rPr>
              <a:t>단말노드의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부모노드를</a:t>
            </a:r>
            <a:r>
              <a:rPr lang="ko-KR" altLang="en-US" dirty="0" smtClean="0">
                <a:latin typeface="+mn-ea"/>
                <a:ea typeface="+mn-ea"/>
              </a:rPr>
              <a:t> 찾아서 연결을 끊으면 된다</a:t>
            </a:r>
            <a:r>
              <a:rPr lang="en-US" altLang="ko-KR" dirty="0" smtClean="0">
                <a:latin typeface="+mn-ea"/>
                <a:ea typeface="+mn-ea"/>
              </a:rPr>
              <a:t>.  </a:t>
            </a:r>
            <a:r>
              <a:rPr lang="ko-KR" altLang="en-US" dirty="0" smtClean="0">
                <a:latin typeface="+mn-ea"/>
                <a:ea typeface="+mn-ea"/>
              </a:rPr>
              <a:t>　</a:t>
            </a:r>
          </a:p>
          <a:p>
            <a:pPr marL="762000" lvl="1" indent="-304800" eaLnBrk="1" hangingPunct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29100"/>
            <a:ext cx="6516637" cy="22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CASE 2: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하나의 </a:t>
            </a:r>
            <a:r>
              <a:rPr lang="ko-KR" altLang="en-US" dirty="0" err="1" smtClean="0">
                <a:latin typeface="+mn-ea"/>
                <a:ea typeface="+mn-ea"/>
              </a:rPr>
              <a:t>서브트리만</a:t>
            </a:r>
            <a:r>
              <a:rPr lang="ko-KR" altLang="en-US" dirty="0" smtClean="0">
                <a:latin typeface="+mn-ea"/>
                <a:ea typeface="+mn-ea"/>
              </a:rPr>
              <a:t> 갖고 있는 경우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ko-KR" altLang="en-US" dirty="0" smtClean="0">
                <a:latin typeface="+mn-ea"/>
                <a:ea typeface="+mn-ea"/>
              </a:rPr>
              <a:t>삭제되는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왼쪽이나 오른쪽 서브 </a:t>
            </a:r>
            <a:r>
              <a:rPr lang="ko-KR" altLang="en-US" dirty="0" err="1" smtClean="0">
                <a:latin typeface="+mn-ea"/>
                <a:ea typeface="+mn-ea"/>
              </a:rPr>
              <a:t>트리중</a:t>
            </a:r>
            <a:r>
              <a:rPr lang="ko-KR" altLang="en-US" dirty="0" smtClean="0">
                <a:latin typeface="+mn-ea"/>
                <a:ea typeface="+mn-ea"/>
              </a:rPr>
              <a:t> 하나만 갖고 있을 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그 </a:t>
            </a:r>
            <a:r>
              <a:rPr lang="ko-KR" altLang="en-US" dirty="0" err="1" smtClean="0">
                <a:latin typeface="+mn-ea"/>
                <a:ea typeface="+mn-ea"/>
              </a:rPr>
              <a:t>노드는</a:t>
            </a:r>
            <a:r>
              <a:rPr lang="ko-KR" altLang="en-US" dirty="0" smtClean="0">
                <a:latin typeface="+mn-ea"/>
                <a:ea typeface="+mn-ea"/>
              </a:rPr>
              <a:t> 삭제하고 서브 </a:t>
            </a:r>
            <a:r>
              <a:rPr lang="ko-KR" altLang="en-US" dirty="0" err="1" smtClean="0">
                <a:latin typeface="+mn-ea"/>
                <a:ea typeface="+mn-ea"/>
              </a:rPr>
              <a:t>트리는</a:t>
            </a:r>
            <a:r>
              <a:rPr lang="ko-KR" altLang="en-US" dirty="0" smtClean="0">
                <a:latin typeface="+mn-ea"/>
                <a:ea typeface="+mn-ea"/>
              </a:rPr>
              <a:t> 부모 </a:t>
            </a:r>
            <a:r>
              <a:rPr lang="ko-KR" altLang="en-US" dirty="0" err="1" smtClean="0">
                <a:latin typeface="+mn-ea"/>
                <a:ea typeface="+mn-ea"/>
              </a:rPr>
              <a:t>노드에</a:t>
            </a:r>
            <a:r>
              <a:rPr lang="ko-KR" altLang="en-US" dirty="0" smtClean="0">
                <a:latin typeface="+mn-ea"/>
                <a:ea typeface="+mn-ea"/>
              </a:rPr>
              <a:t> 붙여준다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762000" lvl="1" indent="-304800" eaLnBrk="1" hangingPunct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1827213" y="4778375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777245" cy="252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CASE 3:</a:t>
            </a:r>
            <a:r>
              <a:rPr lang="ko-KR" altLang="en-US" dirty="0" smtClean="0">
                <a:latin typeface="+mn-ea"/>
                <a:ea typeface="+mn-ea"/>
              </a:rPr>
              <a:t>삭제하려는 </a:t>
            </a:r>
            <a:r>
              <a:rPr lang="ko-KR" altLang="en-US" dirty="0" err="1" smtClean="0">
                <a:latin typeface="+mn-ea"/>
                <a:ea typeface="+mn-ea"/>
              </a:rPr>
              <a:t>노드가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두개의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서브트리를</a:t>
            </a:r>
            <a:r>
              <a:rPr lang="ko-KR" altLang="en-US" dirty="0" smtClean="0">
                <a:latin typeface="+mn-ea"/>
                <a:ea typeface="+mn-ea"/>
              </a:rPr>
              <a:t> 갖고 있는 경우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err="1" smtClean="0">
                <a:latin typeface="+mn-ea"/>
                <a:ea typeface="+mn-ea"/>
              </a:rPr>
              <a:t>삭제노드와</a:t>
            </a:r>
            <a:r>
              <a:rPr lang="ko-KR" altLang="en-US" dirty="0" smtClean="0">
                <a:latin typeface="+mn-ea"/>
                <a:ea typeface="+mn-ea"/>
              </a:rPr>
              <a:t> 가장 </a:t>
            </a:r>
            <a:r>
              <a:rPr lang="ko-KR" altLang="en-US" dirty="0" err="1" smtClean="0">
                <a:latin typeface="+mn-ea"/>
                <a:ea typeface="+mn-ea"/>
              </a:rPr>
              <a:t>비숫한</a:t>
            </a:r>
            <a:r>
              <a:rPr lang="ko-KR" altLang="en-US" dirty="0" smtClean="0">
                <a:latin typeface="+mn-ea"/>
                <a:ea typeface="+mn-ea"/>
              </a:rPr>
              <a:t> 값을 가진 </a:t>
            </a:r>
            <a:r>
              <a:rPr lang="ko-KR" altLang="en-US" dirty="0" err="1" smtClean="0">
                <a:latin typeface="+mn-ea"/>
                <a:ea typeface="+mn-ea"/>
              </a:rPr>
              <a:t>노드를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삭제노드</a:t>
            </a:r>
            <a:r>
              <a:rPr lang="ko-KR" altLang="en-US" dirty="0" smtClean="0">
                <a:latin typeface="+mn-ea"/>
                <a:ea typeface="+mn-ea"/>
              </a:rPr>
              <a:t> 위치로 가져온다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3068960"/>
            <a:ext cx="6706053" cy="20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</a:t>
            </a:r>
            <a:r>
              <a:rPr lang="ko-KR" altLang="en-US" dirty="0" err="1" smtClean="0"/>
              <a:t>비숫한</a:t>
            </a:r>
            <a:r>
              <a:rPr lang="ko-KR" altLang="en-US" dirty="0" smtClean="0"/>
              <a:t> 값은 어디에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673805"/>
            <a:ext cx="5715635" cy="41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7235" y="3924055"/>
            <a:ext cx="207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두 값과 삭제하려는 수 어느 게 가까운 지 비교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7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smtClean="0">
                <a:latin typeface="Trebuchet MS" pitchFamily="34" charset="0"/>
              </a:rPr>
              <a:t>삭제 함수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void </a:t>
            </a:r>
            <a:r>
              <a:rPr lang="en-US" altLang="ko-KR" sz="1400" dirty="0" err="1" smtClean="0">
                <a:latin typeface="Trebuchet MS" pitchFamily="34" charset="0"/>
              </a:rPr>
              <a:t>delete_node</a:t>
            </a:r>
            <a:r>
              <a:rPr lang="en-US" altLang="ko-KR" sz="1400" dirty="0" smtClean="0">
                <a:latin typeface="Trebuchet MS" pitchFamily="34" charset="0"/>
              </a:rPr>
              <a:t>(</a:t>
            </a:r>
            <a:r>
              <a:rPr lang="en-US" altLang="ko-KR" sz="1400" dirty="0" err="1" smtClean="0">
                <a:latin typeface="Trebuchet MS" pitchFamily="34" charset="0"/>
              </a:rPr>
              <a:t>TreeNode</a:t>
            </a:r>
            <a:r>
              <a:rPr lang="en-US" altLang="ko-KR" sz="1400" dirty="0" smtClean="0">
                <a:latin typeface="Trebuchet MS" pitchFamily="34" charset="0"/>
              </a:rPr>
              <a:t> **root, </a:t>
            </a:r>
            <a:r>
              <a:rPr lang="en-US" altLang="ko-KR" sz="1400" dirty="0" err="1" smtClean="0">
                <a:latin typeface="Trebuchet MS" pitchFamily="34" charset="0"/>
              </a:rPr>
              <a:t>int</a:t>
            </a:r>
            <a:r>
              <a:rPr lang="en-US" altLang="ko-KR" sz="1400" dirty="0" smtClean="0">
                <a:latin typeface="Trebuchet MS" pitchFamily="34" charset="0"/>
              </a:rPr>
              <a:t> key)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itchFamily="34" charset="0"/>
              </a:rPr>
              <a:t>TreeNode</a:t>
            </a:r>
            <a:r>
              <a:rPr lang="en-US" altLang="ko-KR" sz="1400" dirty="0" smtClean="0">
                <a:latin typeface="Trebuchet MS" pitchFamily="34" charset="0"/>
              </a:rPr>
              <a:t> *p, *child, *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, *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, *t;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key</a:t>
            </a:r>
            <a:r>
              <a:rPr lang="ko-KR" altLang="en-US" sz="1400" dirty="0" smtClean="0">
                <a:latin typeface="Trebuchet MS" pitchFamily="34" charset="0"/>
              </a:rPr>
              <a:t>를 갖는 </a:t>
            </a:r>
            <a:r>
              <a:rPr lang="ko-KR" altLang="en-US" sz="1400" dirty="0" err="1" smtClean="0">
                <a:latin typeface="Trebuchet MS" pitchFamily="34" charset="0"/>
              </a:rPr>
              <a:t>노드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t</a:t>
            </a:r>
            <a:r>
              <a:rPr lang="ko-KR" altLang="en-US" sz="1400" dirty="0" smtClean="0">
                <a:latin typeface="Trebuchet MS" pitchFamily="34" charset="0"/>
              </a:rPr>
              <a:t>를 탐색</a:t>
            </a:r>
            <a:r>
              <a:rPr lang="en-US" altLang="ko-KR" sz="1400" dirty="0" smtClean="0">
                <a:latin typeface="Trebuchet MS" pitchFamily="34" charset="0"/>
              </a:rPr>
              <a:t>, p</a:t>
            </a:r>
            <a:r>
              <a:rPr lang="ko-KR" altLang="en-US" sz="1400" dirty="0" smtClean="0">
                <a:latin typeface="Trebuchet MS" pitchFamily="34" charset="0"/>
              </a:rPr>
              <a:t>는 </a:t>
            </a:r>
            <a:r>
              <a:rPr lang="en-US" altLang="ko-KR" sz="1400" dirty="0" smtClean="0">
                <a:latin typeface="Trebuchet MS" pitchFamily="34" charset="0"/>
              </a:rPr>
              <a:t>t</a:t>
            </a:r>
            <a:r>
              <a:rPr lang="ko-KR" altLang="en-US" sz="1400" dirty="0" smtClean="0">
                <a:latin typeface="Trebuchet MS" pitchFamily="34" charset="0"/>
              </a:rPr>
              <a:t>의 </a:t>
            </a:r>
            <a:r>
              <a:rPr lang="ko-KR" altLang="en-US" sz="1400" dirty="0" err="1" smtClean="0">
                <a:latin typeface="Trebuchet MS" pitchFamily="34" charset="0"/>
              </a:rPr>
              <a:t>부모노드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p = NULL;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 = *root;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key</a:t>
            </a:r>
            <a:r>
              <a:rPr lang="ko-KR" altLang="en-US" sz="1400" dirty="0" smtClean="0">
                <a:latin typeface="Trebuchet MS" pitchFamily="34" charset="0"/>
              </a:rPr>
              <a:t>를 갖는 </a:t>
            </a:r>
            <a:r>
              <a:rPr lang="ko-KR" altLang="en-US" sz="1400" dirty="0" err="1" smtClean="0">
                <a:latin typeface="Trebuchet MS" pitchFamily="34" charset="0"/>
              </a:rPr>
              <a:t>노드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t</a:t>
            </a:r>
            <a:r>
              <a:rPr lang="ko-KR" altLang="en-US" sz="1400" dirty="0" smtClean="0">
                <a:latin typeface="Trebuchet MS" pitchFamily="34" charset="0"/>
              </a:rPr>
              <a:t>를 탐색한다</a:t>
            </a:r>
            <a:r>
              <a:rPr lang="en-US" altLang="ko-KR" sz="1400" dirty="0" smtClean="0">
                <a:latin typeface="Trebuchet MS" pitchFamily="34" charset="0"/>
              </a:rPr>
              <a:t>.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while( t != NULL &amp;&amp; t-&gt;key != key 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p = 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t = ( key &lt; t-&gt;key ) ? t-&gt;left : t-&gt;right;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smtClean="0">
                <a:latin typeface="Trebuchet MS" pitchFamily="34" charset="0"/>
              </a:rPr>
              <a:t>탐색이 종료된 시점에 </a:t>
            </a:r>
            <a:r>
              <a:rPr lang="en-US" altLang="ko-KR" sz="1400" dirty="0" smtClean="0">
                <a:latin typeface="Trebuchet MS" pitchFamily="34" charset="0"/>
              </a:rPr>
              <a:t>t</a:t>
            </a:r>
            <a:r>
              <a:rPr lang="ko-KR" altLang="en-US" sz="1400" dirty="0" smtClean="0">
                <a:latin typeface="Trebuchet MS" pitchFamily="34" charset="0"/>
              </a:rPr>
              <a:t>가 </a:t>
            </a:r>
            <a:r>
              <a:rPr lang="en-US" altLang="ko-KR" sz="1400" dirty="0" smtClean="0">
                <a:latin typeface="Trebuchet MS" pitchFamily="34" charset="0"/>
              </a:rPr>
              <a:t>NULL</a:t>
            </a:r>
            <a:r>
              <a:rPr lang="ko-KR" altLang="en-US" sz="1400" dirty="0" smtClean="0">
                <a:latin typeface="Trebuchet MS" pitchFamily="34" charset="0"/>
              </a:rPr>
              <a:t>이면 </a:t>
            </a:r>
            <a:r>
              <a:rPr lang="ko-KR" altLang="en-US" sz="1400" dirty="0" err="1" smtClean="0">
                <a:latin typeface="Trebuchet MS" pitchFamily="34" charset="0"/>
              </a:rPr>
              <a:t>트리안에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key</a:t>
            </a:r>
            <a:r>
              <a:rPr lang="ko-KR" altLang="en-US" sz="1400" dirty="0" smtClean="0">
                <a:latin typeface="Trebuchet MS" pitchFamily="34" charset="0"/>
              </a:rPr>
              <a:t>가 없음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if( t == NULL ) { 	// </a:t>
            </a:r>
            <a:r>
              <a:rPr lang="ko-KR" altLang="en-US" sz="1400" dirty="0" err="1" smtClean="0">
                <a:latin typeface="Trebuchet MS" pitchFamily="34" charset="0"/>
              </a:rPr>
              <a:t>탐색트리에</a:t>
            </a:r>
            <a:r>
              <a:rPr lang="ko-KR" altLang="en-US" sz="1400" dirty="0" smtClean="0">
                <a:latin typeface="Trebuchet MS" pitchFamily="34" charset="0"/>
              </a:rPr>
              <a:t> 없는 키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printf</a:t>
            </a:r>
            <a:r>
              <a:rPr lang="en-US" altLang="ko-KR" sz="1400" dirty="0" smtClean="0">
                <a:latin typeface="Trebuchet MS" pitchFamily="34" charset="0"/>
              </a:rPr>
              <a:t>("key is not in the tree");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return;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400" dirty="0" smtClean="0"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err="1" smtClean="0">
                <a:latin typeface="Trebuchet MS" pitchFamily="34" charset="0"/>
              </a:rPr>
              <a:t>첫번째</a:t>
            </a:r>
            <a:r>
              <a:rPr lang="ko-KR" altLang="en-US" sz="1400" dirty="0" smtClean="0">
                <a:latin typeface="Trebuchet MS" pitchFamily="34" charset="0"/>
              </a:rPr>
              <a:t> 경우</a:t>
            </a:r>
            <a:r>
              <a:rPr lang="en-US" altLang="ko-KR" sz="1400" dirty="0" smtClean="0">
                <a:latin typeface="Trebuchet MS" pitchFamily="34" charset="0"/>
              </a:rPr>
              <a:t>: </a:t>
            </a:r>
            <a:r>
              <a:rPr lang="ko-KR" altLang="en-US" sz="1400" dirty="0" err="1" smtClean="0">
                <a:latin typeface="Trebuchet MS" pitchFamily="34" charset="0"/>
              </a:rPr>
              <a:t>단말노드인</a:t>
            </a:r>
            <a:r>
              <a:rPr lang="ko-KR" altLang="en-US" sz="1400" dirty="0" smtClean="0">
                <a:latin typeface="Trebuchet MS" pitchFamily="34" charset="0"/>
              </a:rPr>
              <a:t> 경우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if( (t-&gt;left==NULL) &amp;&amp; (t-&gt;right==NULL) ){ 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if( p != NULL 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	// </a:t>
            </a:r>
            <a:r>
              <a:rPr lang="ko-KR" altLang="en-US" sz="1400" dirty="0" err="1" smtClean="0">
                <a:latin typeface="Trebuchet MS" pitchFamily="34" charset="0"/>
              </a:rPr>
              <a:t>부모노드의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ko-KR" altLang="en-US" sz="1400" dirty="0" err="1" smtClean="0">
                <a:latin typeface="Trebuchet MS" pitchFamily="34" charset="0"/>
              </a:rPr>
              <a:t>자식필드를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NULL</a:t>
            </a:r>
            <a:r>
              <a:rPr lang="ko-KR" altLang="en-US" sz="1400" dirty="0" smtClean="0">
                <a:latin typeface="Trebuchet MS" pitchFamily="34" charset="0"/>
              </a:rPr>
              <a:t>로 만든다</a:t>
            </a:r>
            <a:r>
              <a:rPr lang="en-US" altLang="ko-KR" sz="1400" dirty="0" smtClean="0">
                <a:latin typeface="Trebuchet MS" pitchFamily="34" charset="0"/>
              </a:rPr>
              <a:t>.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</a:t>
            </a:r>
            <a:r>
              <a:rPr lang="en-US" altLang="ko-KR" sz="1400" dirty="0" smtClean="0">
                <a:latin typeface="Trebuchet MS" pitchFamily="34" charset="0"/>
              </a:rPr>
              <a:t>if( p-&gt;left == t )	 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		p-&gt;left = NULL;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	else p-&gt;right = NULL;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else	// </a:t>
            </a:r>
            <a:r>
              <a:rPr lang="ko-KR" altLang="en-US" sz="1400" dirty="0" smtClean="0">
                <a:latin typeface="Trebuchet MS" pitchFamily="34" charset="0"/>
              </a:rPr>
              <a:t>만약 </a:t>
            </a:r>
            <a:r>
              <a:rPr lang="ko-KR" altLang="en-US" sz="1400" dirty="0" err="1" smtClean="0">
                <a:latin typeface="Trebuchet MS" pitchFamily="34" charset="0"/>
              </a:rPr>
              <a:t>부모노드가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NULL</a:t>
            </a:r>
            <a:r>
              <a:rPr lang="ko-KR" altLang="en-US" sz="1400" dirty="0" smtClean="0">
                <a:latin typeface="Trebuchet MS" pitchFamily="34" charset="0"/>
              </a:rPr>
              <a:t>이면 삭제되는 </a:t>
            </a:r>
            <a:r>
              <a:rPr lang="ko-KR" altLang="en-US" sz="1400" dirty="0" err="1" smtClean="0">
                <a:latin typeface="Trebuchet MS" pitchFamily="34" charset="0"/>
              </a:rPr>
              <a:t>노드가</a:t>
            </a:r>
            <a:r>
              <a:rPr lang="ko-KR" altLang="en-US" sz="1400" dirty="0" smtClean="0">
                <a:latin typeface="Trebuchet MS" pitchFamily="34" charset="0"/>
              </a:rPr>
              <a:t> 루트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*</a:t>
            </a:r>
            <a:r>
              <a:rPr lang="en-US" altLang="ko-KR" sz="1400" dirty="0" smtClean="0">
                <a:latin typeface="Trebuchet MS" pitchFamily="34" charset="0"/>
              </a:rPr>
              <a:t>root = NULL;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400" dirty="0" smtClean="0"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74707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비단말노드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(terminal node):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자식이 없는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)(E,F,G,H,I,J)</a:t>
            </a:r>
          </a:p>
          <a:p>
            <a:pPr marL="0" indent="0"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</a:pP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단말노드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적어도 하나의 자식을 가지는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A,B,C,D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11403"/>
            <a:ext cx="4471730" cy="31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내용 개체 틀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err="1" smtClean="0">
                <a:latin typeface="Trebuchet MS" pitchFamily="34" charset="0"/>
              </a:rPr>
              <a:t>두번째</a:t>
            </a:r>
            <a:r>
              <a:rPr lang="ko-KR" altLang="en-US" sz="1400" dirty="0" smtClean="0">
                <a:latin typeface="Trebuchet MS" pitchFamily="34" charset="0"/>
              </a:rPr>
              <a:t> 경우</a:t>
            </a:r>
            <a:r>
              <a:rPr lang="en-US" altLang="ko-KR" sz="1400" dirty="0" smtClean="0">
                <a:latin typeface="Trebuchet MS" pitchFamily="34" charset="0"/>
              </a:rPr>
              <a:t>: </a:t>
            </a:r>
            <a:r>
              <a:rPr lang="ko-KR" altLang="en-US" sz="1400" dirty="0" smtClean="0">
                <a:latin typeface="Trebuchet MS" pitchFamily="34" charset="0"/>
              </a:rPr>
              <a:t>하나의 자식만 가지는 경우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else if((t-&gt;left==NULL)||(t-&gt;right==NULL)){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child = (t-&gt;left != NULL) ? t-&gt;left : t-&gt;right;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if( p != NULL ){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	if( p-&gt;left == t )	// </a:t>
            </a:r>
            <a:r>
              <a:rPr lang="ko-KR" altLang="en-US" sz="1400" dirty="0" smtClean="0">
                <a:latin typeface="Trebuchet MS" pitchFamily="34" charset="0"/>
              </a:rPr>
              <a:t>부모를 자식과 연결 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	</a:t>
            </a:r>
            <a:r>
              <a:rPr lang="en-US" altLang="ko-KR" sz="1400" dirty="0" smtClean="0">
                <a:latin typeface="Trebuchet MS" pitchFamily="34" charset="0"/>
              </a:rPr>
              <a:t>p-&gt;left = child;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	else p-&gt;right = child;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else // </a:t>
            </a:r>
            <a:r>
              <a:rPr lang="ko-KR" altLang="en-US" sz="1400" dirty="0" smtClean="0">
                <a:latin typeface="Trebuchet MS" pitchFamily="34" charset="0"/>
              </a:rPr>
              <a:t>만약 </a:t>
            </a:r>
            <a:r>
              <a:rPr lang="ko-KR" altLang="en-US" sz="1400" dirty="0" err="1" smtClean="0">
                <a:latin typeface="Trebuchet MS" pitchFamily="34" charset="0"/>
              </a:rPr>
              <a:t>부모노드가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NULL</a:t>
            </a:r>
            <a:r>
              <a:rPr lang="ko-KR" altLang="en-US" sz="1400" dirty="0" smtClean="0">
                <a:latin typeface="Trebuchet MS" pitchFamily="34" charset="0"/>
              </a:rPr>
              <a:t>이면 삭제되는 </a:t>
            </a:r>
            <a:r>
              <a:rPr lang="ko-KR" altLang="en-US" sz="1400" dirty="0" err="1" smtClean="0">
                <a:latin typeface="Trebuchet MS" pitchFamily="34" charset="0"/>
              </a:rPr>
              <a:t>노드가</a:t>
            </a:r>
            <a:r>
              <a:rPr lang="ko-KR" altLang="en-US" sz="1400" dirty="0" smtClean="0">
                <a:latin typeface="Trebuchet MS" pitchFamily="34" charset="0"/>
              </a:rPr>
              <a:t> 루트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*</a:t>
            </a:r>
            <a:r>
              <a:rPr lang="en-US" altLang="ko-KR" sz="1400" dirty="0" smtClean="0">
                <a:latin typeface="Trebuchet MS" pitchFamily="34" charset="0"/>
              </a:rPr>
              <a:t>root = child;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내용 개체 틀 2"/>
          <p:cNvSpPr>
            <a:spLocks noGrp="1"/>
          </p:cNvSpPr>
          <p:nvPr>
            <p:ph idx="1"/>
          </p:nvPr>
        </p:nvSpPr>
        <p:spPr>
          <a:xfrm>
            <a:off x="385763" y="908050"/>
            <a:ext cx="8229600" cy="5221288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err="1" smtClean="0">
                <a:latin typeface="Trebuchet MS" pitchFamily="34" charset="0"/>
              </a:rPr>
              <a:t>세번째</a:t>
            </a:r>
            <a:r>
              <a:rPr lang="ko-KR" altLang="en-US" sz="1400" dirty="0" smtClean="0">
                <a:latin typeface="Trebuchet MS" pitchFamily="34" charset="0"/>
              </a:rPr>
              <a:t> 경우</a:t>
            </a:r>
            <a:r>
              <a:rPr lang="en-US" altLang="ko-KR" sz="1400" dirty="0" smtClean="0">
                <a:latin typeface="Trebuchet MS" pitchFamily="34" charset="0"/>
              </a:rPr>
              <a:t>: </a:t>
            </a:r>
            <a:r>
              <a:rPr lang="ko-KR" altLang="en-US" sz="1400" dirty="0" err="1" smtClean="0">
                <a:latin typeface="Trebuchet MS" pitchFamily="34" charset="0"/>
              </a:rPr>
              <a:t>두개의</a:t>
            </a:r>
            <a:r>
              <a:rPr lang="ko-KR" altLang="en-US" sz="1400" dirty="0" smtClean="0">
                <a:latin typeface="Trebuchet MS" pitchFamily="34" charset="0"/>
              </a:rPr>
              <a:t> 자식을 가지는 경우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else{</a:t>
            </a:r>
            <a:r>
              <a:rPr lang="ko-KR" altLang="en-US" sz="1400" dirty="0" smtClean="0">
                <a:latin typeface="Trebuchet MS" pitchFamily="34" charset="0"/>
              </a:rPr>
              <a:t>		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smtClean="0">
                <a:latin typeface="Trebuchet MS" pitchFamily="34" charset="0"/>
              </a:rPr>
              <a:t>오른쪽 </a:t>
            </a:r>
            <a:r>
              <a:rPr lang="ko-KR" altLang="en-US" sz="1400" dirty="0" err="1" smtClean="0">
                <a:latin typeface="Trebuchet MS" pitchFamily="34" charset="0"/>
              </a:rPr>
              <a:t>서브트리에서</a:t>
            </a:r>
            <a:r>
              <a:rPr lang="ko-KR" altLang="en-US" sz="1400" dirty="0" smtClean="0">
                <a:latin typeface="Trebuchet MS" pitchFamily="34" charset="0"/>
              </a:rPr>
              <a:t> 후계자를 찾는다</a:t>
            </a:r>
            <a:r>
              <a:rPr lang="en-US" altLang="ko-KR" sz="1400" dirty="0" smtClean="0">
                <a:latin typeface="Trebuchet MS" pitchFamily="34" charset="0"/>
              </a:rPr>
              <a:t>.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 = t;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 = t-&gt;right;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smtClean="0">
                <a:latin typeface="Trebuchet MS" pitchFamily="34" charset="0"/>
              </a:rPr>
              <a:t>후계자를 찾아서 계속 왼쪽으로 이동한다</a:t>
            </a:r>
            <a:r>
              <a:rPr lang="en-US" altLang="ko-KR" sz="1400" dirty="0" smtClean="0">
                <a:latin typeface="Trebuchet MS" pitchFamily="34" charset="0"/>
              </a:rPr>
              <a:t>.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while(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-&gt;left != NULL){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-&gt;left;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}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err="1" smtClean="0">
                <a:latin typeface="Trebuchet MS" pitchFamily="34" charset="0"/>
              </a:rPr>
              <a:t>후속자의</a:t>
            </a:r>
            <a:r>
              <a:rPr lang="ko-KR" altLang="en-US" sz="1400" dirty="0" smtClean="0">
                <a:latin typeface="Trebuchet MS" pitchFamily="34" charset="0"/>
              </a:rPr>
              <a:t> 부모와 자식을 연결 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if( 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-&gt;left ==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 )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-&gt;left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-&gt;right;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else 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	</a:t>
            </a:r>
            <a:r>
              <a:rPr lang="en-US" altLang="ko-KR" sz="1400" dirty="0" err="1" smtClean="0">
                <a:latin typeface="Trebuchet MS" pitchFamily="34" charset="0"/>
              </a:rPr>
              <a:t>succ_p</a:t>
            </a:r>
            <a:r>
              <a:rPr lang="en-US" altLang="ko-KR" sz="1400" dirty="0" smtClean="0">
                <a:latin typeface="Trebuchet MS" pitchFamily="34" charset="0"/>
              </a:rPr>
              <a:t>-&gt;right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-&gt;right;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err="1" smtClean="0">
                <a:latin typeface="Trebuchet MS" pitchFamily="34" charset="0"/>
              </a:rPr>
              <a:t>후속자가</a:t>
            </a:r>
            <a:r>
              <a:rPr lang="ko-KR" altLang="en-US" sz="1400" dirty="0" smtClean="0">
                <a:latin typeface="Trebuchet MS" pitchFamily="34" charset="0"/>
              </a:rPr>
              <a:t> 가진 </a:t>
            </a:r>
            <a:r>
              <a:rPr lang="ko-KR" altLang="en-US" sz="1400" dirty="0" err="1" smtClean="0">
                <a:latin typeface="Trebuchet MS" pitchFamily="34" charset="0"/>
              </a:rPr>
              <a:t>키값을</a:t>
            </a:r>
            <a:r>
              <a:rPr lang="ko-KR" altLang="en-US" sz="1400" dirty="0" smtClean="0">
                <a:latin typeface="Trebuchet MS" pitchFamily="34" charset="0"/>
              </a:rPr>
              <a:t> 현재 </a:t>
            </a:r>
            <a:r>
              <a:rPr lang="ko-KR" altLang="en-US" sz="1400" dirty="0" err="1" smtClean="0">
                <a:latin typeface="Trebuchet MS" pitchFamily="34" charset="0"/>
              </a:rPr>
              <a:t>노드에</a:t>
            </a:r>
            <a:r>
              <a:rPr lang="ko-KR" altLang="en-US" sz="1400" dirty="0" smtClean="0">
                <a:latin typeface="Trebuchet MS" pitchFamily="34" charset="0"/>
              </a:rPr>
              <a:t> 복사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t-&gt;key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-&gt;key;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 smtClean="0">
                <a:latin typeface="Trebuchet MS" pitchFamily="34" charset="0"/>
              </a:rPr>
              <a:t>원래의 </a:t>
            </a:r>
            <a:r>
              <a:rPr lang="ko-KR" altLang="en-US" sz="1400" dirty="0" err="1" smtClean="0">
                <a:latin typeface="Trebuchet MS" pitchFamily="34" charset="0"/>
              </a:rPr>
              <a:t>후속자</a:t>
            </a:r>
            <a:r>
              <a:rPr lang="ko-KR" altLang="en-US" sz="1400" dirty="0" smtClean="0">
                <a:latin typeface="Trebuchet MS" pitchFamily="34" charset="0"/>
              </a:rPr>
              <a:t> 삭제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ko-KR" altLang="en-US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latin typeface="Trebuchet MS" pitchFamily="34" charset="0"/>
              </a:rPr>
              <a:t>t = </a:t>
            </a:r>
            <a:r>
              <a:rPr lang="en-US" altLang="ko-KR" sz="1400" dirty="0" err="1" smtClean="0">
                <a:latin typeface="Trebuchet MS" pitchFamily="34" charset="0"/>
              </a:rPr>
              <a:t>succ</a:t>
            </a:r>
            <a:r>
              <a:rPr lang="en-US" altLang="ko-KR" sz="1400" dirty="0" smtClean="0">
                <a:latin typeface="Trebuchet MS" pitchFamily="34" charset="0"/>
              </a:rPr>
              <a:t>;</a:t>
            </a:r>
            <a:endParaRPr lang="ko-KR" altLang="en-US" sz="14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free(t);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1038" cy="1243013"/>
          </a:xfrm>
        </p:spPr>
        <p:txBody>
          <a:bodyPr/>
          <a:lstStyle/>
          <a:p>
            <a:pPr eaLnBrk="1" hangingPunct="1"/>
            <a:r>
              <a:rPr lang="ko-KR" altLang="ko-KR" dirty="0" smtClean="0">
                <a:latin typeface="+mn-ea"/>
                <a:ea typeface="+mn-ea"/>
              </a:rPr>
              <a:t>이진 탐색 </a:t>
            </a:r>
            <a:r>
              <a:rPr lang="ko-KR" altLang="ko-KR" dirty="0" err="1" smtClean="0">
                <a:latin typeface="+mn-ea"/>
                <a:ea typeface="+mn-ea"/>
              </a:rPr>
              <a:t>트리에서의</a:t>
            </a:r>
            <a:r>
              <a:rPr lang="ko-KR" altLang="ko-KR" dirty="0" smtClean="0">
                <a:latin typeface="+mn-ea"/>
                <a:ea typeface="+mn-ea"/>
              </a:rPr>
              <a:t> 탐색, 삽입, 삭제 연산의 시간 복잡도는 </a:t>
            </a:r>
            <a:r>
              <a:rPr lang="ko-KR" altLang="ko-KR" dirty="0" err="1" smtClean="0">
                <a:latin typeface="+mn-ea"/>
                <a:ea typeface="+mn-ea"/>
              </a:rPr>
              <a:t>트리의</a:t>
            </a:r>
            <a:r>
              <a:rPr lang="ko-KR" altLang="ko-KR" dirty="0" smtClean="0">
                <a:latin typeface="+mn-ea"/>
                <a:ea typeface="+mn-ea"/>
              </a:rPr>
              <a:t> 높이를 </a:t>
            </a:r>
            <a:r>
              <a:rPr lang="en-US" altLang="ko-KR" dirty="0" smtClean="0">
                <a:latin typeface="+mn-ea"/>
                <a:ea typeface="+mn-ea"/>
              </a:rPr>
              <a:t>h</a:t>
            </a:r>
            <a:r>
              <a:rPr lang="ko-KR" altLang="en-US" dirty="0" smtClean="0">
                <a:latin typeface="+mn-ea"/>
                <a:ea typeface="+mn-ea"/>
              </a:rPr>
              <a:t>라</a:t>
            </a:r>
            <a:r>
              <a:rPr lang="ko-KR" altLang="ko-KR" dirty="0" smtClean="0">
                <a:latin typeface="+mn-ea"/>
                <a:ea typeface="+mn-ea"/>
              </a:rPr>
              <a:t>고 </a:t>
            </a:r>
            <a:r>
              <a:rPr lang="ko-KR" altLang="ko-KR" dirty="0" err="1" smtClean="0">
                <a:latin typeface="+mn-ea"/>
                <a:ea typeface="+mn-ea"/>
              </a:rPr>
              <a:t>했을</a:t>
            </a:r>
            <a:r>
              <a:rPr lang="ko-KR" altLang="en-US" dirty="0" err="1" smtClean="0">
                <a:latin typeface="+mn-ea"/>
                <a:ea typeface="+mn-ea"/>
              </a:rPr>
              <a:t>때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h</a:t>
            </a:r>
            <a:r>
              <a:rPr lang="ko-KR" altLang="en-US" dirty="0" smtClean="0">
                <a:latin typeface="+mn-ea"/>
                <a:ea typeface="+mn-ea"/>
              </a:rPr>
              <a:t>에 비례한다</a:t>
            </a: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  <a:p>
            <a:pPr eaLnBrk="1" hangingPunct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753925"/>
            <a:ext cx="7542330" cy="243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45488" cy="22336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최선의 경우</a:t>
            </a:r>
          </a:p>
          <a:p>
            <a:pPr lvl="1" eaLnBrk="1" hangingPunct="1"/>
            <a:r>
              <a:rPr lang="ko-KR" altLang="en-US" dirty="0" smtClean="0">
                <a:latin typeface="+mn-ea"/>
                <a:ea typeface="+mn-ea"/>
              </a:rPr>
              <a:t>이진 </a:t>
            </a:r>
            <a:r>
              <a:rPr lang="ko-KR" altLang="en-US" dirty="0" err="1" smtClean="0">
                <a:latin typeface="+mn-ea"/>
                <a:ea typeface="+mn-ea"/>
              </a:rPr>
              <a:t>트리가</a:t>
            </a:r>
            <a:r>
              <a:rPr lang="ko-KR" altLang="en-US" dirty="0" smtClean="0">
                <a:latin typeface="+mn-ea"/>
                <a:ea typeface="+mn-ea"/>
              </a:rPr>
              <a:t> 균형적으로 생성되어 있는 경우</a:t>
            </a:r>
          </a:p>
          <a:p>
            <a:pPr lvl="1" eaLnBrk="1" hangingPunct="1"/>
            <a:r>
              <a:rPr lang="en-US" altLang="ko-KR" dirty="0" smtClean="0">
                <a:latin typeface="+mn-ea"/>
                <a:ea typeface="+mn-ea"/>
              </a:rPr>
              <a:t>h=log</a:t>
            </a:r>
            <a:r>
              <a:rPr lang="en-US" altLang="ko-KR" baseline="-25000" dirty="0" smtClean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n</a:t>
            </a:r>
          </a:p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최악의 경우</a:t>
            </a:r>
          </a:p>
          <a:p>
            <a:pPr lvl="1" eaLnBrk="1" hangingPunct="1"/>
            <a:r>
              <a:rPr lang="ko-KR" altLang="en-US" dirty="0" smtClean="0">
                <a:latin typeface="+mn-ea"/>
                <a:ea typeface="+mn-ea"/>
              </a:rPr>
              <a:t>한쪽으로 치우친 경사 </a:t>
            </a:r>
            <a:r>
              <a:rPr lang="ko-KR" altLang="en-US" dirty="0" err="1" smtClean="0">
                <a:latin typeface="+mn-ea"/>
                <a:ea typeface="+mn-ea"/>
              </a:rPr>
              <a:t>이진트리의</a:t>
            </a:r>
            <a:r>
              <a:rPr lang="ko-KR" altLang="en-US" dirty="0" smtClean="0">
                <a:latin typeface="+mn-ea"/>
                <a:ea typeface="+mn-ea"/>
              </a:rPr>
              <a:t> 경우</a:t>
            </a:r>
          </a:p>
          <a:p>
            <a:pPr lvl="1" eaLnBrk="1" hangingPunct="1"/>
            <a:r>
              <a:rPr lang="en-US" altLang="ko-KR" dirty="0" smtClean="0">
                <a:latin typeface="+mn-ea"/>
                <a:ea typeface="+mn-ea"/>
              </a:rPr>
              <a:t>h=n</a:t>
            </a:r>
          </a:p>
          <a:p>
            <a:pPr lvl="1" eaLnBrk="1" hangingPunct="1"/>
            <a:r>
              <a:rPr lang="ko-KR" altLang="en-US" dirty="0" smtClean="0">
                <a:latin typeface="+mn-ea"/>
                <a:ea typeface="+mn-ea"/>
              </a:rPr>
              <a:t>순차탐색과 시간복잡도가 같다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eaLnBrk="1" hangingPunct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3"/>
          <a:stretch>
            <a:fillRect/>
          </a:stretch>
        </p:blipFill>
        <p:spPr bwMode="auto">
          <a:xfrm>
            <a:off x="566738" y="4103688"/>
            <a:ext cx="47656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149725"/>
            <a:ext cx="31242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74707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자식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부모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형제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조상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자손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인간과 동일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레벨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(level):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트리의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각층의 번호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높이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(height):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트리의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최대 레벨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차수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(degree):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노드가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가지고 있는 자식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노드의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개수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47" y="1538790"/>
            <a:ext cx="4738611" cy="29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3932238"/>
            <a:ext cx="8229600" cy="2193925"/>
          </a:xfrm>
        </p:spPr>
        <p:txBody>
          <a:bodyPr>
            <a:normAutofit lnSpcReduction="10000"/>
          </a:bodyPr>
          <a:lstStyle/>
          <a:p>
            <a:pPr eaLnBrk="1" fontAlgn="base" hangingPunct="1"/>
            <a:r>
              <a:rPr lang="en-US" altLang="ko-KR" dirty="0" smtClean="0">
                <a:latin typeface="+mn-ea"/>
                <a:ea typeface="+mn-ea"/>
              </a:rPr>
              <a:t>A</a:t>
            </a:r>
            <a:r>
              <a:rPr lang="ko-KR" altLang="en-US" dirty="0" smtClean="0">
                <a:latin typeface="+mn-ea"/>
                <a:ea typeface="+mn-ea"/>
              </a:rPr>
              <a:t>는 루트 </a:t>
            </a:r>
            <a:r>
              <a:rPr lang="ko-KR" altLang="en-US" dirty="0" err="1" smtClean="0">
                <a:latin typeface="+mn-ea"/>
                <a:ea typeface="+mn-ea"/>
              </a:rPr>
              <a:t>노드이다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en-US" altLang="ko-KR" dirty="0" smtClean="0">
                <a:latin typeface="+mn-ea"/>
                <a:ea typeface="+mn-ea"/>
              </a:rPr>
              <a:t>B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D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E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latin typeface="+mn-ea"/>
                <a:ea typeface="+mn-ea"/>
              </a:rPr>
              <a:t>부모노드이다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en-US" altLang="ko-KR" dirty="0" smtClean="0">
                <a:latin typeface="+mn-ea"/>
                <a:ea typeface="+mn-ea"/>
              </a:rPr>
              <a:t>C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B</a:t>
            </a:r>
            <a:r>
              <a:rPr lang="ko-KR" altLang="en-US" dirty="0" smtClean="0">
                <a:latin typeface="+mn-ea"/>
                <a:ea typeface="+mn-ea"/>
              </a:rPr>
              <a:t>의 형제 </a:t>
            </a:r>
            <a:r>
              <a:rPr lang="ko-KR" altLang="en-US" dirty="0" err="1" smtClean="0">
                <a:latin typeface="+mn-ea"/>
                <a:ea typeface="+mn-ea"/>
              </a:rPr>
              <a:t>노드이다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en-US" altLang="ko-KR" dirty="0" smtClean="0">
                <a:latin typeface="+mn-ea"/>
                <a:ea typeface="+mn-ea"/>
              </a:rPr>
              <a:t>D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E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B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latin typeface="+mn-ea"/>
                <a:ea typeface="+mn-ea"/>
              </a:rPr>
              <a:t>자식노드이다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en-US" altLang="ko-KR" dirty="0" smtClean="0">
                <a:latin typeface="+mn-ea"/>
                <a:ea typeface="+mn-ea"/>
              </a:rPr>
              <a:t>B</a:t>
            </a:r>
            <a:r>
              <a:rPr lang="ko-KR" altLang="en-US" dirty="0" smtClean="0">
                <a:latin typeface="+mn-ea"/>
                <a:ea typeface="+mn-ea"/>
              </a:rPr>
              <a:t>의 차수는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fontAlgn="base" hangingPunct="1"/>
            <a:r>
              <a:rPr lang="ko-KR" altLang="en-US" dirty="0" smtClean="0">
                <a:latin typeface="+mn-ea"/>
                <a:ea typeface="+mn-ea"/>
              </a:rPr>
              <a:t>위의 </a:t>
            </a:r>
            <a:r>
              <a:rPr lang="ko-KR" altLang="en-US" dirty="0" err="1" smtClean="0">
                <a:latin typeface="+mn-ea"/>
                <a:ea typeface="+mn-ea"/>
              </a:rPr>
              <a:t>트리의</a:t>
            </a:r>
            <a:r>
              <a:rPr lang="ko-KR" altLang="en-US" dirty="0" smtClean="0">
                <a:latin typeface="+mn-ea"/>
                <a:ea typeface="+mn-ea"/>
              </a:rPr>
              <a:t> 높이는 </a:t>
            </a:r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ko-KR" altLang="en-US" dirty="0" smtClean="0">
              <a:latin typeface="+mn-ea"/>
              <a:ea typeface="+mn-ea"/>
            </a:endParaRPr>
          </a:p>
          <a:p>
            <a:pPr eaLnBrk="1" hangingPunct="1"/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예제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293" name="_x149529072" descr="EMB0000118036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346200"/>
            <a:ext cx="3509963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21355</TotalTime>
  <Words>1627</Words>
  <Application>Microsoft Office PowerPoint</Application>
  <PresentationFormat>화면 슬라이드 쇼(4:3)</PresentationFormat>
  <Paragraphs>595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75" baseType="lpstr">
      <vt:lpstr>New_Natural01</vt:lpstr>
      <vt:lpstr>1_Crayons</vt:lpstr>
      <vt:lpstr>CHAP 7:트리</vt:lpstr>
      <vt:lpstr>트리(TREE)</vt:lpstr>
      <vt:lpstr>회사의 조직</vt:lpstr>
      <vt:lpstr>파일 디렉토리 구조</vt:lpstr>
      <vt:lpstr>결정 트리</vt:lpstr>
      <vt:lpstr>트리의 용어</vt:lpstr>
      <vt:lpstr>트리의 용어</vt:lpstr>
      <vt:lpstr>트리의 용어</vt:lpstr>
      <vt:lpstr>예제</vt:lpstr>
      <vt:lpstr>트리의 종류</vt:lpstr>
      <vt:lpstr>이진 트리 (binary tree)</vt:lpstr>
      <vt:lpstr>이진 트리 검증</vt:lpstr>
      <vt:lpstr>이진 트리의 성질</vt:lpstr>
      <vt:lpstr>이진트리의 성질</vt:lpstr>
      <vt:lpstr>이진 트리의 성질</vt:lpstr>
      <vt:lpstr>이진 트리의 분류</vt:lpstr>
      <vt:lpstr>포화 이진 트리</vt:lpstr>
      <vt:lpstr>완전 이진 트리</vt:lpstr>
      <vt:lpstr>이진트리의 표현</vt:lpstr>
      <vt:lpstr>배열 표현법</vt:lpstr>
      <vt:lpstr>부모와 자식 인덱스 관계</vt:lpstr>
      <vt:lpstr>링크 표현법</vt:lpstr>
      <vt:lpstr>링크의 구현</vt:lpstr>
      <vt:lpstr>링크 표현법 프로그램</vt:lpstr>
      <vt:lpstr>PowerPoint 프레젠테이션</vt:lpstr>
      <vt:lpstr>이진 트리의 순회</vt:lpstr>
      <vt:lpstr>전위 순회</vt:lpstr>
      <vt:lpstr>전위순회 프로그램</vt:lpstr>
      <vt:lpstr>전위 순회 응용</vt:lpstr>
      <vt:lpstr>중위 순회</vt:lpstr>
      <vt:lpstr>중위 순회 알고리즘</vt:lpstr>
      <vt:lpstr>중위 순회 응용</vt:lpstr>
      <vt:lpstr>후위 순회</vt:lpstr>
      <vt:lpstr>후위 순회 알고리즘</vt:lpstr>
      <vt:lpstr>후위 순회 응용</vt:lpstr>
      <vt:lpstr>순회 프로그램</vt:lpstr>
      <vt:lpstr>PowerPoint 프레젠테이션</vt:lpstr>
      <vt:lpstr>PowerPoint 프레젠테이션</vt:lpstr>
      <vt:lpstr>레벨 순회</vt:lpstr>
      <vt:lpstr>레벨 순회 알고리즘</vt:lpstr>
      <vt:lpstr>수식 트리</vt:lpstr>
      <vt:lpstr>수식 트리 계산</vt:lpstr>
      <vt:lpstr>수식 트리 알고리즘</vt:lpstr>
      <vt:lpstr>프로그램</vt:lpstr>
      <vt:lpstr>PowerPoint 프레젠테이션</vt:lpstr>
      <vt:lpstr>디렉토리 용량 계산</vt:lpstr>
      <vt:lpstr>디렉토리 용량 계산 프로그램</vt:lpstr>
      <vt:lpstr>이진 트리 연산: 노드 개수</vt:lpstr>
      <vt:lpstr>이진 트리 연산: 높이</vt:lpstr>
      <vt:lpstr>스레드 이진 트리</vt:lpstr>
      <vt:lpstr>스레드 이진 트리의 구현</vt:lpstr>
      <vt:lpstr>스레드 이진 트리의 구현</vt:lpstr>
      <vt:lpstr>스레드 이진 트리의 구현</vt:lpstr>
      <vt:lpstr>이진탐색트리</vt:lpstr>
      <vt:lpstr>이진탐색트리에서의 탐색연산</vt:lpstr>
      <vt:lpstr>이진탐색트리에서의 탐색연산</vt:lpstr>
      <vt:lpstr>탐색을 구현하는 방법</vt:lpstr>
      <vt:lpstr>순환적인 방법</vt:lpstr>
      <vt:lpstr>반복적인 방법</vt:lpstr>
      <vt:lpstr>이진탐색트리에서의 삽입연산</vt:lpstr>
      <vt:lpstr>이진 탐색트리에서의 삽입 연산</vt:lpstr>
      <vt:lpstr>이진탐색트리에서의 삽입연산</vt:lpstr>
      <vt:lpstr>이진탐색트리에서의 삽입연산</vt:lpstr>
      <vt:lpstr>이진탐색트리에서의 삭제연산</vt:lpstr>
      <vt:lpstr>이진탐색트리에서의 삭제연산</vt:lpstr>
      <vt:lpstr>이진탐색트리에서의 삭제연산</vt:lpstr>
      <vt:lpstr>가장 비숫한 값은 어디에 있을까?</vt:lpstr>
      <vt:lpstr>PowerPoint 프레젠테이션</vt:lpstr>
      <vt:lpstr>PowerPoint 프레젠테이션</vt:lpstr>
      <vt:lpstr>PowerPoint 프레젠테이션</vt:lpstr>
      <vt:lpstr>PowerPoint 프레젠테이션</vt:lpstr>
      <vt:lpstr>이진탐색트리의 성능분석</vt:lpstr>
      <vt:lpstr>이진탐색트리의 성능분석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10</cp:lastModifiedBy>
  <cp:revision>560</cp:revision>
  <dcterms:created xsi:type="dcterms:W3CDTF">2004-02-19T02:52:38Z</dcterms:created>
  <dcterms:modified xsi:type="dcterms:W3CDTF">2017-04-27T06:59:41Z</dcterms:modified>
</cp:coreProperties>
</file>