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2" r:id="rId2"/>
  </p:sldMasterIdLst>
  <p:sldIdLst>
    <p:sldId id="292" r:id="rId3"/>
    <p:sldId id="357" r:id="rId4"/>
    <p:sldId id="498" r:id="rId5"/>
    <p:sldId id="458" r:id="rId6"/>
    <p:sldId id="497" r:id="rId7"/>
    <p:sldId id="459" r:id="rId8"/>
    <p:sldId id="471" r:id="rId9"/>
    <p:sldId id="460" r:id="rId10"/>
    <p:sldId id="461" r:id="rId11"/>
    <p:sldId id="462" r:id="rId12"/>
    <p:sldId id="463" r:id="rId13"/>
    <p:sldId id="464" r:id="rId14"/>
    <p:sldId id="465" r:id="rId15"/>
    <p:sldId id="472" r:id="rId16"/>
    <p:sldId id="466" r:id="rId17"/>
    <p:sldId id="467" r:id="rId18"/>
    <p:sldId id="468" r:id="rId19"/>
    <p:sldId id="473" r:id="rId20"/>
    <p:sldId id="474" r:id="rId21"/>
    <p:sldId id="475" r:id="rId22"/>
    <p:sldId id="476" r:id="rId23"/>
    <p:sldId id="469" r:id="rId24"/>
    <p:sldId id="470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1C48F"/>
    <a:srgbClr val="3366FF"/>
    <a:srgbClr val="3399FF"/>
    <a:srgbClr val="FF3300"/>
    <a:srgbClr val="FF66CC"/>
    <a:srgbClr val="00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25" d="100"/>
          <a:sy n="125" d="100"/>
        </p:scale>
        <p:origin x="1218" y="108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575A7-AB4F-4012-B21C-740707A9BD2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C3535-8AA2-4883-9710-896CC78B02F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211C4FF-A39C-4F20-A770-73666B7B1C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D40E5-7EA6-4149-BB93-FBC6DDCEE70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17533-6DEF-4A8C-9561-3AC688A2BDA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C5F8E-4E32-4D13-9295-ABBDD92D597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FA35C-D19D-4336-A51C-A7F1EE88DCD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CBADD-BAEF-4C69-9B2A-63E02D4A56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F10D9-565C-4413-B51A-ECA438DFE4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6DE93-5EAB-4053-8B21-3F2E7041FC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23C99-4FB3-4A35-90FD-16DF91FAAA0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14542B-4224-4F22-BA60-FB6D6231FA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32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62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C</a:t>
            </a:r>
            <a:r>
              <a:rPr lang="ko-KR" altLang="en-US" sz="1200">
                <a:latin typeface="HY엽서L" pitchFamily="18" charset="-127"/>
                <a:ea typeface="HY엽서L" pitchFamily="18" charset="-127"/>
              </a:rPr>
              <a:t>로 쉽게 풀어쓴 자료구조</a:t>
            </a:r>
          </a:p>
        </p:txBody>
      </p:sp>
      <p:sp>
        <p:nvSpPr>
          <p:cNvPr id="12" name="Text Box 33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latin typeface="Arial" charset="0"/>
                <a:ea typeface="HY엽서L" pitchFamily="18" charset="-127"/>
              </a:rPr>
              <a:t>©</a:t>
            </a:r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>
                <a:latin typeface="HY엽서L" pitchFamily="18" charset="-127"/>
                <a:ea typeface="HY엽서L" pitchFamily="18" charset="-127"/>
              </a:rPr>
              <a:t>생능출판사 </a:t>
            </a:r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2011</a:t>
            </a:r>
          </a:p>
        </p:txBody>
      </p:sp>
      <p:pic>
        <p:nvPicPr>
          <p:cNvPr id="13" name="Picture 34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CHAP 8:</a:t>
            </a:r>
            <a:r>
              <a:rPr lang="ko-KR" altLang="en-US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우선순위 큐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로 쉽게 풀어쓴 자료구조</a:t>
            </a:r>
          </a:p>
          <a:p>
            <a:pPr eaLnBrk="1" hangingPunct="1"/>
            <a:r>
              <a:rPr lang="ko-KR" altLang="en-US" smtClean="0"/>
              <a:t>생능출판사</a:t>
            </a:r>
          </a:p>
          <a:p>
            <a:pPr eaLnBrk="1" hangingPunct="1"/>
            <a:r>
              <a:rPr lang="en-US" altLang="ko-KR" smtClean="0"/>
              <a:t>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043735"/>
            <a:ext cx="8229600" cy="452628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히프는</a:t>
            </a:r>
            <a:r>
              <a:rPr lang="ko-KR" altLang="en-US" dirty="0" smtClean="0"/>
              <a:t> 배열을 이용하여 구현</a:t>
            </a:r>
          </a:p>
          <a:p>
            <a:pPr lvl="1" eaLnBrk="1" hangingPunct="1"/>
            <a:r>
              <a:rPr lang="ko-KR" altLang="en-US" dirty="0" err="1" smtClean="0"/>
              <a:t>완전이진트리이므로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번호를 붙일 수 있다</a:t>
            </a:r>
          </a:p>
          <a:p>
            <a:pPr lvl="1" eaLnBrk="1" hangingPunct="1"/>
            <a:r>
              <a:rPr lang="ko-KR" altLang="en-US" dirty="0" smtClean="0"/>
              <a:t>이 번호를 배열의 인덱스라고 생각</a:t>
            </a:r>
          </a:p>
          <a:p>
            <a:pPr eaLnBrk="1" hangingPunct="1"/>
            <a:r>
              <a:rPr lang="ko-KR" altLang="en-US" dirty="0" err="1" smtClean="0"/>
              <a:t>부모노드와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자식노드를</a:t>
            </a:r>
            <a:r>
              <a:rPr lang="ko-KR" altLang="en-US" dirty="0" smtClean="0"/>
              <a:t> 찾기가 쉽다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왼쪽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부모의 인덱스</a:t>
            </a:r>
            <a:r>
              <a:rPr lang="en-US" altLang="ko-KR" dirty="0" smtClean="0"/>
              <a:t>)*2 </a:t>
            </a:r>
          </a:p>
          <a:p>
            <a:pPr lvl="1" eaLnBrk="1" hangingPunct="1"/>
            <a:r>
              <a:rPr lang="ko-KR" altLang="en-US" dirty="0" smtClean="0"/>
              <a:t>오른쪽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부모의 인덱스</a:t>
            </a:r>
            <a:r>
              <a:rPr lang="en-US" altLang="ko-KR" dirty="0" smtClean="0"/>
              <a:t>)*2 + 1 </a:t>
            </a:r>
          </a:p>
          <a:p>
            <a:pPr lvl="1" eaLnBrk="1" hangingPunct="1"/>
            <a:r>
              <a:rPr lang="ko-KR" altLang="en-US" dirty="0" smtClean="0"/>
              <a:t>부모의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자식의 인덱스</a:t>
            </a:r>
            <a:r>
              <a:rPr lang="en-US" altLang="ko-KR" dirty="0" smtClean="0"/>
              <a:t>)/2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구현방법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3654024"/>
            <a:ext cx="3179702" cy="286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히프에 있어서 삽입 연산은 회사에서 신입 사원이 들어오면 일단 말단 위치에 앉힌 다음에</a:t>
            </a:r>
            <a:r>
              <a:rPr lang="en-US" altLang="ko-KR" smtClean="0"/>
              <a:t>, </a:t>
            </a:r>
            <a:r>
              <a:rPr lang="ko-KR" altLang="en-US" smtClean="0"/>
              <a:t>신입 사원의 능력을 봐서 위로 승진시키는 것과 비숫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히프에서의 삽입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927100" y="2916238"/>
            <a:ext cx="30781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ko-KR" altLang="en-US" dirty="0" err="1">
                <a:latin typeface="+mn-lt"/>
              </a:rPr>
              <a:t>히프에</a:t>
            </a:r>
            <a:r>
              <a:rPr lang="ko-KR" altLang="en-US" dirty="0">
                <a:latin typeface="+mn-lt"/>
              </a:rPr>
              <a:t> 새로운 요소가 들어 오면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일단 새로운 </a:t>
            </a:r>
            <a:r>
              <a:rPr lang="ko-KR" altLang="en-US" dirty="0" err="1">
                <a:latin typeface="+mn-lt"/>
              </a:rPr>
              <a:t>노드를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히프의</a:t>
            </a:r>
            <a:r>
              <a:rPr lang="ko-KR" altLang="en-US" dirty="0">
                <a:latin typeface="+mn-lt"/>
              </a:rPr>
              <a:t> 마지막 </a:t>
            </a:r>
            <a:r>
              <a:rPr lang="ko-KR" altLang="en-US" dirty="0" err="1">
                <a:latin typeface="+mn-lt"/>
              </a:rPr>
              <a:t>노드에</a:t>
            </a:r>
            <a:r>
              <a:rPr lang="ko-KR" altLang="en-US" dirty="0">
                <a:latin typeface="+mn-lt"/>
              </a:rPr>
              <a:t> 이어서 삽입</a:t>
            </a:r>
          </a:p>
          <a:p>
            <a:pPr eaLnBrk="1" hangingPunct="1">
              <a:buFontTx/>
              <a:buAutoNum type="arabicParenBoth"/>
            </a:pPr>
            <a:endParaRPr lang="ko-KR" altLang="en-US" dirty="0">
              <a:latin typeface="+mn-lt"/>
            </a:endParaRPr>
          </a:p>
          <a:p>
            <a:pPr eaLnBrk="1" hangingPunct="1">
              <a:buFontTx/>
              <a:buAutoNum type="arabicParenBoth"/>
            </a:pPr>
            <a:r>
              <a:rPr lang="ko-KR" altLang="en-US" dirty="0">
                <a:latin typeface="+mn-lt"/>
              </a:rPr>
              <a:t>삽입 후에 새로운 </a:t>
            </a:r>
            <a:r>
              <a:rPr lang="ko-KR" altLang="en-US" dirty="0" err="1">
                <a:latin typeface="+mn-lt"/>
              </a:rPr>
              <a:t>노드를</a:t>
            </a:r>
            <a:r>
              <a:rPr lang="ko-KR" altLang="en-US" dirty="0">
                <a:latin typeface="+mn-lt"/>
              </a:rPr>
              <a:t> 부모 </a:t>
            </a:r>
            <a:r>
              <a:rPr lang="ko-KR" altLang="en-US" dirty="0" err="1">
                <a:latin typeface="+mn-lt"/>
              </a:rPr>
              <a:t>노드들과</a:t>
            </a:r>
            <a:r>
              <a:rPr lang="ko-KR" altLang="en-US" dirty="0">
                <a:latin typeface="+mn-lt"/>
              </a:rPr>
              <a:t> 교환해서 </a:t>
            </a:r>
            <a:r>
              <a:rPr lang="ko-KR" altLang="en-US" dirty="0" err="1">
                <a:latin typeface="+mn-lt"/>
              </a:rPr>
              <a:t>히프의</a:t>
            </a:r>
            <a:r>
              <a:rPr lang="ko-KR" altLang="en-US" dirty="0">
                <a:latin typeface="+mn-lt"/>
              </a:rPr>
              <a:t> 성질을 만족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2978950"/>
            <a:ext cx="3708771" cy="265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57225" y="1223963"/>
            <a:ext cx="4114800" cy="1979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400" smtClean="0">
                <a:latin typeface="Lucida Console" pitchFamily="49" charset="0"/>
              </a:rPr>
              <a:t>새로운 키 </a:t>
            </a:r>
            <a:r>
              <a:rPr lang="en-US" altLang="ko-KR" sz="1400" smtClean="0">
                <a:latin typeface="Lucida Console" pitchFamily="49" charset="0"/>
              </a:rPr>
              <a:t>k</a:t>
            </a:r>
            <a:r>
              <a:rPr lang="ko-KR" altLang="en-US" sz="1400" smtClean="0">
                <a:latin typeface="Lucida Console" pitchFamily="49" charset="0"/>
              </a:rPr>
              <a:t>의 삽입연산후 히프의 성질이 만족되지 않을 수 있다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smtClean="0">
                <a:latin typeface="Lucida Console" pitchFamily="49" charset="0"/>
              </a:rPr>
              <a:t>upheap</a:t>
            </a:r>
            <a:r>
              <a:rPr lang="ko-KR" altLang="en-US" sz="1400" smtClean="0">
                <a:latin typeface="Lucida Console" pitchFamily="49" charset="0"/>
              </a:rPr>
              <a:t>는 삽입된 노드로부터 루트까지의 경로에 있는 노드들을 </a:t>
            </a:r>
            <a:r>
              <a:rPr lang="en-US" altLang="ko-KR" sz="1400" smtClean="0">
                <a:latin typeface="Lucida Console" pitchFamily="49" charset="0"/>
              </a:rPr>
              <a:t>k</a:t>
            </a:r>
            <a:r>
              <a:rPr lang="ko-KR" altLang="en-US" sz="1400" smtClean="0">
                <a:latin typeface="Lucida Console" pitchFamily="49" charset="0"/>
              </a:rPr>
              <a:t>와 비교</a:t>
            </a:r>
            <a:r>
              <a:rPr lang="en-US" altLang="ko-KR" sz="1400" smtClean="0">
                <a:latin typeface="Lucida Console" pitchFamily="49" charset="0"/>
              </a:rPr>
              <a:t>, </a:t>
            </a:r>
            <a:r>
              <a:rPr lang="ko-KR" altLang="en-US" sz="1400" smtClean="0">
                <a:latin typeface="Lucida Console" pitchFamily="49" charset="0"/>
              </a:rPr>
              <a:t>교환함으로써 히프의 성질을 복원한다</a:t>
            </a:r>
            <a:r>
              <a:rPr lang="en-US" altLang="ko-KR" sz="1400" smtClean="0">
                <a:latin typeface="Lucida Console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400" smtClean="0">
                <a:latin typeface="Lucida Console" pitchFamily="49" charset="0"/>
              </a:rPr>
              <a:t>키 </a:t>
            </a:r>
            <a:r>
              <a:rPr lang="en-US" altLang="ko-KR" sz="1400" smtClean="0">
                <a:latin typeface="Lucida Console" pitchFamily="49" charset="0"/>
              </a:rPr>
              <a:t>k</a:t>
            </a:r>
            <a:r>
              <a:rPr lang="ko-KR" altLang="en-US" sz="1400" smtClean="0">
                <a:latin typeface="Lucida Console" pitchFamily="49" charset="0"/>
              </a:rPr>
              <a:t>가 부모노드보다 작거나 같으면 </a:t>
            </a:r>
            <a:r>
              <a:rPr lang="en-US" altLang="ko-KR" sz="1400" smtClean="0">
                <a:latin typeface="Lucida Console" pitchFamily="49" charset="0"/>
              </a:rPr>
              <a:t>upheap</a:t>
            </a:r>
            <a:r>
              <a:rPr lang="ko-KR" altLang="en-US" sz="1400" smtClean="0">
                <a:latin typeface="Lucida Console" pitchFamily="49" charset="0"/>
              </a:rPr>
              <a:t>는 종료한다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400" smtClean="0">
                <a:latin typeface="Lucida Console" pitchFamily="49" charset="0"/>
              </a:rPr>
              <a:t>히프의 높이가 </a:t>
            </a:r>
            <a:r>
              <a:rPr lang="en-US" altLang="ko-KR" sz="1400" smtClean="0">
                <a:latin typeface="Lucida Console" pitchFamily="49" charset="0"/>
              </a:rPr>
              <a:t>O(logn)</a:t>
            </a:r>
            <a:r>
              <a:rPr lang="ko-KR" altLang="en-US" sz="1400" smtClean="0">
                <a:latin typeface="Lucida Console" pitchFamily="49" charset="0"/>
              </a:rPr>
              <a:t>이므로 </a:t>
            </a:r>
            <a:r>
              <a:rPr lang="en-US" altLang="ko-KR" sz="1400" smtClean="0">
                <a:latin typeface="Lucida Console" pitchFamily="49" charset="0"/>
              </a:rPr>
              <a:t>upheap</a:t>
            </a:r>
            <a:r>
              <a:rPr lang="ko-KR" altLang="en-US" sz="1400" smtClean="0">
                <a:latin typeface="Lucida Console" pitchFamily="49" charset="0"/>
              </a:rPr>
              <a:t>연산은 </a:t>
            </a:r>
            <a:r>
              <a:rPr lang="en-US" altLang="ko-KR" sz="1400" smtClean="0">
                <a:latin typeface="Lucida Console" pitchFamily="49" charset="0"/>
              </a:rPr>
              <a:t>O(logn)</a:t>
            </a:r>
            <a:r>
              <a:rPr lang="ko-KR" altLang="en-US" sz="1400" smtClean="0">
                <a:latin typeface="Lucida Console" pitchFamily="49" charset="0"/>
              </a:rPr>
              <a:t>이다</a:t>
            </a:r>
            <a:r>
              <a:rPr lang="en-US" altLang="ko-KR" sz="1400" smtClean="0">
                <a:latin typeface="Lucida Console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1200" smtClean="0">
              <a:latin typeface="Lucida Console" pitchFamily="49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연산</a:t>
            </a:r>
          </a:p>
        </p:txBody>
      </p:sp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1179513"/>
            <a:ext cx="28670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2889250"/>
            <a:ext cx="57816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4554538"/>
            <a:ext cx="57626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알고리즘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925513" y="1908175"/>
            <a:ext cx="7291387" cy="28130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 b="1">
                <a:latin typeface="+mn-lt"/>
                <a:ea typeface="HY엽서M" pitchFamily="18" charset="-127"/>
              </a:rPr>
              <a:t>insert_max_heap(A, key)</a:t>
            </a:r>
            <a:r>
              <a:rPr lang="en-US" altLang="ko-KR" sz="1700">
                <a:latin typeface="+mn-lt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>
                <a:latin typeface="+mn-lt"/>
                <a:ea typeface="HY엽서M" pitchFamily="18" charset="-127"/>
              </a:rPr>
              <a:t/>
            </a:r>
            <a:br>
              <a:rPr lang="en-US" altLang="ko-KR" sz="1700">
                <a:latin typeface="+mn-lt"/>
                <a:ea typeface="HY엽서M" pitchFamily="18" charset="-127"/>
              </a:rPr>
            </a:br>
            <a:endParaRPr lang="en-US" altLang="ko-KR" sz="1700">
              <a:latin typeface="+mn-lt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>
                <a:latin typeface="+mn-lt"/>
                <a:ea typeface="HY엽서M" pitchFamily="18" charset="-127"/>
              </a:rPr>
              <a:t> heap_size ← heap_size + 1;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>
                <a:latin typeface="+mn-lt"/>
                <a:ea typeface="HY엽서M" pitchFamily="18" charset="-127"/>
              </a:rPr>
              <a:t> i ← heap_size;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>
                <a:latin typeface="+mn-lt"/>
                <a:ea typeface="HY엽서M" pitchFamily="18" charset="-127"/>
              </a:rPr>
              <a:t> A[i] ← key;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>
                <a:latin typeface="+mn-lt"/>
                <a:ea typeface="HY엽서M" pitchFamily="18" charset="-127"/>
              </a:rPr>
              <a:t> </a:t>
            </a:r>
            <a:r>
              <a:rPr lang="en-US" altLang="ko-KR" sz="1700" b="1">
                <a:latin typeface="+mn-lt"/>
                <a:ea typeface="HY엽서M" pitchFamily="18" charset="-127"/>
              </a:rPr>
              <a:t>while</a:t>
            </a:r>
            <a:r>
              <a:rPr lang="en-US" altLang="ko-KR" sz="1700">
                <a:latin typeface="+mn-lt"/>
                <a:ea typeface="HY엽서M" pitchFamily="18" charset="-127"/>
              </a:rPr>
              <a:t> i ≠ 1 </a:t>
            </a:r>
            <a:r>
              <a:rPr lang="en-US" altLang="ko-KR" sz="1700" b="1">
                <a:latin typeface="+mn-lt"/>
                <a:ea typeface="HY엽서M" pitchFamily="18" charset="-127"/>
              </a:rPr>
              <a:t>and</a:t>
            </a:r>
            <a:r>
              <a:rPr lang="en-US" altLang="ko-KR" sz="1700">
                <a:latin typeface="+mn-lt"/>
                <a:ea typeface="HY엽서M" pitchFamily="18" charset="-127"/>
              </a:rPr>
              <a:t> A[i] &gt; A[PARENT(i)] </a:t>
            </a:r>
            <a:r>
              <a:rPr lang="en-US" altLang="ko-KR" sz="1700" b="1">
                <a:latin typeface="+mn-lt"/>
                <a:ea typeface="HY엽서M" pitchFamily="18" charset="-127"/>
              </a:rPr>
              <a:t>do</a:t>
            </a:r>
            <a:r>
              <a:rPr lang="en-US" altLang="ko-KR" sz="1700">
                <a:latin typeface="+mn-lt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>
                <a:latin typeface="+mn-lt"/>
                <a:ea typeface="HY엽서M" pitchFamily="18" charset="-127"/>
              </a:rPr>
              <a:t>  		A[i] ↔ A[PARENT];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>
                <a:latin typeface="+mn-lt"/>
                <a:ea typeface="HY엽서M" pitchFamily="18" charset="-127"/>
              </a:rPr>
              <a:t>  		i ← PARENT(i);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 프로그램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925513" y="1908175"/>
            <a:ext cx="7291387" cy="35702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현재 요소의 개수가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인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히프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에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item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을 삽입한다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삽입 함수</a:t>
            </a: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insert_max_heap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HeapType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*h, element item) </a:t>
            </a: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= ++(h-&gt;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); </a:t>
            </a:r>
          </a:p>
          <a:p>
            <a:pPr algn="just" eaLnBrk="1" hangingPunct="1"/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트리를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거슬러 올라가면서 부모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노드와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비교하는 과정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!= 1) &amp;&amp; 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item.key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&gt;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/2].key))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	  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/= 2; </a:t>
            </a:r>
          </a:p>
          <a:p>
            <a:pPr algn="just" eaLnBrk="1" hangingPunct="1"/>
            <a:r>
              <a:rPr lang="ko-KR" altLang="en-US" sz="160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smtClean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item;     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새로운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노드를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삽입</a:t>
            </a:r>
          </a:p>
          <a:p>
            <a:pPr algn="just" eaLnBrk="1" hangingPunct="1"/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히프에서의 삭제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57200" y="1660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/>
              <a:t>최대 </a:t>
            </a:r>
            <a:r>
              <a:rPr lang="ko-KR" altLang="en-US" dirty="0" err="1"/>
              <a:t>히프에서의</a:t>
            </a:r>
            <a:r>
              <a:rPr lang="ko-KR" altLang="en-US" dirty="0"/>
              <a:t> 삭제는 가장 큰 </a:t>
            </a:r>
            <a:r>
              <a:rPr lang="ko-KR" altLang="en-US" dirty="0" err="1"/>
              <a:t>키값을</a:t>
            </a:r>
            <a:r>
              <a:rPr lang="ko-KR" altLang="en-US" dirty="0"/>
              <a:t> 가진 </a:t>
            </a:r>
            <a:r>
              <a:rPr lang="ko-KR" altLang="en-US" dirty="0" err="1"/>
              <a:t>노드를</a:t>
            </a:r>
            <a:r>
              <a:rPr lang="ko-KR" altLang="en-US" dirty="0"/>
              <a:t> 삭제하는 것을 의미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따라서 루트 </a:t>
            </a:r>
            <a:r>
              <a:rPr lang="ko-KR" altLang="en-US" dirty="0" err="1"/>
              <a:t>노드가</a:t>
            </a:r>
            <a:r>
              <a:rPr lang="ko-KR" altLang="en-US" dirty="0"/>
              <a:t> 삭제된다</a:t>
            </a:r>
            <a:r>
              <a:rPr lang="en-US" altLang="ko-KR" dirty="0"/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/>
              <a:t>삭제 연산은 회사에서 사장의 자리가 비게 되면 먼저 제일 말단 사원을 </a:t>
            </a:r>
            <a:endParaRPr lang="en-US" altLang="ko-KR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/>
              <a:t>	</a:t>
            </a:r>
            <a:r>
              <a:rPr lang="ko-KR" altLang="en-US" dirty="0"/>
              <a:t>사장 자리로 올린 다음에</a:t>
            </a:r>
            <a:r>
              <a:rPr lang="en-US" altLang="ko-KR" dirty="0"/>
              <a:t>, </a:t>
            </a:r>
            <a:r>
              <a:rPr lang="ko-KR" altLang="en-US" dirty="0"/>
              <a:t>능력에 따라 강등시키는 것과 비슷하다</a:t>
            </a:r>
            <a:r>
              <a:rPr lang="en-US" altLang="ko-KR" dirty="0"/>
              <a:t>. 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746125" y="3789363"/>
            <a:ext cx="37353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ko-KR" altLang="en-US" dirty="0"/>
              <a:t>루트 </a:t>
            </a:r>
            <a:r>
              <a:rPr lang="ko-KR" altLang="en-US" dirty="0" err="1"/>
              <a:t>노드를</a:t>
            </a:r>
            <a:r>
              <a:rPr lang="ko-KR" altLang="en-US" dirty="0"/>
              <a:t> 삭제한다</a:t>
            </a:r>
          </a:p>
          <a:p>
            <a:pPr eaLnBrk="1" hangingPunct="1">
              <a:buFontTx/>
              <a:buAutoNum type="arabicParenBoth"/>
            </a:pP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루트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endParaRPr lang="en-US" altLang="ko-KR" dirty="0"/>
          </a:p>
          <a:p>
            <a:pPr eaLnBrk="1" hangingPunct="1"/>
            <a:r>
              <a:rPr lang="en-US" altLang="ko-KR" dirty="0"/>
              <a:t>	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>
              <a:buFontTx/>
              <a:buAutoNum type="arabicParenBoth"/>
            </a:pPr>
            <a:r>
              <a:rPr lang="ko-KR" altLang="en-US" dirty="0"/>
              <a:t>루트에서부터 단말 </a:t>
            </a:r>
            <a:r>
              <a:rPr lang="ko-KR" altLang="en-US" dirty="0" err="1"/>
              <a:t>노드까지의</a:t>
            </a:r>
            <a:r>
              <a:rPr lang="ko-KR" altLang="en-US" dirty="0"/>
              <a:t> 경로에 있는 </a:t>
            </a:r>
            <a:r>
              <a:rPr lang="ko-KR" altLang="en-US" dirty="0" err="1"/>
              <a:t>노드들을</a:t>
            </a:r>
            <a:r>
              <a:rPr lang="ko-KR" altLang="en-US" dirty="0"/>
              <a:t> 교환하여 </a:t>
            </a:r>
            <a:r>
              <a:rPr lang="ko-KR" altLang="en-US" dirty="0" err="1"/>
              <a:t>히프</a:t>
            </a:r>
            <a:r>
              <a:rPr lang="ko-KR" altLang="en-US" dirty="0"/>
              <a:t> 성질을 만족시킨다</a:t>
            </a:r>
            <a:r>
              <a:rPr lang="en-US" altLang="ko-KR" dirty="0"/>
              <a:t>.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10" y="3118263"/>
            <a:ext cx="4188729" cy="306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8"/>
          <p:cNvSpPr>
            <a:spLocks noGrp="1" noChangeArrowheads="1"/>
          </p:cNvSpPr>
          <p:nvPr>
            <p:ph idx="1"/>
          </p:nvPr>
        </p:nvSpPr>
        <p:spPr>
          <a:xfrm>
            <a:off x="6488113" y="2754313"/>
            <a:ext cx="2089150" cy="1304925"/>
          </a:xfrm>
          <a:noFill/>
        </p:spPr>
        <p:txBody>
          <a:bodyPr/>
          <a:lstStyle/>
          <a:p>
            <a:pPr eaLnBrk="1" hangingPunct="1"/>
            <a:r>
              <a:rPr lang="ko-KR" altLang="en-US" sz="1400" dirty="0" err="1" smtClean="0">
                <a:latin typeface="+mn-lt"/>
                <a:ea typeface="굴림" panose="020B0600000101010101" pitchFamily="50" charset="-127"/>
              </a:rPr>
              <a:t>히프의</a:t>
            </a:r>
            <a:r>
              <a:rPr lang="ko-KR" altLang="en-US" sz="1400" dirty="0" smtClean="0">
                <a:latin typeface="+mn-lt"/>
                <a:ea typeface="굴림" panose="020B0600000101010101" pitchFamily="50" charset="-127"/>
              </a:rPr>
              <a:t> 높이가 </a:t>
            </a:r>
            <a:r>
              <a:rPr lang="en-US" altLang="ko-KR" sz="1400" dirty="0" smtClean="0">
                <a:latin typeface="+mn-lt"/>
                <a:ea typeface="굴림" panose="020B0600000101010101" pitchFamily="50" charset="-127"/>
              </a:rPr>
              <a:t>O(</a:t>
            </a:r>
            <a:r>
              <a:rPr lang="en-US" altLang="ko-KR" sz="1400" dirty="0" err="1" smtClean="0">
                <a:latin typeface="+mn-lt"/>
                <a:ea typeface="굴림" panose="020B0600000101010101" pitchFamily="50" charset="-127"/>
              </a:rPr>
              <a:t>logn</a:t>
            </a:r>
            <a:r>
              <a:rPr lang="en-US" altLang="ko-KR" sz="1400" dirty="0" smtClean="0"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1400" dirty="0" smtClean="0">
                <a:latin typeface="+mn-lt"/>
                <a:ea typeface="굴림" panose="020B0600000101010101" pitchFamily="50" charset="-127"/>
              </a:rPr>
              <a:t>이므로 </a:t>
            </a:r>
            <a:r>
              <a:rPr lang="en-US" altLang="ko-KR" sz="1400" dirty="0" err="1" smtClean="0">
                <a:latin typeface="+mn-lt"/>
                <a:ea typeface="굴림" panose="020B0600000101010101" pitchFamily="50" charset="-127"/>
              </a:rPr>
              <a:t>downheap</a:t>
            </a:r>
            <a:r>
              <a:rPr lang="ko-KR" altLang="en-US" sz="1400" dirty="0" smtClean="0">
                <a:latin typeface="+mn-lt"/>
                <a:ea typeface="굴림" panose="020B0600000101010101" pitchFamily="50" charset="-127"/>
              </a:rPr>
              <a:t>연산은 </a:t>
            </a:r>
            <a:r>
              <a:rPr lang="en-US" altLang="ko-KR" sz="1400" dirty="0" smtClean="0">
                <a:latin typeface="+mn-lt"/>
                <a:ea typeface="굴림" panose="020B0600000101010101" pitchFamily="50" charset="-127"/>
              </a:rPr>
              <a:t>O(</a:t>
            </a:r>
            <a:r>
              <a:rPr lang="en-US" altLang="ko-KR" sz="1400" dirty="0" err="1" smtClean="0">
                <a:latin typeface="+mn-lt"/>
                <a:ea typeface="굴림" panose="020B0600000101010101" pitchFamily="50" charset="-127"/>
              </a:rPr>
              <a:t>logn</a:t>
            </a:r>
            <a:r>
              <a:rPr lang="en-US" altLang="ko-KR" sz="1400" dirty="0" smtClean="0">
                <a:latin typeface="+mn-lt"/>
                <a:ea typeface="굴림" panose="020B0600000101010101" pitchFamily="50" charset="-127"/>
              </a:rPr>
              <a:t>)</a:t>
            </a:r>
            <a:r>
              <a:rPr lang="ko-KR" altLang="en-US" sz="1400" dirty="0" smtClean="0">
                <a:latin typeface="+mn-lt"/>
                <a:ea typeface="굴림" panose="020B0600000101010101" pitchFamily="50" charset="-127"/>
              </a:rPr>
              <a:t>이다</a:t>
            </a:r>
            <a:r>
              <a:rPr lang="en-US" altLang="ko-KR" sz="1400" dirty="0" smtClean="0">
                <a:latin typeface="+mn-lt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400" dirty="0" smtClean="0"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089025"/>
            <a:ext cx="56007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889250"/>
            <a:ext cx="5676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4733925"/>
            <a:ext cx="57816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835025" y="1628775"/>
            <a:ext cx="7291388" cy="41640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delete_max_heap(A)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b="1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item ← A[1];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A[1] ← A[heap_size];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heap_size←heap_size-1;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i ← 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while i ≤ heap_size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	if i &lt; heap_size and A[LEFT(i)] &gt; A[RIGHT(i)]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 		then largest ← LEFT(i);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 		else largest ← RIGHT(i);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 	if A[PARENT(largest)] &gt; A[largest]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 		then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 	A[PARENT(largest)] ↔ A[largest];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 	i ← CHILD(largest);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Lucida Console" pitchFamily="49" charset="0"/>
                <a:ea typeface="HY엽서M" pitchFamily="18" charset="-127"/>
              </a:rPr>
              <a:t>return item;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삭제 프로그램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927100" y="1042988"/>
            <a:ext cx="7291388" cy="52641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삭제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element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delete_max_heap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*h) </a:t>
            </a:r>
          </a:p>
          <a:p>
            <a:pPr algn="just" eaLnBrk="1" hangingPunct="1"/>
            <a:r>
              <a:rPr lang="en-US" altLang="ko-KR" sz="1400" dirty="0" smtClean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{</a:t>
            </a:r>
            <a:r>
              <a:rPr lang="ko-KR" altLang="en-US" sz="1400" dirty="0" smtClean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parent, child;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element item, temp;</a:t>
            </a:r>
          </a:p>
          <a:p>
            <a:pPr algn="just" eaLnBrk="1" hangingPunct="1"/>
            <a:endParaRPr lang="ko-KR" altLang="en-US" sz="1400" dirty="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item = h-&gt;heap[1];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temp = h-&gt;heap[(h-&gt;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)--];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parent = 1;	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child = 2;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 child &lt;= h-&gt;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) {</a:t>
            </a:r>
            <a:endParaRPr lang="en-US" altLang="ko-KR" sz="1400" dirty="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현재 </a:t>
            </a:r>
            <a:r>
              <a:rPr lang="ko-KR" altLang="en-US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노드의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자식노드중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더 작은 </a:t>
            </a:r>
            <a:r>
              <a:rPr lang="ko-KR" altLang="en-US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자식노드를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찾는다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 ( child &lt; h-&gt;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) &amp;&amp;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    (h-&gt;heap[child].key) &lt; h-&gt;heap[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child+1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].key)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    child++;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temp.key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&gt;= h-&gt;heap[child].key )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한단계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아래로 이동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h-&gt;heap[parent] = h-&gt;heap[child];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parent = child;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child *= 2;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h-&gt;heap[parent] = temp;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item;</a:t>
            </a:r>
          </a:p>
          <a:p>
            <a:pPr algn="just" eaLnBrk="1" hangingPunct="1"/>
            <a:r>
              <a:rPr lang="ko-KR" altLang="en-US" sz="1400" dirty="0">
                <a:latin typeface="Lucida Console" pitchFamily="49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latin typeface="Lucida Console" pitchFamily="49" charset="0"/>
                <a:ea typeface="휴먼명조" pitchFamily="2" charset="-127"/>
              </a:rPr>
              <a:t>}</a:t>
            </a: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939800" y="1584325"/>
            <a:ext cx="7291388" cy="3108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#</a:t>
            </a:r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include</a:t>
            </a:r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&lt;stdio.h&gt;</a:t>
            </a:r>
          </a:p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#</a:t>
            </a:r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define</a:t>
            </a:r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MAX_ELEMENT 200</a:t>
            </a:r>
          </a:p>
          <a:p>
            <a:pPr algn="just" eaLnBrk="1" hangingPunct="1"/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typedef</a:t>
            </a:r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struct</a:t>
            </a:r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key;</a:t>
            </a:r>
          </a:p>
          <a:p>
            <a:pPr algn="just" eaLnBrk="1" hangingPunct="1"/>
            <a:r>
              <a:rPr lang="en-US" altLang="ko-KR" sz="1400">
                <a:latin typeface="Lucida Console" pitchFamily="49" charset="0"/>
                <a:ea typeface="휴먼명조" pitchFamily="2" charset="-127"/>
              </a:rPr>
              <a:t>} element;</a:t>
            </a:r>
            <a:endParaRPr lang="en-US" altLang="ko-KR" sz="140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typedef</a:t>
            </a:r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struct</a:t>
            </a:r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element heap[MAX_ELEMENT];</a:t>
            </a:r>
          </a:p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heap_size;</a:t>
            </a:r>
          </a:p>
          <a:p>
            <a:pPr algn="just" eaLnBrk="1" hangingPunct="1"/>
            <a:r>
              <a:rPr lang="en-US" altLang="ko-KR" sz="1400">
                <a:latin typeface="Lucida Console" pitchFamily="49" charset="0"/>
                <a:ea typeface="휴먼명조" pitchFamily="2" charset="-127"/>
              </a:rPr>
              <a:t>} HeapType;</a:t>
            </a:r>
          </a:p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 </a:t>
            </a:r>
            <a:r>
              <a:rPr lang="ko-KR" altLang="en-US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초기화 함수</a:t>
            </a:r>
          </a:p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init(HeapType *h)</a:t>
            </a:r>
          </a:p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{</a:t>
            </a:r>
            <a:endParaRPr lang="ko-KR" altLang="en-US" sz="140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h-&gt;heap_size =0;</a:t>
            </a:r>
          </a:p>
          <a:p>
            <a:pPr algn="just" eaLnBrk="1" hangingPunct="1"/>
            <a:r>
              <a:rPr lang="en-US" altLang="ko-KR" sz="140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64513" cy="1558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ko-KR" altLang="en-US" dirty="0" smtClean="0">
                <a:latin typeface="+mn-lt"/>
              </a:rPr>
              <a:t>우선순위 큐</a:t>
            </a:r>
            <a:r>
              <a:rPr kumimoji="0" lang="en-US" altLang="ko-KR" dirty="0" smtClean="0">
                <a:latin typeface="+mn-lt"/>
              </a:rPr>
              <a:t>(priority queue): </a:t>
            </a:r>
            <a:r>
              <a:rPr kumimoji="0" lang="ko-KR" altLang="en-US" dirty="0" smtClean="0">
                <a:latin typeface="+mn-lt"/>
              </a:rPr>
              <a:t>우선순위를 가진 항목들을 저장하는 큐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dirty="0" smtClean="0">
                <a:latin typeface="+mn-lt"/>
              </a:rPr>
              <a:t>FIFO </a:t>
            </a:r>
            <a:r>
              <a:rPr kumimoji="0" lang="ko-KR" altLang="en-US" dirty="0" smtClean="0">
                <a:latin typeface="+mn-lt"/>
              </a:rPr>
              <a:t>순서가 아니라 우선 순위가 높은 데이터가 먼저 나가게 된다</a:t>
            </a:r>
            <a:r>
              <a:rPr kumimoji="0" lang="en-US" altLang="ko-KR" dirty="0" smtClean="0">
                <a:latin typeface="+mn-lt"/>
              </a:rPr>
              <a:t>.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</a:t>
            </a:r>
          </a:p>
        </p:txBody>
      </p:sp>
      <p:sp>
        <p:nvSpPr>
          <p:cNvPr id="4101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5" y="3248980"/>
            <a:ext cx="4095455" cy="308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939800" y="1584325"/>
            <a:ext cx="7291388" cy="41846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main()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element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e1</a:t>
            </a:r>
            <a:r>
              <a:rPr lang="en-US" altLang="ko-KR" sz="1400" dirty="0" smtClean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={10},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e2</a:t>
            </a:r>
            <a:r>
              <a:rPr lang="en-US" altLang="ko-KR" sz="1400" dirty="0" smtClean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={5},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e3</a:t>
            </a:r>
            <a:r>
              <a:rPr lang="en-US" altLang="ko-KR" sz="1400" dirty="0" smtClean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={30};</a:t>
            </a:r>
            <a:endParaRPr lang="en-US" altLang="ko-KR" sz="1400" dirty="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element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e4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e5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e6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heap;	// </a:t>
            </a:r>
            <a:r>
              <a:rPr lang="ko-KR" altLang="en-US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히프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생성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(&amp;heap);		// 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초기화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삽입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insert_max_heap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(&amp;heap,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e1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insert_max_heap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(&amp;heap,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e2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insert_max_heap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(&amp;heap,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e3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pr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_heap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(&amp;heap);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삭제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e4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delete_max_heap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(&amp;heap);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pr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("&lt; %d &gt; ",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e4.key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e5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delete_max_heap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(&amp;heap);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pr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("&lt; %d &gt; ",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e5.key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e6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delete_max_heap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(&amp;heap);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pr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("&lt; %d &gt; ",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e6.key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5" name="_x145779088"/>
          <p:cNvSpPr>
            <a:spLocks noChangeArrowheads="1"/>
          </p:cNvSpPr>
          <p:nvPr/>
        </p:nvSpPr>
        <p:spPr bwMode="auto">
          <a:xfrm>
            <a:off x="939800" y="5903913"/>
            <a:ext cx="7367588" cy="360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191">
            <a:solidFill>
              <a:srgbClr val="282828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>
                <a:solidFill>
                  <a:srgbClr val="282828"/>
                </a:solidFill>
                <a:latin typeface="Trebuchet MS" pitchFamily="34" charset="0"/>
              </a:rPr>
              <a:t>&lt; 30 &gt; &lt; 10 &gt; &lt; 5 &gt;</a:t>
            </a:r>
            <a:endParaRPr lang="en-US" altLang="ko-KR" sz="140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smtClean="0"/>
              <a:t>삽입 연산에서 최악의 경우</a:t>
            </a:r>
            <a:r>
              <a:rPr lang="en-US" altLang="ko-KR" smtClean="0"/>
              <a:t>, </a:t>
            </a:r>
            <a:r>
              <a:rPr lang="ko-KR" altLang="en-US" smtClean="0"/>
              <a:t>루트 노드까지 올라가야 하므로 트리의 높이에 해당하는 비교 연산 및 이동 연산이 필요하다</a:t>
            </a:r>
            <a:r>
              <a:rPr lang="en-US" altLang="ko-KR" smtClean="0"/>
              <a:t>. -&gt;O(logn)</a:t>
            </a:r>
          </a:p>
          <a:p>
            <a:pPr eaLnBrk="1" fontAlgn="base" hangingPunct="1"/>
            <a:endParaRPr lang="en-US" altLang="ko-KR" smtClean="0"/>
          </a:p>
          <a:p>
            <a:pPr eaLnBrk="1" fontAlgn="base" hangingPunct="1"/>
            <a:r>
              <a:rPr lang="ko-KR" altLang="en-US" smtClean="0"/>
              <a:t>삭제도 최악의 경우</a:t>
            </a:r>
            <a:r>
              <a:rPr lang="en-US" altLang="ko-KR" smtClean="0"/>
              <a:t>, </a:t>
            </a:r>
            <a:r>
              <a:rPr lang="ko-KR" altLang="en-US" smtClean="0"/>
              <a:t>가장 아래 레벨까지 내려가야 하므로 역시 트리의 </a:t>
            </a:r>
            <a:endParaRPr lang="en-US" altLang="ko-KR" smtClean="0"/>
          </a:p>
          <a:p>
            <a:pPr eaLnBrk="1" fontAlgn="base" hangingPunct="1"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높이 만큼의 시간이 걸린다</a:t>
            </a:r>
            <a:r>
              <a:rPr lang="en-US" altLang="ko-KR" smtClean="0"/>
              <a:t>. -&gt;O(logn)</a:t>
            </a:r>
            <a:endParaRPr lang="ko-KR" altLang="en-US" smtClean="0"/>
          </a:p>
        </p:txBody>
      </p:sp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복잡도 분석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히프를 이용하면 정렬 가능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먼저 정렬해야 할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개의 요소들을 최대 히프에 삽입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한번에 하나씩 요소를 히프에서 삭제하여 저장하면 된다</a:t>
            </a:r>
            <a:r>
              <a:rPr lang="en-US" altLang="ko-KR" smtClean="0">
                <a:latin typeface="Lucida Console" pitchFamily="49" charset="0"/>
              </a:rPr>
              <a:t>. 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삭제되는 요소들은 값이 증가되는 순서</a:t>
            </a:r>
            <a:r>
              <a:rPr lang="en-US" altLang="ko-KR" smtClean="0">
                <a:latin typeface="Lucida Console" pitchFamily="49" charset="0"/>
              </a:rPr>
              <a:t>(</a:t>
            </a:r>
            <a:r>
              <a:rPr lang="ko-KR" altLang="en-US" smtClean="0">
                <a:latin typeface="Lucida Console" pitchFamily="49" charset="0"/>
              </a:rPr>
              <a:t>최소히프의 경우</a:t>
            </a:r>
            <a:r>
              <a:rPr lang="en-US" altLang="ko-KR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하나의 요소를 히프에 삽입하거나 삭제할 때 시간이 </a:t>
            </a:r>
            <a:r>
              <a:rPr lang="en-US" altLang="ko-KR" smtClean="0">
                <a:latin typeface="Lucida Console" pitchFamily="49" charset="0"/>
              </a:rPr>
              <a:t>O(logn) </a:t>
            </a:r>
            <a:r>
              <a:rPr lang="ko-KR" altLang="en-US" smtClean="0">
                <a:latin typeface="Lucida Console" pitchFamily="49" charset="0"/>
              </a:rPr>
              <a:t>만큼 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Lucida Console" pitchFamily="49" charset="0"/>
              </a:rPr>
              <a:t>	</a:t>
            </a:r>
            <a:r>
              <a:rPr lang="ko-KR" altLang="en-US" smtClean="0">
                <a:latin typeface="Lucida Console" pitchFamily="49" charset="0"/>
              </a:rPr>
              <a:t>소요되고 요소의 개수가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개이므로 전체적으로 </a:t>
            </a:r>
            <a:r>
              <a:rPr lang="en-US" altLang="ko-KR" smtClean="0">
                <a:latin typeface="Lucida Console" pitchFamily="49" charset="0"/>
              </a:rPr>
              <a:t>O(nlogn)</a:t>
            </a:r>
            <a:r>
              <a:rPr lang="ko-KR" altLang="en-US" smtClean="0">
                <a:latin typeface="Lucida Console" pitchFamily="49" charset="0"/>
              </a:rPr>
              <a:t>시간이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Lucida Console" pitchFamily="49" charset="0"/>
              </a:rPr>
              <a:t>	</a:t>
            </a:r>
            <a:r>
              <a:rPr lang="ko-KR" altLang="en-US" smtClean="0">
                <a:latin typeface="Lucida Console" pitchFamily="49" charset="0"/>
              </a:rPr>
              <a:t>걸린다</a:t>
            </a:r>
            <a:r>
              <a:rPr lang="en-US" altLang="ko-KR" smtClean="0">
                <a:latin typeface="Lucida Console" pitchFamily="49" charset="0"/>
              </a:rPr>
              <a:t>. (</a:t>
            </a:r>
            <a:r>
              <a:rPr lang="ko-KR" altLang="en-US" smtClean="0">
                <a:latin typeface="Lucida Console" pitchFamily="49" charset="0"/>
              </a:rPr>
              <a:t>빠른편</a:t>
            </a:r>
            <a:r>
              <a:rPr lang="en-US" altLang="ko-KR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히프 정렬이 최대로 유용한 경우는 전체 자료를 정렬하는 것이 아니라 가장 큰 값 몇 개만 필요할 때이다</a:t>
            </a:r>
            <a:r>
              <a:rPr lang="en-US" altLang="ko-KR" smtClean="0">
                <a:latin typeface="Lucida Console" pitchFamily="49" charset="0"/>
              </a:rPr>
              <a:t>. 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이렇게 히프를 사용하는 정렬 알고리즘을 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히프 정렬</a:t>
            </a:r>
            <a:r>
              <a:rPr lang="ko-KR" altLang="en-US" smtClean="0">
                <a:latin typeface="Lucida Console" pitchFamily="49" charset="0"/>
              </a:rPr>
              <a:t>이라고 한다</a:t>
            </a:r>
            <a:r>
              <a:rPr lang="en-US" altLang="ko-KR" smtClean="0">
                <a:latin typeface="Lucida Console" pitchFamily="49" charset="0"/>
              </a:rPr>
              <a:t>.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971550" y="1403350"/>
            <a:ext cx="7291388" cy="39243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// </a:t>
            </a:r>
            <a:r>
              <a:rPr lang="ko-KR" altLang="en-US" sz="1500">
                <a:latin typeface="+mn-lt"/>
              </a:rPr>
              <a:t>우선 순위 큐인 히프를 이용한 정렬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void heap_sort(element a[], int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	int i;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	HeapType h;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	init(&amp;h);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	for(i=0;i&lt;n;i++){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		insert_max_heap(&amp;h, a[i]);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	for(i=(n-1);i&gt;=0;i--){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		a[i] = delete_max_heap(&amp;h);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12930" y="1210865"/>
            <a:ext cx="8229600" cy="452628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이산 이벤트 시뮬레이션에서 모든 시간의 진행은 이벤트의 발생에 의해서 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이루어진다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우선순위 큐를 이용하여 이벤트를 저장하고 이벤트의 </a:t>
            </a:r>
            <a:r>
              <a:rPr lang="ko-KR" altLang="en-US" dirty="0" err="1" smtClean="0"/>
              <a:t>발생시각을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우선순위로 하여 이벤트를 처리하는 간단한 시뮬레이션을 작성하여 보자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</a:t>
            </a:r>
            <a:r>
              <a:rPr lang="en-US" altLang="ko-KR" smtClean="0"/>
              <a:t> </a:t>
            </a:r>
            <a:r>
              <a:rPr lang="ko-KR" altLang="en-US" smtClean="0"/>
              <a:t>이벤트 시뮬레이션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74005"/>
            <a:ext cx="4952020" cy="291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1403350"/>
            <a:ext cx="7291388" cy="45799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ARRIVAL 1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ORDER 2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LEAVE 3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free_seats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=10;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double profit=0.0;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MAX_ELEMENT 100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type;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이벤트의 종류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key;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이벤트가 일어난 시각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number;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고객의 숫자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element;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element heap[MAX_ELEMENT];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1403350"/>
            <a:ext cx="7291388" cy="42560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5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초기화 함수</a:t>
            </a:r>
            <a:endParaRPr lang="ko-KR" altLang="en-US" sz="15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init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*h)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h-&gt;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heap_size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=0;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//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is_empty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*h)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 h-&gt;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heap_size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== 0 )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5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TRUE;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else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5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FALSE;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1403350"/>
            <a:ext cx="7291388" cy="39338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5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삽입 함수</a:t>
            </a:r>
            <a:endParaRPr lang="ko-KR" altLang="en-US" sz="15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insert_min_heap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*h, element item)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i;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i = ++(h-&gt;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heap_size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5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트리를</a:t>
            </a:r>
            <a:r>
              <a:rPr lang="ko-KR" altLang="en-US" sz="15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거슬러 올라가면서 부모 </a:t>
            </a:r>
            <a:r>
              <a:rPr lang="ko-KR" altLang="en-US" sz="15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노드와</a:t>
            </a:r>
            <a:r>
              <a:rPr lang="ko-KR" altLang="en-US" sz="15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비교하는 과정</a:t>
            </a:r>
            <a:endParaRPr lang="ko-KR" altLang="en-US" sz="15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((i != 1) &amp;&amp; (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item.key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&lt; h-&gt;heap[i/2].key)){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 h-&gt;heap[i] = h-&gt;heap[i/2];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i /= 2;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h-&gt;heap[i] = item; // </a:t>
            </a:r>
            <a:r>
              <a:rPr lang="ko-KR" altLang="en-US" sz="15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새로운 </a:t>
            </a:r>
            <a:r>
              <a:rPr lang="ko-KR" altLang="en-US" sz="15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노드를</a:t>
            </a:r>
            <a:r>
              <a:rPr lang="ko-KR" altLang="en-US" sz="15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삽입</a:t>
            </a:r>
            <a:endParaRPr lang="ko-KR" altLang="en-US" sz="15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5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3" y="1268413"/>
            <a:ext cx="7291387" cy="54927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삭제 함수</a:t>
            </a:r>
            <a:endParaRPr lang="ko-KR" altLang="en-US" sz="12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element </a:t>
            </a:r>
            <a:r>
              <a:rPr lang="en-US" altLang="ko-KR" sz="1200" kern="0" dirty="0" err="1">
                <a:solidFill>
                  <a:srgbClr val="000000"/>
                </a:solidFill>
                <a:latin typeface="Trebuchet MS" pitchFamily="34" charset="0"/>
              </a:rPr>
              <a:t>delete_min_heap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 *h)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 parent, child;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element item, temp;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item = h-&gt;heap[1];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temp = h-&gt;heap[(h-&gt;</a:t>
            </a:r>
            <a:r>
              <a:rPr lang="en-US" altLang="ko-KR" sz="1200" kern="0" dirty="0" err="1">
                <a:solidFill>
                  <a:srgbClr val="000000"/>
                </a:solidFill>
                <a:latin typeface="Trebuchet MS" pitchFamily="34" charset="0"/>
              </a:rPr>
              <a:t>heap_size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)--];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parent = 1;	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child = 2;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( child &lt;= h-&gt;</a:t>
            </a:r>
            <a:r>
              <a:rPr lang="en-US" altLang="ko-KR" sz="1200" kern="0" dirty="0" err="1">
                <a:solidFill>
                  <a:srgbClr val="000000"/>
                </a:solidFill>
                <a:latin typeface="Trebuchet MS" pitchFamily="34" charset="0"/>
              </a:rPr>
              <a:t>heap_size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 ){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-US" altLang="ko-KR" sz="12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( ( child &lt; h-&gt;</a:t>
            </a:r>
            <a:r>
              <a:rPr lang="en-US" altLang="ko-KR" sz="1200" kern="0" dirty="0" err="1">
                <a:solidFill>
                  <a:srgbClr val="000000"/>
                </a:solidFill>
                <a:latin typeface="Trebuchet MS" pitchFamily="34" charset="0"/>
              </a:rPr>
              <a:t>heap_size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 ) &amp;&amp;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	 (h-&gt;heap[child].key) &gt; h-&gt;heap[child+1].key)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	 child++;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-US" altLang="ko-KR" sz="12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200" kern="0" dirty="0" err="1">
                <a:solidFill>
                  <a:srgbClr val="000000"/>
                </a:solidFill>
                <a:latin typeface="Trebuchet MS" pitchFamily="34" charset="0"/>
              </a:rPr>
              <a:t>temp.key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 &lt;= h-&gt;heap[child].key ) </a:t>
            </a:r>
            <a:r>
              <a:rPr lang="en-US" altLang="ko-KR" sz="1200" kern="0" dirty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h-&gt;heap[parent] = h-&gt;heap[child];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	 parent = child;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	 child *= 2;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h-&gt;heap[parent] = temp;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 item;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998538"/>
            <a:ext cx="7291387" cy="548481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0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사이의 정수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난수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생성 함수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random(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rand() % n;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자리가 가능하면 빈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자리수를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사람수만큼 감소시킨다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is_seat_available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number)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("%d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명의 고객 도착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\n", number);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free_seats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&gt;= number ){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free_seats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-= number;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TRUE;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else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("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자리가 없어서 떠남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\n");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FALSE;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일반적인 큐</a:t>
            </a:r>
            <a:r>
              <a:rPr lang="en-US" altLang="ko-KR" dirty="0"/>
              <a:t>: </a:t>
            </a:r>
            <a:r>
              <a:rPr lang="ko-KR" altLang="en-US" dirty="0" err="1"/>
              <a:t>스택이나</a:t>
            </a:r>
            <a:r>
              <a:rPr lang="ko-KR" altLang="en-US" dirty="0"/>
              <a:t> </a:t>
            </a:r>
            <a:r>
              <a:rPr lang="en-US" altLang="ko-KR" dirty="0"/>
              <a:t>FIFO </a:t>
            </a:r>
            <a:r>
              <a:rPr lang="ko-KR" altLang="en-US" dirty="0"/>
              <a:t>큐를 우선순위 큐로 구현할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응용분야</a:t>
            </a:r>
            <a:r>
              <a:rPr lang="en-US" altLang="ko-KR" dirty="0" smtClean="0"/>
              <a:t>: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/>
              <a:t>시뮬레이션 시스템</a:t>
            </a:r>
            <a:r>
              <a:rPr lang="en-US" altLang="ko-KR" sz="1600" dirty="0"/>
              <a:t>(</a:t>
            </a:r>
            <a:r>
              <a:rPr lang="ko-KR" altLang="en-US" sz="1600" dirty="0"/>
              <a:t>여기서의 우선 순위는 대개 사건의 시각이다</a:t>
            </a:r>
            <a:r>
              <a:rPr lang="en-US" altLang="ko-KR" sz="1600" dirty="0"/>
              <a:t>.)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 smtClean="0"/>
              <a:t>네트워크 </a:t>
            </a:r>
            <a:r>
              <a:rPr lang="ko-KR" altLang="en-US" sz="1600" dirty="0" err="1"/>
              <a:t>트래픽</a:t>
            </a:r>
            <a:r>
              <a:rPr lang="ko-KR" altLang="en-US" sz="1600" dirty="0"/>
              <a:t> 제어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/>
              <a:t>운영 체제에서의 작업 </a:t>
            </a:r>
            <a:r>
              <a:rPr lang="ko-KR" altLang="en-US" sz="1600" dirty="0" err="1"/>
              <a:t>스케쥴링</a:t>
            </a:r>
            <a:endParaRPr lang="ko-KR" altLang="en-US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</a:t>
            </a:r>
          </a:p>
        </p:txBody>
      </p:sp>
      <p:sp>
        <p:nvSpPr>
          <p:cNvPr id="4101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75375" name="Group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35151"/>
              </p:ext>
            </p:extLst>
          </p:nvPr>
        </p:nvGraphicFramePr>
        <p:xfrm>
          <a:off x="2231740" y="2618910"/>
          <a:ext cx="3690937" cy="12461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862"/>
                <a:gridCol w="2505075"/>
              </a:tblGrid>
              <a:tr h="295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자료구조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삭제되는 요소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스택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가장 최근에 들어온 데이터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가장 먼저 들어온 데이터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우선순위큐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우선순위가 높은  데이터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119" name="Rectangle 272"/>
          <p:cNvSpPr>
            <a:spLocks noChangeArrowheads="1"/>
          </p:cNvSpPr>
          <p:nvPr/>
        </p:nvSpPr>
        <p:spPr bwMode="auto">
          <a:xfrm>
            <a:off x="566738" y="4598988"/>
            <a:ext cx="38798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kumimoji="0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45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998538"/>
            <a:ext cx="7291387" cy="37115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주문을 받으면 순익을 나타내는 변수를 증가시킨다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order(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scoops)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("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아이스크림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%d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개 주문 받음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\n", scoops);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profit += 0.35 * scoops;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고객이 떠나면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빈자리수를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증가시킨다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leave(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number)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("%d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명이 매장을 떠남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\n", number);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free_seats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+= number;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998538"/>
            <a:ext cx="7291387" cy="51831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이벤트를 처리한다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process_event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*heap, element e)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i=0;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element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new_event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("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현재 시간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=%d\n",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switch(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e.type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ARRIVAL: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자리가 가능하면 주문 이벤트를 만든다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is_seat_available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e.number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 ){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new_event.type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=ORDER;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new_event.key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+ 1 + random(4);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new_event.number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e.number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(heap,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new_event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998538"/>
            <a:ext cx="7291387" cy="51831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ORDER: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사람수만큼 주문을 받는다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(i = 0; i &lt;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e.number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 i++){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 		order(1 + random(3));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매장을 떠나는 이벤트를 생성한다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new_event.type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=LEAVE;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new_event.key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+ 1 + random(10);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new_event.number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e.number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(heap,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new_event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LEAVE: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고객이 떠나면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빈자리수를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증가시킨다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leave(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e.number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1700" y="368300"/>
            <a:ext cx="7291388" cy="61245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element event;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heap;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unsigned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t = 0;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(&amp;heap);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처음에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몇개의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초기 이벤트를 생성시킨다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(t &lt; 5)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t += random(6);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ARRIVAL;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event.key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t;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event.number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1 + random(4);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(&amp;heap, event);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(!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is_empty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(&amp;heap))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 event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(&amp;heap);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process_event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(&amp;heap, event);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("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전체 순이익은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=%f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.\n ", profit);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이산 이벤트 시뮬레이션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1680" y="1213739"/>
            <a:ext cx="5715635" cy="52629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시간 </a:t>
            </a:r>
            <a:r>
              <a:rPr lang="en-US" altLang="ko-KR" sz="1200" dirty="0"/>
              <a:t>= 0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명의 고객 </a:t>
            </a:r>
            <a:r>
              <a:rPr lang="ko-KR" altLang="en-US" sz="1200" dirty="0" smtClean="0"/>
              <a:t>도착</a:t>
            </a:r>
            <a:endParaRPr lang="en-US" altLang="ko-KR" sz="1200" dirty="0" smtClean="0"/>
          </a:p>
          <a:p>
            <a:r>
              <a:rPr lang="ko-KR" altLang="en-US" sz="1200" dirty="0" smtClean="0"/>
              <a:t>현재 </a:t>
            </a:r>
            <a:r>
              <a:rPr lang="ko-KR" altLang="en-US" sz="1200" dirty="0"/>
              <a:t>시간 </a:t>
            </a:r>
            <a:r>
              <a:rPr lang="en-US" altLang="ko-KR" sz="1200" dirty="0"/>
              <a:t>= 1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명의 고객 도착</a:t>
            </a:r>
          </a:p>
          <a:p>
            <a:r>
              <a:rPr lang="ko-KR" altLang="en-US" sz="1200" dirty="0"/>
              <a:t>현재 시간 </a:t>
            </a:r>
            <a:r>
              <a:rPr lang="en-US" altLang="ko-KR" sz="1200" dirty="0"/>
              <a:t>= 4</a:t>
            </a:r>
          </a:p>
          <a:p>
            <a:r>
              <a:rPr lang="ko-KR" altLang="en-US" sz="1200" dirty="0"/>
              <a:t>아이스크림 </a:t>
            </a:r>
            <a:r>
              <a:rPr lang="en-US" altLang="ko-KR" sz="1200" dirty="0"/>
              <a:t>1</a:t>
            </a:r>
            <a:r>
              <a:rPr lang="ko-KR" altLang="en-US" sz="1200" dirty="0"/>
              <a:t>개 주문 받음</a:t>
            </a:r>
          </a:p>
          <a:p>
            <a:r>
              <a:rPr lang="ko-KR" altLang="en-US" sz="1200" dirty="0"/>
              <a:t>아이스크림 </a:t>
            </a:r>
            <a:r>
              <a:rPr lang="en-US" altLang="ko-KR" sz="1200" dirty="0"/>
              <a:t>3</a:t>
            </a:r>
            <a:r>
              <a:rPr lang="ko-KR" altLang="en-US" sz="1200" dirty="0"/>
              <a:t>개 주문 받음</a:t>
            </a:r>
          </a:p>
          <a:p>
            <a:r>
              <a:rPr lang="ko-KR" altLang="en-US" sz="1200" dirty="0"/>
              <a:t>아이스크림 </a:t>
            </a:r>
            <a:r>
              <a:rPr lang="en-US" altLang="ko-KR" sz="1200" dirty="0"/>
              <a:t>3</a:t>
            </a:r>
            <a:r>
              <a:rPr lang="ko-KR" altLang="en-US" sz="1200" dirty="0"/>
              <a:t>개 주문 받음</a:t>
            </a:r>
          </a:p>
          <a:p>
            <a:r>
              <a:rPr lang="ko-KR" altLang="en-US" sz="1200" dirty="0"/>
              <a:t>현재 시간 </a:t>
            </a:r>
            <a:r>
              <a:rPr lang="en-US" altLang="ko-KR" sz="1200" dirty="0"/>
              <a:t>= 4</a:t>
            </a:r>
          </a:p>
          <a:p>
            <a:r>
              <a:rPr lang="ko-KR" altLang="en-US" sz="1200" dirty="0"/>
              <a:t>아이스크림 </a:t>
            </a:r>
            <a:r>
              <a:rPr lang="en-US" altLang="ko-KR" sz="1200" dirty="0"/>
              <a:t>1</a:t>
            </a:r>
            <a:r>
              <a:rPr lang="ko-KR" altLang="en-US" sz="1200" dirty="0"/>
              <a:t>개 주문 받음</a:t>
            </a:r>
          </a:p>
          <a:p>
            <a:r>
              <a:rPr lang="ko-KR" altLang="en-US" sz="1200" dirty="0"/>
              <a:t>아이스크림 </a:t>
            </a:r>
            <a:r>
              <a:rPr lang="en-US" altLang="ko-KR" sz="1200" dirty="0"/>
              <a:t>1</a:t>
            </a:r>
            <a:r>
              <a:rPr lang="ko-KR" altLang="en-US" sz="1200" dirty="0"/>
              <a:t>개 주문 받음</a:t>
            </a:r>
          </a:p>
          <a:p>
            <a:r>
              <a:rPr lang="ko-KR" altLang="en-US" sz="1200" dirty="0"/>
              <a:t>아이스크림 </a:t>
            </a:r>
            <a:r>
              <a:rPr lang="en-US" altLang="ko-KR" sz="1200" dirty="0"/>
              <a:t>1</a:t>
            </a:r>
            <a:r>
              <a:rPr lang="ko-KR" altLang="en-US" sz="1200" dirty="0"/>
              <a:t>개 주문 받음</a:t>
            </a:r>
          </a:p>
          <a:p>
            <a:r>
              <a:rPr lang="ko-KR" altLang="en-US" sz="1200" dirty="0"/>
              <a:t>아이스크림 </a:t>
            </a:r>
            <a:r>
              <a:rPr lang="en-US" altLang="ko-KR" sz="1200" dirty="0"/>
              <a:t>2</a:t>
            </a:r>
            <a:r>
              <a:rPr lang="ko-KR" altLang="en-US" sz="1200" dirty="0"/>
              <a:t>개 주문 받음</a:t>
            </a:r>
          </a:p>
          <a:p>
            <a:r>
              <a:rPr lang="ko-KR" altLang="en-US" sz="1200" dirty="0"/>
              <a:t>현재 시간 </a:t>
            </a:r>
            <a:r>
              <a:rPr lang="en-US" altLang="ko-KR" sz="1200" dirty="0"/>
              <a:t>= 4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명의 고객 도착</a:t>
            </a:r>
          </a:p>
          <a:p>
            <a:r>
              <a:rPr lang="ko-KR" altLang="en-US" sz="1200" dirty="0"/>
              <a:t>현재 시간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아이스크림 </a:t>
            </a:r>
            <a:r>
              <a:rPr lang="en-US" altLang="ko-KR" sz="1200" dirty="0"/>
              <a:t>3</a:t>
            </a:r>
            <a:r>
              <a:rPr lang="ko-KR" altLang="en-US" sz="1200" dirty="0"/>
              <a:t>개 주문 받음</a:t>
            </a:r>
          </a:p>
          <a:p>
            <a:r>
              <a:rPr lang="ko-KR" altLang="en-US" sz="1200" dirty="0"/>
              <a:t>아이스크림 </a:t>
            </a:r>
            <a:r>
              <a:rPr lang="en-US" altLang="ko-KR" sz="1200" dirty="0"/>
              <a:t>2</a:t>
            </a:r>
            <a:r>
              <a:rPr lang="ko-KR" altLang="en-US" sz="1200" dirty="0"/>
              <a:t>개 주문 받음</a:t>
            </a:r>
          </a:p>
          <a:p>
            <a:r>
              <a:rPr lang="ko-KR" altLang="en-US" sz="1200" dirty="0"/>
              <a:t>현재 시간 </a:t>
            </a:r>
            <a:r>
              <a:rPr lang="en-US" altLang="ko-KR" sz="1200" dirty="0"/>
              <a:t>= 6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명의 고객 도착</a:t>
            </a:r>
          </a:p>
          <a:p>
            <a:r>
              <a:rPr lang="ko-KR" altLang="en-US" sz="1200" dirty="0"/>
              <a:t>자리가 없어서 떠남</a:t>
            </a:r>
          </a:p>
          <a:p>
            <a:r>
              <a:rPr lang="ko-KR" altLang="en-US" sz="1200" dirty="0"/>
              <a:t>현재 시간 </a:t>
            </a:r>
            <a:r>
              <a:rPr lang="en-US" altLang="ko-KR" sz="1200" dirty="0"/>
              <a:t>= 6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명이 매장을 떠남</a:t>
            </a:r>
          </a:p>
          <a:p>
            <a:r>
              <a:rPr lang="ko-KR" altLang="en-US" sz="1200" dirty="0"/>
              <a:t>현재 시간 </a:t>
            </a:r>
            <a:r>
              <a:rPr lang="en-US" altLang="ko-KR" sz="1200" dirty="0"/>
              <a:t>= 7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명이 매장을 떠남</a:t>
            </a:r>
          </a:p>
          <a:p>
            <a:r>
              <a:rPr lang="ko-KR" altLang="en-US" sz="1200" dirty="0"/>
              <a:t>현재 시간 </a:t>
            </a:r>
            <a:r>
              <a:rPr lang="en-US" altLang="ko-KR" sz="1200" dirty="0"/>
              <a:t>= 10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명이 매장을 떠남</a:t>
            </a:r>
          </a:p>
          <a:p>
            <a:r>
              <a:rPr lang="ko-KR" altLang="en-US" sz="1200" dirty="0"/>
              <a:t>전체 순이익은 </a:t>
            </a:r>
            <a:r>
              <a:rPr lang="en-US" altLang="ko-KR" sz="1200" dirty="0"/>
              <a:t>= 5.950000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트리는 각 글자의 빈도가 알려져 있는 메시지의 내용을 압축하는데 사용될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이런 종류의 이진트리를 허프만 코딩 트리라고 부른다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192327"/>
            <a:ext cx="4399337" cy="298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예를 들어보자</a:t>
            </a:r>
            <a:r>
              <a:rPr lang="en-US" altLang="ko-KR" smtClean="0"/>
              <a:t>. </a:t>
            </a:r>
            <a:r>
              <a:rPr lang="ko-KR" altLang="en-US" smtClean="0"/>
              <a:t>만약 텍스트가 </a:t>
            </a:r>
            <a:r>
              <a:rPr lang="en-US" altLang="ko-KR" smtClean="0"/>
              <a:t>e, t, n, i, s</a:t>
            </a:r>
            <a:r>
              <a:rPr lang="ko-KR" altLang="en-US" smtClean="0"/>
              <a:t>의 </a:t>
            </a:r>
            <a:r>
              <a:rPr lang="en-US" altLang="ko-KR" smtClean="0"/>
              <a:t>5</a:t>
            </a:r>
            <a:r>
              <a:rPr lang="ko-KR" altLang="en-US" smtClean="0"/>
              <a:t>개의 글자로만 이루어졌다고 가정하고 각 글자의 빈도수가 다음과 같다고 가정하자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글자의 빈도수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3519010"/>
            <a:ext cx="6025015" cy="177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7215" y="4010580"/>
            <a:ext cx="36099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생성 절차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808163"/>
            <a:ext cx="32575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657600"/>
            <a:ext cx="30670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1485900"/>
            <a:ext cx="31718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3657600"/>
            <a:ext cx="31527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45799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#</a:t>
            </a:r>
            <a:r>
              <a:rPr lang="en-US" altLang="ko-KR" sz="15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MAX_ELEMENT 100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weight;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left_child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right_child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ptree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key;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} element;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element heap[MAX_ELEMENT];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heap_size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45799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초기화 함수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*h)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=0;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삽입 함수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*h, element item)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프로그램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8.5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참조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삭제 함수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element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*h)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프로그램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8.5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참조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</a:t>
            </a:r>
            <a:r>
              <a:rPr lang="en-US" altLang="ko-KR" smtClean="0"/>
              <a:t>ADT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46573" y="1898830"/>
            <a:ext cx="7875875" cy="294849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∙</a:t>
            </a:r>
            <a:r>
              <a:rPr lang="ko-KR" altLang="en-US" sz="1600" dirty="0">
                <a:latin typeface="+mn-lt"/>
              </a:rPr>
              <a:t>객체</a:t>
            </a:r>
            <a:r>
              <a:rPr lang="en-US" altLang="ko-KR" sz="1600" dirty="0">
                <a:latin typeface="+mn-lt"/>
              </a:rPr>
              <a:t>: n</a:t>
            </a:r>
            <a:r>
              <a:rPr lang="ko-KR" altLang="en-US" sz="1600" dirty="0">
                <a:latin typeface="+mn-lt"/>
              </a:rPr>
              <a:t>개의 </a:t>
            </a:r>
            <a:r>
              <a:rPr lang="en-US" altLang="ko-KR" sz="1600" dirty="0">
                <a:latin typeface="+mn-lt"/>
              </a:rPr>
              <a:t>element</a:t>
            </a:r>
            <a:r>
              <a:rPr lang="ko-KR" altLang="en-US" sz="1600" dirty="0">
                <a:latin typeface="+mn-lt"/>
              </a:rPr>
              <a:t>형의 우선 순위를 가진 요소들의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∙연산</a:t>
            </a:r>
            <a:r>
              <a:rPr lang="en-US" altLang="ko-KR" sz="1600" dirty="0">
                <a:latin typeface="+mn-lt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create() ::=	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순위큐를</a:t>
            </a:r>
            <a:r>
              <a:rPr lang="ko-KR" altLang="en-US" sz="1600" dirty="0">
                <a:latin typeface="+mn-lt"/>
              </a:rPr>
              <a:t> 생성한다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init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를 초기화한다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is_empty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가 </a:t>
            </a:r>
            <a:r>
              <a:rPr lang="ko-KR" altLang="en-US" sz="1600" dirty="0" err="1">
                <a:latin typeface="+mn-lt"/>
              </a:rPr>
              <a:t>비어있는지를</a:t>
            </a:r>
            <a:r>
              <a:rPr lang="ko-KR" altLang="en-US" sz="1600" dirty="0">
                <a:latin typeface="+mn-lt"/>
              </a:rPr>
              <a:t> 검사한다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is_full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가 가득 찼는가를 검사한다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insert(q, x)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에 요소 </a:t>
            </a:r>
            <a:r>
              <a:rPr lang="en-US" altLang="ko-KR" sz="1600" dirty="0">
                <a:latin typeface="+mn-lt"/>
              </a:rPr>
              <a:t>x</a:t>
            </a:r>
            <a:r>
              <a:rPr lang="ko-KR" altLang="en-US" sz="1600" dirty="0">
                <a:latin typeface="+mn-lt"/>
              </a:rPr>
              <a:t>를 추가한다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delete(q)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순위큐로부터</a:t>
            </a:r>
            <a:r>
              <a:rPr lang="ko-KR" altLang="en-US" sz="1600" dirty="0">
                <a:latin typeface="+mn-lt"/>
              </a:rPr>
              <a:t> 가장 우선순위가 높은 요소를 삭제하고 이 요소를 반환한다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find(q) ::= </a:t>
            </a:r>
            <a:r>
              <a:rPr lang="ko-KR" altLang="en-US" sz="1600" dirty="0">
                <a:latin typeface="+mn-lt"/>
              </a:rPr>
              <a:t>우선 순위가 가장 높은 요소를 반환한다</a:t>
            </a:r>
            <a:r>
              <a:rPr lang="en-US" altLang="ko-KR" sz="1600" dirty="0">
                <a:latin typeface="+mn-lt"/>
              </a:rPr>
              <a:t>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2038" y="368300"/>
            <a:ext cx="7291387" cy="61245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이진 트리 생성 함수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*left,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*right)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*node=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node == NULL ){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fpr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stderr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,"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메모리 에러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\n");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exit(1);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node-&gt;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left_child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left;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node-&gt;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right_child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right;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node;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이진 트리 제거 함수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*root)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root == NULL )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(root-&gt;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left_child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(root-&gt;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right_child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free(root);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45799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5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허프만</a:t>
            </a:r>
            <a:r>
              <a:rPr lang="ko-KR" altLang="en-US" sz="15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코드 생성 함수</a:t>
            </a:r>
            <a:endParaRPr lang="ko-KR" altLang="en-US" sz="15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huffman_tree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freq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[], 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i;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TreeNode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*node, *x;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HeapType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heap;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element e, e1, e2;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init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(&amp;heap);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5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(i=0;i&lt;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n;i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	node =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make_tree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(NULL, NULL);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e.key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= node-&gt;weight = 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freq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[i];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e.ptree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 = node;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500" kern="0" dirty="0" err="1">
                <a:solidFill>
                  <a:srgbClr val="000000"/>
                </a:solidFill>
                <a:latin typeface="Trebuchet MS" pitchFamily="34" charset="0"/>
              </a:rPr>
              <a:t>insert_min_heap</a:t>
            </a: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(&amp;heap, e);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4533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(i=1;i&lt;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n;i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최소값을 가지는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두개의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노드를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삭제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e1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delete_min_heap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(&amp;heap);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e2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delete_min_heap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(&amp;heap);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두개의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노드를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합친다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x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make_tree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(e1.ptree, e2.ptree); 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e.key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x-&gt;weight = e1.key + e2.key;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e.ptree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x;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insert_min_heap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(&amp;heap, e);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e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delete_min_heap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(&amp;heap); 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최종 트리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destroy_tree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e.ptree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2120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주함수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freq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[] = { 15, 12, 8, 6, 4 };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huffman_tree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freq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5);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가장 중요한 연산은 </a:t>
            </a:r>
            <a:r>
              <a:rPr lang="en-US" altLang="ko-KR" smtClean="0"/>
              <a:t>insert </a:t>
            </a:r>
            <a:r>
              <a:rPr lang="ko-KR" altLang="en-US" smtClean="0"/>
              <a:t>연산</a:t>
            </a:r>
            <a:r>
              <a:rPr lang="en-US" altLang="ko-KR" smtClean="0"/>
              <a:t>(</a:t>
            </a:r>
            <a:r>
              <a:rPr lang="ko-KR" altLang="en-US" smtClean="0"/>
              <a:t>요소 삽입</a:t>
            </a:r>
            <a:r>
              <a:rPr lang="en-US" altLang="ko-KR" smtClean="0"/>
              <a:t>), delete </a:t>
            </a:r>
            <a:r>
              <a:rPr lang="ko-KR" altLang="en-US" smtClean="0"/>
              <a:t>연산</a:t>
            </a:r>
            <a:r>
              <a:rPr lang="en-US" altLang="ko-KR" smtClean="0"/>
              <a:t>(</a:t>
            </a:r>
            <a:r>
              <a:rPr lang="ko-KR" altLang="en-US" smtClean="0"/>
              <a:t>요소 삭제</a:t>
            </a:r>
            <a:r>
              <a:rPr lang="en-US" altLang="ko-KR" smtClean="0"/>
              <a:t>)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우선순위 큐는 </a:t>
            </a:r>
            <a:r>
              <a:rPr lang="en-US" altLang="ko-KR" smtClean="0"/>
              <a:t>2</a:t>
            </a:r>
            <a:r>
              <a:rPr lang="ko-KR" altLang="en-US" smtClean="0"/>
              <a:t>가지로 구분</a:t>
            </a:r>
          </a:p>
          <a:p>
            <a:pPr lvl="1" eaLnBrk="1" hangingPunct="1"/>
            <a:r>
              <a:rPr lang="ko-KR" altLang="en-US" smtClean="0"/>
              <a:t>최소 우선순위 큐</a:t>
            </a:r>
          </a:p>
          <a:p>
            <a:pPr lvl="1" eaLnBrk="1" hangingPunct="1"/>
            <a:r>
              <a:rPr lang="ko-KR" altLang="en-US" smtClean="0"/>
              <a:t>최대 우선순위 큐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</a:t>
            </a:r>
            <a:r>
              <a:rPr lang="en-US" altLang="ko-KR" smtClean="0"/>
              <a:t>ADT</a:t>
            </a:r>
          </a:p>
        </p:txBody>
      </p:sp>
    </p:spTree>
    <p:extLst>
      <p:ext uri="{BB962C8B-B14F-4D97-AF65-F5344CB8AC3E}">
        <p14:creationId xmlns:p14="http://schemas.microsoft.com/office/powerpoint/2010/main" val="278335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배열을 이용한 우선순위 큐</a:t>
            </a:r>
          </a:p>
          <a:p>
            <a:pPr eaLnBrk="1" hangingPunct="1"/>
            <a:r>
              <a:rPr lang="ko-KR" altLang="en-US" smtClean="0"/>
              <a:t>연결리스트를 이용한 우선순위 큐</a:t>
            </a:r>
          </a:p>
          <a:p>
            <a:pPr eaLnBrk="1" hangingPunct="1"/>
            <a:r>
              <a:rPr lang="ko-KR" altLang="en-US" smtClean="0"/>
              <a:t>히프</a:t>
            </a:r>
            <a:r>
              <a:rPr lang="en-US" altLang="ko-KR" smtClean="0"/>
              <a:t>(heap)</a:t>
            </a:r>
            <a:r>
              <a:rPr lang="ko-KR" altLang="en-US" smtClean="0"/>
              <a:t>를 이용한 우선순위 큐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 구현방법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2483895"/>
            <a:ext cx="3019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101574"/>
            <a:ext cx="5591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57" y="5028385"/>
            <a:ext cx="28114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구현방법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70820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90123"/>
              </p:ext>
            </p:extLst>
          </p:nvPr>
        </p:nvGraphicFramePr>
        <p:xfrm>
          <a:off x="1646238" y="1806575"/>
          <a:ext cx="5670550" cy="2973390"/>
        </p:xfrm>
        <a:graphic>
          <a:graphicData uri="http://schemas.openxmlformats.org/drawingml/2006/table">
            <a:tbl>
              <a:tblPr/>
              <a:tblGrid>
                <a:gridCol w="2654590"/>
                <a:gridCol w="1509116"/>
                <a:gridCol w="1506844"/>
              </a:tblGrid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표현   방법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삽    입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삭    제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순서없는 배열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O(1)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O(n)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순서없는 연결 리스트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O(1)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O(n)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정렬된 배열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O(n)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O(1)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정렬된 연결 리스트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O(n)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O(1)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r>
                        <a:rPr kumimoji="1" lang="ko-KR" alt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히프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O(logn)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O(</a:t>
                      </a:r>
                      <a:r>
                        <a:rPr kumimoji="1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logn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03488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히프란 노드들이 저장하고 있는 키들이 다음과 같은 식을 만족하는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FF3300"/>
                </a:solidFill>
                <a:latin typeface="Lucida Console" pitchFamily="49" charset="0"/>
              </a:rPr>
              <a:t>	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완전이진트리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최대 히프</a:t>
            </a:r>
            <a:r>
              <a:rPr lang="en-US" altLang="ko-KR" smtClean="0">
                <a:latin typeface="Lucida Console" pitchFamily="49" charset="0"/>
              </a:rPr>
              <a:t>(max heap)</a:t>
            </a: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부모 노드의 키값이 자식 노드의 키값보다 크거나 같은 완전 이진 트리</a:t>
            </a:r>
          </a:p>
          <a:p>
            <a:pPr lvl="1" eaLnBrk="1" hangingPunct="1"/>
            <a:r>
              <a:rPr lang="en-US" altLang="ko-KR" i="1" smtClean="0">
                <a:latin typeface="Lucida Console" pitchFamily="49" charset="0"/>
              </a:rPr>
              <a:t>key(</a:t>
            </a:r>
            <a:r>
              <a:rPr lang="ko-KR" altLang="en-US" i="1" smtClean="0">
                <a:latin typeface="Lucida Console" pitchFamily="49" charset="0"/>
              </a:rPr>
              <a:t>부모노드</a:t>
            </a:r>
            <a:r>
              <a:rPr lang="en-US" altLang="ko-KR" i="1" smtClean="0">
                <a:latin typeface="Lucida Console" pitchFamily="49" charset="0"/>
              </a:rPr>
              <a:t>) ≥key(</a:t>
            </a:r>
            <a:r>
              <a:rPr lang="ko-KR" altLang="en-US" i="1" smtClean="0">
                <a:latin typeface="Lucida Console" pitchFamily="49" charset="0"/>
              </a:rPr>
              <a:t>자식노드</a:t>
            </a:r>
            <a:r>
              <a:rPr lang="en-US" altLang="ko-KR" i="1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최소 히프</a:t>
            </a:r>
            <a:r>
              <a:rPr lang="en-US" altLang="ko-KR" smtClean="0">
                <a:latin typeface="Lucida Console" pitchFamily="49" charset="0"/>
              </a:rPr>
              <a:t>(min heap)</a:t>
            </a: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부모 노드의 키값이 자식 노드의 키값보다 작거나 같은 완전 이진 트리</a:t>
            </a:r>
          </a:p>
          <a:p>
            <a:pPr lvl="1" eaLnBrk="1" hangingPunct="1"/>
            <a:r>
              <a:rPr lang="en-US" altLang="ko-KR" i="1" smtClean="0">
                <a:latin typeface="Lucida Console" pitchFamily="49" charset="0"/>
              </a:rPr>
              <a:t>key(</a:t>
            </a:r>
            <a:r>
              <a:rPr lang="ko-KR" altLang="en-US" i="1" smtClean="0">
                <a:latin typeface="Lucida Console" pitchFamily="49" charset="0"/>
              </a:rPr>
              <a:t>부모노드</a:t>
            </a:r>
            <a:r>
              <a:rPr lang="en-US" altLang="ko-KR" i="1" smtClean="0">
                <a:latin typeface="Lucida Console" pitchFamily="49" charset="0"/>
              </a:rPr>
              <a:t>) ≤key(</a:t>
            </a:r>
            <a:r>
              <a:rPr lang="ko-KR" altLang="en-US" i="1" smtClean="0">
                <a:latin typeface="Lucida Console" pitchFamily="49" charset="0"/>
              </a:rPr>
              <a:t>자식노드</a:t>
            </a:r>
            <a:r>
              <a:rPr lang="en-US" altLang="ko-KR" i="1" smtClean="0">
                <a:latin typeface="Lucida Console" pitchFamily="49" charset="0"/>
              </a:rPr>
              <a:t>)</a:t>
            </a:r>
          </a:p>
          <a:p>
            <a:pPr lvl="1" eaLnBrk="1" hangingPunct="1"/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mtClean="0">
              <a:latin typeface="Lucida Console" pitchFamily="49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</a:t>
            </a:r>
            <a:r>
              <a:rPr lang="en-US" altLang="ko-KR" smtClean="0"/>
              <a:t>(heap)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4059070"/>
            <a:ext cx="5348030" cy="190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66052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n</a:t>
            </a:r>
            <a:r>
              <a:rPr lang="ko-KR" altLang="en-US" smtClean="0"/>
              <a:t>개의 노드를 가지고 있는 히프의 높이는 </a:t>
            </a:r>
            <a:r>
              <a:rPr lang="en-US" altLang="ko-KR" smtClean="0"/>
              <a:t>O(logn) </a:t>
            </a:r>
          </a:p>
          <a:p>
            <a:pPr lvl="1" eaLnBrk="1" hangingPunct="1"/>
            <a:r>
              <a:rPr lang="ko-KR" altLang="en-US" smtClean="0"/>
              <a:t>히프는 완전이진트리</a:t>
            </a:r>
          </a:p>
          <a:p>
            <a:pPr lvl="1" eaLnBrk="1" hangingPunct="1"/>
            <a:r>
              <a:rPr lang="ko-KR" altLang="en-US" smtClean="0"/>
              <a:t>마지막 레벨 </a:t>
            </a:r>
            <a:r>
              <a:rPr lang="en-US" altLang="ko-KR" smtClean="0"/>
              <a:t>h</a:t>
            </a:r>
            <a:r>
              <a:rPr lang="ko-KR" altLang="en-US" smtClean="0"/>
              <a:t>을 제외하고는 각 레벨 </a:t>
            </a:r>
            <a:r>
              <a:rPr lang="en-US" altLang="ko-KR" smtClean="0"/>
              <a:t>i</a:t>
            </a:r>
            <a:r>
              <a:rPr lang="ko-KR" altLang="en-US" smtClean="0"/>
              <a:t>에 </a:t>
            </a:r>
            <a:r>
              <a:rPr lang="en-US" altLang="ko-KR" smtClean="0"/>
              <a:t>2</a:t>
            </a:r>
            <a:r>
              <a:rPr lang="en-US" altLang="ko-KR" baseline="30000" smtClean="0"/>
              <a:t>i-1</a:t>
            </a:r>
            <a:r>
              <a:rPr lang="ko-KR" altLang="en-US" smtClean="0"/>
              <a:t>개의 노드 존재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높이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3338513"/>
            <a:ext cx="294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276475" y="3608388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276475" y="394652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276475" y="4329113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276475" y="468947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58875" y="3249613"/>
            <a:ext cx="145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엽서L" pitchFamily="18" charset="-127"/>
                <a:ea typeface="HY엽서L" pitchFamily="18" charset="-127"/>
              </a:rPr>
              <a:t>깊이   노드의 개수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58875" y="3473450"/>
            <a:ext cx="1204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  1         1=2</a:t>
            </a:r>
            <a:r>
              <a:rPr lang="en-US" altLang="ko-KR" sz="1200" baseline="30000">
                <a:latin typeface="HY엽서L" pitchFamily="18" charset="-127"/>
                <a:ea typeface="HY엽서L" pitchFamily="18" charset="-127"/>
              </a:rPr>
              <a:t>0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58875" y="3786188"/>
            <a:ext cx="12049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  2         2=2</a:t>
            </a:r>
            <a:r>
              <a:rPr lang="en-US" altLang="ko-KR" sz="1200" baseline="30000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158875" y="4149725"/>
            <a:ext cx="1154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  3        4=2</a:t>
            </a:r>
            <a:r>
              <a:rPr lang="en-US" altLang="ko-KR" sz="1200" baseline="30000">
                <a:latin typeface="HY엽서L" pitchFamily="18" charset="-127"/>
                <a:ea typeface="HY엽서L" pitchFamily="18" charset="-127"/>
              </a:rPr>
              <a:t>2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158875" y="4554538"/>
            <a:ext cx="895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  4        3</a:t>
            </a:r>
            <a:endParaRPr lang="en-US" altLang="ko-KR" sz="1200" baseline="30000"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17839</TotalTime>
  <Words>1184</Words>
  <Application>Microsoft Office PowerPoint</Application>
  <PresentationFormat>화면 슬라이드 쇼(4:3)</PresentationFormat>
  <Paragraphs>527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60" baseType="lpstr">
      <vt:lpstr>HY엽서L</vt:lpstr>
      <vt:lpstr>HY엽서M</vt:lpstr>
      <vt:lpstr>MD개성체</vt:lpstr>
      <vt:lpstr>굴림</vt:lpstr>
      <vt:lpstr>굴림체</vt:lpstr>
      <vt:lpstr>맑은 고딕</vt:lpstr>
      <vt:lpstr>휴먼명조</vt:lpstr>
      <vt:lpstr>Arial</vt:lpstr>
      <vt:lpstr>Comic Sans MS</vt:lpstr>
      <vt:lpstr>Lucida Console</vt:lpstr>
      <vt:lpstr>Symbol</vt:lpstr>
      <vt:lpstr>Tahoma</vt:lpstr>
      <vt:lpstr>Trebuchet MS</vt:lpstr>
      <vt:lpstr>Wingdings</vt:lpstr>
      <vt:lpstr>한컴바탕</vt:lpstr>
      <vt:lpstr>New_Natural01</vt:lpstr>
      <vt:lpstr>1_Crayons</vt:lpstr>
      <vt:lpstr>CHAP 8:우선순위 큐</vt:lpstr>
      <vt:lpstr>우선순위 큐</vt:lpstr>
      <vt:lpstr>우선순위 큐</vt:lpstr>
      <vt:lpstr>우선순위큐 ADT</vt:lpstr>
      <vt:lpstr>우선순위큐 ADT</vt:lpstr>
      <vt:lpstr>우선순위 큐 구현방법</vt:lpstr>
      <vt:lpstr>우선순위큐 구현방법</vt:lpstr>
      <vt:lpstr>히프(heap)란?</vt:lpstr>
      <vt:lpstr>히프의 높이</vt:lpstr>
      <vt:lpstr>히프의 구현방법</vt:lpstr>
      <vt:lpstr>히프에서의 삽입</vt:lpstr>
      <vt:lpstr>upheap 연산</vt:lpstr>
      <vt:lpstr>upheap 알고리즘</vt:lpstr>
      <vt:lpstr>삽입 프로그램</vt:lpstr>
      <vt:lpstr>히프에서의 삭제</vt:lpstr>
      <vt:lpstr>downheap 알고리즘 </vt:lpstr>
      <vt:lpstr>downheap 알고리즘 </vt:lpstr>
      <vt:lpstr>삭제 프로그램</vt:lpstr>
      <vt:lpstr>전체 프로그램</vt:lpstr>
      <vt:lpstr>전체 프로그램</vt:lpstr>
      <vt:lpstr>히프의 복잡도 분석</vt:lpstr>
      <vt:lpstr>히프 정렬</vt:lpstr>
      <vt:lpstr>히프 정렬 프로그램</vt:lpstr>
      <vt:lpstr>이산 이벤트 시뮬레이션</vt:lpstr>
      <vt:lpstr>이산 이벤트 시뮬레이션</vt:lpstr>
      <vt:lpstr>이산 이벤트 시뮬레이션</vt:lpstr>
      <vt:lpstr>이산 이벤트 시뮬레이션</vt:lpstr>
      <vt:lpstr>이산 이벤트 시뮬레이션</vt:lpstr>
      <vt:lpstr>이산 이벤트 시뮬레이션</vt:lpstr>
      <vt:lpstr>이산 이벤트 시뮬레이션</vt:lpstr>
      <vt:lpstr>이산 이벤트 시뮬레이션</vt:lpstr>
      <vt:lpstr>이산 이벤트 시뮬레이션</vt:lpstr>
      <vt:lpstr>이산 이벤트 시뮬레이션</vt:lpstr>
      <vt:lpstr>이산 이벤트 시뮬레이션</vt:lpstr>
      <vt:lpstr>허프만 코드</vt:lpstr>
      <vt:lpstr>글자의 빈도수</vt:lpstr>
      <vt:lpstr>허프만 코드 생성 절차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</vt:vector>
  </TitlesOfParts>
  <Company>순천향대학교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chunik@sch.ac.kr</cp:lastModifiedBy>
  <cp:revision>270</cp:revision>
  <dcterms:created xsi:type="dcterms:W3CDTF">2004-02-19T02:52:38Z</dcterms:created>
  <dcterms:modified xsi:type="dcterms:W3CDTF">2016-02-03T06:55:11Z</dcterms:modified>
</cp:coreProperties>
</file>