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  <p:sldMasterId id="2147483926" r:id="rId2"/>
  </p:sldMasterIdLst>
  <p:sldIdLst>
    <p:sldId id="292" r:id="rId3"/>
    <p:sldId id="413" r:id="rId4"/>
    <p:sldId id="379" r:id="rId5"/>
    <p:sldId id="396" r:id="rId6"/>
    <p:sldId id="397" r:id="rId7"/>
    <p:sldId id="416" r:id="rId8"/>
    <p:sldId id="411" r:id="rId9"/>
    <p:sldId id="381" r:id="rId10"/>
    <p:sldId id="399" r:id="rId11"/>
    <p:sldId id="400" r:id="rId12"/>
    <p:sldId id="382" r:id="rId13"/>
    <p:sldId id="417" r:id="rId14"/>
    <p:sldId id="415" r:id="rId15"/>
    <p:sldId id="299" r:id="rId16"/>
    <p:sldId id="383" r:id="rId17"/>
    <p:sldId id="302" r:id="rId18"/>
    <p:sldId id="303" r:id="rId19"/>
    <p:sldId id="304" r:id="rId20"/>
    <p:sldId id="306" r:id="rId21"/>
    <p:sldId id="384" r:id="rId22"/>
    <p:sldId id="401" r:id="rId23"/>
    <p:sldId id="414" r:id="rId24"/>
    <p:sldId id="385" r:id="rId25"/>
    <p:sldId id="402" r:id="rId26"/>
    <p:sldId id="307" r:id="rId27"/>
    <p:sldId id="403" r:id="rId28"/>
    <p:sldId id="310" r:id="rId29"/>
    <p:sldId id="386" r:id="rId30"/>
    <p:sldId id="387" r:id="rId31"/>
    <p:sldId id="404" r:id="rId32"/>
    <p:sldId id="388" r:id="rId33"/>
    <p:sldId id="405" r:id="rId34"/>
    <p:sldId id="330" r:id="rId35"/>
    <p:sldId id="332" r:id="rId36"/>
    <p:sldId id="389" r:id="rId37"/>
    <p:sldId id="406" r:id="rId38"/>
    <p:sldId id="412" r:id="rId39"/>
    <p:sldId id="392" r:id="rId40"/>
    <p:sldId id="391" r:id="rId41"/>
    <p:sldId id="344" r:id="rId42"/>
    <p:sldId id="346" r:id="rId43"/>
    <p:sldId id="374" r:id="rId44"/>
    <p:sldId id="407" r:id="rId45"/>
    <p:sldId id="393" r:id="rId46"/>
    <p:sldId id="394" r:id="rId47"/>
    <p:sldId id="408" r:id="rId48"/>
    <p:sldId id="409" r:id="rId49"/>
    <p:sldId id="395" r:id="rId50"/>
    <p:sldId id="410" r:id="rId5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72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66FF"/>
    <a:srgbClr val="E1C48F"/>
    <a:srgbClr val="FF3300"/>
    <a:srgbClr val="FF66CC"/>
    <a:srgbClr val="003300"/>
    <a:srgbClr val="FFFF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472"/>
        <p:guide pos="28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8BE5EB-7BEE-47FC-ADC4-D545B214753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738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639C4-A071-4A31-BCAB-6C55BA01B0B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D791E0-DE35-4AB1-A498-6AB06683985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25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굴림체" panose="020B0609000101010101" pitchFamily="49" charset="-127"/>
                <a:ea typeface="굴림체" panose="020B0609000101010101" pitchFamily="49" charset="-127"/>
              </a:defRPr>
            </a:lvl1pPr>
            <a:lvl2pPr>
              <a:defRPr sz="1800">
                <a:latin typeface="굴림체" panose="020B0609000101010101" pitchFamily="49" charset="-127"/>
                <a:ea typeface="굴림체" panose="020B0609000101010101" pitchFamily="49" charset="-127"/>
              </a:defRPr>
            </a:lvl2pPr>
            <a:lvl3pPr>
              <a:defRPr sz="1600">
                <a:latin typeface="굴림체" panose="020B0609000101010101" pitchFamily="49" charset="-127"/>
                <a:ea typeface="굴림체" panose="020B0609000101010101" pitchFamily="49" charset="-127"/>
              </a:defRPr>
            </a:lvl3pPr>
            <a:lvl4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4pPr>
            <a:lvl5pPr>
              <a:defRPr sz="1400">
                <a:latin typeface="굴림체" panose="020B0609000101010101" pitchFamily="49" charset="-127"/>
                <a:ea typeface="굴림체" panose="020B0609000101010101" pitchFamily="49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BA2B0-5DBF-44E0-B1A9-CDDF51E9C27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MD개성체" panose="02020603020101020101" pitchFamily="18" charset="-127"/>
                <a:ea typeface="MD개성체" panose="02020603020101020101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13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AB0F6-7C35-4B08-92FC-AD170C59DB9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40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94FD2-8B6B-459B-BBAF-F3C0C31DA74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794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9C3CAA-015E-4C32-8999-1721E521A07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4941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B7343F-E09D-4726-81BD-42D81F174E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3DEC8-2E02-48FC-9ABC-026B8BC50CF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58F37A-B5F2-4868-B210-8CC989CB5FC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897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85353-F45A-4189-8DE8-EB79C46386D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8431EFB-9F85-464C-A922-296A94E607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32"/>
          <p:cNvSpPr txBox="1">
            <a:spLocks noChangeArrowheads="1"/>
          </p:cNvSpPr>
          <p:nvPr userDrawn="1"/>
        </p:nvSpPr>
        <p:spPr bwMode="auto">
          <a:xfrm>
            <a:off x="611188" y="6538913"/>
            <a:ext cx="1962150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smtClean="0">
                <a:latin typeface="HY엽서L" pitchFamily="18" charset="-127"/>
                <a:ea typeface="HY엽서L" pitchFamily="18" charset="-127"/>
              </a:rPr>
              <a:t>C</a:t>
            </a:r>
            <a:r>
              <a:rPr lang="ko-KR" altLang="en-US" sz="1200" smtClean="0">
                <a:latin typeface="HY엽서L" pitchFamily="18" charset="-127"/>
                <a:ea typeface="HY엽서L" pitchFamily="18" charset="-127"/>
              </a:rPr>
              <a:t>로 쉽게 풀어쓴 자료구조</a:t>
            </a:r>
          </a:p>
        </p:txBody>
      </p:sp>
      <p:sp>
        <p:nvSpPr>
          <p:cNvPr id="12" name="Text Box 33"/>
          <p:cNvSpPr txBox="1">
            <a:spLocks noChangeArrowheads="1"/>
          </p:cNvSpPr>
          <p:nvPr userDrawn="1"/>
        </p:nvSpPr>
        <p:spPr bwMode="auto">
          <a:xfrm>
            <a:off x="3590925" y="6535738"/>
            <a:ext cx="1581150" cy="2762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200" dirty="0" smtClean="0">
                <a:latin typeface="Arial" pitchFamily="34" charset="0"/>
                <a:ea typeface="HY엽서L" pitchFamily="18" charset="-127"/>
              </a:rPr>
              <a:t>©</a:t>
            </a:r>
            <a:r>
              <a:rPr lang="en-US" altLang="ko-KR" sz="12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 err="1" smtClean="0">
                <a:latin typeface="HY엽서L" pitchFamily="18" charset="-127"/>
                <a:ea typeface="HY엽서L" pitchFamily="18" charset="-127"/>
              </a:rPr>
              <a:t>생능출판사</a:t>
            </a:r>
            <a:r>
              <a:rPr lang="ko-KR" altLang="en-US" sz="1200" dirty="0" smtClean="0"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200" smtClean="0">
                <a:latin typeface="HY엽서L" pitchFamily="18" charset="-127"/>
                <a:ea typeface="HY엽서L" pitchFamily="18" charset="-127"/>
              </a:rPr>
              <a:t>2014</a:t>
            </a:r>
            <a:endParaRPr lang="en-US" altLang="ko-KR" sz="1200" dirty="0" smtClean="0">
              <a:latin typeface="HY엽서L" pitchFamily="18" charset="-127"/>
              <a:ea typeface="HY엽서L" pitchFamily="18" charset="-127"/>
            </a:endParaRPr>
          </a:p>
        </p:txBody>
      </p:sp>
      <p:pic>
        <p:nvPicPr>
          <p:cNvPr id="13" name="Picture 34" descr="MCj03433610000[1]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5954713"/>
            <a:ext cx="93345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76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 smtClean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CHAP 9 : </a:t>
            </a:r>
            <a:r>
              <a:rPr lang="ko-KR" altLang="en-US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정렬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ko-KR" smtClean="0"/>
              <a:t>C</a:t>
            </a:r>
            <a:r>
              <a:rPr lang="ko-KR" altLang="en-US" smtClean="0"/>
              <a:t>로 쉽게 풀어쓴 자료구조</a:t>
            </a:r>
          </a:p>
          <a:p>
            <a:pPr eaLnBrk="1" hangingPunct="1"/>
            <a:r>
              <a:rPr lang="ko-KR" altLang="en-US" smtClean="0"/>
              <a:t>생능출판사</a:t>
            </a:r>
          </a:p>
          <a:p>
            <a:pPr eaLnBrk="1" hangingPunct="1"/>
            <a:r>
              <a:rPr lang="en-US" altLang="ko-KR" smtClean="0"/>
              <a:t>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비교 횟수</a:t>
                </a:r>
              </a:p>
              <a:p>
                <a:pPr lvl="1"/>
                <a:r>
                  <a:rPr lang="en-US" altLang="ko-KR" dirty="0"/>
                  <a:t>(n - 1) + (n - 2) + … + 1 = n(n - 1)/2 = </a:t>
                </a:r>
                <a:r>
                  <a:rPr lang="en-US" altLang="ko-KR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endParaRPr lang="en-US" altLang="ko-KR" dirty="0"/>
              </a:p>
              <a:p>
                <a:r>
                  <a:rPr lang="ko-KR" altLang="en-US" dirty="0"/>
                  <a:t>이동 횟수</a:t>
                </a:r>
              </a:p>
              <a:p>
                <a:pPr lvl="1"/>
                <a:r>
                  <a:rPr lang="en-US" altLang="ko-KR" dirty="0"/>
                  <a:t>3(n - 1)</a:t>
                </a:r>
              </a:p>
              <a:p>
                <a:r>
                  <a:rPr lang="ko-KR" altLang="en-US" dirty="0"/>
                  <a:t>전체 시간적 복잡도</a:t>
                </a:r>
                <a:r>
                  <a:rPr lang="en-US" altLang="ko-KR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안정성을 만족하지 않음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6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 복잡도 분석</a:t>
            </a:r>
            <a:endParaRPr lang="en-US" altLang="ko-KR" smtClean="0"/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971550" y="1628775"/>
            <a:ext cx="7291388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EBA9D0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latin typeface="Lucida Console" pitchFamily="49" charset="0"/>
              <a:ea typeface="HY엽서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673225"/>
            <a:ext cx="6319838" cy="4525963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정렬되어 있는 부분에 새로운 레코드를 올바른 위치에 </a:t>
            </a:r>
            <a:endParaRPr lang="en-US" altLang="ko-KR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삽입하는 과정 반복</a:t>
            </a:r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</a:t>
            </a:r>
            <a:r>
              <a:rPr lang="en-US" altLang="ko-KR" smtClean="0"/>
              <a:t>(insertion sort)</a:t>
            </a:r>
          </a:p>
        </p:txBody>
      </p:sp>
      <p:pic>
        <p:nvPicPr>
          <p:cNvPr id="1434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90" y="3628378"/>
            <a:ext cx="22542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5" y="2708919"/>
            <a:ext cx="2529182" cy="216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673225"/>
            <a:ext cx="6319838" cy="4525963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삽입정렬</a:t>
            </a:r>
            <a:r>
              <a:rPr lang="ko-KR" altLang="en-US" dirty="0" smtClean="0"/>
              <a:t> 과정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</a:t>
            </a:r>
            <a:r>
              <a:rPr lang="en-US" altLang="ko-KR" smtClean="0"/>
              <a:t>(insertion sort)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2213865"/>
            <a:ext cx="4542242" cy="389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7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233363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삽입정렬</a:t>
            </a:r>
            <a:r>
              <a:rPr lang="en-US" altLang="ko-KR" smtClean="0"/>
              <a:t>(insertion sort)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1042988"/>
            <a:ext cx="4664075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 알고리즘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657225" y="1449388"/>
            <a:ext cx="7920038" cy="233838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LetterGothic12PitchBT-Roman"/>
              </a:rPr>
              <a:t>insertion_sort(A, n)</a:t>
            </a:r>
          </a:p>
          <a:p>
            <a:pPr eaLnBrk="1" hangingPunct="1"/>
            <a:endParaRPr lang="en-US" altLang="ko-KR" sz="1600">
              <a:latin typeface="LetterGothic12PitchBT-Roman"/>
            </a:endParaRPr>
          </a:p>
          <a:p>
            <a:pPr eaLnBrk="1" hangingPunct="1"/>
            <a:r>
              <a:rPr lang="pt-BR" altLang="ko-KR" sz="1600">
                <a:latin typeface="LetterGothic12PitchBT-Roman"/>
              </a:rPr>
              <a:t>1. for i </a:t>
            </a:r>
            <a:r>
              <a:rPr lang="pt-BR" altLang="ko-KR" sz="1600">
                <a:latin typeface="ﾀｱｰ昉・20-Identity-H"/>
              </a:rPr>
              <a:t>← </a:t>
            </a:r>
            <a:r>
              <a:rPr lang="pt-BR" altLang="ko-KR" sz="1600">
                <a:latin typeface="LetterGothic12PitchBT-Roman"/>
              </a:rPr>
              <a:t>1 to n-1 do</a:t>
            </a:r>
          </a:p>
          <a:p>
            <a:pPr eaLnBrk="1" hangingPunct="1"/>
            <a:r>
              <a:rPr lang="en-US" altLang="ko-KR" sz="1600">
                <a:latin typeface="LetterGothic12PitchBT-Roman"/>
              </a:rPr>
              <a:t>2. 	key </a:t>
            </a:r>
            <a:r>
              <a:rPr lang="en-US" altLang="ko-KR" sz="1600">
                <a:latin typeface="ﾀｱｰ昉・20-Identity-H"/>
              </a:rPr>
              <a:t>← </a:t>
            </a:r>
            <a:r>
              <a:rPr lang="en-US" altLang="ko-KR" sz="1600">
                <a:latin typeface="LetterGothic12PitchBT-Roman"/>
              </a:rPr>
              <a:t>A[i];</a:t>
            </a:r>
          </a:p>
          <a:p>
            <a:pPr eaLnBrk="1" hangingPunct="1"/>
            <a:r>
              <a:rPr lang="en-US" altLang="ko-KR" sz="1600">
                <a:latin typeface="LetterGothic12PitchBT-Roman"/>
              </a:rPr>
              <a:t>3. 	j </a:t>
            </a:r>
            <a:r>
              <a:rPr lang="en-US" altLang="ko-KR" sz="1600">
                <a:latin typeface="ﾀｱｰ昉・20-Identity-H"/>
              </a:rPr>
              <a:t>← </a:t>
            </a:r>
            <a:r>
              <a:rPr lang="en-US" altLang="ko-KR" sz="1600">
                <a:latin typeface="LetterGothic12PitchBT-Roman"/>
              </a:rPr>
              <a:t>i-1;</a:t>
            </a:r>
          </a:p>
          <a:p>
            <a:pPr eaLnBrk="1" hangingPunct="1"/>
            <a:r>
              <a:rPr lang="en-US" altLang="ko-KR" sz="1600">
                <a:latin typeface="LetterGothic12PitchBT-Roman"/>
              </a:rPr>
              <a:t>4. 	while j</a:t>
            </a:r>
            <a:r>
              <a:rPr lang="ko-KR" altLang="en-US" sz="1600"/>
              <a:t>≥</a:t>
            </a:r>
            <a:r>
              <a:rPr lang="en-US" altLang="ko-KR" sz="1600">
                <a:latin typeface="LetterGothic12PitchBT-Roman"/>
              </a:rPr>
              <a:t>0 and A[j]&gt;key do</a:t>
            </a:r>
          </a:p>
          <a:p>
            <a:pPr eaLnBrk="1" hangingPunct="1"/>
            <a:r>
              <a:rPr lang="en-US" altLang="ko-KR" sz="1600">
                <a:latin typeface="LetterGothic12PitchBT-Roman"/>
              </a:rPr>
              <a:t>5. 		A[j+1] </a:t>
            </a:r>
            <a:r>
              <a:rPr lang="en-US" altLang="ko-KR" sz="1600">
                <a:latin typeface="ﾀｱｰ昉・20-Identity-H"/>
              </a:rPr>
              <a:t>← </a:t>
            </a:r>
            <a:r>
              <a:rPr lang="en-US" altLang="ko-KR" sz="1600">
                <a:latin typeface="LetterGothic12PitchBT-Roman"/>
              </a:rPr>
              <a:t>A[j];</a:t>
            </a:r>
          </a:p>
          <a:p>
            <a:pPr eaLnBrk="1" hangingPunct="1"/>
            <a:r>
              <a:rPr lang="en-US" altLang="ko-KR" sz="1600">
                <a:latin typeface="LetterGothic12PitchBT-Roman"/>
              </a:rPr>
              <a:t>6. 		j </a:t>
            </a:r>
            <a:r>
              <a:rPr lang="en-US" altLang="ko-KR" sz="1600">
                <a:latin typeface="ﾀｱｰ昉・20-Identity-H"/>
              </a:rPr>
              <a:t>← </a:t>
            </a:r>
            <a:r>
              <a:rPr lang="en-US" altLang="ko-KR" sz="1600">
                <a:latin typeface="LetterGothic12PitchBT-Roman"/>
              </a:rPr>
              <a:t>j-1;</a:t>
            </a:r>
          </a:p>
          <a:p>
            <a:pPr eaLnBrk="1" hangingPunct="1"/>
            <a:r>
              <a:rPr lang="en-US" altLang="ko-KR" sz="1600">
                <a:latin typeface="LetterGothic12PitchBT-Roman"/>
              </a:rPr>
              <a:t>7.	 A[j+1] </a:t>
            </a:r>
            <a:r>
              <a:rPr lang="en-US" altLang="ko-KR" sz="1600">
                <a:latin typeface="ﾀｱｰ昉・20-Identity-H"/>
              </a:rPr>
              <a:t>← </a:t>
            </a:r>
            <a:r>
              <a:rPr lang="en-US" altLang="ko-KR" sz="1600">
                <a:latin typeface="LetterGothic12PitchBT-Roman"/>
              </a:rPr>
              <a:t>key</a:t>
            </a:r>
            <a:endParaRPr lang="en-US" altLang="ko-KR" sz="1600">
              <a:latin typeface="Lucida Console" pitchFamily="49" charset="0"/>
              <a:ea typeface="HY엽서M" pitchFamily="18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4103688"/>
            <a:ext cx="82296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dirty="0">
                <a:latin typeface="ﾀｱｰ昉・20-Identity-H"/>
              </a:rPr>
              <a:t>1. </a:t>
            </a:r>
            <a:r>
              <a:rPr lang="ko-KR" altLang="en-US" sz="1600" dirty="0">
                <a:latin typeface="ﾀｱｰ昉・20-Identity-H"/>
              </a:rPr>
              <a:t>인덱스 </a:t>
            </a:r>
            <a:r>
              <a:rPr lang="en-US" altLang="ko-KR" sz="1600" dirty="0">
                <a:latin typeface="LetterGothic12PitchBT-Roman"/>
              </a:rPr>
              <a:t>1</a:t>
            </a:r>
            <a:r>
              <a:rPr lang="ko-KR" altLang="en-US" sz="1600" dirty="0">
                <a:latin typeface="ﾀｱｰ昉・20-Identity-H"/>
              </a:rPr>
              <a:t>부터 시작</a:t>
            </a:r>
            <a:endParaRPr lang="en-US" altLang="ko-KR" sz="1600" dirty="0">
              <a:latin typeface="ﾀｱｰ昉・20-Identity-H"/>
            </a:endParaRPr>
          </a:p>
          <a:p>
            <a:pPr>
              <a:defRPr/>
            </a:pPr>
            <a:r>
              <a:rPr lang="en-US" altLang="ko-KR" sz="1600" dirty="0">
                <a:latin typeface="ﾀｱｰ昉・20-Identity-H"/>
              </a:rPr>
              <a:t>2. </a:t>
            </a:r>
            <a:r>
              <a:rPr lang="ko-KR" altLang="en-US" sz="1600" dirty="0">
                <a:latin typeface="ﾀｱｰ昉・20-Identity-H"/>
              </a:rPr>
              <a:t>현재 삽입될 숫자인 </a:t>
            </a:r>
            <a:r>
              <a:rPr lang="en-US" altLang="ko-KR" sz="1600" dirty="0" err="1">
                <a:latin typeface="ﾀｱｰ昉・20-Identity-H"/>
              </a:rPr>
              <a:t>i</a:t>
            </a:r>
            <a:r>
              <a:rPr lang="ko-KR" altLang="en-US" sz="1600" dirty="0">
                <a:latin typeface="ﾀｱｰ昉・20-Identity-H"/>
              </a:rPr>
              <a:t>번째 정수를 </a:t>
            </a:r>
            <a:r>
              <a:rPr lang="en-US" altLang="ko-KR" sz="1600" dirty="0">
                <a:latin typeface="LetterGothic12PitchBT-Roman"/>
              </a:rPr>
              <a:t>key </a:t>
            </a:r>
            <a:r>
              <a:rPr lang="ko-KR" altLang="en-US" sz="1600" dirty="0">
                <a:latin typeface="ﾀｱｰ昉・20-Identity-H"/>
              </a:rPr>
              <a:t>변수로 복사</a:t>
            </a:r>
          </a:p>
          <a:p>
            <a:pPr>
              <a:defRPr/>
            </a:pPr>
            <a:r>
              <a:rPr lang="en-US" altLang="ko-KR" sz="1600" dirty="0">
                <a:latin typeface="ﾀｱｰ昉・20-Identity-H"/>
              </a:rPr>
              <a:t>3. </a:t>
            </a:r>
            <a:r>
              <a:rPr lang="ko-KR" altLang="en-US" sz="1600" dirty="0">
                <a:latin typeface="ﾀｱｰ昉・20-Identity-H"/>
              </a:rPr>
              <a:t>현재 정렬된 배열은 </a:t>
            </a:r>
            <a:r>
              <a:rPr lang="en-US" altLang="ko-KR" sz="1600" dirty="0">
                <a:latin typeface="LetterGothic12PitchBT-Roman"/>
              </a:rPr>
              <a:t>i-1</a:t>
            </a:r>
            <a:r>
              <a:rPr lang="ko-KR" altLang="en-US" sz="1600" dirty="0">
                <a:latin typeface="ﾀｱｰ昉・20-Identity-H"/>
              </a:rPr>
              <a:t>까지 이므로</a:t>
            </a:r>
            <a:r>
              <a:rPr lang="en-US" altLang="ko-KR" sz="1600" dirty="0">
                <a:latin typeface="ﾀｱｰ昉・20-Identity-H"/>
              </a:rPr>
              <a:t>,</a:t>
            </a:r>
            <a:r>
              <a:rPr lang="ko-KR" altLang="en-US" sz="1600" dirty="0">
                <a:latin typeface="ﾀｱｰ昉・20-Identity-H"/>
              </a:rPr>
              <a:t> </a:t>
            </a:r>
            <a:r>
              <a:rPr lang="en-US" altLang="ko-KR" sz="1600" dirty="0">
                <a:latin typeface="LetterGothic12PitchBT-Roman"/>
              </a:rPr>
              <a:t>i-1</a:t>
            </a:r>
            <a:r>
              <a:rPr lang="ko-KR" altLang="en-US" sz="1600" dirty="0">
                <a:latin typeface="ﾀｱｰ昉・20-Identity-H"/>
              </a:rPr>
              <a:t>번째부터 역순으로 조사</a:t>
            </a:r>
            <a:endParaRPr lang="en-US" altLang="ko-KR" sz="1600" dirty="0">
              <a:latin typeface="ﾀｱｰ昉・20-Identity-H"/>
            </a:endParaRPr>
          </a:p>
          <a:p>
            <a:pPr>
              <a:defRPr/>
            </a:pPr>
            <a:r>
              <a:rPr lang="en-US" altLang="ko-KR" sz="1600" dirty="0">
                <a:latin typeface="ﾀｱｰ昉・20-Identity-H"/>
              </a:rPr>
              <a:t>4. </a:t>
            </a:r>
            <a:r>
              <a:rPr lang="en-US" altLang="ko-KR" sz="1600" dirty="0">
                <a:latin typeface="LetterGothic12PitchBT-Roman"/>
              </a:rPr>
              <a:t>j</a:t>
            </a:r>
            <a:r>
              <a:rPr lang="ko-KR" altLang="en-US" sz="1600" dirty="0">
                <a:latin typeface="ﾀｱｰ昉・20-Identity-H"/>
              </a:rPr>
              <a:t>값이 음수가 아니어야 되고 </a:t>
            </a:r>
            <a:r>
              <a:rPr lang="en-US" altLang="ko-KR" sz="1600" dirty="0">
                <a:latin typeface="LetterGothic12PitchBT-Roman"/>
              </a:rPr>
              <a:t>key</a:t>
            </a:r>
            <a:r>
              <a:rPr lang="ko-KR" altLang="en-US" sz="1600" dirty="0">
                <a:latin typeface="ﾀｱｰ昉・20-Identity-H"/>
              </a:rPr>
              <a:t>값보다 정렬된 배열에 있는 값이 크면 수행</a:t>
            </a:r>
            <a:endParaRPr lang="en-US" altLang="ko-KR" sz="1600" dirty="0">
              <a:latin typeface="ﾀｱｰ昉・20-Identity-H"/>
            </a:endParaRPr>
          </a:p>
          <a:p>
            <a:pPr>
              <a:defRPr/>
            </a:pPr>
            <a:r>
              <a:rPr lang="en-US" altLang="ko-KR" sz="1600" dirty="0">
                <a:latin typeface="ﾀｱｰ昉・20-Identity-H"/>
              </a:rPr>
              <a:t>5. </a:t>
            </a:r>
            <a:r>
              <a:rPr lang="en-US" altLang="ko-KR" sz="1600" dirty="0">
                <a:latin typeface="LetterGothic12PitchBT-Roman"/>
              </a:rPr>
              <a:t>j</a:t>
            </a:r>
            <a:r>
              <a:rPr lang="ko-KR" altLang="en-US" sz="1600" dirty="0">
                <a:latin typeface="ﾀｱｰ昉・20-Identity-H"/>
              </a:rPr>
              <a:t>번째를 </a:t>
            </a:r>
            <a:r>
              <a:rPr lang="en-US" altLang="ko-KR" sz="1600" dirty="0">
                <a:latin typeface="LetterGothic12PitchBT-Roman"/>
              </a:rPr>
              <a:t>j+1</a:t>
            </a:r>
            <a:r>
              <a:rPr lang="ko-KR" altLang="en-US" sz="1600" dirty="0">
                <a:latin typeface="ﾀｱｰ昉・20-Identity-H"/>
              </a:rPr>
              <a:t>번째로 이동</a:t>
            </a:r>
            <a:endParaRPr lang="en-US" altLang="ko-KR" sz="1600" dirty="0">
              <a:latin typeface="ﾀｱｰ昉・20-Identity-H"/>
            </a:endParaRPr>
          </a:p>
          <a:p>
            <a:pPr>
              <a:defRPr/>
            </a:pPr>
            <a:r>
              <a:rPr lang="en-US" altLang="ko-KR" sz="1600" dirty="0">
                <a:latin typeface="ﾀｱｰ昉・20-Identity-H"/>
              </a:rPr>
              <a:t>6. </a:t>
            </a:r>
            <a:r>
              <a:rPr lang="en-US" altLang="ko-KR" sz="1600" dirty="0">
                <a:latin typeface="LetterGothic12PitchBT-Roman"/>
              </a:rPr>
              <a:t>j</a:t>
            </a:r>
            <a:r>
              <a:rPr lang="ko-KR" altLang="en-US" sz="1600" dirty="0">
                <a:latin typeface="ﾀｱｰ昉・20-Identity-H"/>
              </a:rPr>
              <a:t>를 하나 감소</a:t>
            </a:r>
          </a:p>
          <a:p>
            <a:pPr>
              <a:defRPr/>
            </a:pPr>
            <a:r>
              <a:rPr lang="en-US" altLang="ko-KR" sz="1600" dirty="0">
                <a:latin typeface="ﾀｱｰ昉・20-Identity-H"/>
              </a:rPr>
              <a:t>7. </a:t>
            </a:r>
            <a:r>
              <a:rPr lang="en-US" altLang="ko-KR" sz="1600" dirty="0">
                <a:latin typeface="LetterGothic12PitchBT-Roman"/>
              </a:rPr>
              <a:t>j</a:t>
            </a:r>
            <a:r>
              <a:rPr lang="ko-KR" altLang="en-US" sz="1600" dirty="0">
                <a:latin typeface="ﾀｱｰ昉・20-Identity-H"/>
              </a:rPr>
              <a:t>번째 정수가 </a:t>
            </a:r>
            <a:r>
              <a:rPr lang="en-US" altLang="ko-KR" sz="1600" dirty="0">
                <a:latin typeface="LetterGothic12PitchBT-Roman"/>
              </a:rPr>
              <a:t>key</a:t>
            </a:r>
            <a:r>
              <a:rPr lang="ko-KR" altLang="en-US" sz="1600" dirty="0">
                <a:latin typeface="ﾀｱｰ昉・20-Identity-H"/>
              </a:rPr>
              <a:t>보다 작으므로 </a:t>
            </a:r>
            <a:r>
              <a:rPr lang="en-US" altLang="ko-KR" sz="1600" dirty="0">
                <a:latin typeface="LetterGothic12PitchBT-Roman"/>
              </a:rPr>
              <a:t>j+1</a:t>
            </a:r>
            <a:r>
              <a:rPr lang="ko-KR" altLang="en-US" sz="1600" dirty="0">
                <a:latin typeface="ﾀｱｰ昉・20-Identity-H"/>
              </a:rPr>
              <a:t>번째가 </a:t>
            </a:r>
            <a:r>
              <a:rPr lang="en-US" altLang="ko-KR" sz="1600" dirty="0">
                <a:latin typeface="LetterGothic12PitchBT-Roman"/>
              </a:rPr>
              <a:t>key</a:t>
            </a:r>
            <a:r>
              <a:rPr lang="ko-KR" altLang="en-US" sz="1600" dirty="0">
                <a:latin typeface="ﾀｱｰ昉・20-Identity-H"/>
              </a:rPr>
              <a:t>값이 들어갈 위치</a:t>
            </a:r>
            <a:endParaRPr lang="en-US" altLang="ko-KR" sz="1600" kern="0" dirty="0">
              <a:latin typeface="Lucida Console" pitchFamily="49" charset="0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 프로그램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20700" y="1584325"/>
            <a:ext cx="7920038" cy="28931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// 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삽입정렬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void insertion_sort(int list[], int n)       	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{ 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 int i, j, 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 for(i=1; i&lt;n; i++){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 	key = list[i];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for(j=i-1; j&gt;=0 &amp;&amp; list[j]&gt;key; j--)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list[j+1] = list[j]; 		</a:t>
            </a:r>
            <a:r>
              <a:rPr lang="en-US" altLang="ko-KR" sz="1400">
                <a:latin typeface="LetterGothic12PitchBT-Roman"/>
              </a:rPr>
              <a:t>// </a:t>
            </a:r>
            <a:r>
              <a:rPr lang="ko-KR" altLang="en-US" sz="1400">
                <a:latin typeface="#ｵｪｷ・Identity-H"/>
              </a:rPr>
              <a:t>레코드의 오른쪽 이동</a:t>
            </a:r>
            <a:endParaRPr lang="en-US" altLang="ko-KR" sz="14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  	list[j+1] = 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0335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ko-KR" altLang="en-US" smtClean="0"/>
              <a:t>최선의 경우 </a:t>
            </a:r>
            <a:r>
              <a:rPr lang="en-US" altLang="ko-KR" smtClean="0"/>
              <a:t>O(n)</a:t>
            </a:r>
            <a:r>
              <a:rPr lang="en-US" altLang="ko-KR" i="1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이미 정렬되어 있는 경우</a:t>
            </a:r>
          </a:p>
          <a:p>
            <a:pPr lvl="1" eaLnBrk="1" hangingPunct="1"/>
            <a:r>
              <a:rPr lang="ko-KR" altLang="en-US" smtClean="0"/>
              <a:t>비교</a:t>
            </a:r>
            <a:r>
              <a:rPr lang="en-US" altLang="ko-KR" smtClean="0"/>
              <a:t>: </a:t>
            </a:r>
            <a:r>
              <a:rPr lang="en-US" altLang="ko-KR" i="1" smtClean="0"/>
              <a:t>n-1 </a:t>
            </a:r>
            <a:r>
              <a:rPr lang="ko-KR" altLang="en-US" smtClean="0"/>
              <a:t>번</a:t>
            </a:r>
            <a:endParaRPr lang="en-US" altLang="ko-KR" smtClean="0"/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최악의 경우</a:t>
            </a:r>
            <a:r>
              <a:rPr lang="en-US" altLang="ko-KR" i="1" smtClean="0">
                <a:latin typeface="MMTimesItalic"/>
              </a:rPr>
              <a:t> </a:t>
            </a:r>
            <a:r>
              <a:rPr lang="en-US" altLang="ko-KR" smtClean="0"/>
              <a:t>O(n</a:t>
            </a:r>
            <a:r>
              <a:rPr lang="en-US" altLang="ko-KR" baseline="30000" smtClean="0"/>
              <a:t>2</a:t>
            </a:r>
            <a:r>
              <a:rPr lang="en-US" altLang="ko-KR" smtClean="0"/>
              <a:t>) : </a:t>
            </a:r>
            <a:r>
              <a:rPr lang="ko-KR" altLang="en-US" smtClean="0"/>
              <a:t>역순으로 정렬되어 있는 경우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모든 단계에서 앞에 놓인 자료 전부 이동</a:t>
            </a:r>
          </a:p>
          <a:p>
            <a:pPr lvl="1" eaLnBrk="1" hangingPunct="1"/>
            <a:r>
              <a:rPr lang="ko-KR" altLang="en-US" smtClean="0"/>
              <a:t>비교</a:t>
            </a:r>
            <a:r>
              <a:rPr lang="en-US" altLang="ko-KR" smtClean="0"/>
              <a:t>: 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이동</a:t>
            </a:r>
            <a:r>
              <a:rPr lang="en-US" altLang="ko-KR" smtClean="0"/>
              <a:t>: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mtClean="0"/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평균의 경우</a:t>
            </a:r>
            <a:r>
              <a:rPr lang="en-US" altLang="ko-KR" i="1" smtClean="0">
                <a:latin typeface="MMTimesItalic"/>
              </a:rPr>
              <a:t> </a:t>
            </a:r>
            <a:r>
              <a:rPr lang="en-US" altLang="ko-KR" smtClean="0"/>
              <a:t>O(n</a:t>
            </a:r>
            <a:r>
              <a:rPr lang="en-US" altLang="ko-KR" baseline="30000" smtClean="0"/>
              <a:t>2</a:t>
            </a:r>
            <a:r>
              <a:rPr lang="en-US" altLang="ko-KR" smtClean="0"/>
              <a:t>)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많은 이동 필요 </a:t>
            </a:r>
            <a:r>
              <a:rPr lang="en-US" altLang="ko-KR" smtClean="0">
                <a:latin typeface="Lucida Console" pitchFamily="49" charset="0"/>
              </a:rPr>
              <a:t>-&gt; </a:t>
            </a:r>
            <a:r>
              <a:rPr lang="ko-KR" altLang="en-US" smtClean="0">
                <a:latin typeface="Lucida Console" pitchFamily="49" charset="0"/>
              </a:rPr>
              <a:t>레코드가 클 경우 불리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안정된 정렬방법</a:t>
            </a:r>
          </a:p>
          <a:p>
            <a:pPr eaLnBrk="1" hangingPunct="1"/>
            <a:r>
              <a:rPr lang="ko-KR" altLang="en-US" smtClean="0">
                <a:latin typeface="Lucida Console" pitchFamily="49" charset="0"/>
              </a:rPr>
              <a:t>대부분 정렬되어 있으면 매우 효율적</a:t>
            </a:r>
            <a:r>
              <a:rPr lang="en-US" altLang="ko-KR" smtClean="0"/>
              <a:t> 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삽입정렬 복잡도 분석</a:t>
            </a: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2322513" y="2933700"/>
          <a:ext cx="22796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3" imgW="1447800" imgH="431800" progId="Equation.3">
                  <p:embed/>
                </p:oleObj>
              </mc:Choice>
              <mc:Fallback>
                <p:oleObj name="Equation" r:id="rId3" imgW="1447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933700"/>
                        <a:ext cx="22796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2232025" y="3743325"/>
          <a:ext cx="23669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수식" r:id="rId5" imgW="1612900" imgH="393700" progId="Equation.3">
                  <p:embed/>
                </p:oleObj>
              </mc:Choice>
              <mc:Fallback>
                <p:oleObj name="수식" r:id="rId5" imgW="1612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743325"/>
                        <a:ext cx="23669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095" y="2602992"/>
            <a:ext cx="3342040" cy="364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79513"/>
            <a:ext cx="8229600" cy="4903787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인접한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레코드를 비교하여 순서대로 되어 </a:t>
            </a:r>
            <a:r>
              <a:rPr lang="ko-KR" altLang="en-US" dirty="0" smtClean="0"/>
              <a:t>있지 않으면 </a:t>
            </a:r>
            <a:r>
              <a:rPr lang="ko-KR" altLang="en-US" dirty="0" smtClean="0"/>
              <a:t>서로 교환</a:t>
            </a:r>
          </a:p>
          <a:p>
            <a:pPr eaLnBrk="1" hangingPunct="1"/>
            <a:r>
              <a:rPr lang="ko-KR" altLang="en-US" dirty="0" smtClean="0"/>
              <a:t>이러한 비교</a:t>
            </a:r>
            <a:r>
              <a:rPr lang="en-US" altLang="ko-KR" dirty="0" smtClean="0"/>
              <a:t>-</a:t>
            </a:r>
            <a:r>
              <a:rPr lang="ko-KR" altLang="en-US" dirty="0" smtClean="0"/>
              <a:t>교환 과정을 리스트의 왼쪽 끝에서 오른쪽 끝까지 반복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스캔</a:t>
            </a:r>
            <a:r>
              <a:rPr lang="en-US" altLang="ko-KR" dirty="0" smtClean="0"/>
              <a:t>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버블정렬</a:t>
            </a:r>
            <a:r>
              <a:rPr lang="en-US" altLang="ko-KR" smtClean="0"/>
              <a:t>(bubble sort)</a:t>
            </a:r>
          </a:p>
        </p:txBody>
      </p:sp>
      <p:sp>
        <p:nvSpPr>
          <p:cNvPr id="18438" name="AutoShape 114"/>
          <p:cNvSpPr>
            <a:spLocks noChangeArrowheads="1"/>
          </p:cNvSpPr>
          <p:nvPr/>
        </p:nvSpPr>
        <p:spPr bwMode="auto">
          <a:xfrm>
            <a:off x="927100" y="2573338"/>
            <a:ext cx="3824288" cy="3600450"/>
          </a:xfrm>
          <a:prstGeom prst="wedgeRectCallout">
            <a:avLst>
              <a:gd name="adj1" fmla="val 68389"/>
              <a:gd name="adj2" fmla="val -26014"/>
            </a:avLst>
          </a:prstGeom>
          <a:noFill/>
          <a:ln w="28575" algn="ctr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endParaRPr lang="ko-KR" altLang="ko-KR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81" y="2644704"/>
            <a:ext cx="3621465" cy="340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버블정렬 알고리즘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57225" y="1448780"/>
            <a:ext cx="7920038" cy="19843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anose="020B0609040504020204" pitchFamily="49" charset="0"/>
              </a:rPr>
              <a:t>BubbleSort(A, 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ko-KR" sz="1500">
              <a:latin typeface="Lucida Console" panose="020B0609040504020204" pitchFamily="49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anose="020B0609040504020204" pitchFamily="49" charset="0"/>
              </a:rPr>
              <a:t>for i←n-1 to 1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anose="020B0609040504020204" pitchFamily="49" charset="0"/>
              </a:rPr>
              <a:t>   for j←0 to i-1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anose="020B0609040504020204" pitchFamily="49" charset="0"/>
              </a:rPr>
              <a:t>           j</a:t>
            </a:r>
            <a:r>
              <a:rPr lang="ko-KR" altLang="en-US" sz="1500">
                <a:latin typeface="Lucida Console" panose="020B0609040504020204" pitchFamily="49" charset="0"/>
              </a:rPr>
              <a:t>와 </a:t>
            </a:r>
            <a:r>
              <a:rPr lang="en-US" altLang="ko-KR" sz="1500">
                <a:latin typeface="Lucida Console" panose="020B0609040504020204" pitchFamily="49" charset="0"/>
              </a:rPr>
              <a:t>j+1</a:t>
            </a:r>
            <a:r>
              <a:rPr lang="ko-KR" altLang="en-US" sz="1500">
                <a:latin typeface="Lucida Console" panose="020B0609040504020204" pitchFamily="49" charset="0"/>
              </a:rPr>
              <a:t>번째의 요소가 크기 순이 아니면 교환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ko-KR" altLang="en-US" sz="1500">
                <a:latin typeface="Lucida Console" panose="020B0609040504020204" pitchFamily="49" charset="0"/>
              </a:rPr>
              <a:t>           </a:t>
            </a:r>
            <a:r>
              <a:rPr lang="en-US" altLang="ko-KR" sz="1500">
                <a:latin typeface="Lucida Console" panose="020B0609040504020204" pitchFamily="49" charset="0"/>
              </a:rPr>
              <a:t>j++;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anose="020B0609040504020204" pitchFamily="49" charset="0"/>
              </a:rPr>
              <a:t>	i--;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57225" y="3789363"/>
            <a:ext cx="7920038" cy="253841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#define SWAP(x, y, t) ( (t)=(x), (x)=(y), (y)=(t) 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void bubble_sort(int list[], int n)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{  int i, j, temp;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   for(i=n-1; i&gt;0; i--){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		for(j=0; j&lt;i; j++)</a:t>
            </a:r>
            <a:r>
              <a:rPr lang="en-US" altLang="ko-KR" sz="1500">
                <a:latin typeface="LetterGothic12PitchBT-Roman"/>
              </a:rPr>
              <a:t> 	// </a:t>
            </a:r>
            <a:r>
              <a:rPr lang="ko-KR" altLang="en-US" sz="1500">
                <a:latin typeface="#ｵｪｷ・Identity-H"/>
              </a:rPr>
              <a:t>앞뒤의 레코드를 비교한 후 교체</a:t>
            </a:r>
            <a:endParaRPr lang="en-US" altLang="ko-KR" sz="15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	      if(list[j]&gt;list[j+1])  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     		    SWAP(list[j], list[j+1], temp);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   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00199"/>
                <a:ext cx="8229600" cy="457410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ko-KR" altLang="en-US" dirty="0" smtClean="0"/>
                  <a:t>비교 횟수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최상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평균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최악의 경우 모두 일정</a:t>
                </a:r>
                <a:r>
                  <a:rPr lang="en-US" altLang="ko-KR" dirty="0" smtClean="0"/>
                  <a:t>)</a:t>
                </a:r>
              </a:p>
              <a:p>
                <a:pPr eaLnBrk="1" hangingPunct="1"/>
                <a:endParaRPr lang="en-US" altLang="ko-KR" dirty="0"/>
              </a:p>
              <a:p>
                <a:pPr eaLnBrk="1" hangingPunct="1"/>
                <a:endParaRPr lang="en-US" altLang="ko-KR" dirty="0" smtClean="0"/>
              </a:p>
              <a:p>
                <a:pPr eaLnBrk="1" hangingPunct="1"/>
                <a:endParaRPr lang="en-US" altLang="ko-KR" dirty="0"/>
              </a:p>
              <a:p>
                <a:r>
                  <a:rPr lang="ko-KR" altLang="en-US" dirty="0"/>
                  <a:t>이동 횟수</a:t>
                </a:r>
              </a:p>
              <a:p>
                <a:pPr lvl="1"/>
                <a:r>
                  <a:rPr lang="ko-KR" altLang="en-US" dirty="0"/>
                  <a:t>역순으로 정렬된 경우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최악의 경우</a:t>
                </a:r>
                <a:r>
                  <a:rPr lang="en-US" altLang="ko-KR" dirty="0"/>
                  <a:t>) :  </a:t>
                </a:r>
                <a:r>
                  <a:rPr lang="ko-KR" altLang="en-US" dirty="0"/>
                  <a:t>이동 횟수 </a:t>
                </a:r>
                <a:r>
                  <a:rPr lang="en-US" altLang="ko-KR" dirty="0"/>
                  <a:t>= 3 * </a:t>
                </a:r>
                <a:r>
                  <a:rPr lang="ko-KR" altLang="en-US" dirty="0"/>
                  <a:t>비교 횟수</a:t>
                </a:r>
              </a:p>
              <a:p>
                <a:pPr lvl="1"/>
                <a:r>
                  <a:rPr lang="ko-KR" altLang="en-US" dirty="0"/>
                  <a:t>이미 정렬된 경우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최선의 경우</a:t>
                </a:r>
                <a:r>
                  <a:rPr lang="en-US" altLang="ko-KR" dirty="0"/>
                  <a:t>) :  </a:t>
                </a:r>
                <a:r>
                  <a:rPr lang="ko-KR" altLang="en-US" dirty="0"/>
                  <a:t>이동 횟수 </a:t>
                </a:r>
                <a:r>
                  <a:rPr lang="en-US" altLang="ko-KR" dirty="0"/>
                  <a:t>= 0</a:t>
                </a:r>
              </a:p>
              <a:p>
                <a:pPr lvl="1"/>
                <a:r>
                  <a:rPr lang="ko-KR" altLang="en-US" dirty="0"/>
                  <a:t>평균의 경우 </a:t>
                </a:r>
                <a:r>
                  <a:rPr lang="en-US" altLang="ko-KR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레코드의 이동 과다</a:t>
                </a:r>
              </a:p>
              <a:p>
                <a:pPr lvl="1"/>
                <a:r>
                  <a:rPr lang="ko-KR" altLang="en-US" dirty="0" err="1" smtClean="0"/>
                  <a:t>이동연산은</a:t>
                </a:r>
                <a:r>
                  <a:rPr lang="ko-KR" altLang="en-US" dirty="0" smtClean="0"/>
                  <a:t> </a:t>
                </a:r>
                <a:r>
                  <a:rPr lang="ko-KR" altLang="en-US" dirty="0" err="1"/>
                  <a:t>비교연산</a:t>
                </a:r>
                <a:r>
                  <a:rPr lang="ko-KR" altLang="en-US" dirty="0"/>
                  <a:t> 보다 더 많은 시간이 소요됨</a:t>
                </a:r>
              </a:p>
              <a:p>
                <a:pPr eaLnBrk="1" hangingPunct="1"/>
                <a:endParaRPr lang="ko-KR" altLang="en-US" dirty="0" smtClean="0"/>
              </a:p>
            </p:txBody>
          </p:sp>
        </mc:Choice>
        <mc:Fallback xmlns="">
          <p:sp>
            <p:nvSpPr>
              <p:cNvPr id="20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199"/>
                <a:ext cx="8229600" cy="4574105"/>
              </a:xfrm>
              <a:blipFill rotWithShape="1">
                <a:blip r:embed="rId3"/>
                <a:stretch>
                  <a:fillRect l="-296" t="-5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버블정렬 복잡도 분석</a:t>
            </a: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2906713" y="2259013"/>
          <a:ext cx="209708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4" imgW="1447800" imgH="431800" progId="Equation.3">
                  <p:embed/>
                </p:oleObj>
              </mc:Choice>
              <mc:Fallback>
                <p:oleObj name="Equation" r:id="rId4" imgW="1447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2259013"/>
                        <a:ext cx="2097087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44500" y="3203575"/>
            <a:ext cx="82296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sz="1600" dirty="0">
              <a:solidFill>
                <a:srgbClr val="000000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423988"/>
            <a:ext cx="4679950" cy="4525962"/>
          </a:xfrm>
        </p:spPr>
        <p:txBody>
          <a:bodyPr/>
          <a:lstStyle/>
          <a:p>
            <a:pPr eaLnBrk="1" hangingPunct="1"/>
            <a:r>
              <a:rPr lang="ko-KR" altLang="en-US" sz="1600" smtClean="0"/>
              <a:t>정렬은 물건을 크기 순으로 오름차순이나</a:t>
            </a:r>
            <a:endParaRPr lang="en-US" altLang="ko-KR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내림차순으로 나열하는 것</a:t>
            </a:r>
          </a:p>
          <a:p>
            <a:pPr eaLnBrk="1" hangingPunct="1"/>
            <a:endParaRPr lang="ko-KR" altLang="en-US" sz="1600" smtClean="0"/>
          </a:p>
          <a:p>
            <a:pPr eaLnBrk="1" hangingPunct="1"/>
            <a:r>
              <a:rPr lang="ko-KR" altLang="en-US" sz="1600" smtClean="0"/>
              <a:t>정렬은 컴퓨터공학을 포함한 모든 과학기술 </a:t>
            </a:r>
            <a:endParaRPr lang="en-US" altLang="ko-KR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분야에서 가장 기본적이고 중요한 알고리즘 중 하나</a:t>
            </a:r>
          </a:p>
          <a:p>
            <a:pPr eaLnBrk="1" hangingPunct="1"/>
            <a:endParaRPr lang="ko-KR" altLang="en-US" sz="1600" smtClean="0"/>
          </a:p>
          <a:p>
            <a:pPr eaLnBrk="1" hangingPunct="1"/>
            <a:r>
              <a:rPr lang="ko-KR" altLang="en-US" sz="1600" smtClean="0"/>
              <a:t>정렬은 자료 탐색에 있어서 필수적</a:t>
            </a:r>
            <a:r>
              <a:rPr lang="en-US" altLang="ko-KR" sz="16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/>
              <a:t>	(</a:t>
            </a:r>
            <a:r>
              <a:rPr lang="ko-KR" altLang="en-US" sz="1600" smtClean="0"/>
              <a:t>예</a:t>
            </a:r>
            <a:r>
              <a:rPr lang="en-US" altLang="ko-KR" sz="1600" smtClean="0"/>
              <a:t>) </a:t>
            </a:r>
            <a:r>
              <a:rPr lang="ko-KR" altLang="en-US" sz="1600" smtClean="0"/>
              <a:t>만약 영어사전에서 단어들이 </a:t>
            </a:r>
            <a:endParaRPr lang="en-US" altLang="ko-KR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1600" smtClean="0"/>
              <a:t>	</a:t>
            </a:r>
            <a:r>
              <a:rPr lang="ko-KR" altLang="en-US" sz="1600" smtClean="0"/>
              <a:t>알파벳 순으로 정렬되어 있지 않다면</a:t>
            </a:r>
            <a:r>
              <a:rPr lang="en-US" altLang="ko-KR" sz="1600" smtClean="0"/>
              <a:t>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정렬이란</a:t>
            </a:r>
            <a:r>
              <a:rPr lang="en-US" altLang="ko-KR" smtClean="0"/>
              <a:t>?</a:t>
            </a:r>
          </a:p>
        </p:txBody>
      </p:sp>
      <p:pic>
        <p:nvPicPr>
          <p:cNvPr id="6150" name="Picture 307" descr="l3xf0xiw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127" y="4374105"/>
            <a:ext cx="2272988" cy="15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76" name="Picture 2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115" y="1493785"/>
            <a:ext cx="22860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584325"/>
            <a:ext cx="8210550" cy="4619625"/>
          </a:xfrm>
        </p:spPr>
        <p:txBody>
          <a:bodyPr/>
          <a:lstStyle/>
          <a:p>
            <a:pPr eaLnBrk="1" hangingPunct="1"/>
            <a:r>
              <a:rPr lang="ko-KR" altLang="en-US" sz="2000" dirty="0" smtClean="0"/>
              <a:t>삽입정렬이 어느 정도 정렬된 리스트에서 대단히 빠른 것에 착안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삽입 정렬은 요소들이 이웃한 위치로만 이동하므로</a:t>
            </a:r>
            <a:r>
              <a:rPr lang="en-US" altLang="ko-KR" sz="2000" dirty="0" smtClean="0"/>
              <a:t>,               </a:t>
            </a:r>
            <a:r>
              <a:rPr lang="ko-KR" altLang="en-US" sz="2000" dirty="0" smtClean="0"/>
              <a:t> 많은 이동에 의해서만 요소가 제자리를 찾아감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요소들이 멀리 떨어진 위치로 이동할 수 있게 하면</a:t>
            </a:r>
            <a:r>
              <a:rPr lang="en-US" altLang="ko-KR" sz="2000" dirty="0" smtClean="0"/>
              <a:t>,                                    </a:t>
            </a:r>
            <a:r>
              <a:rPr lang="ko-KR" altLang="en-US" sz="2000" dirty="0" smtClean="0"/>
              <a:t> 보다 적게 이동하여 제자리 찾을 수 있음</a:t>
            </a:r>
            <a:r>
              <a:rPr lang="en-US" altLang="ko-KR" sz="2000" dirty="0" smtClean="0">
                <a:latin typeface="Arial" pitchFamily="34" charset="0"/>
              </a:rPr>
              <a:t> </a:t>
            </a:r>
            <a:r>
              <a:rPr lang="en-US" altLang="ko-KR" sz="2000" dirty="0" smtClean="0"/>
              <a:t> </a:t>
            </a:r>
          </a:p>
          <a:p>
            <a:pPr eaLnBrk="1" hangingPunct="1"/>
            <a:r>
              <a:rPr lang="ko-KR" altLang="en-US" sz="2000" dirty="0" smtClean="0"/>
              <a:t>전체 리스트를 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일정 간격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</a:rPr>
              <a:t>(gap)</a:t>
            </a:r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</a:rPr>
              <a:t>의 부분 리스트로 나눔</a:t>
            </a:r>
            <a:endParaRPr lang="en-US" altLang="ko-KR" sz="20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 eaLnBrk="1" hangingPunct="1"/>
            <a:r>
              <a:rPr lang="ko-KR" altLang="en-US" sz="2000" dirty="0" smtClean="0"/>
              <a:t>나뉘어진 각각의 부분 리스트를 삽입정렬 함</a:t>
            </a:r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간격을 줄임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부분 리스트의 수는 더 </a:t>
            </a:r>
            <a:r>
              <a:rPr lang="ko-KR" altLang="en-US" sz="2000" dirty="0" smtClean="0"/>
              <a:t>작아짐</a:t>
            </a:r>
            <a:endParaRPr lang="en-US" altLang="ko-KR" sz="2000" dirty="0" smtClean="0"/>
          </a:p>
          <a:p>
            <a:pPr lvl="1" eaLnBrk="1" hangingPunct="1"/>
            <a:r>
              <a:rPr lang="ko-KR" altLang="en-US" sz="2000" dirty="0" smtClean="0"/>
              <a:t>각 부분 리스트의 크기는 더 커짐 </a:t>
            </a:r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간격이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 </a:t>
            </a:r>
            <a:r>
              <a:rPr lang="ko-KR" altLang="en-US" sz="2000" dirty="0" smtClean="0"/>
              <a:t>될 때까지 </a:t>
            </a:r>
            <a:r>
              <a:rPr lang="ko-KR" altLang="en-US" sz="2000" dirty="0" smtClean="0"/>
              <a:t>부분 리스트의 삽입정렬 과정 반복 </a:t>
            </a:r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평균적인 경우의 </a:t>
            </a:r>
            <a:r>
              <a:rPr lang="ko-KR" altLang="en-US" sz="2000" dirty="0" smtClean="0"/>
              <a:t>시간적 복잡도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O(n</a:t>
            </a:r>
            <a:r>
              <a:rPr lang="en-US" altLang="ko-KR" sz="2000" baseline="30000" dirty="0" smtClean="0"/>
              <a:t>1.5</a:t>
            </a:r>
            <a:r>
              <a:rPr lang="en-US" altLang="ko-KR" sz="2000" dirty="0" smtClean="0"/>
              <a:t>) //</a:t>
            </a:r>
            <a:r>
              <a:rPr lang="ko-KR" altLang="en-US" sz="2000" dirty="0" smtClean="0"/>
              <a:t>삽입보다 </a:t>
            </a:r>
            <a:r>
              <a:rPr lang="ko-KR" altLang="en-US" sz="2000" dirty="0" err="1" smtClean="0"/>
              <a:t>효율적ㅇㅇ</a:t>
            </a:r>
            <a:endParaRPr lang="en-US" altLang="ko-KR" sz="2000" dirty="0" smtClean="0"/>
          </a:p>
          <a:p>
            <a:pPr eaLnBrk="1" hangingPunct="1"/>
            <a:endParaRPr lang="en-US" altLang="ko-KR" sz="16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</a:t>
            </a:r>
            <a:r>
              <a:rPr lang="en-US" altLang="ko-KR" smtClean="0"/>
              <a:t>(Shell sort)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485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</a:t>
            </a:r>
            <a:r>
              <a:rPr lang="en-US" altLang="ko-KR" smtClean="0"/>
              <a:t>(Shell sort)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08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197970"/>
            <a:ext cx="4545013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11660" y="3338990"/>
            <a:ext cx="13951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간격 크기는 맘대로</a:t>
            </a:r>
            <a:endParaRPr lang="ko-KR" altLang="en-US" sz="1000" dirty="0"/>
          </a:p>
        </p:txBody>
      </p:sp>
      <p:sp>
        <p:nvSpPr>
          <p:cNvPr id="3" name="오른쪽 화살표 2"/>
          <p:cNvSpPr/>
          <p:nvPr/>
        </p:nvSpPr>
        <p:spPr>
          <a:xfrm>
            <a:off x="2771801" y="3377687"/>
            <a:ext cx="360040" cy="168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</a:t>
            </a:r>
            <a:r>
              <a:rPr lang="en-US" altLang="ko-KR" smtClean="0"/>
              <a:t>(Shell sort)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2532" name="Rectangle 1611"/>
          <p:cNvSpPr>
            <a:spLocks noChangeArrowheads="1"/>
          </p:cNvSpPr>
          <p:nvPr/>
        </p:nvSpPr>
        <p:spPr bwMode="auto">
          <a:xfrm>
            <a:off x="0" y="5715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pic>
        <p:nvPicPr>
          <p:cNvPr id="22533" name="Picture 16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998538"/>
            <a:ext cx="6410325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꺾인 연결선 2"/>
          <p:cNvCxnSpPr/>
          <p:nvPr/>
        </p:nvCxnSpPr>
        <p:spPr>
          <a:xfrm rot="16200000" flipH="1">
            <a:off x="-1233565" y="3609101"/>
            <a:ext cx="4500342" cy="450050"/>
          </a:xfrm>
          <a:prstGeom prst="bent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6788" y="4374105"/>
            <a:ext cx="1124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b="1" dirty="0" err="1" smtClean="0"/>
              <a:t>셸</a:t>
            </a:r>
            <a:r>
              <a:rPr lang="ko-KR" altLang="en-US" sz="1100" b="1" dirty="0" smtClean="0"/>
              <a:t> 정렬은</a:t>
            </a:r>
            <a:endParaRPr lang="en-US" altLang="ko-KR" sz="1100" b="1" dirty="0" smtClean="0"/>
          </a:p>
          <a:p>
            <a:pPr algn="r"/>
            <a:r>
              <a:rPr lang="ko-KR" altLang="en-US" sz="1100" b="1" dirty="0" smtClean="0"/>
              <a:t>삽입정렬의</a:t>
            </a:r>
            <a:endParaRPr lang="en-US" altLang="ko-KR" sz="1100" b="1" dirty="0" smtClean="0"/>
          </a:p>
          <a:p>
            <a:pPr algn="r"/>
            <a:r>
              <a:rPr lang="ko-KR" altLang="en-US" sz="1100" b="1" dirty="0" smtClean="0"/>
              <a:t>업그레이드 판</a:t>
            </a:r>
            <a:endParaRPr lang="ko-KR" alt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 프로그램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57225" y="1179513"/>
            <a:ext cx="7920038" cy="490061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// gap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만큼 떨어진 요소들을 삽입 정렬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//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정렬의 범위는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first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에서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last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inc_insertion_sort(int list[], int first, int last, int gap)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int i, j, 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for(i=first+gap; i&lt;=last; i=i+gap){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	key = list[i];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	for(j=i-gap; j&gt;=first &amp;&amp; key&lt;list[j];j=j-gap)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		list[j+gap]=list[j];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	list[j+gap]=key;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//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void shell_sort( int list[], int n )   // n = size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int i, gap;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for( gap=n/2; gap&gt;0; gap = gap/2 ) {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	if( (gap%2) == 0 ) gap++;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	for(i=0;i&lt;gap;i++)		// </a:t>
            </a:r>
            <a:r>
              <a:rPr lang="ko-KR" altLang="en-US" sz="1200">
                <a:latin typeface="Lucida Console" pitchFamily="49" charset="0"/>
                <a:ea typeface="HY엽서M" pitchFamily="18" charset="-127"/>
              </a:rPr>
              <a:t>부분 리스트의 개수는 </a:t>
            </a: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gap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		inc_insertion_sort(list, i, n-1, gap);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	}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200">
                <a:latin typeface="Lucida Console" pitchFamily="49" charset="0"/>
                <a:ea typeface="HY엽서M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700" dirty="0" smtClean="0"/>
                  <a:t>셸</a:t>
                </a:r>
                <a:r>
                  <a:rPr lang="ko-KR" altLang="en-US" sz="1700" dirty="0"/>
                  <a:t> 정렬의 장점</a:t>
                </a:r>
              </a:p>
              <a:p>
                <a:pPr lvl="1"/>
                <a:r>
                  <a:rPr lang="ko-KR" altLang="en-US" sz="1700" dirty="0"/>
                  <a:t>불연속적인 부분 리스트에서 원거리 자료 이동으로 보다 적은 </a:t>
                </a:r>
                <a:r>
                  <a:rPr lang="ko-KR" altLang="en-US" sz="1700" dirty="0" smtClean="0"/>
                  <a:t>위치 교환으로 제자리 </a:t>
                </a:r>
                <a:r>
                  <a:rPr lang="ko-KR" altLang="en-US" sz="1700" dirty="0"/>
                  <a:t>찾을 가능성 증대</a:t>
                </a:r>
              </a:p>
              <a:p>
                <a:pPr lvl="1"/>
                <a:r>
                  <a:rPr lang="ko-KR" altLang="en-US" sz="1700" dirty="0"/>
                  <a:t>부분 리스트가 점진적으로 정렬된 상태가 되므로 </a:t>
                </a:r>
                <a:r>
                  <a:rPr lang="ko-KR" altLang="en-US" sz="1700" dirty="0" smtClean="0"/>
                  <a:t>삽입 정렬 </a:t>
                </a:r>
                <a:r>
                  <a:rPr lang="ko-KR" altLang="en-US" sz="1700" dirty="0"/>
                  <a:t>속도 증가</a:t>
                </a:r>
              </a:p>
              <a:p>
                <a:endParaRPr lang="ko-KR" altLang="en-US" sz="1700" dirty="0"/>
              </a:p>
              <a:p>
                <a:r>
                  <a:rPr lang="ko-KR" altLang="en-US" sz="1700" dirty="0"/>
                  <a:t>시간적 복잡도</a:t>
                </a:r>
              </a:p>
              <a:p>
                <a:pPr lvl="1"/>
                <a:r>
                  <a:rPr lang="ko-KR" altLang="en-US" sz="1700" dirty="0"/>
                  <a:t>최악의 경우 </a:t>
                </a:r>
                <a:r>
                  <a:rPr lang="en-US" altLang="ko-KR" sz="1700" dirty="0"/>
                  <a:t>O</a:t>
                </a:r>
                <a:r>
                  <a:rPr lang="en-US" altLang="ko-KR" sz="17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7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17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700" dirty="0" smtClean="0"/>
                  <a:t>)</a:t>
                </a:r>
                <a:endParaRPr lang="en-US" altLang="ko-KR" sz="1700" dirty="0"/>
              </a:p>
              <a:p>
                <a:pPr lvl="1"/>
                <a:r>
                  <a:rPr lang="ko-KR" altLang="en-US" sz="1700" dirty="0"/>
                  <a:t>평균적인 경우 </a:t>
                </a:r>
                <a:r>
                  <a:rPr lang="en-US" altLang="ko-KR" sz="17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7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1700" b="0" i="1" dirty="0" smtClean="0"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altLang="ko-KR" sz="1700" dirty="0"/>
                  <a:t>)</a:t>
                </a:r>
              </a:p>
              <a:p>
                <a:endParaRPr lang="ko-KR" altLang="en-US" sz="1700" dirty="0"/>
              </a:p>
            </p:txBody>
          </p:sp>
        </mc:Choice>
        <mc:Fallback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 t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셸 정렬 복잡도 분석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444500" y="1403350"/>
            <a:ext cx="82296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solidFill>
                <a:srgbClr val="000000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79274" y="1673805"/>
            <a:ext cx="8229600" cy="4526280"/>
          </a:xfrm>
        </p:spPr>
        <p:txBody>
          <a:bodyPr/>
          <a:lstStyle/>
          <a:p>
            <a:r>
              <a:rPr lang="ko-KR" altLang="en-US" dirty="0" smtClean="0"/>
              <a:t>리스트를 두 개의 균등한 크기로 분할하고 분할된 부분리스트를 정렬</a:t>
            </a:r>
            <a:endParaRPr lang="en-US" altLang="ko-KR" dirty="0" smtClean="0"/>
          </a:p>
          <a:p>
            <a:r>
              <a:rPr lang="ko-KR" altLang="en-US" dirty="0" smtClean="0"/>
              <a:t>정렬된 두 개의 부분 리스트를 합하여 전체 리스트를 정렬함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분할 정복</a:t>
            </a:r>
            <a:r>
              <a:rPr lang="en-US" altLang="ko-KR" dirty="0" smtClean="0"/>
              <a:t>(divide and conquer) </a:t>
            </a:r>
            <a:r>
              <a:rPr lang="ko-KR" altLang="en-US" dirty="0" smtClean="0"/>
              <a:t>방법 사용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>
                <a:latin typeface="Lucida Console" pitchFamily="49" charset="0"/>
              </a:rPr>
              <a:t>문제를 보다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작은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2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개의 문제로 분리</a:t>
            </a:r>
            <a:r>
              <a:rPr lang="ko-KR" altLang="en-US" dirty="0" smtClean="0">
                <a:latin typeface="Lucida Console" pitchFamily="49" charset="0"/>
              </a:rPr>
              <a:t>하고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각 문제를 해결</a:t>
            </a:r>
            <a:r>
              <a:rPr lang="ko-KR" altLang="en-US" dirty="0" smtClean="0">
                <a:latin typeface="Lucida Console" pitchFamily="49" charset="0"/>
              </a:rPr>
              <a:t>한 다음</a:t>
            </a:r>
            <a:r>
              <a:rPr lang="en-US" altLang="ko-KR" dirty="0" smtClean="0">
                <a:latin typeface="Lucida Console" pitchFamily="49" charset="0"/>
              </a:rPr>
              <a:t>,     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결과를 모아서 원래의 문제를 해결</a:t>
            </a:r>
            <a:r>
              <a:rPr lang="ko-KR" altLang="en-US" dirty="0" smtClean="0">
                <a:latin typeface="Lucida Console" pitchFamily="49" charset="0"/>
              </a:rPr>
              <a:t>하는 전략</a:t>
            </a:r>
            <a:r>
              <a:rPr lang="en-US" altLang="ko-KR" dirty="0" smtClean="0">
                <a:latin typeface="Lucida Console" pitchFamily="49" charset="0"/>
              </a:rPr>
              <a:t> </a:t>
            </a:r>
          </a:p>
          <a:p>
            <a:pPr lvl="1" eaLnBrk="1" hangingPunct="1"/>
            <a:r>
              <a:rPr lang="ko-KR" altLang="en-US" dirty="0" smtClean="0">
                <a:latin typeface="Lucida Console" pitchFamily="49" charset="0"/>
              </a:rPr>
              <a:t>분리된 문제가 아직도 해결하기 어렵다면</a:t>
            </a:r>
            <a:r>
              <a:rPr lang="en-US" altLang="ko-KR" dirty="0" smtClean="0">
                <a:latin typeface="Lucida Console" pitchFamily="49" charset="0"/>
              </a:rPr>
              <a:t>(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즉 충분히 작지 않다면</a:t>
            </a:r>
            <a:r>
              <a:rPr lang="en-US" altLang="ko-KR" dirty="0" smtClean="0">
                <a:latin typeface="Lucida Console" pitchFamily="49" charset="0"/>
              </a:rPr>
              <a:t>)</a:t>
            </a:r>
            <a:r>
              <a:rPr lang="ko-KR" altLang="en-US" dirty="0" smtClean="0">
                <a:latin typeface="Lucida Console" pitchFamily="49" charset="0"/>
              </a:rPr>
              <a:t> </a:t>
            </a:r>
            <a:endParaRPr lang="en-US" altLang="ko-KR" dirty="0" smtClean="0">
              <a:latin typeface="Lucida Console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dirty="0" smtClean="0">
                <a:latin typeface="Lucida Console" pitchFamily="49" charset="0"/>
              </a:rPr>
              <a:t>	</a:t>
            </a:r>
            <a:r>
              <a:rPr lang="ko-KR" altLang="en-US" dirty="0" smtClean="0">
                <a:latin typeface="Lucida Console" pitchFamily="49" charset="0"/>
              </a:rPr>
              <a:t>분할정복방법을 </a:t>
            </a:r>
            <a:r>
              <a:rPr lang="ko-KR" altLang="en-US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다시 적용</a:t>
            </a:r>
            <a:r>
              <a:rPr lang="en-US" altLang="ko-KR" dirty="0" smtClean="0">
                <a:latin typeface="Lucida Console" pitchFamily="49" charset="0"/>
              </a:rPr>
              <a:t>(</a:t>
            </a:r>
            <a:r>
              <a:rPr lang="ko-KR" altLang="en-US" dirty="0" smtClean="0">
                <a:latin typeface="Lucida Console" pitchFamily="49" charset="0"/>
              </a:rPr>
              <a:t>재귀호출 이용</a:t>
            </a:r>
            <a:r>
              <a:rPr lang="en-US" altLang="ko-KR" dirty="0" smtClean="0">
                <a:latin typeface="Lucida Console" pitchFamily="49" charset="0"/>
              </a:rPr>
              <a:t>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 정렬</a:t>
            </a:r>
            <a:r>
              <a:rPr lang="en-US" altLang="ko-KR" smtClean="0"/>
              <a:t>(merge sort)</a:t>
            </a:r>
            <a:endParaRPr lang="ko-KR" altLang="en-US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33262" y="4689140"/>
            <a:ext cx="7921625" cy="117633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600" dirty="0">
                <a:latin typeface="+mn-lt"/>
              </a:rPr>
              <a:t>1.</a:t>
            </a:r>
            <a:r>
              <a:rPr lang="ko-KR" altLang="en-US" sz="1600" dirty="0">
                <a:latin typeface="+mn-lt"/>
              </a:rPr>
              <a:t>분할</a:t>
            </a:r>
            <a:r>
              <a:rPr lang="en-US" altLang="ko-KR" sz="1600" dirty="0">
                <a:latin typeface="+mn-lt"/>
              </a:rPr>
              <a:t>(Divide) </a:t>
            </a:r>
            <a:r>
              <a:rPr lang="en-US" altLang="ko-KR" sz="1600" dirty="0" smtClean="0">
                <a:latin typeface="+mn-lt"/>
              </a:rPr>
              <a:t>: </a:t>
            </a:r>
            <a:r>
              <a:rPr lang="ko-KR" altLang="en-US" sz="1600" dirty="0" smtClean="0">
                <a:latin typeface="+mn-lt"/>
              </a:rPr>
              <a:t>배열을 </a:t>
            </a:r>
            <a:r>
              <a:rPr lang="ko-KR" altLang="en-US" sz="1600" dirty="0">
                <a:latin typeface="+mn-lt"/>
              </a:rPr>
              <a:t>같은 크기의 </a:t>
            </a:r>
            <a:r>
              <a:rPr lang="en-US" altLang="ko-KR" sz="1600" dirty="0">
                <a:latin typeface="+mn-lt"/>
              </a:rPr>
              <a:t>2</a:t>
            </a:r>
            <a:r>
              <a:rPr lang="ko-KR" altLang="en-US" sz="1600" dirty="0">
                <a:latin typeface="+mn-lt"/>
              </a:rPr>
              <a:t>개의 부분 배열로 분할</a:t>
            </a:r>
            <a:endParaRPr lang="en-US" altLang="ko-KR" sz="1600" dirty="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600" dirty="0">
                <a:latin typeface="+mn-lt"/>
              </a:rPr>
              <a:t>2.</a:t>
            </a:r>
            <a:r>
              <a:rPr lang="ko-KR" altLang="en-US" sz="1600" dirty="0">
                <a:latin typeface="+mn-lt"/>
              </a:rPr>
              <a:t>정복</a:t>
            </a:r>
            <a:r>
              <a:rPr lang="en-US" altLang="ko-KR" sz="1600" dirty="0">
                <a:latin typeface="+mn-lt"/>
              </a:rPr>
              <a:t>(Conquer</a:t>
            </a:r>
            <a:r>
              <a:rPr lang="en-US" altLang="ko-KR" sz="1600" dirty="0" smtClean="0">
                <a:latin typeface="+mn-lt"/>
              </a:rPr>
              <a:t>) :</a:t>
            </a:r>
            <a:r>
              <a:rPr lang="ko-KR" altLang="en-US" sz="1600" dirty="0">
                <a:latin typeface="+mn-lt"/>
              </a:rPr>
              <a:t>부분배열을 정렬한다</a:t>
            </a:r>
            <a:r>
              <a:rPr lang="en-US" altLang="ko-KR" sz="1600" dirty="0">
                <a:latin typeface="+mn-lt"/>
              </a:rPr>
              <a:t>.</a:t>
            </a:r>
            <a:r>
              <a:rPr lang="ko-KR" altLang="en-US" sz="1600" dirty="0">
                <a:latin typeface="+mn-lt"/>
              </a:rPr>
              <a:t>부분배열의 크기가 충분히 작지 않으면 </a:t>
            </a:r>
            <a:r>
              <a:rPr lang="en-US" altLang="ko-KR" sz="1600" dirty="0">
                <a:latin typeface="+mn-lt"/>
              </a:rPr>
              <a:t>		</a:t>
            </a:r>
            <a:r>
              <a:rPr lang="ko-KR" altLang="en-US" sz="1600" dirty="0">
                <a:latin typeface="+mn-lt"/>
              </a:rPr>
              <a:t>재귀호출을 이용하여 다시 분할정복기법 적용</a:t>
            </a:r>
            <a:r>
              <a:rPr lang="en-US" altLang="ko-KR" sz="1600" dirty="0">
                <a:latin typeface="+mn-lt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600" dirty="0">
                <a:latin typeface="+mn-lt"/>
              </a:rPr>
              <a:t>3.</a:t>
            </a:r>
            <a:r>
              <a:rPr lang="ko-KR" altLang="en-US" sz="1600" dirty="0">
                <a:latin typeface="+mn-lt"/>
              </a:rPr>
              <a:t>결합</a:t>
            </a:r>
            <a:r>
              <a:rPr lang="en-US" altLang="ko-KR" sz="1600" dirty="0">
                <a:latin typeface="+mn-lt"/>
              </a:rPr>
              <a:t>(Combine</a:t>
            </a:r>
            <a:r>
              <a:rPr lang="en-US" altLang="ko-KR" sz="1600" dirty="0" smtClean="0">
                <a:latin typeface="+mn-lt"/>
              </a:rPr>
              <a:t>) : </a:t>
            </a:r>
            <a:r>
              <a:rPr lang="ko-KR" altLang="en-US" sz="1600" dirty="0" smtClean="0">
                <a:latin typeface="+mn-lt"/>
              </a:rPr>
              <a:t>정렬된 </a:t>
            </a:r>
            <a:r>
              <a:rPr lang="ko-KR" altLang="en-US" sz="1600" dirty="0">
                <a:latin typeface="+mn-lt"/>
              </a:rPr>
              <a:t>부분배열을 하나의 배열에 통합</a:t>
            </a:r>
            <a:r>
              <a:rPr lang="en-US" altLang="ko-KR" sz="16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 정렬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746125" y="1268413"/>
            <a:ext cx="7921625" cy="13414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ko-KR" altLang="en-US" sz="1400">
                <a:latin typeface="+mn-lt"/>
              </a:rPr>
              <a:t>입력파일</a:t>
            </a:r>
            <a:r>
              <a:rPr lang="en-US" altLang="ko-KR" sz="1400">
                <a:latin typeface="+mn-lt"/>
              </a:rPr>
              <a:t>: (27 10 12 20 25 13 15 22)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ko-KR" sz="140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+mn-lt"/>
              </a:rPr>
              <a:t>1.</a:t>
            </a:r>
            <a:r>
              <a:rPr lang="ko-KR" altLang="en-US" sz="1400">
                <a:latin typeface="+mn-lt"/>
              </a:rPr>
              <a:t>분할</a:t>
            </a:r>
            <a:r>
              <a:rPr lang="en-US" altLang="ko-KR" sz="1400">
                <a:latin typeface="+mn-lt"/>
              </a:rPr>
              <a:t>(Divide) : </a:t>
            </a:r>
            <a:r>
              <a:rPr lang="ko-KR" altLang="en-US" sz="1400">
                <a:latin typeface="+mn-lt"/>
              </a:rPr>
              <a:t>전체 배열을 </a:t>
            </a:r>
            <a:r>
              <a:rPr lang="en-US" altLang="ko-KR" sz="1400">
                <a:latin typeface="+mn-lt"/>
              </a:rPr>
              <a:t>(27 10 12 20),</a:t>
            </a:r>
            <a:r>
              <a:rPr lang="ko-KR" altLang="en-US" sz="1400">
                <a:latin typeface="+mn-lt"/>
              </a:rPr>
              <a:t> </a:t>
            </a:r>
            <a:r>
              <a:rPr lang="en-US" altLang="ko-KR" sz="1400">
                <a:latin typeface="+mn-lt"/>
              </a:rPr>
              <a:t>(25 13 15 22)</a:t>
            </a:r>
            <a:r>
              <a:rPr lang="ko-KR" altLang="en-US" sz="1400">
                <a:latin typeface="+mn-lt"/>
              </a:rPr>
              <a:t> </a:t>
            </a:r>
            <a:r>
              <a:rPr lang="en-US" altLang="ko-KR" sz="1400">
                <a:latin typeface="+mn-lt"/>
              </a:rPr>
              <a:t>2</a:t>
            </a:r>
            <a:r>
              <a:rPr lang="ko-KR" altLang="en-US" sz="1400">
                <a:latin typeface="+mn-lt"/>
              </a:rPr>
              <a:t>개 부분배열로 분리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+mn-lt"/>
              </a:rPr>
              <a:t>2.</a:t>
            </a:r>
            <a:r>
              <a:rPr lang="ko-KR" altLang="en-US" sz="1400">
                <a:latin typeface="+mn-lt"/>
              </a:rPr>
              <a:t>정복</a:t>
            </a:r>
            <a:r>
              <a:rPr lang="en-US" altLang="ko-KR" sz="1400">
                <a:latin typeface="+mn-lt"/>
              </a:rPr>
              <a:t>(Conquer): </a:t>
            </a:r>
            <a:r>
              <a:rPr lang="ko-KR" altLang="en-US" sz="1400">
                <a:latin typeface="+mn-lt"/>
              </a:rPr>
              <a:t>각 부분배열 정렬 </a:t>
            </a:r>
            <a:r>
              <a:rPr lang="en-US" altLang="ko-KR" sz="1400">
                <a:latin typeface="+mn-lt"/>
              </a:rPr>
              <a:t>(10 12 20 27), (13 15 22 25)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+mn-lt"/>
              </a:rPr>
              <a:t>3.</a:t>
            </a:r>
            <a:r>
              <a:rPr lang="ko-KR" altLang="en-US" sz="1400">
                <a:latin typeface="+mn-lt"/>
              </a:rPr>
              <a:t>결합</a:t>
            </a:r>
            <a:r>
              <a:rPr lang="en-US" altLang="ko-KR" sz="1400">
                <a:latin typeface="+mn-lt"/>
              </a:rPr>
              <a:t>(Combine): 2</a:t>
            </a:r>
            <a:r>
              <a:rPr lang="ko-KR" altLang="en-US" sz="1400">
                <a:latin typeface="+mn-lt"/>
              </a:rPr>
              <a:t>개의 정렬된 부분배열 통합 </a:t>
            </a:r>
            <a:r>
              <a:rPr lang="en-US" altLang="ko-KR" sz="1400">
                <a:latin typeface="+mn-lt"/>
              </a:rPr>
              <a:t>(10 12 13 15 20 22 25 27)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2753925"/>
            <a:ext cx="4444110" cy="36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합병정렬의 전체 과정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1988840"/>
            <a:ext cx="5721070" cy="3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3986935" y="1763815"/>
            <a:ext cx="540060" cy="10351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36885" y="1399129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쪼개</a:t>
            </a:r>
            <a:r>
              <a:rPr lang="ko-KR" altLang="en-US" b="1" dirty="0"/>
              <a:t>기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411760" y="2483895"/>
            <a:ext cx="360040" cy="6750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697125" y="2483895"/>
            <a:ext cx="360040" cy="6750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871700" y="2975534"/>
            <a:ext cx="360040" cy="6750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041830" y="3011742"/>
            <a:ext cx="360040" cy="6750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5067055" y="2997827"/>
            <a:ext cx="360040" cy="6750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6237185" y="3034035"/>
            <a:ext cx="360040" cy="6750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덧셈 기호 6"/>
          <p:cNvSpPr/>
          <p:nvPr/>
        </p:nvSpPr>
        <p:spPr>
          <a:xfrm>
            <a:off x="1854953" y="3650609"/>
            <a:ext cx="360040" cy="48497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097231" y="5129677"/>
            <a:ext cx="0" cy="3825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442484" y="5129677"/>
            <a:ext cx="0" cy="3825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81690" y="5589240"/>
            <a:ext cx="81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비교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내용 개체 틀 4"/>
          <p:cNvSpPr>
            <a:spLocks noGrp="1"/>
          </p:cNvSpPr>
          <p:nvPr>
            <p:ph idx="1"/>
          </p:nvPr>
        </p:nvSpPr>
        <p:spPr>
          <a:xfrm>
            <a:off x="457200" y="3608388"/>
            <a:ext cx="8229600" cy="24114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mtClean="0"/>
              <a:t>1. </a:t>
            </a:r>
            <a:r>
              <a:rPr lang="ko-KR" altLang="en-US" smtClean="0"/>
              <a:t>만약 나누어진 구간의 크기가 </a:t>
            </a:r>
            <a:r>
              <a:rPr lang="en-US" altLang="ko-KR" smtClean="0"/>
              <a:t>1</a:t>
            </a:r>
            <a:r>
              <a:rPr lang="ko-KR" altLang="en-US" smtClean="0"/>
              <a:t>이상이면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2. </a:t>
            </a:r>
            <a:r>
              <a:rPr lang="ko-KR" altLang="en-US" smtClean="0"/>
              <a:t>중간 위치 계산</a:t>
            </a:r>
          </a:p>
          <a:p>
            <a:pPr>
              <a:buFont typeface="Wingdings" pitchFamily="2" charset="2"/>
              <a:buNone/>
            </a:pPr>
            <a:r>
              <a:rPr lang="en-US" altLang="ko-KR" smtClean="0"/>
              <a:t>3. </a:t>
            </a:r>
            <a:r>
              <a:rPr lang="ko-KR" altLang="en-US" smtClean="0"/>
              <a:t>왼쪽 부분 배열 정렬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merge_sort </a:t>
            </a:r>
            <a:r>
              <a:rPr lang="ko-KR" altLang="en-US" smtClean="0"/>
              <a:t>함수 순환 호출</a:t>
            </a: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4. </a:t>
            </a:r>
            <a:r>
              <a:rPr lang="ko-KR" altLang="en-US" smtClean="0"/>
              <a:t>오른쪽 부분 배열을 정렬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merge_sort </a:t>
            </a:r>
            <a:r>
              <a:rPr lang="ko-KR" altLang="en-US" smtClean="0"/>
              <a:t>함수 순환 호출</a:t>
            </a:r>
            <a:endParaRPr lang="en-US" altLang="ko-KR" smtClean="0"/>
          </a:p>
          <a:p>
            <a:pPr>
              <a:buFont typeface="Wingdings" pitchFamily="2" charset="2"/>
              <a:buNone/>
            </a:pPr>
            <a:r>
              <a:rPr lang="en-US" altLang="ko-KR" smtClean="0"/>
              <a:t>5. </a:t>
            </a:r>
            <a:r>
              <a:rPr lang="ko-KR" altLang="en-US" smtClean="0"/>
              <a:t>정렬된 </a:t>
            </a:r>
            <a:r>
              <a:rPr lang="en-US" altLang="ko-KR" smtClean="0"/>
              <a:t>2</a:t>
            </a:r>
            <a:r>
              <a:rPr lang="ko-KR" altLang="en-US" smtClean="0"/>
              <a:t>개의 부분 배열을 통합하여 하나의 정렬된 배열 만듦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 알고리즘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746125" y="1493838"/>
            <a:ext cx="7470775" cy="198437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merge_sort(list, left, right)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ko-KR" sz="15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1 if left &lt; right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2		mid = (left+right)/2;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3		merge_sort(list, left, mid);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4		merge_sort(list, mid+1, right);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500">
                <a:latin typeface="Lucida Console" pitchFamily="49" charset="0"/>
                <a:ea typeface="HY엽서M" pitchFamily="18" charset="-127"/>
              </a:rPr>
              <a:t>5		merge(list, left, mid, right);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 과정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1448780"/>
            <a:ext cx="5462834" cy="477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288539" y="2258870"/>
            <a:ext cx="229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smtClean="0"/>
              <a:t>두 개 비교해서 작은 놈 뺌</a:t>
            </a:r>
            <a:endParaRPr lang="en-US" altLang="ko-KR" sz="1200" dirty="0" smtClean="0"/>
          </a:p>
          <a:p>
            <a:pPr algn="r"/>
            <a:r>
              <a:rPr lang="ko-KR" altLang="en-US" sz="1200" dirty="0" smtClean="0"/>
              <a:t>화살표는 다음 칸으로</a:t>
            </a:r>
            <a:r>
              <a:rPr lang="en-US" altLang="ko-KR" sz="1200" dirty="0" smtClean="0"/>
              <a:t>…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일반적으로 정렬시켜야 될 대상은 레코드</a:t>
            </a:r>
            <a:r>
              <a:rPr lang="en-US" altLang="ko-KR" dirty="0"/>
              <a:t>(record)</a:t>
            </a:r>
          </a:p>
          <a:p>
            <a:r>
              <a:rPr lang="ko-KR" altLang="en-US" dirty="0"/>
              <a:t>레코드는 필드</a:t>
            </a:r>
            <a:r>
              <a:rPr lang="en-US" altLang="ko-KR" dirty="0"/>
              <a:t>(field)</a:t>
            </a:r>
            <a:r>
              <a:rPr lang="ko-KR" altLang="en-US" dirty="0"/>
              <a:t>라는 보다 작은 단위로 구성</a:t>
            </a:r>
          </a:p>
          <a:p>
            <a:r>
              <a:rPr lang="ko-KR" altLang="en-US" dirty="0" err="1"/>
              <a:t>키필드로</a:t>
            </a:r>
            <a:r>
              <a:rPr lang="ko-KR" altLang="en-US" dirty="0"/>
              <a:t> 레코드와 레코드를 구별한다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정렬의 대상</a:t>
            </a:r>
          </a:p>
        </p:txBody>
      </p:sp>
      <p:pic>
        <p:nvPicPr>
          <p:cNvPr id="7208" name="Picture 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3338990"/>
            <a:ext cx="64389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 알고리즘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836613" y="1223963"/>
            <a:ext cx="7470775" cy="49609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merge(list, left, mid, right):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// 2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개의 인접한 배열 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list[left..mid]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와 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list[mid+1..right]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를 합병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ko-KR" altLang="en-US" sz="14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i←left;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j←mid+1;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k←left;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while i≤left and j≤right do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if(list[i]&lt;list[j])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then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  sorted[k]←list[i];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  k++;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  i++;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else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  sorted[k]←list[j];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  k++;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  j++;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endParaRPr lang="en-US" altLang="ko-KR" sz="14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요소가 남아있는 부분배열을 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sorted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로 복사한다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sorted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를 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list</a:t>
            </a:r>
            <a:r>
              <a:rPr lang="ko-KR" altLang="en-US" sz="1400">
                <a:latin typeface="Lucida Console" pitchFamily="49" charset="0"/>
                <a:ea typeface="HY엽서M" pitchFamily="18" charset="-127"/>
              </a:rPr>
              <a:t>로 복사한다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합병의 중간 상태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809750"/>
            <a:ext cx="45148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합병정렬</a:t>
            </a:r>
            <a:r>
              <a:rPr lang="en-US" altLang="ko-KR" smtClean="0"/>
              <a:t> </a:t>
            </a:r>
            <a:r>
              <a:rPr lang="ko-KR" altLang="en-US" smtClean="0"/>
              <a:t>프로그램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662488" y="1081088"/>
            <a:ext cx="4095750" cy="46942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300" dirty="0" err="1">
                <a:latin typeface="+mn-lt"/>
              </a:rPr>
              <a:t>int</a:t>
            </a:r>
            <a:r>
              <a:rPr lang="en-US" altLang="ko-KR" sz="1300" dirty="0">
                <a:latin typeface="+mn-lt"/>
              </a:rPr>
              <a:t> sorted[MAX_SIZE]; // </a:t>
            </a:r>
            <a:r>
              <a:rPr lang="ko-KR" altLang="en-US" sz="1300" dirty="0">
                <a:latin typeface="+mn-lt"/>
              </a:rPr>
              <a:t>추가 공간이 필요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// </a:t>
            </a:r>
            <a:r>
              <a:rPr lang="en-US" altLang="ko-KR" sz="1300" dirty="0" err="1">
                <a:latin typeface="+mn-lt"/>
              </a:rPr>
              <a:t>i</a:t>
            </a:r>
            <a:r>
              <a:rPr lang="ko-KR" altLang="en-US" sz="1300" dirty="0">
                <a:latin typeface="+mn-lt"/>
              </a:rPr>
              <a:t>는 정렬된 왼쪽리스트에 대한 인덱스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// j</a:t>
            </a:r>
            <a:r>
              <a:rPr lang="ko-KR" altLang="en-US" sz="1300" dirty="0">
                <a:latin typeface="+mn-lt"/>
              </a:rPr>
              <a:t>는 정렬된 오른쪽리스트에 대한 인덱스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// k</a:t>
            </a:r>
            <a:r>
              <a:rPr lang="ko-KR" altLang="en-US" sz="1300" dirty="0">
                <a:latin typeface="+mn-lt"/>
              </a:rPr>
              <a:t>는 정렬될 리스트에 대한 인덱스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void merge(</a:t>
            </a:r>
            <a:r>
              <a:rPr lang="en-US" altLang="ko-KR" sz="1300" dirty="0" err="1">
                <a:latin typeface="+mn-lt"/>
              </a:rPr>
              <a:t>int</a:t>
            </a:r>
            <a:r>
              <a:rPr lang="en-US" altLang="ko-KR" sz="1300" dirty="0">
                <a:latin typeface="+mn-lt"/>
              </a:rPr>
              <a:t> list[], </a:t>
            </a:r>
            <a:r>
              <a:rPr lang="en-US" altLang="ko-KR" sz="1300" dirty="0" err="1">
                <a:latin typeface="+mn-lt"/>
              </a:rPr>
              <a:t>int</a:t>
            </a:r>
            <a:r>
              <a:rPr lang="en-US" altLang="ko-KR" sz="1300" dirty="0">
                <a:latin typeface="+mn-lt"/>
              </a:rPr>
              <a:t> left, </a:t>
            </a:r>
            <a:r>
              <a:rPr lang="en-US" altLang="ko-KR" sz="1300" dirty="0" err="1">
                <a:latin typeface="+mn-lt"/>
              </a:rPr>
              <a:t>int</a:t>
            </a:r>
            <a:r>
              <a:rPr lang="en-US" altLang="ko-KR" sz="1300" dirty="0">
                <a:latin typeface="+mn-lt"/>
              </a:rPr>
              <a:t> mid, </a:t>
            </a:r>
            <a:r>
              <a:rPr lang="en-US" altLang="ko-KR" sz="1300" dirty="0" err="1">
                <a:latin typeface="+mn-lt"/>
              </a:rPr>
              <a:t>int</a:t>
            </a:r>
            <a:r>
              <a:rPr lang="en-US" altLang="ko-KR" sz="1300" dirty="0">
                <a:latin typeface="+mn-lt"/>
              </a:rPr>
              <a:t> right)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ko-KR" sz="1300" dirty="0" err="1">
                <a:latin typeface="+mn-lt"/>
              </a:rPr>
              <a:t>int</a:t>
            </a:r>
            <a:r>
              <a:rPr lang="en-US" altLang="ko-KR" sz="1300" dirty="0">
                <a:latin typeface="+mn-lt"/>
              </a:rPr>
              <a:t> </a:t>
            </a:r>
            <a:r>
              <a:rPr lang="en-US" altLang="ko-KR" sz="1300" dirty="0" err="1">
                <a:latin typeface="+mn-lt"/>
              </a:rPr>
              <a:t>i</a:t>
            </a:r>
            <a:r>
              <a:rPr lang="en-US" altLang="ko-KR" sz="1300" dirty="0">
                <a:latin typeface="+mn-lt"/>
              </a:rPr>
              <a:t>, j, k, l;</a:t>
            </a:r>
          </a:p>
          <a:p>
            <a:pPr>
              <a:defRPr/>
            </a:pPr>
            <a:r>
              <a:rPr lang="en-US" altLang="ko-KR" sz="1300" dirty="0" err="1">
                <a:latin typeface="+mn-lt"/>
              </a:rPr>
              <a:t>i</a:t>
            </a:r>
            <a:r>
              <a:rPr lang="en-US" altLang="ko-KR" sz="1300" dirty="0">
                <a:latin typeface="+mn-lt"/>
              </a:rPr>
              <a:t>=left; j=mid+1; k=left;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// </a:t>
            </a:r>
            <a:r>
              <a:rPr lang="ko-KR" altLang="en-US" sz="1300" dirty="0">
                <a:latin typeface="+mn-lt"/>
              </a:rPr>
              <a:t>분할 정렬된 </a:t>
            </a:r>
            <a:r>
              <a:rPr lang="en-US" altLang="ko-KR" sz="1300" dirty="0">
                <a:latin typeface="+mn-lt"/>
              </a:rPr>
              <a:t>list</a:t>
            </a:r>
            <a:r>
              <a:rPr lang="ko-KR" altLang="en-US" sz="1300" dirty="0">
                <a:latin typeface="+mn-lt"/>
              </a:rPr>
              <a:t>의 합병</a:t>
            </a:r>
            <a:endParaRPr lang="en-US" altLang="ko-KR" sz="1300" dirty="0">
              <a:latin typeface="+mn-lt"/>
            </a:endParaRPr>
          </a:p>
          <a:p>
            <a:pPr>
              <a:defRPr/>
            </a:pPr>
            <a:r>
              <a:rPr lang="en-US" altLang="ko-KR" sz="1300" dirty="0">
                <a:latin typeface="+mn-lt"/>
              </a:rPr>
              <a:t>while(</a:t>
            </a:r>
            <a:r>
              <a:rPr lang="en-US" altLang="ko-KR" sz="1300" dirty="0" err="1">
                <a:latin typeface="+mn-lt"/>
              </a:rPr>
              <a:t>i</a:t>
            </a:r>
            <a:r>
              <a:rPr lang="en-US" altLang="ko-KR" sz="1300" dirty="0">
                <a:latin typeface="+mn-lt"/>
              </a:rPr>
              <a:t>&lt;=mid &amp;&amp; j&lt;=right){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     if(list[</a:t>
            </a:r>
            <a:r>
              <a:rPr lang="en-US" altLang="ko-KR" sz="1300" dirty="0" err="1">
                <a:latin typeface="+mn-lt"/>
              </a:rPr>
              <a:t>i</a:t>
            </a:r>
            <a:r>
              <a:rPr lang="en-US" altLang="ko-KR" sz="1300" dirty="0">
                <a:latin typeface="+mn-lt"/>
              </a:rPr>
              <a:t>]&lt;=list[j]) sorted[k++] = list[</a:t>
            </a:r>
            <a:r>
              <a:rPr lang="en-US" altLang="ko-KR" sz="1300" dirty="0" err="1">
                <a:latin typeface="+mn-lt"/>
              </a:rPr>
              <a:t>i</a:t>
            </a:r>
            <a:r>
              <a:rPr lang="en-US" altLang="ko-KR" sz="1300" dirty="0">
                <a:latin typeface="+mn-lt"/>
              </a:rPr>
              <a:t>++];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     else sorted[k++] = list[j++];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}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if(</a:t>
            </a:r>
            <a:r>
              <a:rPr lang="en-US" altLang="ko-KR" sz="1300" dirty="0" err="1">
                <a:latin typeface="+mn-lt"/>
              </a:rPr>
              <a:t>i</a:t>
            </a:r>
            <a:r>
              <a:rPr lang="en-US" altLang="ko-KR" sz="1300" dirty="0">
                <a:latin typeface="+mn-lt"/>
              </a:rPr>
              <a:t>&gt;mid) 	// </a:t>
            </a:r>
            <a:r>
              <a:rPr lang="ko-KR" altLang="en-US" sz="1300" dirty="0">
                <a:latin typeface="+mn-lt"/>
              </a:rPr>
              <a:t>남아 있는 레코드의 일괄 복사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     for(l=j; l&lt;=right; l++)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            sorted[k++] = list[l];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else 	// </a:t>
            </a:r>
            <a:r>
              <a:rPr lang="ko-KR" altLang="en-US" sz="1300" dirty="0">
                <a:latin typeface="+mn-lt"/>
              </a:rPr>
              <a:t>남아 있는 레코드의 일괄 복사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     for(l=</a:t>
            </a:r>
            <a:r>
              <a:rPr lang="en-US" altLang="ko-KR" sz="1300" dirty="0" err="1">
                <a:latin typeface="+mn-lt"/>
              </a:rPr>
              <a:t>i</a:t>
            </a:r>
            <a:r>
              <a:rPr lang="en-US" altLang="ko-KR" sz="1300" dirty="0">
                <a:latin typeface="+mn-lt"/>
              </a:rPr>
              <a:t>; l&lt;=mid; l++)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             sorted[k++] = list[l];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// </a:t>
            </a:r>
            <a:r>
              <a:rPr lang="ko-KR" altLang="en-US" sz="1300" dirty="0">
                <a:latin typeface="+mn-lt"/>
              </a:rPr>
              <a:t>배열 </a:t>
            </a:r>
            <a:r>
              <a:rPr lang="en-US" altLang="ko-KR" sz="1300" dirty="0">
                <a:latin typeface="+mn-lt"/>
              </a:rPr>
              <a:t>sorted[]</a:t>
            </a:r>
            <a:r>
              <a:rPr lang="ko-KR" altLang="en-US" sz="1300" dirty="0">
                <a:latin typeface="+mn-lt"/>
              </a:rPr>
              <a:t>의 리스트를 배열 </a:t>
            </a:r>
            <a:r>
              <a:rPr lang="en-US" altLang="ko-KR" sz="1300" dirty="0">
                <a:latin typeface="+mn-lt"/>
              </a:rPr>
              <a:t>list[]</a:t>
            </a:r>
            <a:r>
              <a:rPr lang="ko-KR" altLang="en-US" sz="1300" dirty="0">
                <a:latin typeface="+mn-lt"/>
              </a:rPr>
              <a:t>로 복사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for(l=left; l&lt;=right; l++)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list[l] = sorted[l];</a:t>
            </a:r>
          </a:p>
          <a:p>
            <a:pPr>
              <a:defRPr/>
            </a:pPr>
            <a:r>
              <a:rPr lang="en-US" altLang="ko-KR" sz="1300" dirty="0">
                <a:latin typeface="+mn-lt"/>
              </a:rPr>
              <a:t>}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31800" y="2259013"/>
            <a:ext cx="4184650" cy="246221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+mn-lt"/>
              </a:rPr>
              <a:t>void </a:t>
            </a:r>
            <a:r>
              <a:rPr lang="en-US" altLang="ko-KR" sz="1400" dirty="0" err="1">
                <a:latin typeface="+mn-lt"/>
              </a:rPr>
              <a:t>merge_sort</a:t>
            </a:r>
            <a:r>
              <a:rPr lang="en-US" altLang="ko-KR" sz="1400" dirty="0">
                <a:latin typeface="+mn-lt"/>
              </a:rPr>
              <a:t>(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list[],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left, </a:t>
            </a: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right)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ko-KR" sz="1400" dirty="0" err="1">
                <a:latin typeface="+mn-lt"/>
              </a:rPr>
              <a:t>int</a:t>
            </a:r>
            <a:r>
              <a:rPr lang="en-US" altLang="ko-KR" sz="1400" dirty="0">
                <a:latin typeface="+mn-lt"/>
              </a:rPr>
              <a:t> mid;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if(left&lt;right)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 {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 mid = (</a:t>
            </a:r>
            <a:r>
              <a:rPr lang="en-US" altLang="ko-KR" sz="1400" dirty="0" err="1">
                <a:latin typeface="+mn-lt"/>
              </a:rPr>
              <a:t>left+right</a:t>
            </a:r>
            <a:r>
              <a:rPr lang="en-US" altLang="ko-KR" sz="1400" dirty="0">
                <a:latin typeface="+mn-lt"/>
              </a:rPr>
              <a:t>)/2;              // </a:t>
            </a:r>
            <a:r>
              <a:rPr lang="ko-KR" altLang="en-US" sz="1100" dirty="0">
                <a:latin typeface="+mn-lt"/>
              </a:rPr>
              <a:t>리스트의 균등분할</a:t>
            </a:r>
            <a:endParaRPr lang="ko-KR" altLang="en-US" sz="1400" dirty="0">
              <a:latin typeface="+mn-lt"/>
            </a:endParaRPr>
          </a:p>
          <a:p>
            <a:pPr>
              <a:defRPr/>
            </a:pP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merge_sort</a:t>
            </a:r>
            <a:r>
              <a:rPr lang="en-US" altLang="ko-KR" sz="1400" dirty="0">
                <a:latin typeface="+mn-lt"/>
              </a:rPr>
              <a:t>(list, left, mid);     // </a:t>
            </a:r>
            <a:r>
              <a:rPr lang="ko-KR" altLang="en-US" sz="1200" dirty="0">
                <a:latin typeface="+mn-lt"/>
              </a:rPr>
              <a:t>부분리스트 정렬</a:t>
            </a:r>
            <a:endParaRPr lang="ko-KR" altLang="en-US" sz="1400" dirty="0">
              <a:latin typeface="+mn-lt"/>
            </a:endParaRPr>
          </a:p>
          <a:p>
            <a:pPr>
              <a:defRPr/>
            </a:pPr>
            <a:r>
              <a:rPr lang="en-US" altLang="ko-KR" sz="1400" dirty="0">
                <a:latin typeface="+mn-lt"/>
              </a:rPr>
              <a:t> </a:t>
            </a:r>
            <a:r>
              <a:rPr lang="en-US" altLang="ko-KR" sz="1400" dirty="0" err="1">
                <a:latin typeface="+mn-lt"/>
              </a:rPr>
              <a:t>merge_sort</a:t>
            </a:r>
            <a:r>
              <a:rPr lang="en-US" altLang="ko-KR" sz="1400" dirty="0">
                <a:latin typeface="+mn-lt"/>
              </a:rPr>
              <a:t>(list, mid+1, right);//</a:t>
            </a:r>
            <a:r>
              <a:rPr lang="ko-KR" altLang="en-US" sz="1200" dirty="0">
                <a:latin typeface="+mn-lt"/>
              </a:rPr>
              <a:t>부분리스트 정렬</a:t>
            </a:r>
            <a:endParaRPr lang="en-US" altLang="ko-KR" sz="1400" dirty="0">
              <a:latin typeface="+mn-lt"/>
            </a:endParaRPr>
          </a:p>
          <a:p>
            <a:pPr>
              <a:defRPr/>
            </a:pPr>
            <a:r>
              <a:rPr lang="en-US" altLang="ko-KR" sz="1400" dirty="0">
                <a:latin typeface="+mn-lt"/>
              </a:rPr>
              <a:t> merge(list, left, mid, right);    // </a:t>
            </a:r>
            <a:r>
              <a:rPr lang="ko-KR" altLang="en-US" sz="1200" dirty="0">
                <a:latin typeface="+mn-lt"/>
              </a:rPr>
              <a:t>합병</a:t>
            </a:r>
            <a:endParaRPr lang="ko-KR" altLang="en-US" sz="1400" dirty="0">
              <a:latin typeface="+mn-lt"/>
            </a:endParaRPr>
          </a:p>
          <a:p>
            <a:pPr>
              <a:defRPr/>
            </a:pPr>
            <a:r>
              <a:rPr lang="en-US" altLang="ko-KR" sz="1400" dirty="0">
                <a:latin typeface="+mn-lt"/>
              </a:rPr>
              <a:t> }</a:t>
            </a:r>
          </a:p>
          <a:p>
            <a:pPr>
              <a:defRPr/>
            </a:pPr>
            <a:r>
              <a:rPr lang="en-US" altLang="ko-KR" sz="1400" dirty="0">
                <a:latin typeface="+mn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ko-KR" altLang="en-US" smtClean="0">
                <a:latin typeface="Lucida Console" pitchFamily="49" charset="0"/>
              </a:rPr>
              <a:t>비교 횟수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>
                <a:latin typeface="Lucida Console" pitchFamily="49" charset="0"/>
              </a:rPr>
              <a:t>크기 </a:t>
            </a:r>
            <a:r>
              <a:rPr lang="en-US" altLang="ko-KR" smtClean="0">
                <a:latin typeface="Lucida Console" pitchFamily="49" charset="0"/>
              </a:rPr>
              <a:t>n</a:t>
            </a:r>
            <a:r>
              <a:rPr lang="ko-KR" altLang="en-US" smtClean="0">
                <a:latin typeface="Lucida Console" pitchFamily="49" charset="0"/>
              </a:rPr>
              <a:t>인 리스트를 정확히 균등 분배하므로 </a:t>
            </a:r>
            <a:r>
              <a:rPr lang="en-US" altLang="ko-KR" smtClean="0">
                <a:latin typeface="Lucida Console" pitchFamily="49" charset="0"/>
              </a:rPr>
              <a:t>log(n) </a:t>
            </a:r>
            <a:r>
              <a:rPr lang="ko-KR" altLang="en-US" smtClean="0">
                <a:latin typeface="Lucida Console" pitchFamily="49" charset="0"/>
              </a:rPr>
              <a:t>개의 패스</a:t>
            </a:r>
            <a:endParaRPr lang="en-US" altLang="ko-KR" smtClean="0">
              <a:latin typeface="Lucida Console" pitchFamily="49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>
                <a:latin typeface="Lucida Console" pitchFamily="49" charset="0"/>
              </a:rPr>
              <a:t>각 패스에서 리스트의 모든 레코드 </a:t>
            </a:r>
            <a:r>
              <a:rPr lang="en-US" altLang="ko-KR" smtClean="0">
                <a:latin typeface="Lucida Console" pitchFamily="49" charset="0"/>
              </a:rPr>
              <a:t>n</a:t>
            </a:r>
            <a:r>
              <a:rPr lang="ko-KR" altLang="en-US" smtClean="0">
                <a:latin typeface="Lucida Console" pitchFamily="49" charset="0"/>
              </a:rPr>
              <a:t>개를 비교하므로 </a:t>
            </a:r>
            <a:r>
              <a:rPr lang="en-US" altLang="ko-KR" smtClean="0">
                <a:latin typeface="Lucida Console" pitchFamily="49" charset="0"/>
              </a:rPr>
              <a:t>n</a:t>
            </a:r>
            <a:r>
              <a:rPr lang="ko-KR" altLang="en-US" smtClean="0">
                <a:latin typeface="Lucida Console" pitchFamily="49" charset="0"/>
              </a:rPr>
              <a:t>번의 비교 연산</a:t>
            </a:r>
            <a:r>
              <a:rPr lang="en-US" altLang="ko-KR" smtClean="0">
                <a:latin typeface="Lucida Console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smtClean="0">
                <a:latin typeface="Lucida Console" pitchFamily="49" charset="0"/>
              </a:rPr>
              <a:t>이동 횟수</a:t>
            </a:r>
          </a:p>
          <a:p>
            <a:pPr lvl="1">
              <a:lnSpc>
                <a:spcPct val="120000"/>
              </a:lnSpc>
            </a:pPr>
            <a:r>
              <a:rPr lang="ko-KR" altLang="en-US" smtClean="0">
                <a:latin typeface="Lucida Console" pitchFamily="49" charset="0"/>
              </a:rPr>
              <a:t>레코드의 이동이 각 패스에서 </a:t>
            </a:r>
            <a:r>
              <a:rPr lang="en-US" altLang="ko-KR" smtClean="0">
                <a:latin typeface="Lucida Console" pitchFamily="49" charset="0"/>
              </a:rPr>
              <a:t>2n</a:t>
            </a:r>
            <a:r>
              <a:rPr lang="ko-KR" altLang="en-US" smtClean="0">
                <a:latin typeface="Lucida Console" pitchFamily="49" charset="0"/>
              </a:rPr>
              <a:t>번 발생하므로 전체 레코드의 이동은 </a:t>
            </a:r>
            <a:r>
              <a:rPr lang="en-US" altLang="ko-KR" smtClean="0">
                <a:latin typeface="Lucida Console" pitchFamily="49" charset="0"/>
              </a:rPr>
              <a:t>2n*log(n)</a:t>
            </a:r>
            <a:r>
              <a:rPr lang="ko-KR" altLang="en-US" smtClean="0">
                <a:latin typeface="Lucida Console" pitchFamily="49" charset="0"/>
              </a:rPr>
              <a:t>번 발생</a:t>
            </a:r>
            <a:endParaRPr lang="en-US" altLang="ko-KR" smtClean="0">
              <a:latin typeface="Lucida Console" pitchFamily="49" charset="0"/>
            </a:endParaRPr>
          </a:p>
          <a:p>
            <a:pPr lvl="1">
              <a:lnSpc>
                <a:spcPct val="120000"/>
              </a:lnSpc>
            </a:pPr>
            <a:r>
              <a:rPr lang="ko-KR" altLang="en-US" smtClean="0">
                <a:latin typeface="Lucida Console" pitchFamily="49" charset="0"/>
              </a:rPr>
              <a:t>레코드의 크기가 큰 경우에는 매우 큰 시간적 낭비 초래</a:t>
            </a:r>
            <a:endParaRPr lang="en-US" altLang="ko-KR" smtClean="0">
              <a:latin typeface="Lucida Console" pitchFamily="49" charset="0"/>
            </a:endParaRPr>
          </a:p>
          <a:p>
            <a:pPr lvl="1">
              <a:lnSpc>
                <a:spcPct val="120000"/>
              </a:lnSpc>
            </a:pPr>
            <a:r>
              <a:rPr lang="ko-KR" altLang="en-US" smtClean="0">
                <a:latin typeface="Lucida Console" pitchFamily="49" charset="0"/>
              </a:rPr>
              <a:t>레코드를 연결 리스트로 구성하여 합병 정렬할 경우</a:t>
            </a:r>
            <a:r>
              <a:rPr lang="en-US" altLang="ko-KR" smtClean="0">
                <a:latin typeface="Lucida Console" pitchFamily="49" charset="0"/>
              </a:rPr>
              <a:t>,</a:t>
            </a:r>
          </a:p>
          <a:p>
            <a:pPr lvl="2">
              <a:lnSpc>
                <a:spcPct val="120000"/>
              </a:lnSpc>
            </a:pPr>
            <a:r>
              <a:rPr lang="ko-KR" altLang="en-US" smtClean="0">
                <a:latin typeface="Lucida Console" pitchFamily="49" charset="0"/>
              </a:rPr>
              <a:t>링크 인덱스만 변경되므로 데이터의 이동은 무시할 수 있을 정도로 작아짐</a:t>
            </a:r>
            <a:endParaRPr lang="en-US" altLang="ko-KR" smtClean="0">
              <a:latin typeface="Lucida Console" pitchFamily="49" charset="0"/>
            </a:endParaRPr>
          </a:p>
          <a:p>
            <a:pPr lvl="2">
              <a:lnSpc>
                <a:spcPct val="120000"/>
              </a:lnSpc>
            </a:pPr>
            <a:r>
              <a:rPr lang="ko-KR" altLang="en-US" smtClean="0">
                <a:latin typeface="Lucida Console" pitchFamily="49" charset="0"/>
              </a:rPr>
              <a:t>따라서 크기가 큰 레코드를 정렬할 경우</a:t>
            </a:r>
            <a:r>
              <a:rPr lang="en-US" altLang="ko-KR" smtClean="0">
                <a:latin typeface="Lucida Console" pitchFamily="49" charset="0"/>
              </a:rPr>
              <a:t>, </a:t>
            </a:r>
            <a:r>
              <a:rPr lang="ko-KR" altLang="en-US" smtClean="0">
                <a:latin typeface="Lucida Console" pitchFamily="49" charset="0"/>
              </a:rPr>
              <a:t>다른 어떤 정렬 방법보다 매우 효율적</a:t>
            </a:r>
            <a:endParaRPr lang="en-US" altLang="ko-KR" smtClean="0">
              <a:latin typeface="Lucida Console" pitchFamily="49" charset="0"/>
            </a:endParaRPr>
          </a:p>
          <a:p>
            <a:pPr>
              <a:lnSpc>
                <a:spcPct val="120000"/>
              </a:lnSpc>
              <a:buClr>
                <a:srgbClr val="EBA9D0"/>
              </a:buClr>
            </a:pPr>
            <a:r>
              <a:rPr lang="ko-KR" altLang="en-US" smtClean="0">
                <a:latin typeface="Lucida Console" pitchFamily="49" charset="0"/>
              </a:rPr>
              <a:t>최적</a:t>
            </a:r>
            <a:r>
              <a:rPr lang="en-US" altLang="ko-KR" smtClean="0">
                <a:latin typeface="Lucida Console" pitchFamily="49" charset="0"/>
              </a:rPr>
              <a:t>, </a:t>
            </a:r>
            <a:r>
              <a:rPr lang="ko-KR" altLang="en-US" smtClean="0">
                <a:latin typeface="Lucida Console" pitchFamily="49" charset="0"/>
              </a:rPr>
              <a:t>평균</a:t>
            </a:r>
            <a:r>
              <a:rPr lang="en-US" altLang="ko-KR" smtClean="0">
                <a:latin typeface="Lucida Console" pitchFamily="49" charset="0"/>
              </a:rPr>
              <a:t>, </a:t>
            </a:r>
            <a:r>
              <a:rPr lang="ko-KR" altLang="en-US" smtClean="0">
                <a:latin typeface="Lucida Console" pitchFamily="49" charset="0"/>
              </a:rPr>
              <a:t>최악의 경우 큰 차이 없이 </a:t>
            </a:r>
            <a:r>
              <a:rPr lang="en-US" altLang="ko-KR" smtClean="0">
                <a:latin typeface="Lucida Console" pitchFamily="49" charset="0"/>
              </a:rPr>
              <a:t>O(n*log(n))</a:t>
            </a:r>
            <a:r>
              <a:rPr lang="ko-KR" altLang="en-US" smtClean="0">
                <a:latin typeface="Lucida Console" pitchFamily="49" charset="0"/>
              </a:rPr>
              <a:t>의 복잡도</a:t>
            </a:r>
            <a:endParaRPr lang="en-US" altLang="ko-KR" smtClean="0">
              <a:latin typeface="Lucida Console" pitchFamily="49" charset="0"/>
            </a:endParaRPr>
          </a:p>
          <a:p>
            <a:pPr>
              <a:lnSpc>
                <a:spcPct val="120000"/>
              </a:lnSpc>
              <a:buClr>
                <a:srgbClr val="EBA9D0"/>
              </a:buClr>
            </a:pPr>
            <a:r>
              <a:rPr lang="ko-KR" altLang="en-US" smtClean="0">
                <a:solidFill>
                  <a:srgbClr val="000000"/>
                </a:solidFill>
                <a:latin typeface="Lucida Console" pitchFamily="49" charset="0"/>
              </a:rPr>
              <a:t>안정적이며 데이터의 초기 분산 순서에 영향을 덜 받음</a:t>
            </a:r>
            <a:r>
              <a:rPr lang="en-US" altLang="ko-KR" smtClean="0">
                <a:solidFill>
                  <a:srgbClr val="000000"/>
                </a:solidFill>
                <a:latin typeface="Lucida Console" pitchFamily="49" charset="0"/>
              </a:rPr>
              <a:t> 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합병정렬 복잡도</a:t>
            </a:r>
            <a:r>
              <a:rPr lang="en-US" altLang="ko-KR" smtClean="0"/>
              <a:t> </a:t>
            </a:r>
            <a:r>
              <a:rPr lang="ko-KR" altLang="en-US" smtClean="0"/>
              <a:t>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8900"/>
            <a:ext cx="8229600" cy="13493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</a:rPr>
              <a:t>평균적으로 가장 빠른 </a:t>
            </a:r>
            <a:r>
              <a:rPr lang="ko-KR" altLang="en-US" dirty="0" smtClean="0"/>
              <a:t>정렬 방법</a:t>
            </a:r>
          </a:p>
          <a:p>
            <a:pPr eaLnBrk="1" hangingPunct="1"/>
            <a:r>
              <a:rPr lang="ko-KR" altLang="en-US" dirty="0" smtClean="0"/>
              <a:t>분할 </a:t>
            </a:r>
            <a:r>
              <a:rPr lang="ko-KR" altLang="en-US" dirty="0" err="1" smtClean="0"/>
              <a:t>정복법</a:t>
            </a:r>
            <a:r>
              <a:rPr lang="ko-KR" altLang="en-US" dirty="0" smtClean="0"/>
              <a:t> </a:t>
            </a:r>
            <a:r>
              <a:rPr lang="ko-KR" altLang="en-US" dirty="0" smtClean="0"/>
              <a:t>사용</a:t>
            </a:r>
          </a:p>
          <a:p>
            <a:pPr eaLnBrk="1" hangingPunct="1"/>
            <a:r>
              <a:rPr lang="ko-KR" altLang="en-US" dirty="0" smtClean="0"/>
              <a:t>리스트를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부분리스트로 </a:t>
            </a:r>
            <a:r>
              <a:rPr lang="ko-KR" altLang="en-US" dirty="0" err="1" smtClean="0"/>
              <a:t>비균등</a:t>
            </a:r>
            <a:r>
              <a:rPr lang="ko-KR" altLang="en-US" dirty="0" smtClean="0"/>
              <a:t> 분할하고</a:t>
            </a:r>
            <a:r>
              <a:rPr lang="en-US" altLang="ko-KR" dirty="0" smtClean="0"/>
              <a:t>,                                   </a:t>
            </a:r>
            <a:r>
              <a:rPr lang="ko-KR" altLang="en-US" dirty="0" smtClean="0"/>
              <a:t>각각의 부분리스트를 다시 </a:t>
            </a:r>
            <a:r>
              <a:rPr lang="ko-KR" altLang="en-US" dirty="0" err="1" smtClean="0"/>
              <a:t>퀵정렬함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재귀호출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eaLnBrk="1" hangingPunct="1"/>
            <a:endParaRPr lang="en-US" altLang="ko-KR" dirty="0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퀵정렬</a:t>
            </a:r>
            <a:r>
              <a:rPr lang="en-US" altLang="ko-KR" smtClean="0"/>
              <a:t>(quick sort)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715" y="2933945"/>
            <a:ext cx="41243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 정렬 알고리즘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522288" y="1223963"/>
            <a:ext cx="7470775" cy="21177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void quick_sort(int list[], int left, int right)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{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 if(left&lt;right){   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    int q=partition(list, left, right);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    quick_sort(list, left, q-1); 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    quick_sort(list, q+1, right);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  }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  <a:buFontTx/>
              <a:buAutoNum type="arabicPeriod"/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3338513"/>
            <a:ext cx="8075613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kern="0" dirty="0">
                <a:latin typeface="Lucida Console" pitchFamily="49" charset="0"/>
                <a:ea typeface="+mn-ea"/>
              </a:rPr>
              <a:t>3. </a:t>
            </a:r>
            <a:r>
              <a:rPr lang="ko-KR" altLang="en-US" kern="0" dirty="0">
                <a:latin typeface="Lucida Console" pitchFamily="49" charset="0"/>
                <a:ea typeface="+mn-ea"/>
              </a:rPr>
              <a:t>정렬할 범위가 </a:t>
            </a:r>
            <a:r>
              <a:rPr lang="en-US" altLang="ko-KR" kern="0" dirty="0">
                <a:latin typeface="Lucida Console" pitchFamily="49" charset="0"/>
                <a:ea typeface="+mn-ea"/>
              </a:rPr>
              <a:t>2</a:t>
            </a:r>
            <a:r>
              <a:rPr lang="ko-KR" altLang="en-US" kern="0" dirty="0">
                <a:latin typeface="Lucida Console" pitchFamily="49" charset="0"/>
                <a:ea typeface="+mn-ea"/>
              </a:rPr>
              <a:t>개 이상의 데이터이면</a:t>
            </a:r>
          </a:p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kern="0" dirty="0">
                <a:latin typeface="Lucida Console" pitchFamily="49" charset="0"/>
                <a:ea typeface="+mn-ea"/>
              </a:rPr>
              <a:t>4. partition </a:t>
            </a:r>
            <a:r>
              <a:rPr lang="ko-KR" altLang="en-US" kern="0" dirty="0">
                <a:latin typeface="Lucida Console" pitchFamily="49" charset="0"/>
                <a:ea typeface="+mn-ea"/>
              </a:rPr>
              <a:t>함수 호출로 피벗을 기준으로 </a:t>
            </a:r>
            <a:r>
              <a:rPr lang="en-US" altLang="ko-KR" kern="0" dirty="0">
                <a:latin typeface="Lucida Console" pitchFamily="49" charset="0"/>
                <a:ea typeface="+mn-ea"/>
              </a:rPr>
              <a:t>2</a:t>
            </a:r>
            <a:r>
              <a:rPr lang="ko-KR" altLang="en-US" kern="0" dirty="0">
                <a:latin typeface="Lucida Console" pitchFamily="49" charset="0"/>
                <a:ea typeface="+mn-ea"/>
              </a:rPr>
              <a:t>개의 리스트로 분할</a:t>
            </a:r>
            <a:endParaRPr lang="en-US" altLang="ko-KR" kern="0" dirty="0">
              <a:latin typeface="Lucida Console" pitchFamily="49" charset="0"/>
              <a:ea typeface="+mn-ea"/>
            </a:endParaRPr>
          </a:p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kern="0" dirty="0">
                <a:latin typeface="Lucida Console" pitchFamily="49" charset="0"/>
                <a:ea typeface="+mn-ea"/>
              </a:rPr>
              <a:t>   partition </a:t>
            </a:r>
            <a:r>
              <a:rPr lang="ko-KR" altLang="en-US" kern="0" dirty="0">
                <a:latin typeface="Lucida Console" pitchFamily="49" charset="0"/>
                <a:ea typeface="+mn-ea"/>
              </a:rPr>
              <a:t>함수의 반환 값이 피벗의 위치</a:t>
            </a:r>
            <a:endParaRPr lang="en-US" altLang="ko-KR" kern="0" dirty="0">
              <a:latin typeface="Lucida Console" pitchFamily="49" charset="0"/>
              <a:ea typeface="+mn-ea"/>
            </a:endParaRPr>
          </a:p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kern="0" dirty="0">
                <a:latin typeface="Lucida Console" pitchFamily="49" charset="0"/>
                <a:ea typeface="+mn-ea"/>
              </a:rPr>
              <a:t>5. left</a:t>
            </a:r>
            <a:r>
              <a:rPr lang="ko-KR" altLang="en-US" kern="0" dirty="0">
                <a:latin typeface="Lucida Console" pitchFamily="49" charset="0"/>
                <a:ea typeface="+mn-ea"/>
              </a:rPr>
              <a:t>에서 피벗 바로 앞까지를 대상으로 순환호출</a:t>
            </a:r>
            <a:r>
              <a:rPr lang="en-US" altLang="ko-KR" kern="0" dirty="0">
                <a:latin typeface="Lucida Console" pitchFamily="49" charset="0"/>
                <a:ea typeface="+mn-ea"/>
              </a:rPr>
              <a:t>(</a:t>
            </a:r>
            <a:r>
              <a:rPr lang="ko-KR" altLang="en-US" kern="0" dirty="0">
                <a:latin typeface="Lucida Console" pitchFamily="49" charset="0"/>
                <a:ea typeface="+mn-ea"/>
              </a:rPr>
              <a:t>피벗 제외</a:t>
            </a:r>
            <a:r>
              <a:rPr lang="en-US" altLang="ko-KR" kern="0" dirty="0">
                <a:latin typeface="Lucida Console" pitchFamily="49" charset="0"/>
                <a:ea typeface="+mn-ea"/>
              </a:rPr>
              <a:t>)</a:t>
            </a:r>
          </a:p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defRPr/>
            </a:pPr>
            <a:r>
              <a:rPr lang="en-US" altLang="ko-KR" kern="0" dirty="0">
                <a:latin typeface="Lucida Console" pitchFamily="49" charset="0"/>
                <a:ea typeface="+mn-ea"/>
              </a:rPr>
              <a:t>6. </a:t>
            </a:r>
            <a:r>
              <a:rPr lang="ko-KR" altLang="en-US" kern="0" dirty="0">
                <a:latin typeface="Lucida Console" pitchFamily="49" charset="0"/>
                <a:ea typeface="+mn-ea"/>
              </a:rPr>
              <a:t>피벗 바로 다음부터 </a:t>
            </a:r>
            <a:r>
              <a:rPr lang="en-US" altLang="ko-KR" kern="0" dirty="0">
                <a:latin typeface="Lucida Console" pitchFamily="49" charset="0"/>
                <a:ea typeface="+mn-ea"/>
              </a:rPr>
              <a:t>right</a:t>
            </a:r>
            <a:r>
              <a:rPr lang="ko-KR" altLang="en-US" kern="0" dirty="0">
                <a:latin typeface="Lucida Console" pitchFamily="49" charset="0"/>
                <a:ea typeface="+mn-ea"/>
              </a:rPr>
              <a:t>까지를 대상으로 순환호출</a:t>
            </a:r>
            <a:r>
              <a:rPr lang="en-US" altLang="ko-KR" kern="0" dirty="0">
                <a:latin typeface="Lucida Console" pitchFamily="49" charset="0"/>
                <a:ea typeface="+mn-ea"/>
              </a:rPr>
              <a:t>(</a:t>
            </a:r>
            <a:r>
              <a:rPr lang="ko-KR" altLang="en-US" kern="0" dirty="0">
                <a:latin typeface="Lucida Console" pitchFamily="49" charset="0"/>
                <a:ea typeface="+mn-ea"/>
              </a:rPr>
              <a:t>피벗 제외</a:t>
            </a:r>
            <a:r>
              <a:rPr lang="en-US" altLang="ko-KR" kern="0" dirty="0">
                <a:latin typeface="Lucida Console" pitchFamily="49" charset="0"/>
                <a:ea typeface="+mn-ea"/>
              </a:rPr>
              <a:t>)</a:t>
            </a:r>
            <a:endParaRPr lang="ko-KR" altLang="en-US" kern="0" dirty="0">
              <a:latin typeface="Lucida Console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9388"/>
            <a:ext cx="8075613" cy="4525962"/>
          </a:xfrm>
        </p:spPr>
        <p:txBody>
          <a:bodyPr/>
          <a:lstStyle/>
          <a:p>
            <a:pPr eaLnBrk="1" hangingPunct="1"/>
            <a:r>
              <a:rPr lang="ko-KR" altLang="en-US" sz="2000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피벗</a:t>
            </a:r>
            <a:r>
              <a:rPr lang="en-US" altLang="ko-KR" sz="2000" dirty="0" smtClean="0">
                <a:solidFill>
                  <a:schemeClr val="accent3">
                    <a:lumMod val="75000"/>
                  </a:schemeClr>
                </a:solidFill>
                <a:latin typeface="Lucida Console" pitchFamily="49" charset="0"/>
              </a:rPr>
              <a:t>(pivot)</a:t>
            </a:r>
            <a:r>
              <a:rPr lang="en-US" altLang="ko-KR" sz="2000" dirty="0" smtClean="0">
                <a:latin typeface="Lucida Console" pitchFamily="49" charset="0"/>
              </a:rPr>
              <a:t>: </a:t>
            </a:r>
            <a:r>
              <a:rPr lang="ko-KR" altLang="en-US" sz="2000" dirty="0" smtClean="0">
                <a:latin typeface="Lucida Console" pitchFamily="49" charset="0"/>
              </a:rPr>
              <a:t>가장 왼쪽 숫자라고 가정</a:t>
            </a:r>
          </a:p>
          <a:p>
            <a:pPr eaLnBrk="1" hangingPunct="1"/>
            <a:r>
              <a:rPr lang="ko-KR" altLang="en-US" sz="2000" dirty="0" smtClean="0">
                <a:latin typeface="Lucida Console" pitchFamily="49" charset="0"/>
              </a:rPr>
              <a:t>두 개의 </a:t>
            </a:r>
            <a:r>
              <a:rPr lang="ko-KR" altLang="en-US" sz="2000" dirty="0" smtClean="0">
                <a:latin typeface="Lucida Console" pitchFamily="49" charset="0"/>
              </a:rPr>
              <a:t>변수 </a:t>
            </a:r>
            <a:r>
              <a:rPr lang="en-US" altLang="ko-KR" sz="2000" dirty="0" smtClean="0">
                <a:latin typeface="Lucida Console" pitchFamily="49" charset="0"/>
              </a:rPr>
              <a:t>low</a:t>
            </a:r>
            <a:r>
              <a:rPr lang="ko-KR" altLang="en-US" sz="2000" dirty="0" smtClean="0">
                <a:latin typeface="Lucida Console" pitchFamily="49" charset="0"/>
              </a:rPr>
              <a:t>와 </a:t>
            </a:r>
            <a:r>
              <a:rPr lang="en-US" altLang="ko-KR" sz="2000" dirty="0" smtClean="0">
                <a:latin typeface="Lucida Console" pitchFamily="49" charset="0"/>
              </a:rPr>
              <a:t>high</a:t>
            </a:r>
            <a:r>
              <a:rPr lang="ko-KR" altLang="en-US" sz="2000" dirty="0" smtClean="0">
                <a:latin typeface="Lucida Console" pitchFamily="49" charset="0"/>
              </a:rPr>
              <a:t>를 사용한다</a:t>
            </a:r>
            <a:r>
              <a:rPr lang="en-US" altLang="ko-KR" sz="2000" dirty="0" smtClean="0">
                <a:latin typeface="Lucida Console" pitchFamily="49" charset="0"/>
              </a:rPr>
              <a:t>.</a:t>
            </a:r>
          </a:p>
          <a:p>
            <a:pPr eaLnBrk="1" hangingPunct="1"/>
            <a:r>
              <a:rPr lang="en-US" altLang="ko-KR" sz="2000" dirty="0" smtClean="0">
                <a:latin typeface="Lucida Console" pitchFamily="49" charset="0"/>
              </a:rPr>
              <a:t>low</a:t>
            </a:r>
            <a:r>
              <a:rPr lang="ko-KR" altLang="en-US" sz="2000" dirty="0" smtClean="0">
                <a:latin typeface="Lucida Console" pitchFamily="49" charset="0"/>
              </a:rPr>
              <a:t>는 피벗보다 작으면 통과</a:t>
            </a:r>
            <a:r>
              <a:rPr lang="en-US" altLang="ko-KR" sz="2000" dirty="0" smtClean="0">
                <a:latin typeface="Lucida Console" pitchFamily="49" charset="0"/>
              </a:rPr>
              <a:t>, </a:t>
            </a:r>
            <a:r>
              <a:rPr lang="ko-KR" altLang="en-US" sz="2000" dirty="0" smtClean="0">
                <a:latin typeface="Lucida Console" pitchFamily="49" charset="0"/>
              </a:rPr>
              <a:t>크면 정지</a:t>
            </a:r>
          </a:p>
          <a:p>
            <a:pPr eaLnBrk="1" hangingPunct="1"/>
            <a:r>
              <a:rPr lang="en-US" altLang="ko-KR" sz="2000" dirty="0" smtClean="0">
                <a:latin typeface="Lucida Console" pitchFamily="49" charset="0"/>
              </a:rPr>
              <a:t>high</a:t>
            </a:r>
            <a:r>
              <a:rPr lang="ko-KR" altLang="en-US" sz="2000" dirty="0" smtClean="0">
                <a:latin typeface="Lucida Console" pitchFamily="49" charset="0"/>
              </a:rPr>
              <a:t>는 피벗보다 크면 통과</a:t>
            </a:r>
            <a:r>
              <a:rPr lang="en-US" altLang="ko-KR" sz="2000" dirty="0" smtClean="0">
                <a:latin typeface="Lucida Console" pitchFamily="49" charset="0"/>
              </a:rPr>
              <a:t>, </a:t>
            </a:r>
            <a:r>
              <a:rPr lang="ko-KR" altLang="en-US" sz="2000" dirty="0" smtClean="0">
                <a:latin typeface="Lucida Console" pitchFamily="49" charset="0"/>
              </a:rPr>
              <a:t>작으면 정지</a:t>
            </a:r>
          </a:p>
          <a:p>
            <a:pPr eaLnBrk="1" hangingPunct="1"/>
            <a:r>
              <a:rPr lang="ko-KR" altLang="en-US" sz="2000" dirty="0" smtClean="0">
                <a:latin typeface="Lucida Console" pitchFamily="49" charset="0"/>
              </a:rPr>
              <a:t>정지된 위치의 숫자를 교환</a:t>
            </a:r>
          </a:p>
          <a:p>
            <a:pPr eaLnBrk="1" hangingPunct="1"/>
            <a:r>
              <a:rPr lang="en-US" altLang="ko-KR" sz="2000" dirty="0" smtClean="0">
                <a:latin typeface="Lucida Console" pitchFamily="49" charset="0"/>
              </a:rPr>
              <a:t>low</a:t>
            </a:r>
            <a:r>
              <a:rPr lang="ko-KR" altLang="en-US" sz="2000" dirty="0" smtClean="0">
                <a:latin typeface="Lucida Console" pitchFamily="49" charset="0"/>
              </a:rPr>
              <a:t>와 </a:t>
            </a:r>
            <a:r>
              <a:rPr lang="en-US" altLang="ko-KR" sz="2000" dirty="0" smtClean="0">
                <a:latin typeface="Lucida Console" pitchFamily="49" charset="0"/>
              </a:rPr>
              <a:t>high</a:t>
            </a:r>
            <a:r>
              <a:rPr lang="ko-KR" altLang="en-US" sz="2000" dirty="0" smtClean="0">
                <a:latin typeface="Lucida Console" pitchFamily="49" charset="0"/>
              </a:rPr>
              <a:t>가 교차하면 종료</a:t>
            </a:r>
            <a:endParaRPr lang="ko-KR" altLang="en-US" dirty="0" smtClean="0">
              <a:latin typeface="Lucida Console" pitchFamily="49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7338" y="279400"/>
            <a:ext cx="4859337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</a:t>
            </a:r>
            <a:r>
              <a:rPr lang="en-US" altLang="ko-KR" smtClean="0"/>
              <a:t>(partition)</a:t>
            </a:r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112060" y="1898830"/>
            <a:ext cx="2880320" cy="810090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0" y="576263"/>
            <a:ext cx="3132138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분할 과정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33363"/>
            <a:ext cx="30861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238625"/>
            <a:ext cx="25622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Freeform 6"/>
          <p:cNvSpPr>
            <a:spLocks/>
          </p:cNvSpPr>
          <p:nvPr/>
        </p:nvSpPr>
        <p:spPr bwMode="auto">
          <a:xfrm>
            <a:off x="2862263" y="2506663"/>
            <a:ext cx="2519362" cy="4979987"/>
          </a:xfrm>
          <a:custGeom>
            <a:avLst/>
            <a:gdLst>
              <a:gd name="T0" fmla="*/ 0 w 1587"/>
              <a:gd name="T1" fmla="*/ 2147483647 h 3137"/>
              <a:gd name="T2" fmla="*/ 2147483647 w 1587"/>
              <a:gd name="T3" fmla="*/ 2147483647 h 3137"/>
              <a:gd name="T4" fmla="*/ 2147483647 w 1587"/>
              <a:gd name="T5" fmla="*/ 2147483647 h 3137"/>
              <a:gd name="T6" fmla="*/ 2147483647 w 1587"/>
              <a:gd name="T7" fmla="*/ 2147483647 h 3137"/>
              <a:gd name="T8" fmla="*/ 0 60000 65536"/>
              <a:gd name="T9" fmla="*/ 0 60000 65536"/>
              <a:gd name="T10" fmla="*/ 0 60000 65536"/>
              <a:gd name="T11" fmla="*/ 0 60000 65536"/>
              <a:gd name="T12" fmla="*/ 0 w 1587"/>
              <a:gd name="T13" fmla="*/ 0 h 3137"/>
              <a:gd name="T14" fmla="*/ 1587 w 1587"/>
              <a:gd name="T15" fmla="*/ 3137 h 31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" h="3137">
                <a:moveTo>
                  <a:pt x="0" y="2537"/>
                </a:moveTo>
                <a:cubicBezTo>
                  <a:pt x="149" y="2837"/>
                  <a:pt x="298" y="3137"/>
                  <a:pt x="482" y="2764"/>
                </a:cubicBezTo>
                <a:cubicBezTo>
                  <a:pt x="666" y="2391"/>
                  <a:pt x="922" y="596"/>
                  <a:pt x="1106" y="298"/>
                </a:cubicBezTo>
                <a:cubicBezTo>
                  <a:pt x="1290" y="0"/>
                  <a:pt x="1438" y="489"/>
                  <a:pt x="1587" y="97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112060" y="1943835"/>
            <a:ext cx="364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피벗을 잡고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smtClean="0"/>
              <a:t>피벗보다 작은 지 큰 지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21650" y="1898830"/>
            <a:ext cx="765085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3670931" y="1898830"/>
            <a:ext cx="103466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6525" y="2438890"/>
            <a:ext cx="945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삽입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합병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partition </a:t>
            </a:r>
            <a:r>
              <a:rPr lang="ko-KR" altLang="en-US" smtClean="0"/>
              <a:t>함수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881063" y="998538"/>
            <a:ext cx="7470775" cy="52197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int partition(int list[], int left, int right)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{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	int pivot, temp;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	int low,high;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	low = left;               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	high = right+1;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	pivot = list[left]; 	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do {	do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			low++;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</a:t>
            </a:r>
            <a:r>
              <a:rPr lang="en-US" altLang="ko-KR" sz="1400">
                <a:latin typeface="Lucida Console" pitchFamily="49" charset="0"/>
              </a:rPr>
              <a:t>while(low&lt;=right &amp;&amp;list[low]&lt;pivot);</a:t>
            </a: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do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			high--;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</a:rPr>
              <a:t>		while(high&gt;=left &amp;&amp; list[high]&gt;pivot);</a:t>
            </a:r>
            <a:endParaRPr lang="en-US" altLang="ko-KR" sz="1400">
              <a:latin typeface="Lucida Console" pitchFamily="49" charset="0"/>
              <a:ea typeface="HY엽서M" pitchFamily="18" charset="-127"/>
            </a:endParaRP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	if(low&lt;high) SWAP(list[low], list[high], temp);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} while(low&lt;high);	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               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SWAP(list[left], list[high], temp);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	return high;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Lucida Console" pitchFamily="49" charset="0"/>
                <a:ea typeface="HY엽서M" pitchFamily="18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5"/>
          <p:cNvSpPr>
            <a:spLocks noGrp="1" noChangeArrowheads="1"/>
          </p:cNvSpPr>
          <p:nvPr>
            <p:ph idx="1"/>
          </p:nvPr>
        </p:nvSpPr>
        <p:spPr>
          <a:xfrm>
            <a:off x="5697538" y="5184775"/>
            <a:ext cx="2719387" cy="433388"/>
          </a:xfrm>
          <a:noFill/>
        </p:spPr>
        <p:txBody>
          <a:bodyPr/>
          <a:lstStyle/>
          <a:p>
            <a:pPr eaLnBrk="1" hangingPunct="1"/>
            <a:r>
              <a:rPr lang="ko-KR" altLang="en-US" smtClean="0"/>
              <a:t>밑줄친 숫자</a:t>
            </a:r>
            <a:r>
              <a:rPr lang="en-US" altLang="ko-KR" smtClean="0"/>
              <a:t>: </a:t>
            </a:r>
            <a:r>
              <a:rPr lang="ko-KR" altLang="en-US" smtClean="0"/>
              <a:t>피벗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퀵정렬 전체 과정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628775"/>
            <a:ext cx="50863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경우에 최적인 정렬 알고리즘은 없음</a:t>
            </a:r>
          </a:p>
          <a:p>
            <a:endParaRPr lang="ko-KR" altLang="en-US" dirty="0"/>
          </a:p>
          <a:p>
            <a:r>
              <a:rPr lang="ko-KR" altLang="en-US" dirty="0"/>
              <a:t>각 응용 분야에 적합한 정렬 방법 </a:t>
            </a:r>
            <a:r>
              <a:rPr lang="ko-KR" altLang="en-US" dirty="0" err="1"/>
              <a:t>사용해야함</a:t>
            </a:r>
            <a:endParaRPr lang="ko-KR" altLang="en-US" dirty="0"/>
          </a:p>
          <a:p>
            <a:pPr lvl="1"/>
            <a:r>
              <a:rPr lang="ko-KR" altLang="en-US" dirty="0"/>
              <a:t>레코드 수의 많고 적음</a:t>
            </a:r>
          </a:p>
          <a:p>
            <a:pPr lvl="1"/>
            <a:r>
              <a:rPr lang="ko-KR" altLang="en-US" dirty="0"/>
              <a:t>레코드 크기의 크고 작음 </a:t>
            </a:r>
          </a:p>
          <a:p>
            <a:pPr lvl="1"/>
            <a:r>
              <a:rPr lang="en-US" altLang="ko-KR" dirty="0"/>
              <a:t>Key</a:t>
            </a:r>
            <a:r>
              <a:rPr lang="ko-KR" altLang="en-US" dirty="0"/>
              <a:t>의 특성</a:t>
            </a:r>
            <a:r>
              <a:rPr lang="en-US" altLang="ko-KR" dirty="0"/>
              <a:t>(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 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메모리 내부</a:t>
            </a:r>
            <a:r>
              <a:rPr lang="en-US" altLang="ko-KR" dirty="0"/>
              <a:t>/</a:t>
            </a:r>
            <a:r>
              <a:rPr lang="ko-KR" altLang="en-US" dirty="0"/>
              <a:t>외부 정렬 </a:t>
            </a:r>
          </a:p>
          <a:p>
            <a:endParaRPr lang="ko-KR" altLang="en-US" dirty="0"/>
          </a:p>
          <a:p>
            <a:r>
              <a:rPr lang="ko-KR" altLang="en-US" dirty="0"/>
              <a:t>정렬 알고리즘의 평가 기준</a:t>
            </a:r>
          </a:p>
          <a:p>
            <a:pPr lvl="1"/>
            <a:r>
              <a:rPr lang="ko-KR" altLang="en-US" dirty="0"/>
              <a:t>비교 횟수의 많고 적음</a:t>
            </a:r>
          </a:p>
          <a:p>
            <a:pPr lvl="1"/>
            <a:r>
              <a:rPr lang="ko-KR" altLang="en-US" dirty="0"/>
              <a:t>이동 횟수의 많고 적음</a:t>
            </a:r>
          </a:p>
          <a:p>
            <a:endParaRPr lang="ko-KR" alt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 개요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595" y="3248980"/>
            <a:ext cx="32766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EBA9D0"/>
              </a:buClr>
            </a:pPr>
            <a:r>
              <a:rPr lang="ko-KR" altLang="en-US" smtClean="0">
                <a:solidFill>
                  <a:srgbClr val="000000"/>
                </a:solidFill>
                <a:latin typeface="Lucida Console" pitchFamily="49" charset="0"/>
              </a:rPr>
              <a:t>최선의 경우</a:t>
            </a:r>
            <a:r>
              <a:rPr lang="en-US" altLang="ko-KR" smtClean="0">
                <a:solidFill>
                  <a:srgbClr val="000000"/>
                </a:solidFill>
                <a:latin typeface="Lucida Console" pitchFamily="49" charset="0"/>
              </a:rPr>
              <a:t>(</a:t>
            </a:r>
            <a:r>
              <a:rPr lang="ko-KR" altLang="en-US" smtClean="0">
                <a:latin typeface="Lucida Console" pitchFamily="49" charset="0"/>
              </a:rPr>
              <a:t>거의 균등한 리스트로 분할되는 경우</a:t>
            </a:r>
            <a:r>
              <a:rPr lang="en-US" altLang="ko-KR" smtClean="0">
                <a:latin typeface="Lucida Console" pitchFamily="49" charset="0"/>
              </a:rPr>
              <a:t>)</a:t>
            </a:r>
            <a:endParaRPr lang="ko-KR" altLang="en-US" smtClean="0">
              <a:latin typeface="Lucida Console" pitchFamily="49" charset="0"/>
            </a:endParaRPr>
          </a:p>
          <a:p>
            <a:pPr lvl="1" eaLnBrk="1" hangingPunct="1"/>
            <a:r>
              <a:rPr lang="ko-KR" altLang="en-US" smtClean="0">
                <a:latin typeface="Lucida Console" pitchFamily="49" charset="0"/>
              </a:rPr>
              <a:t>패스 수</a:t>
            </a:r>
            <a:r>
              <a:rPr lang="en-US" altLang="ko-KR" smtClean="0">
                <a:latin typeface="Lucida Console" pitchFamily="49" charset="0"/>
              </a:rPr>
              <a:t>: log(n)</a:t>
            </a:r>
          </a:p>
          <a:p>
            <a:pPr lvl="2" eaLnBrk="1" hangingPunct="1"/>
            <a:r>
              <a:rPr lang="en-US" altLang="ko-KR" sz="1600" smtClean="0">
                <a:latin typeface="Lucida Console" pitchFamily="49" charset="0"/>
              </a:rPr>
              <a:t>2-&gt;1</a:t>
            </a:r>
          </a:p>
          <a:p>
            <a:pPr lvl="2" eaLnBrk="1" hangingPunct="1"/>
            <a:r>
              <a:rPr lang="en-US" altLang="ko-KR" sz="1600" smtClean="0">
                <a:latin typeface="Lucida Console" pitchFamily="49" charset="0"/>
              </a:rPr>
              <a:t>4-&gt;2</a:t>
            </a:r>
          </a:p>
          <a:p>
            <a:pPr lvl="2" eaLnBrk="1" hangingPunct="1"/>
            <a:r>
              <a:rPr lang="en-US" altLang="ko-KR" sz="1600" smtClean="0">
                <a:latin typeface="Lucida Console" pitchFamily="49" charset="0"/>
              </a:rPr>
              <a:t>8-&gt;3</a:t>
            </a:r>
          </a:p>
          <a:p>
            <a:pPr lvl="2" eaLnBrk="1" hangingPunct="1"/>
            <a:r>
              <a:rPr lang="en-US" altLang="ko-KR" sz="1600" smtClean="0">
                <a:latin typeface="Lucida Console" pitchFamily="49" charset="0"/>
              </a:rPr>
              <a:t>…</a:t>
            </a:r>
          </a:p>
          <a:p>
            <a:pPr lvl="2" eaLnBrk="1" hangingPunct="1"/>
            <a:r>
              <a:rPr lang="en-US" altLang="ko-KR" sz="1600" smtClean="0">
                <a:latin typeface="Lucida Console" pitchFamily="49" charset="0"/>
              </a:rPr>
              <a:t>n-&gt;log</a:t>
            </a:r>
            <a:r>
              <a:rPr lang="en-US" altLang="ko-KR" sz="1600" baseline="-25000" smtClean="0">
                <a:latin typeface="Lucida Console" pitchFamily="49" charset="0"/>
              </a:rPr>
              <a:t>(</a:t>
            </a:r>
            <a:r>
              <a:rPr lang="en-US" altLang="ko-KR" sz="1600" smtClean="0">
                <a:latin typeface="Lucida Console" pitchFamily="49" charset="0"/>
              </a:rPr>
              <a:t>n)</a:t>
            </a:r>
          </a:p>
          <a:p>
            <a:pPr lvl="1" eaLnBrk="1" hangingPunct="1"/>
            <a:r>
              <a:rPr lang="ko-KR" altLang="en-US" smtClean="0">
                <a:latin typeface="Lucida Console" pitchFamily="49" charset="0"/>
              </a:rPr>
              <a:t>각 패스 안에서의 비교횟수</a:t>
            </a:r>
            <a:r>
              <a:rPr lang="en-US" altLang="ko-KR" smtClean="0">
                <a:latin typeface="Lucida Console" pitchFamily="49" charset="0"/>
              </a:rPr>
              <a:t>: n</a:t>
            </a:r>
          </a:p>
          <a:p>
            <a:pPr lvl="1" eaLnBrk="1" hangingPunct="1"/>
            <a:r>
              <a:rPr lang="ko-KR" altLang="en-US" smtClean="0">
                <a:latin typeface="Lucida Console" pitchFamily="49" charset="0"/>
              </a:rPr>
              <a:t>총 비교횟수</a:t>
            </a:r>
            <a:r>
              <a:rPr lang="en-US" altLang="ko-KR" smtClean="0">
                <a:latin typeface="Lucida Console" pitchFamily="49" charset="0"/>
              </a:rPr>
              <a:t>: n*log(n)</a:t>
            </a:r>
          </a:p>
          <a:p>
            <a:pPr lvl="1" eaLnBrk="1" hangingPunct="1"/>
            <a:r>
              <a:rPr lang="ko-KR" altLang="en-US" smtClean="0">
                <a:latin typeface="Lucida Console" pitchFamily="49" charset="0"/>
              </a:rPr>
              <a:t>총 이동횟수</a:t>
            </a:r>
            <a:r>
              <a:rPr lang="en-US" altLang="ko-KR" smtClean="0">
                <a:latin typeface="Lucida Console" pitchFamily="49" charset="0"/>
              </a:rPr>
              <a:t>: </a:t>
            </a:r>
            <a:r>
              <a:rPr lang="ko-KR" altLang="en-US" smtClean="0">
                <a:latin typeface="Lucida Console" pitchFamily="49" charset="0"/>
              </a:rPr>
              <a:t>비교횟수에 비하여 적으므로 무시 가능</a:t>
            </a:r>
            <a:endParaRPr lang="en-US" altLang="ko-KR" smtClean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ko-KR" altLang="en-US" smtClean="0">
              <a:latin typeface="Lucida Console" pitchFamily="49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 정렬 복잡도 분석</a:t>
            </a: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85" y="2213865"/>
            <a:ext cx="40576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564188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최악의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극도로 불균등한 리스트로 분할되는 경우</a:t>
            </a:r>
            <a:r>
              <a:rPr lang="en-US" altLang="ko-KR" dirty="0" smtClean="0"/>
              <a:t>)</a:t>
            </a:r>
          </a:p>
          <a:p>
            <a:pPr eaLnBrk="1" hangingPunct="1"/>
            <a:r>
              <a:rPr lang="en-US" altLang="ko-KR" dirty="0" smtClean="0"/>
              <a:t> </a:t>
            </a:r>
            <a:r>
              <a:rPr lang="en-US" altLang="ko-KR" sz="1500" dirty="0" smtClean="0"/>
              <a:t>//high, low</a:t>
            </a:r>
            <a:r>
              <a:rPr lang="ko-KR" altLang="en-US" sz="1500" dirty="0" smtClean="0"/>
              <a:t>값을 가지는 경우</a:t>
            </a:r>
            <a:endParaRPr lang="ko-KR" altLang="en-US" sz="1500" dirty="0" smtClean="0"/>
          </a:p>
          <a:p>
            <a:pPr lvl="1" eaLnBrk="1" hangingPunct="1"/>
            <a:r>
              <a:rPr lang="ko-KR" altLang="en-US" dirty="0" smtClean="0"/>
              <a:t>패스 수</a:t>
            </a:r>
            <a:r>
              <a:rPr lang="en-US" altLang="ko-KR" dirty="0" smtClean="0"/>
              <a:t>: n</a:t>
            </a:r>
          </a:p>
          <a:p>
            <a:pPr lvl="1" eaLnBrk="1" hangingPunct="1"/>
            <a:r>
              <a:rPr lang="ko-KR" altLang="en-US" dirty="0" smtClean="0"/>
              <a:t>각 패스 안에서의 </a:t>
            </a:r>
            <a:r>
              <a:rPr lang="ko-KR" altLang="en-US" dirty="0" smtClean="0"/>
              <a:t>비교 횟수</a:t>
            </a:r>
            <a:r>
              <a:rPr lang="en-US" altLang="ko-KR" dirty="0" smtClean="0"/>
              <a:t>: n</a:t>
            </a:r>
          </a:p>
          <a:p>
            <a:pPr lvl="1" eaLnBrk="1" hangingPunct="1"/>
            <a:r>
              <a:rPr lang="ko-KR" altLang="en-US" dirty="0" smtClean="0"/>
              <a:t>총 </a:t>
            </a:r>
            <a:r>
              <a:rPr lang="ko-KR" altLang="en-US" dirty="0" smtClean="0"/>
              <a:t>비교 횟수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n</a:t>
            </a:r>
            <a:r>
              <a:rPr lang="en-US" altLang="ko-KR" baseline="30000" dirty="0" err="1" smtClean="0"/>
              <a:t>2</a:t>
            </a:r>
            <a:endParaRPr lang="en-US" altLang="ko-KR" dirty="0" smtClean="0"/>
          </a:p>
          <a:p>
            <a:pPr lvl="1" eaLnBrk="1" hangingPunct="1"/>
            <a:r>
              <a:rPr lang="ko-KR" altLang="en-US" dirty="0" smtClean="0"/>
              <a:t>총 </a:t>
            </a:r>
            <a:r>
              <a:rPr lang="ko-KR" altLang="en-US" dirty="0" smtClean="0"/>
              <a:t>이동 횟수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무시 가능</a:t>
            </a:r>
          </a:p>
          <a:p>
            <a:pPr lvl="1" eaLnBrk="1" hangingPunct="1"/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이미 정렬된 리스트를 정렬할 경우</a:t>
            </a:r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lvl="1" eaLnBrk="1" hangingPunct="1"/>
            <a:endParaRPr lang="en-US" altLang="ko-KR" dirty="0" smtClean="0"/>
          </a:p>
          <a:p>
            <a:pPr marL="457200" lvl="1" indent="0" eaLnBrk="1" hangingPunct="1">
              <a:buNone/>
            </a:pPr>
            <a:endParaRPr lang="en-US" altLang="ko-KR" dirty="0" smtClean="0"/>
          </a:p>
          <a:p>
            <a:pPr lvl="1" eaLnBrk="1" hangingPunct="1"/>
            <a:r>
              <a:rPr lang="ko-KR" altLang="en-US" dirty="0" err="1" smtClean="0">
                <a:latin typeface="Lucida Console" pitchFamily="49" charset="0"/>
              </a:rPr>
              <a:t>중간값</a:t>
            </a:r>
            <a:r>
              <a:rPr lang="en-US" altLang="ko-KR" dirty="0" smtClean="0">
                <a:latin typeface="Lucida Console" pitchFamily="49" charset="0"/>
              </a:rPr>
              <a:t>(medium)</a:t>
            </a:r>
            <a:r>
              <a:rPr lang="ko-KR" altLang="en-US" dirty="0" smtClean="0">
                <a:latin typeface="Lucida Console" pitchFamily="49" charset="0"/>
              </a:rPr>
              <a:t>을</a:t>
            </a:r>
            <a:r>
              <a:rPr lang="en-US" altLang="ko-KR" dirty="0" smtClean="0">
                <a:latin typeface="Lucida Console" pitchFamily="49" charset="0"/>
              </a:rPr>
              <a:t> </a:t>
            </a:r>
            <a:r>
              <a:rPr lang="ko-KR" altLang="en-US" dirty="0" smtClean="0">
                <a:latin typeface="Lucida Console" pitchFamily="49" charset="0"/>
              </a:rPr>
              <a:t>피벗으로 선택하면 불균등 분할 완화 가능</a:t>
            </a:r>
            <a:endParaRPr lang="en-US" altLang="ko-KR" dirty="0" smtClean="0">
              <a:latin typeface="Lucida Console" pitchFamily="49" charset="0"/>
            </a:endParaRPr>
          </a:p>
          <a:p>
            <a:pPr lvl="1" eaLnBrk="1" hangingPunct="1"/>
            <a:endParaRPr lang="ko-KR" altLang="en-US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퀵정렬 복잡도 분석</a:t>
            </a:r>
            <a:r>
              <a:rPr lang="en-US" altLang="ko-KR" smtClean="0"/>
              <a:t>(cont.)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078850"/>
            <a:ext cx="3784600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38003" y="4017930"/>
            <a:ext cx="436403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(1 2  3  4  5  6  7  8  9)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 (2  3  4  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  2 (3  4  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  2  3 (4  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  2  3  4 (5  6  7  8  9)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                    ... </a:t>
            </a:r>
          </a:p>
          <a:p>
            <a:pPr algn="ctr" eaLnBrk="1" hangingPunct="1"/>
            <a:r>
              <a:rPr lang="en-US" altLang="ko-KR" sz="1400" dirty="0">
                <a:latin typeface="Lucida Console" pitchFamily="49" charset="0"/>
              </a:rPr>
              <a:t>1  2  3  4  5  6  7  8  9 </a:t>
            </a:r>
          </a:p>
          <a:p>
            <a:pPr latinLnBrk="0"/>
            <a:endParaRPr lang="en-US" altLang="ko-KR" sz="14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85125" cy="4525963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대부분의 정렬 방법들은 레코드들을 비교함으로써 정렬 수행</a:t>
            </a:r>
          </a:p>
          <a:p>
            <a:pPr eaLnBrk="1" hangingPunct="1"/>
            <a:r>
              <a:rPr lang="ko-KR" altLang="en-US" b="1" dirty="0" smtClean="0">
                <a:latin typeface="Lucida Console" pitchFamily="49" charset="0"/>
              </a:rPr>
              <a:t>기수 정렬</a:t>
            </a:r>
            <a:r>
              <a:rPr lang="en-US" altLang="ko-KR" b="1" dirty="0" smtClean="0">
                <a:latin typeface="Lucida Console" pitchFamily="49" charset="0"/>
              </a:rPr>
              <a:t>(radix sort)</a:t>
            </a:r>
            <a:r>
              <a:rPr lang="ko-KR" altLang="en-US" b="1" dirty="0" smtClean="0">
                <a:latin typeface="Lucida Console" pitchFamily="49" charset="0"/>
              </a:rPr>
              <a:t>은 </a:t>
            </a:r>
            <a:r>
              <a:rPr lang="ko-KR" altLang="en-US" dirty="0" smtClean="0">
                <a:latin typeface="Lucida Console" pitchFamily="49" charset="0"/>
              </a:rPr>
              <a:t>레코드를 비교하지 않고 정렬 수행</a:t>
            </a:r>
          </a:p>
          <a:p>
            <a:pPr lvl="1" eaLnBrk="1" hangingPunct="1"/>
            <a:r>
              <a:rPr lang="ko-KR" altLang="en-US" dirty="0" smtClean="0">
                <a:latin typeface="Lucida Console" pitchFamily="49" charset="0"/>
              </a:rPr>
              <a:t>비교에 의한 정렬의 하한인 </a:t>
            </a:r>
            <a:r>
              <a:rPr lang="en-US" altLang="ko-KR" dirty="0" smtClean="0">
                <a:latin typeface="Lucida Console" pitchFamily="49" charset="0"/>
              </a:rPr>
              <a:t>O(n*log(n)) </a:t>
            </a:r>
            <a:r>
              <a:rPr lang="ko-KR" altLang="en-US" dirty="0" smtClean="0">
                <a:latin typeface="Lucida Console" pitchFamily="49" charset="0"/>
              </a:rPr>
              <a:t>보다 좋을 수 있음</a:t>
            </a:r>
            <a:r>
              <a:rPr lang="en-US" altLang="ko-KR" dirty="0" smtClean="0">
                <a:latin typeface="Lucida Console" pitchFamily="49" charset="0"/>
              </a:rPr>
              <a:t> </a:t>
            </a:r>
          </a:p>
          <a:p>
            <a:pPr lvl="1" eaLnBrk="1" hangingPunct="1"/>
            <a:r>
              <a:rPr lang="ko-KR" altLang="en-US" dirty="0" smtClean="0">
                <a:latin typeface="Lucida Console" pitchFamily="49" charset="0"/>
              </a:rPr>
              <a:t>기수 정렬은 </a:t>
            </a:r>
            <a:r>
              <a:rPr lang="en-US" altLang="ko-KR" dirty="0" smtClean="0">
                <a:latin typeface="Lucida Console" pitchFamily="49" charset="0"/>
              </a:rPr>
              <a:t>O(</a:t>
            </a:r>
            <a:r>
              <a:rPr lang="en-US" altLang="ko-KR" dirty="0" err="1" smtClean="0">
                <a:latin typeface="Lucida Console" pitchFamily="49" charset="0"/>
              </a:rPr>
              <a:t>dn</a:t>
            </a:r>
            <a:r>
              <a:rPr lang="en-US" altLang="ko-KR" dirty="0" smtClean="0">
                <a:latin typeface="Lucida Console" pitchFamily="49" charset="0"/>
              </a:rPr>
              <a:t>) </a:t>
            </a:r>
            <a:r>
              <a:rPr lang="ko-KR" altLang="en-US" dirty="0" smtClean="0">
                <a:latin typeface="Lucida Console" pitchFamily="49" charset="0"/>
              </a:rPr>
              <a:t>의 </a:t>
            </a:r>
            <a:r>
              <a:rPr lang="ko-KR" altLang="en-US" dirty="0" err="1" smtClean="0">
                <a:latin typeface="Lucida Console" pitchFamily="49" charset="0"/>
              </a:rPr>
              <a:t>시간적복잡도를</a:t>
            </a:r>
            <a:r>
              <a:rPr lang="ko-KR" altLang="en-US" dirty="0" smtClean="0">
                <a:latin typeface="Lucida Console" pitchFamily="49" charset="0"/>
              </a:rPr>
              <a:t> 가짐</a:t>
            </a:r>
            <a:r>
              <a:rPr lang="en-US" altLang="ko-KR" dirty="0" smtClean="0">
                <a:latin typeface="Lucida Console" pitchFamily="49" charset="0"/>
              </a:rPr>
              <a:t>(</a:t>
            </a:r>
            <a:r>
              <a:rPr lang="ko-KR" altLang="en-US" dirty="0" smtClean="0">
                <a:latin typeface="Lucida Console" pitchFamily="49" charset="0"/>
              </a:rPr>
              <a:t>대부분 </a:t>
            </a:r>
            <a:r>
              <a:rPr lang="en-US" altLang="ko-KR" dirty="0" smtClean="0">
                <a:latin typeface="Lucida Console" pitchFamily="49" charset="0"/>
              </a:rPr>
              <a:t>d&lt;10 </a:t>
            </a:r>
            <a:r>
              <a:rPr lang="ko-KR" altLang="en-US" dirty="0" smtClean="0">
                <a:latin typeface="Lucida Console" pitchFamily="49" charset="0"/>
              </a:rPr>
              <a:t>이하</a:t>
            </a:r>
            <a:r>
              <a:rPr lang="en-US" altLang="ko-KR" dirty="0" smtClean="0">
                <a:latin typeface="Lucida Console" pitchFamily="49" charset="0"/>
              </a:rPr>
              <a:t>)</a:t>
            </a:r>
            <a:endParaRPr lang="ko-KR" altLang="en-US" dirty="0" smtClean="0">
              <a:latin typeface="Lucida Console" pitchFamily="49" charset="0"/>
            </a:endParaRPr>
          </a:p>
          <a:p>
            <a:pPr eaLnBrk="1" hangingPunct="1"/>
            <a:r>
              <a:rPr lang="ko-KR" altLang="en-US" dirty="0" smtClean="0">
                <a:latin typeface="Lucida Console" pitchFamily="49" charset="0"/>
              </a:rPr>
              <a:t>기수 정렬의 단점</a:t>
            </a:r>
            <a:endParaRPr lang="en-US" altLang="ko-KR" dirty="0" smtClean="0">
              <a:latin typeface="Lucida Console" pitchFamily="49" charset="0"/>
            </a:endParaRPr>
          </a:p>
          <a:p>
            <a:pPr lvl="1" eaLnBrk="1" hangingPunct="1"/>
            <a:r>
              <a:rPr lang="ko-KR" altLang="en-US" dirty="0" smtClean="0">
                <a:latin typeface="Lucida Console" pitchFamily="49" charset="0"/>
              </a:rPr>
              <a:t>정렬할 수 있는 레코드의 타입 한정</a:t>
            </a:r>
            <a:r>
              <a:rPr lang="en-US" altLang="ko-KR" dirty="0" smtClean="0">
                <a:latin typeface="Lucida Console" pitchFamily="49" charset="0"/>
              </a:rPr>
              <a:t>(</a:t>
            </a:r>
            <a:r>
              <a:rPr lang="ko-KR" altLang="en-US" dirty="0" smtClean="0">
                <a:latin typeface="Lucida Console" pitchFamily="49" charset="0"/>
              </a:rPr>
              <a:t>실수</a:t>
            </a:r>
            <a:r>
              <a:rPr lang="en-US" altLang="ko-KR" dirty="0" smtClean="0">
                <a:latin typeface="Lucida Console" pitchFamily="49" charset="0"/>
              </a:rPr>
              <a:t>, </a:t>
            </a:r>
            <a:r>
              <a:rPr lang="ko-KR" altLang="en-US" dirty="0" smtClean="0">
                <a:latin typeface="Lucida Console" pitchFamily="49" charset="0"/>
              </a:rPr>
              <a:t>한글</a:t>
            </a:r>
            <a:r>
              <a:rPr lang="en-US" altLang="ko-KR" dirty="0" smtClean="0">
                <a:latin typeface="Lucida Console" pitchFamily="49" charset="0"/>
              </a:rPr>
              <a:t>, </a:t>
            </a:r>
            <a:r>
              <a:rPr lang="ko-KR" altLang="en-US" dirty="0" smtClean="0">
                <a:latin typeface="Lucida Console" pitchFamily="49" charset="0"/>
              </a:rPr>
              <a:t>한자</a:t>
            </a:r>
            <a:r>
              <a:rPr lang="en-US" altLang="ko-KR" dirty="0" smtClean="0">
                <a:latin typeface="Lucida Console" pitchFamily="49" charset="0"/>
              </a:rPr>
              <a:t> </a:t>
            </a:r>
            <a:r>
              <a:rPr lang="ko-KR" altLang="en-US" dirty="0" smtClean="0">
                <a:latin typeface="Lucida Console" pitchFamily="49" charset="0"/>
              </a:rPr>
              <a:t>등은 정렬 불가</a:t>
            </a:r>
            <a:r>
              <a:rPr lang="en-US" altLang="ko-KR" dirty="0" smtClean="0">
                <a:latin typeface="Lucida Console" pitchFamily="49" charset="0"/>
              </a:rPr>
              <a:t>)</a:t>
            </a:r>
          </a:p>
          <a:p>
            <a:pPr lvl="1" eaLnBrk="1" hangingPunct="1"/>
            <a:r>
              <a:rPr lang="ko-KR" altLang="en-US" dirty="0" smtClean="0">
                <a:latin typeface="Lucida Console" pitchFamily="49" charset="0"/>
              </a:rPr>
              <a:t>즉</a:t>
            </a:r>
            <a:r>
              <a:rPr lang="en-US" altLang="ko-KR" dirty="0" smtClean="0">
                <a:latin typeface="Lucida Console" pitchFamily="49" charset="0"/>
              </a:rPr>
              <a:t>, </a:t>
            </a:r>
            <a:r>
              <a:rPr lang="ko-KR" altLang="en-US" dirty="0" smtClean="0">
                <a:latin typeface="Lucida Console" pitchFamily="49" charset="0"/>
              </a:rPr>
              <a:t>레코드의 키들이 동일한 길이를 가지는 숫자나 단순 문자</a:t>
            </a:r>
            <a:r>
              <a:rPr lang="en-US" altLang="ko-KR" dirty="0" smtClean="0">
                <a:latin typeface="Lucida Console" pitchFamily="49" charset="0"/>
              </a:rPr>
              <a:t>(</a:t>
            </a:r>
            <a:r>
              <a:rPr lang="ko-KR" altLang="en-US" dirty="0" smtClean="0">
                <a:latin typeface="Lucida Console" pitchFamily="49" charset="0"/>
              </a:rPr>
              <a:t>알파벳 등</a:t>
            </a:r>
            <a:r>
              <a:rPr lang="en-US" altLang="ko-KR" dirty="0" smtClean="0">
                <a:latin typeface="Lucida Console" pitchFamily="49" charset="0"/>
              </a:rPr>
              <a:t>)</a:t>
            </a:r>
            <a:r>
              <a:rPr lang="ko-KR" altLang="en-US" dirty="0" smtClean="0">
                <a:latin typeface="Lucida Console" pitchFamily="49" charset="0"/>
              </a:rPr>
              <a:t>이어야만 함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  <a:r>
              <a:rPr lang="en-US" altLang="ko-KR" smtClean="0"/>
              <a:t>(Radix Sort)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1540" y="1403775"/>
            <a:ext cx="8229600" cy="4526280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smtClean="0"/>
              <a:t>한 자리 수 </a:t>
            </a:r>
            <a:r>
              <a:rPr lang="en-US" altLang="ko-KR" dirty="0"/>
              <a:t>(8, 2, 7, 3, 5)</a:t>
            </a:r>
            <a:r>
              <a:rPr lang="ko-KR" altLang="en-US" dirty="0"/>
              <a:t>의 </a:t>
            </a:r>
            <a:r>
              <a:rPr lang="ko-KR" altLang="en-US" dirty="0" smtClean="0"/>
              <a:t>기수 정렬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단순히 </a:t>
            </a:r>
            <a:r>
              <a:rPr lang="ko-KR" altLang="en-US" dirty="0" smtClean="0"/>
              <a:t>자리 수에 </a:t>
            </a:r>
            <a:r>
              <a:rPr lang="ko-KR" altLang="en-US" dirty="0"/>
              <a:t>따라 </a:t>
            </a:r>
            <a:r>
              <a:rPr lang="ko-KR" altLang="en-US" dirty="0" err="1"/>
              <a:t>버켓</a:t>
            </a:r>
            <a:r>
              <a:rPr lang="en-US" altLang="ko-KR" dirty="0"/>
              <a:t>(bucket)</a:t>
            </a:r>
            <a:r>
              <a:rPr lang="ko-KR" altLang="en-US" dirty="0"/>
              <a:t>에 넣었다가 꺼내면 </a:t>
            </a:r>
            <a:r>
              <a:rPr lang="ko-KR" altLang="en-US" dirty="0" smtClean="0"/>
              <a:t>정렬됨</a:t>
            </a:r>
            <a:endParaRPr lang="en-US" altLang="ko-KR" dirty="0" smtClean="0"/>
          </a:p>
          <a:p>
            <a:r>
              <a:rPr lang="ko-KR" altLang="en-US" dirty="0" smtClean="0"/>
              <a:t>해당하는 것을 넣음 </a:t>
            </a:r>
            <a:r>
              <a:rPr lang="en-US" altLang="ko-KR" dirty="0" smtClean="0">
                <a:sym typeface="Wingdings" panose="05000000000000000000" pitchFamily="2" charset="2"/>
              </a:rPr>
              <a:t>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  <a:endParaRPr lang="en-US" altLang="ko-KR" smtClean="0"/>
          </a:p>
        </p:txBody>
      </p:sp>
      <p:sp>
        <p:nvSpPr>
          <p:cNvPr id="44035" name="Rectangle 8"/>
          <p:cNvSpPr>
            <a:spLocks noChangeArrowheads="1"/>
          </p:cNvSpPr>
          <p:nvPr/>
        </p:nvSpPr>
        <p:spPr bwMode="auto">
          <a:xfrm>
            <a:off x="746125" y="1314450"/>
            <a:ext cx="77406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ko-KR" altLang="en-US" dirty="0">
              <a:latin typeface="Lucida Console" pitchFamily="49" charset="0"/>
              <a:ea typeface="HY엽서M" pitchFamily="18" charset="-127"/>
            </a:endParaRP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674" y="2483894"/>
            <a:ext cx="5228807" cy="38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9513"/>
            <a:ext cx="8229600" cy="8096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ko-KR" altLang="en-US" dirty="0" smtClean="0"/>
              <a:t>만약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자리수이면</a:t>
            </a:r>
            <a:r>
              <a:rPr lang="en-US" altLang="ko-KR" dirty="0" smtClean="0"/>
              <a:t>? (28, 93, 39, 81, 62, 72, 38, 26) </a:t>
            </a:r>
          </a:p>
          <a:p>
            <a:pPr eaLnBrk="1" hangingPunct="1"/>
            <a:r>
              <a:rPr lang="ko-KR" altLang="en-US" dirty="0" smtClean="0"/>
              <a:t>낮은 자리수로 먼저 분류한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일의 자리를 먼저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순서대로 읽어서 다시 높은 자리수로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십의 자리 비교 中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2147077"/>
            <a:ext cx="7470830" cy="398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3879050"/>
            <a:ext cx="8229600" cy="244859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버켓은</a:t>
            </a:r>
            <a:r>
              <a:rPr lang="ko-KR" altLang="en-US" dirty="0"/>
              <a:t> 큐로 구현</a:t>
            </a:r>
          </a:p>
          <a:p>
            <a:r>
              <a:rPr lang="ko-KR" altLang="en-US" dirty="0" err="1"/>
              <a:t>버켓의</a:t>
            </a:r>
            <a:r>
              <a:rPr lang="ko-KR" altLang="en-US" dirty="0"/>
              <a:t> 개수는 키의 표현 방법과 밀접한 관계</a:t>
            </a:r>
          </a:p>
          <a:p>
            <a:pPr lvl="1"/>
            <a:r>
              <a:rPr lang="ko-KR" altLang="en-US" dirty="0"/>
              <a:t>이진법을 사용한다면 </a:t>
            </a:r>
            <a:r>
              <a:rPr lang="ko-KR" altLang="en-US" dirty="0" err="1"/>
              <a:t>버켓은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알파벳 문자를 사용한다면 </a:t>
            </a:r>
            <a:r>
              <a:rPr lang="ko-KR" altLang="en-US" dirty="0" err="1"/>
              <a:t>버켓은</a:t>
            </a:r>
            <a:r>
              <a:rPr lang="ko-KR" altLang="en-US" dirty="0"/>
              <a:t> </a:t>
            </a:r>
            <a:r>
              <a:rPr lang="en-US" altLang="ko-KR" dirty="0"/>
              <a:t>26</a:t>
            </a:r>
            <a:r>
              <a:rPr lang="ko-KR" altLang="en-US" dirty="0"/>
              <a:t>개</a:t>
            </a:r>
          </a:p>
          <a:p>
            <a:pPr lvl="1"/>
            <a:r>
              <a:rPr lang="ko-KR" altLang="en-US" dirty="0"/>
              <a:t>십진법을 사용한다면 </a:t>
            </a:r>
            <a:r>
              <a:rPr lang="ko-KR" altLang="en-US" dirty="0" err="1"/>
              <a:t>버켓은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)32</a:t>
            </a:r>
            <a:r>
              <a:rPr lang="ko-KR" altLang="en-US" dirty="0"/>
              <a:t>비트의 정수의 경우</a:t>
            </a:r>
            <a:r>
              <a:rPr lang="en-US" altLang="ko-KR" dirty="0"/>
              <a:t>, 8</a:t>
            </a:r>
            <a:r>
              <a:rPr lang="ko-KR" altLang="en-US" dirty="0"/>
              <a:t>비트씩 나누면 </a:t>
            </a:r>
            <a:r>
              <a:rPr lang="en-US" altLang="ko-KR" dirty="0"/>
              <a:t>-&gt;  </a:t>
            </a:r>
            <a:r>
              <a:rPr lang="ko-KR" altLang="en-US" dirty="0" err="1"/>
              <a:t>버켓은</a:t>
            </a:r>
            <a:r>
              <a:rPr lang="ko-KR" altLang="en-US" dirty="0"/>
              <a:t>  </a:t>
            </a:r>
            <a:r>
              <a:rPr lang="en-US" altLang="ko-KR" dirty="0"/>
              <a:t>256</a:t>
            </a:r>
            <a:r>
              <a:rPr lang="ko-KR" altLang="en-US" dirty="0"/>
              <a:t>개로 늘어남</a:t>
            </a:r>
            <a:r>
              <a:rPr lang="en-US" altLang="ko-KR" dirty="0"/>
              <a:t>. </a:t>
            </a:r>
            <a:r>
              <a:rPr lang="ko-KR" altLang="en-US" dirty="0"/>
              <a:t>대신 필요한 패스의 수는 </a:t>
            </a:r>
            <a:r>
              <a:rPr lang="en-US" altLang="ko-KR" dirty="0"/>
              <a:t>4</a:t>
            </a:r>
            <a:r>
              <a:rPr lang="ko-KR" altLang="en-US" dirty="0"/>
              <a:t>로 줄어듦</a:t>
            </a:r>
            <a:r>
              <a:rPr lang="en-US" altLang="ko-KR" dirty="0"/>
              <a:t>. 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알고리즘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746125" y="1223963"/>
            <a:ext cx="7470775" cy="233362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+mn-lt"/>
              </a:rPr>
              <a:t>RadixSort(list, n):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+mn-lt"/>
              </a:rPr>
              <a:t/>
            </a:r>
            <a:br>
              <a:rPr lang="en-US" altLang="ko-KR" sz="1400">
                <a:latin typeface="+mn-lt"/>
              </a:rPr>
            </a:br>
            <a:endParaRPr lang="en-US" altLang="ko-KR" sz="1400">
              <a:latin typeface="+mn-lt"/>
            </a:endParaRP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+mn-lt"/>
              </a:rPr>
              <a:t>for d←LSD</a:t>
            </a:r>
            <a:r>
              <a:rPr lang="ko-KR" altLang="en-US" sz="1400">
                <a:latin typeface="+mn-lt"/>
              </a:rPr>
              <a:t>의 위치 </a:t>
            </a:r>
            <a:r>
              <a:rPr lang="en-US" altLang="ko-KR" sz="1400">
                <a:latin typeface="+mn-lt"/>
              </a:rPr>
              <a:t>to MSD</a:t>
            </a:r>
            <a:r>
              <a:rPr lang="ko-KR" altLang="en-US" sz="1400">
                <a:latin typeface="+mn-lt"/>
              </a:rPr>
              <a:t>의 위치 </a:t>
            </a:r>
            <a:r>
              <a:rPr lang="en-US" altLang="ko-KR" sz="1400">
                <a:latin typeface="+mn-lt"/>
              </a:rPr>
              <a:t>do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+mn-lt"/>
              </a:rPr>
              <a:t>{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+mn-lt"/>
              </a:rPr>
              <a:t>  d</a:t>
            </a:r>
            <a:r>
              <a:rPr lang="ko-KR" altLang="en-US" sz="1400">
                <a:latin typeface="+mn-lt"/>
              </a:rPr>
              <a:t>번째 자릿수에 따라 </a:t>
            </a:r>
            <a:r>
              <a:rPr lang="en-US" altLang="ko-KR" sz="1400">
                <a:latin typeface="+mn-lt"/>
              </a:rPr>
              <a:t>0</a:t>
            </a:r>
            <a:r>
              <a:rPr lang="ko-KR" altLang="en-US" sz="1400">
                <a:latin typeface="+mn-lt"/>
              </a:rPr>
              <a:t>번부터 </a:t>
            </a:r>
            <a:r>
              <a:rPr lang="en-US" altLang="ko-KR" sz="1400">
                <a:latin typeface="+mn-lt"/>
              </a:rPr>
              <a:t>9</a:t>
            </a:r>
            <a:r>
              <a:rPr lang="ko-KR" altLang="en-US" sz="1400">
                <a:latin typeface="+mn-lt"/>
              </a:rPr>
              <a:t>번 버켓에 넣는다</a:t>
            </a:r>
            <a:r>
              <a:rPr lang="en-US" altLang="ko-KR" sz="140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+mn-lt"/>
              </a:rPr>
              <a:t>  </a:t>
            </a:r>
            <a:r>
              <a:rPr lang="ko-KR" altLang="en-US" sz="1400">
                <a:latin typeface="+mn-lt"/>
              </a:rPr>
              <a:t>버켓에서 숫자들을 순차적으로 읽어서 하나의 리스트로 합친다</a:t>
            </a:r>
            <a:r>
              <a:rPr lang="en-US" altLang="ko-KR" sz="1400">
                <a:latin typeface="+mn-lt"/>
              </a:rPr>
              <a:t>.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+mn-lt"/>
              </a:rPr>
              <a:t>  d++; </a:t>
            </a:r>
          </a:p>
          <a:p>
            <a:pPr eaLnBrk="1" fontAlgn="t" hangingPunct="1">
              <a:spcBef>
                <a:spcPct val="20000"/>
              </a:spcBef>
              <a:buClr>
                <a:srgbClr val="FF3300"/>
              </a:buClr>
            </a:pPr>
            <a:r>
              <a:rPr lang="en-US" altLang="ko-KR" sz="1400">
                <a:latin typeface="+mn-lt"/>
              </a:rPr>
              <a:t>} 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792163" y="3698875"/>
            <a:ext cx="738028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</a:pPr>
            <a:endParaRPr lang="en-US" altLang="ko-KR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프로그램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657225" y="1449388"/>
            <a:ext cx="7920038" cy="44005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+mn-lt"/>
              </a:rPr>
              <a:t>// </a:t>
            </a:r>
            <a:r>
              <a:rPr lang="en-US" altLang="ko-KR" sz="1100">
                <a:latin typeface="+mn-lt"/>
              </a:rPr>
              <a:t>6</a:t>
            </a:r>
            <a:r>
              <a:rPr lang="ko-KR" altLang="en-US" sz="1100">
                <a:latin typeface="+mn-lt"/>
              </a:rPr>
              <a:t>장의 큐 소스를 여기에</a:t>
            </a:r>
            <a:r>
              <a:rPr lang="en-US" altLang="ko-KR" sz="1100">
                <a:latin typeface="+mn-lt"/>
              </a:rPr>
              <a:t>...</a:t>
            </a:r>
          </a:p>
          <a:p>
            <a:pPr eaLnBrk="1" hangingPunct="1"/>
            <a:r>
              <a:rPr lang="en-US" altLang="ko-KR" sz="1400">
                <a:latin typeface="+mn-lt"/>
              </a:rPr>
              <a:t>#define BUCKETS 10</a:t>
            </a:r>
          </a:p>
          <a:p>
            <a:pPr eaLnBrk="1" hangingPunct="1"/>
            <a:r>
              <a:rPr lang="en-US" altLang="ko-KR" sz="1400">
                <a:latin typeface="+mn-lt"/>
              </a:rPr>
              <a:t>#define DIGITS 4</a:t>
            </a:r>
          </a:p>
          <a:p>
            <a:pPr eaLnBrk="1" hangingPunct="1"/>
            <a:r>
              <a:rPr lang="fr-FR" altLang="ko-KR" sz="1400">
                <a:latin typeface="+mn-lt"/>
              </a:rPr>
              <a:t>void radix_sort(int list[], int n)</a:t>
            </a:r>
          </a:p>
          <a:p>
            <a:pPr eaLnBrk="1" hangingPunct="1"/>
            <a:r>
              <a:rPr lang="en-US" altLang="ko-KR" sz="1400">
                <a:latin typeface="+mn-lt"/>
              </a:rPr>
              <a:t>{</a:t>
            </a:r>
          </a:p>
          <a:p>
            <a:pPr eaLnBrk="1" hangingPunct="1"/>
            <a:r>
              <a:rPr lang="en-US" altLang="ko-KR" sz="1400">
                <a:latin typeface="+mn-lt"/>
              </a:rPr>
              <a:t>int i, b, d, factor=1;</a:t>
            </a:r>
          </a:p>
          <a:p>
            <a:pPr eaLnBrk="1" hangingPunct="1"/>
            <a:r>
              <a:rPr lang="en-US" altLang="ko-KR" sz="1400">
                <a:latin typeface="+mn-lt"/>
              </a:rPr>
              <a:t>QueueType queues[BUCKETS];</a:t>
            </a:r>
          </a:p>
          <a:p>
            <a:pPr eaLnBrk="1" hangingPunct="1"/>
            <a:endParaRPr lang="en-US" altLang="ko-KR" sz="1400">
              <a:latin typeface="+mn-lt"/>
            </a:endParaRPr>
          </a:p>
          <a:p>
            <a:pPr eaLnBrk="1" hangingPunct="1"/>
            <a:r>
              <a:rPr lang="en-US" altLang="ko-KR" sz="1400">
                <a:latin typeface="+mn-lt"/>
              </a:rPr>
              <a:t>   for(b=0;b&lt;BUCKETS;b++) init(&amp;queues[b]);	// </a:t>
            </a:r>
            <a:r>
              <a:rPr lang="ko-KR" altLang="en-US" sz="1100">
                <a:latin typeface="+mn-lt"/>
              </a:rPr>
              <a:t>큐들의 초기화</a:t>
            </a:r>
          </a:p>
          <a:p>
            <a:pPr eaLnBrk="1" hangingPunct="1"/>
            <a:endParaRPr lang="en-US" altLang="ko-KR" sz="1400">
              <a:latin typeface="+mn-lt"/>
            </a:endParaRPr>
          </a:p>
          <a:p>
            <a:pPr eaLnBrk="1" hangingPunct="1"/>
            <a:r>
              <a:rPr lang="en-US" altLang="ko-KR" sz="1400">
                <a:latin typeface="+mn-lt"/>
              </a:rPr>
              <a:t>   for(d=0; d&lt;DIGITS; d++){</a:t>
            </a:r>
          </a:p>
          <a:p>
            <a:pPr eaLnBrk="1" hangingPunct="1"/>
            <a:r>
              <a:rPr lang="en-US" altLang="ko-KR" sz="1400">
                <a:latin typeface="+mn-lt"/>
              </a:rPr>
              <a:t>      for(i=0;i&lt;n;i++)				// </a:t>
            </a:r>
            <a:r>
              <a:rPr lang="ko-KR" altLang="en-US" sz="1100">
                <a:latin typeface="+mn-lt"/>
              </a:rPr>
              <a:t>데이터들을 자리수에 따라 큐에 입력</a:t>
            </a:r>
          </a:p>
          <a:p>
            <a:pPr eaLnBrk="1" hangingPunct="1"/>
            <a:r>
              <a:rPr lang="pt-BR" altLang="ko-KR" sz="1400">
                <a:latin typeface="+mn-lt"/>
              </a:rPr>
              <a:t>          enqueue( &amp;queues[(list[i]/factor)%10], list[i]);</a:t>
            </a:r>
          </a:p>
          <a:p>
            <a:pPr eaLnBrk="1" hangingPunct="1"/>
            <a:endParaRPr lang="pt-BR" altLang="ko-KR" sz="1400">
              <a:latin typeface="+mn-lt"/>
            </a:endParaRPr>
          </a:p>
          <a:p>
            <a:pPr eaLnBrk="1" hangingPunct="1"/>
            <a:r>
              <a:rPr lang="en-US" altLang="ko-KR" sz="1400">
                <a:latin typeface="+mn-lt"/>
              </a:rPr>
              <a:t>      for(b=i=0;b&lt;BUCKETS;b++)			// </a:t>
            </a:r>
            <a:r>
              <a:rPr lang="ko-KR" altLang="en-US" sz="1100">
                <a:latin typeface="+mn-lt"/>
              </a:rPr>
              <a:t>버켓에서 꺼내어 </a:t>
            </a:r>
            <a:r>
              <a:rPr lang="en-US" altLang="ko-KR" sz="1100">
                <a:latin typeface="+mn-lt"/>
              </a:rPr>
              <a:t>list</a:t>
            </a:r>
            <a:r>
              <a:rPr lang="ko-KR" altLang="en-US" sz="1100">
                <a:latin typeface="+mn-lt"/>
              </a:rPr>
              <a:t>로 합친다</a:t>
            </a:r>
            <a:r>
              <a:rPr lang="en-US" altLang="ko-KR" sz="1100">
                <a:latin typeface="+mn-lt"/>
              </a:rPr>
              <a:t>.</a:t>
            </a:r>
          </a:p>
          <a:p>
            <a:pPr eaLnBrk="1" hangingPunct="1"/>
            <a:r>
              <a:rPr lang="en-US" altLang="ko-KR" sz="1400">
                <a:latin typeface="+mn-lt"/>
              </a:rPr>
              <a:t>          while( !is_empty(&amp;queues[b]) )</a:t>
            </a:r>
          </a:p>
          <a:p>
            <a:pPr eaLnBrk="1" hangingPunct="1"/>
            <a:r>
              <a:rPr lang="en-US" altLang="ko-KR" sz="1400">
                <a:latin typeface="+mn-lt"/>
              </a:rPr>
              <a:t>              list[i++] = dequeue(&amp;queues[b]);</a:t>
            </a:r>
          </a:p>
          <a:p>
            <a:pPr eaLnBrk="1" hangingPunct="1"/>
            <a:r>
              <a:rPr lang="en-US" altLang="ko-KR" sz="1400">
                <a:latin typeface="+mn-lt"/>
              </a:rPr>
              <a:t>      factor *= 10;				// </a:t>
            </a:r>
            <a:r>
              <a:rPr lang="ko-KR" altLang="en-US" sz="1100">
                <a:latin typeface="+mn-lt"/>
              </a:rPr>
              <a:t>그 다음 자리수로 간다</a:t>
            </a:r>
            <a:r>
              <a:rPr lang="en-US" altLang="ko-KR" sz="1100">
                <a:latin typeface="+mn-lt"/>
              </a:rPr>
              <a:t>.</a:t>
            </a:r>
          </a:p>
          <a:p>
            <a:pPr eaLnBrk="1" hangingPunct="1"/>
            <a:r>
              <a:rPr lang="en-US" altLang="ko-KR" sz="1400">
                <a:latin typeface="+mn-lt"/>
              </a:rPr>
              <a:t>   }</a:t>
            </a:r>
          </a:p>
          <a:p>
            <a:pPr eaLnBrk="1" hangingPunct="1"/>
            <a:r>
              <a:rPr lang="en-US" altLang="ko-KR" sz="1400">
                <a:latin typeface="+mn-lt"/>
              </a:rPr>
              <a:t>}</a:t>
            </a:r>
            <a:endParaRPr lang="en-US" altLang="ko-KR" sz="1400">
              <a:latin typeface="+mn-lt"/>
              <a:ea typeface="HY엽서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Clr>
                <a:srgbClr val="EBA9D0"/>
              </a:buClr>
            </a:pPr>
            <a:r>
              <a:rPr lang="en-US" altLang="ko-KR" smtClean="0">
                <a:solidFill>
                  <a:srgbClr val="000000"/>
                </a:solidFill>
                <a:latin typeface="Lucida Console" pitchFamily="49" charset="0"/>
              </a:rPr>
              <a:t>n</a:t>
            </a:r>
            <a:r>
              <a:rPr lang="ko-KR" altLang="en-US" smtClean="0">
                <a:solidFill>
                  <a:srgbClr val="000000"/>
                </a:solidFill>
                <a:latin typeface="Lucida Console" pitchFamily="49" charset="0"/>
              </a:rPr>
              <a:t>개의 레코드</a:t>
            </a:r>
            <a:r>
              <a:rPr lang="en-US" altLang="ko-KR" smtClean="0">
                <a:solidFill>
                  <a:srgbClr val="000000"/>
                </a:solidFill>
                <a:latin typeface="Lucida Console" pitchFamily="49" charset="0"/>
              </a:rPr>
              <a:t>, d</a:t>
            </a:r>
            <a:r>
              <a:rPr lang="ko-KR" altLang="en-US" smtClean="0">
                <a:solidFill>
                  <a:srgbClr val="000000"/>
                </a:solidFill>
                <a:latin typeface="Lucida Console" pitchFamily="49" charset="0"/>
              </a:rPr>
              <a:t>개의 자릿수로 이루어진 키를 기수 정렬할 경우</a:t>
            </a:r>
            <a:endParaRPr lang="en-US" altLang="ko-KR" sz="1600" smtClean="0">
              <a:latin typeface="Lucida Console" pitchFamily="49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latin typeface="Lucida Console" pitchFamily="49" charset="0"/>
              </a:rPr>
              <a:t>메인 루프는 자릿수 </a:t>
            </a:r>
            <a:r>
              <a:rPr lang="en-US" altLang="ko-KR" smtClean="0">
                <a:latin typeface="Lucida Console" pitchFamily="49" charset="0"/>
              </a:rPr>
              <a:t>d</a:t>
            </a:r>
            <a:r>
              <a:rPr lang="ko-KR" altLang="en-US" smtClean="0">
                <a:latin typeface="Lucida Console" pitchFamily="49" charset="0"/>
              </a:rPr>
              <a:t>번</a:t>
            </a:r>
            <a:r>
              <a:rPr lang="en-US" altLang="ko-KR" smtClean="0">
                <a:latin typeface="Lucida Console" pitchFamily="49" charset="0"/>
              </a:rPr>
              <a:t> </a:t>
            </a:r>
            <a:r>
              <a:rPr lang="ko-KR" altLang="en-US" smtClean="0">
                <a:latin typeface="Lucida Console" pitchFamily="49" charset="0"/>
              </a:rPr>
              <a:t>반복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latin typeface="Lucida Console" pitchFamily="49" charset="0"/>
              </a:rPr>
              <a:t>큐에 </a:t>
            </a:r>
            <a:r>
              <a:rPr lang="en-US" altLang="ko-KR" smtClean="0">
                <a:latin typeface="Lucida Console" pitchFamily="49" charset="0"/>
              </a:rPr>
              <a:t>n</a:t>
            </a:r>
            <a:r>
              <a:rPr lang="ko-KR" altLang="en-US" smtClean="0">
                <a:latin typeface="Lucida Console" pitchFamily="49" charset="0"/>
              </a:rPr>
              <a:t>개 레코드</a:t>
            </a:r>
            <a:r>
              <a:rPr lang="en-US" altLang="ko-KR" smtClean="0">
                <a:latin typeface="Lucida Console" pitchFamily="49" charset="0"/>
              </a:rPr>
              <a:t> </a:t>
            </a:r>
            <a:r>
              <a:rPr lang="ko-KR" altLang="en-US" smtClean="0">
                <a:latin typeface="Lucida Console" pitchFamily="49" charset="0"/>
              </a:rPr>
              <a:t>입력 수행</a:t>
            </a:r>
            <a:endParaRPr lang="en-US" altLang="ko-KR" smtClean="0">
              <a:latin typeface="Lucida Console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mtClean="0">
                <a:latin typeface="Lucida Console" pitchFamily="49" charset="0"/>
              </a:rPr>
              <a:t>O(dn) </a:t>
            </a:r>
            <a:r>
              <a:rPr lang="ko-KR" altLang="en-US" smtClean="0">
                <a:latin typeface="Lucida Console" pitchFamily="49" charset="0"/>
              </a:rPr>
              <a:t>의 시간적 복잡도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>
                <a:latin typeface="Lucida Console" pitchFamily="49" charset="0"/>
              </a:rPr>
              <a:t>키의 자릿수 </a:t>
            </a:r>
            <a:r>
              <a:rPr lang="en-US" altLang="ko-KR" smtClean="0">
                <a:latin typeface="Lucida Console" pitchFamily="49" charset="0"/>
              </a:rPr>
              <a:t>d</a:t>
            </a:r>
            <a:r>
              <a:rPr lang="ko-KR" altLang="en-US" smtClean="0">
                <a:latin typeface="Lucida Console" pitchFamily="49" charset="0"/>
              </a:rPr>
              <a:t>는 </a:t>
            </a:r>
            <a:r>
              <a:rPr lang="en-US" altLang="ko-KR" smtClean="0">
                <a:latin typeface="Lucida Console" pitchFamily="49" charset="0"/>
              </a:rPr>
              <a:t>10 </a:t>
            </a:r>
            <a:r>
              <a:rPr lang="ko-KR" altLang="en-US" smtClean="0">
                <a:latin typeface="Lucida Console" pitchFamily="49" charset="0"/>
              </a:rPr>
              <a:t>이하의 작은 수이므로 빠른 정렬임</a:t>
            </a:r>
            <a:endParaRPr lang="en-US" altLang="ko-KR" smtClean="0">
              <a:latin typeface="Lucida Console" pitchFamily="49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mtClean="0">
                <a:latin typeface="Lucida Console" pitchFamily="49" charset="0"/>
              </a:rPr>
              <a:t>실수</a:t>
            </a:r>
            <a:r>
              <a:rPr lang="en-US" altLang="ko-KR" smtClean="0">
                <a:latin typeface="Lucida Console" pitchFamily="49" charset="0"/>
              </a:rPr>
              <a:t>, </a:t>
            </a:r>
            <a:r>
              <a:rPr lang="ko-KR" altLang="en-US" smtClean="0">
                <a:latin typeface="Lucida Console" pitchFamily="49" charset="0"/>
              </a:rPr>
              <a:t>한글</a:t>
            </a:r>
            <a:r>
              <a:rPr lang="en-US" altLang="ko-KR" smtClean="0">
                <a:latin typeface="Lucida Console" pitchFamily="49" charset="0"/>
              </a:rPr>
              <a:t>, </a:t>
            </a:r>
            <a:r>
              <a:rPr lang="ko-KR" altLang="en-US" smtClean="0">
                <a:latin typeface="Lucida Console" pitchFamily="49" charset="0"/>
              </a:rPr>
              <a:t>한자로 이루어진 키는 정렬 못함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기수정렬 복잡도 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알고리즘의 비교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6" name="Rectangle 262"/>
          <p:cNvSpPr>
            <a:spLocks noChangeArrowheads="1"/>
          </p:cNvSpPr>
          <p:nvPr/>
        </p:nvSpPr>
        <p:spPr bwMode="auto">
          <a:xfrm>
            <a:off x="0" y="5181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9157" name="AutoShape 12" descr="PICFE"/>
          <p:cNvSpPr>
            <a:spLocks noChangeAspect="1" noChangeArrowheads="1"/>
          </p:cNvSpPr>
          <p:nvPr/>
        </p:nvSpPr>
        <p:spPr bwMode="auto">
          <a:xfrm>
            <a:off x="809625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8" name="AutoShape 14" descr="PICFF"/>
          <p:cNvSpPr>
            <a:spLocks noChangeAspect="1" noChangeArrowheads="1"/>
          </p:cNvSpPr>
          <p:nvPr/>
        </p:nvSpPr>
        <p:spPr bwMode="auto">
          <a:xfrm>
            <a:off x="1612900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9" name="AutoShape 16" descr="PIC100"/>
          <p:cNvSpPr>
            <a:spLocks noChangeAspect="1" noChangeArrowheads="1"/>
          </p:cNvSpPr>
          <p:nvPr/>
        </p:nvSpPr>
        <p:spPr bwMode="auto">
          <a:xfrm>
            <a:off x="2416175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0" name="AutoShape 19" descr="PIC101"/>
          <p:cNvSpPr>
            <a:spLocks noChangeAspect="1" noChangeArrowheads="1"/>
          </p:cNvSpPr>
          <p:nvPr/>
        </p:nvSpPr>
        <p:spPr bwMode="auto">
          <a:xfrm>
            <a:off x="809625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1" name="AutoShape 21" descr="PIC102"/>
          <p:cNvSpPr>
            <a:spLocks noChangeAspect="1" noChangeArrowheads="1"/>
          </p:cNvSpPr>
          <p:nvPr/>
        </p:nvSpPr>
        <p:spPr bwMode="auto">
          <a:xfrm>
            <a:off x="1612900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2" name="AutoShape 23" descr="PIC103"/>
          <p:cNvSpPr>
            <a:spLocks noChangeAspect="1" noChangeArrowheads="1"/>
          </p:cNvSpPr>
          <p:nvPr/>
        </p:nvSpPr>
        <p:spPr bwMode="auto">
          <a:xfrm>
            <a:off x="2416175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3" name="AutoShape 26" descr="PIC104"/>
          <p:cNvSpPr>
            <a:spLocks noChangeAspect="1" noChangeArrowheads="1"/>
          </p:cNvSpPr>
          <p:nvPr/>
        </p:nvSpPr>
        <p:spPr bwMode="auto">
          <a:xfrm>
            <a:off x="809625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4" name="AutoShape 28" descr="PIC105"/>
          <p:cNvSpPr>
            <a:spLocks noChangeAspect="1" noChangeArrowheads="1"/>
          </p:cNvSpPr>
          <p:nvPr/>
        </p:nvSpPr>
        <p:spPr bwMode="auto">
          <a:xfrm>
            <a:off x="1612900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5" name="AutoShape 30" descr="PIC106"/>
          <p:cNvSpPr>
            <a:spLocks noChangeAspect="1" noChangeArrowheads="1"/>
          </p:cNvSpPr>
          <p:nvPr/>
        </p:nvSpPr>
        <p:spPr bwMode="auto">
          <a:xfrm>
            <a:off x="2416175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6" name="AutoShape 33" descr="PIC107"/>
          <p:cNvSpPr>
            <a:spLocks noChangeAspect="1" noChangeArrowheads="1"/>
          </p:cNvSpPr>
          <p:nvPr/>
        </p:nvSpPr>
        <p:spPr bwMode="auto">
          <a:xfrm>
            <a:off x="809625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7" name="AutoShape 35" descr="PIC108"/>
          <p:cNvSpPr>
            <a:spLocks noChangeAspect="1" noChangeArrowheads="1"/>
          </p:cNvSpPr>
          <p:nvPr/>
        </p:nvSpPr>
        <p:spPr bwMode="auto">
          <a:xfrm>
            <a:off x="1612900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8" name="AutoShape 37" descr="PIC109"/>
          <p:cNvSpPr>
            <a:spLocks noChangeAspect="1" noChangeArrowheads="1"/>
          </p:cNvSpPr>
          <p:nvPr/>
        </p:nvSpPr>
        <p:spPr bwMode="auto">
          <a:xfrm>
            <a:off x="2416175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9" name="AutoShape 40" descr="PIC10A"/>
          <p:cNvSpPr>
            <a:spLocks noChangeAspect="1" noChangeArrowheads="1"/>
          </p:cNvSpPr>
          <p:nvPr/>
        </p:nvSpPr>
        <p:spPr bwMode="auto">
          <a:xfrm>
            <a:off x="809625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0" name="AutoShape 42" descr="PIC10B"/>
          <p:cNvSpPr>
            <a:spLocks noChangeAspect="1" noChangeArrowheads="1"/>
          </p:cNvSpPr>
          <p:nvPr/>
        </p:nvSpPr>
        <p:spPr bwMode="auto">
          <a:xfrm>
            <a:off x="1612900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1" name="AutoShape 44" descr="PIC10C"/>
          <p:cNvSpPr>
            <a:spLocks noChangeAspect="1" noChangeArrowheads="1"/>
          </p:cNvSpPr>
          <p:nvPr/>
        </p:nvSpPr>
        <p:spPr bwMode="auto">
          <a:xfrm>
            <a:off x="2416175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2" name="AutoShape 47" descr="PIC10D"/>
          <p:cNvSpPr>
            <a:spLocks noChangeAspect="1" noChangeArrowheads="1"/>
          </p:cNvSpPr>
          <p:nvPr/>
        </p:nvSpPr>
        <p:spPr bwMode="auto">
          <a:xfrm>
            <a:off x="809625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3" name="AutoShape 49" descr="PIC10E"/>
          <p:cNvSpPr>
            <a:spLocks noChangeAspect="1" noChangeArrowheads="1"/>
          </p:cNvSpPr>
          <p:nvPr/>
        </p:nvSpPr>
        <p:spPr bwMode="auto">
          <a:xfrm>
            <a:off x="1612900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4" name="AutoShape 51" descr="PIC10F"/>
          <p:cNvSpPr>
            <a:spLocks noChangeAspect="1" noChangeArrowheads="1"/>
          </p:cNvSpPr>
          <p:nvPr/>
        </p:nvSpPr>
        <p:spPr bwMode="auto">
          <a:xfrm>
            <a:off x="2416175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5" name="AutoShape 54" descr="PIC110"/>
          <p:cNvSpPr>
            <a:spLocks noChangeAspect="1" noChangeArrowheads="1"/>
          </p:cNvSpPr>
          <p:nvPr/>
        </p:nvSpPr>
        <p:spPr bwMode="auto">
          <a:xfrm>
            <a:off x="809625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6" name="AutoShape 56" descr="PIC111"/>
          <p:cNvSpPr>
            <a:spLocks noChangeAspect="1" noChangeArrowheads="1"/>
          </p:cNvSpPr>
          <p:nvPr/>
        </p:nvSpPr>
        <p:spPr bwMode="auto">
          <a:xfrm>
            <a:off x="1612900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7" name="AutoShape 58" descr="PIC112"/>
          <p:cNvSpPr>
            <a:spLocks noChangeAspect="1" noChangeArrowheads="1"/>
          </p:cNvSpPr>
          <p:nvPr/>
        </p:nvSpPr>
        <p:spPr bwMode="auto">
          <a:xfrm>
            <a:off x="2416175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8" name="AutoShape 61" descr="PIC113"/>
          <p:cNvSpPr>
            <a:spLocks noChangeAspect="1" noChangeArrowheads="1"/>
          </p:cNvSpPr>
          <p:nvPr/>
        </p:nvSpPr>
        <p:spPr bwMode="auto">
          <a:xfrm>
            <a:off x="809625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9" name="AutoShape 63" descr="PIC114"/>
          <p:cNvSpPr>
            <a:spLocks noChangeAspect="1" noChangeArrowheads="1"/>
          </p:cNvSpPr>
          <p:nvPr/>
        </p:nvSpPr>
        <p:spPr bwMode="auto">
          <a:xfrm>
            <a:off x="1612900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80" name="AutoShape 65" descr="PIC115"/>
          <p:cNvSpPr>
            <a:spLocks noChangeAspect="1" noChangeArrowheads="1"/>
          </p:cNvSpPr>
          <p:nvPr/>
        </p:nvSpPr>
        <p:spPr bwMode="auto">
          <a:xfrm>
            <a:off x="2416175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9181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98650"/>
            <a:ext cx="8215313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1610" y="5409220"/>
            <a:ext cx="486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기수가 좋아 보이긴 한데 데이터 제약 받는다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 혼자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등등 불가능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630"/>
            <a:ext cx="8229600" cy="114300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정렬 알고리즘의 실험 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정수 </a:t>
            </a:r>
            <a:r>
              <a:rPr lang="en-US" altLang="ko-KR" dirty="0" smtClean="0"/>
              <a:t>60,000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0" name="Rectangle 262"/>
          <p:cNvSpPr>
            <a:spLocks noChangeArrowheads="1"/>
          </p:cNvSpPr>
          <p:nvPr/>
        </p:nvSpPr>
        <p:spPr bwMode="auto">
          <a:xfrm>
            <a:off x="0" y="5181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0181" name="AutoShape 12" descr="PICFE"/>
          <p:cNvSpPr>
            <a:spLocks noChangeAspect="1" noChangeArrowheads="1"/>
          </p:cNvSpPr>
          <p:nvPr/>
        </p:nvSpPr>
        <p:spPr bwMode="auto">
          <a:xfrm>
            <a:off x="809625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2" name="AutoShape 14" descr="PICFF"/>
          <p:cNvSpPr>
            <a:spLocks noChangeAspect="1" noChangeArrowheads="1"/>
          </p:cNvSpPr>
          <p:nvPr/>
        </p:nvSpPr>
        <p:spPr bwMode="auto">
          <a:xfrm>
            <a:off x="1612900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3" name="AutoShape 16" descr="PIC100"/>
          <p:cNvSpPr>
            <a:spLocks noChangeAspect="1" noChangeArrowheads="1"/>
          </p:cNvSpPr>
          <p:nvPr/>
        </p:nvSpPr>
        <p:spPr bwMode="auto">
          <a:xfrm>
            <a:off x="2416175" y="2179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4" name="AutoShape 19" descr="PIC101"/>
          <p:cNvSpPr>
            <a:spLocks noChangeAspect="1" noChangeArrowheads="1"/>
          </p:cNvSpPr>
          <p:nvPr/>
        </p:nvSpPr>
        <p:spPr bwMode="auto">
          <a:xfrm>
            <a:off x="809625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5" name="AutoShape 21" descr="PIC102"/>
          <p:cNvSpPr>
            <a:spLocks noChangeAspect="1" noChangeArrowheads="1"/>
          </p:cNvSpPr>
          <p:nvPr/>
        </p:nvSpPr>
        <p:spPr bwMode="auto">
          <a:xfrm>
            <a:off x="1612900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6" name="AutoShape 23" descr="PIC103"/>
          <p:cNvSpPr>
            <a:spLocks noChangeAspect="1" noChangeArrowheads="1"/>
          </p:cNvSpPr>
          <p:nvPr/>
        </p:nvSpPr>
        <p:spPr bwMode="auto">
          <a:xfrm>
            <a:off x="2416175" y="2560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7" name="AutoShape 26" descr="PIC104"/>
          <p:cNvSpPr>
            <a:spLocks noChangeAspect="1" noChangeArrowheads="1"/>
          </p:cNvSpPr>
          <p:nvPr/>
        </p:nvSpPr>
        <p:spPr bwMode="auto">
          <a:xfrm>
            <a:off x="809625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8" name="AutoShape 28" descr="PIC105"/>
          <p:cNvSpPr>
            <a:spLocks noChangeAspect="1" noChangeArrowheads="1"/>
          </p:cNvSpPr>
          <p:nvPr/>
        </p:nvSpPr>
        <p:spPr bwMode="auto">
          <a:xfrm>
            <a:off x="1612900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9" name="AutoShape 30" descr="PIC106"/>
          <p:cNvSpPr>
            <a:spLocks noChangeAspect="1" noChangeArrowheads="1"/>
          </p:cNvSpPr>
          <p:nvPr/>
        </p:nvSpPr>
        <p:spPr bwMode="auto">
          <a:xfrm>
            <a:off x="2416175" y="2941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0" name="AutoShape 33" descr="PIC107"/>
          <p:cNvSpPr>
            <a:spLocks noChangeAspect="1" noChangeArrowheads="1"/>
          </p:cNvSpPr>
          <p:nvPr/>
        </p:nvSpPr>
        <p:spPr bwMode="auto">
          <a:xfrm>
            <a:off x="809625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1" name="AutoShape 35" descr="PIC108"/>
          <p:cNvSpPr>
            <a:spLocks noChangeAspect="1" noChangeArrowheads="1"/>
          </p:cNvSpPr>
          <p:nvPr/>
        </p:nvSpPr>
        <p:spPr bwMode="auto">
          <a:xfrm>
            <a:off x="1612900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2" name="AutoShape 37" descr="PIC109"/>
          <p:cNvSpPr>
            <a:spLocks noChangeAspect="1" noChangeArrowheads="1"/>
          </p:cNvSpPr>
          <p:nvPr/>
        </p:nvSpPr>
        <p:spPr bwMode="auto">
          <a:xfrm>
            <a:off x="2416175" y="3322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3" name="AutoShape 40" descr="PIC10A"/>
          <p:cNvSpPr>
            <a:spLocks noChangeAspect="1" noChangeArrowheads="1"/>
          </p:cNvSpPr>
          <p:nvPr/>
        </p:nvSpPr>
        <p:spPr bwMode="auto">
          <a:xfrm>
            <a:off x="809625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4" name="AutoShape 42" descr="PIC10B"/>
          <p:cNvSpPr>
            <a:spLocks noChangeAspect="1" noChangeArrowheads="1"/>
          </p:cNvSpPr>
          <p:nvPr/>
        </p:nvSpPr>
        <p:spPr bwMode="auto">
          <a:xfrm>
            <a:off x="1612900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5" name="AutoShape 44" descr="PIC10C"/>
          <p:cNvSpPr>
            <a:spLocks noChangeAspect="1" noChangeArrowheads="1"/>
          </p:cNvSpPr>
          <p:nvPr/>
        </p:nvSpPr>
        <p:spPr bwMode="auto">
          <a:xfrm>
            <a:off x="2416175" y="3703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6" name="AutoShape 47" descr="PIC10D"/>
          <p:cNvSpPr>
            <a:spLocks noChangeAspect="1" noChangeArrowheads="1"/>
          </p:cNvSpPr>
          <p:nvPr/>
        </p:nvSpPr>
        <p:spPr bwMode="auto">
          <a:xfrm>
            <a:off x="809625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7" name="AutoShape 49" descr="PIC10E"/>
          <p:cNvSpPr>
            <a:spLocks noChangeAspect="1" noChangeArrowheads="1"/>
          </p:cNvSpPr>
          <p:nvPr/>
        </p:nvSpPr>
        <p:spPr bwMode="auto">
          <a:xfrm>
            <a:off x="1612900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8" name="AutoShape 51" descr="PIC10F"/>
          <p:cNvSpPr>
            <a:spLocks noChangeAspect="1" noChangeArrowheads="1"/>
          </p:cNvSpPr>
          <p:nvPr/>
        </p:nvSpPr>
        <p:spPr bwMode="auto">
          <a:xfrm>
            <a:off x="2416175" y="4084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9" name="AutoShape 54" descr="PIC110"/>
          <p:cNvSpPr>
            <a:spLocks noChangeAspect="1" noChangeArrowheads="1"/>
          </p:cNvSpPr>
          <p:nvPr/>
        </p:nvSpPr>
        <p:spPr bwMode="auto">
          <a:xfrm>
            <a:off x="809625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0" name="AutoShape 56" descr="PIC111"/>
          <p:cNvSpPr>
            <a:spLocks noChangeAspect="1" noChangeArrowheads="1"/>
          </p:cNvSpPr>
          <p:nvPr/>
        </p:nvSpPr>
        <p:spPr bwMode="auto">
          <a:xfrm>
            <a:off x="1612900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1" name="AutoShape 58" descr="PIC112"/>
          <p:cNvSpPr>
            <a:spLocks noChangeAspect="1" noChangeArrowheads="1"/>
          </p:cNvSpPr>
          <p:nvPr/>
        </p:nvSpPr>
        <p:spPr bwMode="auto">
          <a:xfrm>
            <a:off x="2416175" y="4465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2" name="AutoShape 61" descr="PIC113"/>
          <p:cNvSpPr>
            <a:spLocks noChangeAspect="1" noChangeArrowheads="1"/>
          </p:cNvSpPr>
          <p:nvPr/>
        </p:nvSpPr>
        <p:spPr bwMode="auto">
          <a:xfrm>
            <a:off x="809625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3" name="AutoShape 63" descr="PIC114"/>
          <p:cNvSpPr>
            <a:spLocks noChangeAspect="1" noChangeArrowheads="1"/>
          </p:cNvSpPr>
          <p:nvPr/>
        </p:nvSpPr>
        <p:spPr bwMode="auto">
          <a:xfrm>
            <a:off x="1612900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4" name="AutoShape 65" descr="PIC115"/>
          <p:cNvSpPr>
            <a:spLocks noChangeAspect="1" noChangeArrowheads="1"/>
          </p:cNvSpPr>
          <p:nvPr/>
        </p:nvSpPr>
        <p:spPr bwMode="auto">
          <a:xfrm>
            <a:off x="2416175" y="4846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020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92" y="1920082"/>
            <a:ext cx="6365875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단순하지만 비효율적인 방법 </a:t>
            </a:r>
          </a:p>
          <a:p>
            <a:pPr lvl="1"/>
            <a:r>
              <a:rPr lang="ko-KR" altLang="en-US" dirty="0" err="1"/>
              <a:t>삽입정렬</a:t>
            </a:r>
            <a:r>
              <a:rPr lang="en-US" altLang="ko-KR" dirty="0"/>
              <a:t>, </a:t>
            </a:r>
            <a:r>
              <a:rPr lang="ko-KR" altLang="en-US" dirty="0" err="1"/>
              <a:t>선택정렬</a:t>
            </a:r>
            <a:r>
              <a:rPr lang="en-US" altLang="ko-KR" dirty="0"/>
              <a:t>, </a:t>
            </a:r>
            <a:r>
              <a:rPr lang="ko-KR" altLang="en-US" dirty="0" err="1"/>
              <a:t>버블정렬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복잡하지만 효율적인 방법 </a:t>
            </a:r>
          </a:p>
          <a:p>
            <a:pPr lvl="1"/>
            <a:r>
              <a:rPr lang="ko-KR" altLang="en-US" dirty="0" err="1"/>
              <a:t>퀵정렬</a:t>
            </a:r>
            <a:r>
              <a:rPr lang="en-US" altLang="ko-KR" dirty="0"/>
              <a:t>, </a:t>
            </a:r>
            <a:r>
              <a:rPr lang="ko-KR" altLang="en-US" dirty="0" err="1"/>
              <a:t>히프정렬</a:t>
            </a:r>
            <a:r>
              <a:rPr lang="en-US" altLang="ko-KR" dirty="0"/>
              <a:t>, </a:t>
            </a:r>
            <a:r>
              <a:rPr lang="ko-KR" altLang="en-US" dirty="0" err="1"/>
              <a:t>합병정렬</a:t>
            </a:r>
            <a:r>
              <a:rPr lang="en-US" altLang="ko-KR" dirty="0"/>
              <a:t>, </a:t>
            </a:r>
            <a:r>
              <a:rPr lang="ko-KR" altLang="en-US" dirty="0" err="1"/>
              <a:t>기수정렬</a:t>
            </a:r>
            <a:r>
              <a:rPr lang="ko-KR" altLang="en-US" dirty="0"/>
              <a:t> 등</a:t>
            </a:r>
          </a:p>
          <a:p>
            <a:r>
              <a:rPr lang="ko-KR" altLang="en-US" dirty="0"/>
              <a:t>내부 정렬</a:t>
            </a:r>
            <a:r>
              <a:rPr lang="en-US" altLang="ko-KR" dirty="0"/>
              <a:t>(internal sorting)</a:t>
            </a:r>
          </a:p>
          <a:p>
            <a:pPr lvl="1"/>
            <a:r>
              <a:rPr lang="ko-KR" altLang="en-US" dirty="0"/>
              <a:t>모든 데이터가 주기억장치에 </a:t>
            </a:r>
            <a:r>
              <a:rPr lang="ko-KR" altLang="en-US" dirty="0" err="1"/>
              <a:t>저장되어진</a:t>
            </a:r>
            <a:r>
              <a:rPr lang="ko-KR" altLang="en-US" dirty="0"/>
              <a:t> 상태에서 정렬 </a:t>
            </a:r>
          </a:p>
          <a:p>
            <a:r>
              <a:rPr lang="ko-KR" altLang="en-US" dirty="0"/>
              <a:t>외부 정렬</a:t>
            </a:r>
            <a:r>
              <a:rPr lang="en-US" altLang="ko-KR" dirty="0"/>
              <a:t>(external sorting)</a:t>
            </a:r>
          </a:p>
          <a:p>
            <a:pPr lvl="1"/>
            <a:r>
              <a:rPr lang="ko-KR" altLang="en-US" dirty="0" err="1"/>
              <a:t>외부기억장치에</a:t>
            </a:r>
            <a:r>
              <a:rPr lang="ko-KR" altLang="en-US" dirty="0"/>
              <a:t> 대부분의 데이터가 있고 일부만 주기억장치에 저장된 상태에서 정렬</a:t>
            </a:r>
          </a:p>
          <a:p>
            <a:endParaRPr lang="ko-KR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 개요</a:t>
            </a:r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457200" y="1223963"/>
            <a:ext cx="49244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en-US" altLang="ko-KR" sz="1600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65" y="1121148"/>
            <a:ext cx="2985842" cy="244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정렬 </a:t>
            </a:r>
            <a:r>
              <a:rPr lang="ko-KR" altLang="en-US" dirty="0"/>
              <a:t>알고리즘의 안정성</a:t>
            </a:r>
            <a:r>
              <a:rPr lang="en-US" altLang="ko-KR" dirty="0"/>
              <a:t>(stability)</a:t>
            </a:r>
          </a:p>
          <a:p>
            <a:pPr lvl="1"/>
            <a:r>
              <a:rPr lang="ko-KR" altLang="en-US" dirty="0"/>
              <a:t>동일한 키 값을 갖는 레코드들의 상대적인 위치가 정렬 후에도 바뀌지 않음</a:t>
            </a:r>
          </a:p>
          <a:p>
            <a:pPr lvl="1"/>
            <a:r>
              <a:rPr lang="ko-KR" altLang="en-US" dirty="0"/>
              <a:t>안정하지 않은 정렬의 예   </a:t>
            </a:r>
            <a:r>
              <a:rPr lang="en-US" altLang="ko-KR" dirty="0"/>
              <a:t>=====&gt;</a:t>
            </a:r>
          </a:p>
          <a:p>
            <a:endParaRPr lang="ko-KR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정렬 알고리즘 개요</a:t>
            </a:r>
          </a:p>
        </p:txBody>
      </p:sp>
      <p:sp>
        <p:nvSpPr>
          <p:cNvPr id="472068" name="Rectangle 4"/>
          <p:cNvSpPr>
            <a:spLocks noChangeArrowheads="1"/>
          </p:cNvSpPr>
          <p:nvPr/>
        </p:nvSpPr>
        <p:spPr bwMode="auto">
          <a:xfrm>
            <a:off x="457200" y="1223963"/>
            <a:ext cx="4924425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/>
            </a:pPr>
            <a:endParaRPr lang="en-US" altLang="ko-KR" sz="1600" dirty="0">
              <a:latin typeface="HY엽서M" pitchFamily="18" charset="-127"/>
              <a:ea typeface="HY엽서M" pitchFamily="18" charset="-127"/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045" y="2708920"/>
            <a:ext cx="2693987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6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4813"/>
            <a:ext cx="3665538" cy="355441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mtClean="0"/>
              <a:t>정렬된</a:t>
            </a:r>
            <a:r>
              <a:rPr lang="en-US" altLang="ko-KR" smtClean="0"/>
              <a:t> </a:t>
            </a:r>
            <a:r>
              <a:rPr lang="ko-KR" altLang="en-US" smtClean="0"/>
              <a:t>왼쪽 리스트와 정렬안된 오른쪽 리스트 가정</a:t>
            </a:r>
            <a:endParaRPr lang="en-US" altLang="ko-KR" smtClean="0"/>
          </a:p>
          <a:p>
            <a:pPr lvl="1"/>
            <a:r>
              <a:rPr lang="ko-KR" altLang="en-US" smtClean="0"/>
              <a:t>초기에는 왼쪽 리스트는 비어 있고</a:t>
            </a:r>
            <a:r>
              <a:rPr lang="en-US" altLang="ko-KR" smtClean="0"/>
              <a:t>,</a:t>
            </a:r>
            <a:r>
              <a:rPr lang="ko-KR" altLang="en-US" smtClean="0"/>
              <a:t> 정렬할 숫자들은 모두 오른쪽 리스트에 존재</a:t>
            </a:r>
            <a:endParaRPr lang="en-US" altLang="ko-KR" smtClean="0"/>
          </a:p>
          <a:p>
            <a:r>
              <a:rPr lang="ko-KR" altLang="en-US" smtClean="0"/>
              <a:t>오른쪽 리스트</a:t>
            </a:r>
            <a:r>
              <a:rPr lang="ko-KR" altLang="en-US" smtClean="0">
                <a:latin typeface="Lucida Console" pitchFamily="49" charset="0"/>
              </a:rPr>
              <a:t>에서 최소값 선택하여 오른쪽 리스트의 첫번째 수와 교환</a:t>
            </a:r>
          </a:p>
          <a:p>
            <a:pPr lvl="1"/>
            <a:r>
              <a:rPr lang="ko-KR" altLang="en-US" smtClean="0"/>
              <a:t>왼쪽 리스트 크기 </a:t>
            </a:r>
            <a:r>
              <a:rPr lang="en-US" altLang="ko-KR" smtClean="0"/>
              <a:t>1 </a:t>
            </a:r>
            <a:r>
              <a:rPr lang="ko-KR" altLang="en-US" smtClean="0"/>
              <a:t>증가</a:t>
            </a:r>
            <a:endParaRPr lang="en-US" altLang="ko-KR" smtClean="0"/>
          </a:p>
          <a:p>
            <a:pPr lvl="1"/>
            <a:r>
              <a:rPr lang="ko-KR" altLang="en-US" smtClean="0">
                <a:latin typeface="Lucida Console" pitchFamily="49" charset="0"/>
              </a:rPr>
              <a:t>오른쪽 리스트 크기 </a:t>
            </a:r>
            <a:r>
              <a:rPr lang="en-US" altLang="ko-KR" smtClean="0">
                <a:latin typeface="Lucida Console" pitchFamily="49" charset="0"/>
              </a:rPr>
              <a:t>1 </a:t>
            </a:r>
            <a:r>
              <a:rPr lang="ko-KR" altLang="en-US" smtClean="0">
                <a:latin typeface="Lucida Console" pitchFamily="49" charset="0"/>
              </a:rPr>
              <a:t>감소</a:t>
            </a:r>
            <a:endParaRPr lang="en-US" altLang="ko-KR" smtClean="0">
              <a:latin typeface="Lucida Console" pitchFamily="49" charset="0"/>
            </a:endParaRPr>
          </a:p>
          <a:p>
            <a:pPr lvl="1"/>
            <a:r>
              <a:rPr lang="ko-KR" altLang="en-US" smtClean="0">
                <a:latin typeface="Lucida Console" pitchFamily="49" charset="0"/>
              </a:rPr>
              <a:t>오른쪽 리스트가 소진되면 정렬 완료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</a:t>
            </a:r>
            <a:r>
              <a:rPr lang="en-US" altLang="ko-KR" smtClean="0"/>
              <a:t>(selection sort)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75" y="1673805"/>
            <a:ext cx="4533900" cy="383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 유사코드</a:t>
            </a:r>
            <a:endParaRPr lang="en-US" altLang="ko-KR" smtClean="0"/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740456" y="1718810"/>
            <a:ext cx="7920038" cy="170815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selection_sort(A, n)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endParaRPr lang="en-US" altLang="ko-KR" sz="1500">
              <a:latin typeface="Lucida Console" panose="020B0609040504020204" pitchFamily="49" charset="0"/>
            </a:endParaRP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for i←0 to n-2 do 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	least ← A[i], A[i+1],..., A[n-1] </a:t>
            </a:r>
            <a:r>
              <a:rPr lang="ko-KR" altLang="en-US" sz="1500">
                <a:latin typeface="Lucida Console" panose="020B0609040504020204" pitchFamily="49" charset="0"/>
              </a:rPr>
              <a:t>중에서 가장 작은 값의 인덱스</a:t>
            </a:r>
            <a:r>
              <a:rPr lang="en-US" altLang="ko-KR" sz="1500"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	A[i]</a:t>
            </a:r>
            <a:r>
              <a:rPr lang="ko-KR" altLang="en-US" sz="1500">
                <a:latin typeface="Lucida Console" panose="020B0609040504020204" pitchFamily="49" charset="0"/>
              </a:rPr>
              <a:t>와 </a:t>
            </a:r>
            <a:r>
              <a:rPr lang="en-US" altLang="ko-KR" sz="1500">
                <a:latin typeface="Lucida Console" panose="020B0609040504020204" pitchFamily="49" charset="0"/>
              </a:rPr>
              <a:t>A[least]</a:t>
            </a:r>
            <a:r>
              <a:rPr lang="ko-KR" altLang="en-US" sz="1500">
                <a:latin typeface="Lucida Console" panose="020B0609040504020204" pitchFamily="49" charset="0"/>
              </a:rPr>
              <a:t>의 교환</a:t>
            </a:r>
            <a:r>
              <a:rPr lang="en-US" altLang="ko-KR" sz="1500">
                <a:latin typeface="Lucida Console" panose="020B0609040504020204" pitchFamily="49" charset="0"/>
              </a:rPr>
              <a:t>;</a:t>
            </a:r>
          </a:p>
          <a:p>
            <a:pPr eaLnBrk="1" fontAlgn="t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ko-KR" sz="1500">
                <a:latin typeface="Lucida Console" panose="020B0609040504020204" pitchFamily="49" charset="0"/>
              </a:rPr>
              <a:t>	i++;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46125" y="3833813"/>
            <a:ext cx="7920038" cy="263149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fr-FR" altLang="ko-KR" sz="1500">
                <a:latin typeface="Lucida Console" panose="020B0609040504020204" pitchFamily="49" charset="0"/>
              </a:rPr>
              <a:t>#define SWAP(x, y, t) ( (t)=(x), (x)=(y), (y)=(t) )</a:t>
            </a:r>
            <a:endParaRPr lang="en-US" altLang="ko-KR" sz="150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ko-KR" sz="1500">
                <a:latin typeface="Lucida Console" panose="020B0609040504020204" pitchFamily="49" charset="0"/>
              </a:rPr>
              <a:t>void selection_sort(int list[], int n)</a:t>
            </a:r>
          </a:p>
          <a:p>
            <a:pPr eaLnBrk="1" hangingPunct="1"/>
            <a:r>
              <a:rPr lang="en-US" altLang="ko-KR" sz="1500">
                <a:latin typeface="Lucida Console" panose="020B0609040504020204" pitchFamily="49" charset="0"/>
              </a:rPr>
              <a:t>{	int i, j, least, temp;</a:t>
            </a:r>
          </a:p>
          <a:p>
            <a:pPr eaLnBrk="1" hangingPunct="1"/>
            <a:r>
              <a:rPr lang="en-US" altLang="ko-KR" sz="1500">
                <a:latin typeface="Lucida Console" panose="020B0609040504020204" pitchFamily="49" charset="0"/>
              </a:rPr>
              <a:t>	for(i=0; i&lt;n-1; i++) {</a:t>
            </a:r>
          </a:p>
          <a:p>
            <a:pPr eaLnBrk="1" hangingPunct="1"/>
            <a:r>
              <a:rPr lang="en-US" altLang="ko-KR" sz="1500">
                <a:latin typeface="Lucida Console" panose="020B0609040504020204" pitchFamily="49" charset="0"/>
              </a:rPr>
              <a:t>		least = i;</a:t>
            </a:r>
          </a:p>
          <a:p>
            <a:pPr eaLnBrk="1" hangingPunct="1"/>
            <a:r>
              <a:rPr lang="en-US" altLang="ko-KR" sz="1500">
                <a:latin typeface="Lucida Console" panose="020B0609040504020204" pitchFamily="49" charset="0"/>
              </a:rPr>
              <a:t>		for(j=i+1; j&lt;n; j++) 			// </a:t>
            </a:r>
            <a:r>
              <a:rPr lang="ko-KR" altLang="en-US" sz="1500">
                <a:latin typeface="Lucida Console" panose="020B0609040504020204" pitchFamily="49" charset="0"/>
              </a:rPr>
              <a:t>최솟값 탐색</a:t>
            </a:r>
          </a:p>
          <a:p>
            <a:pPr eaLnBrk="1" hangingPunct="1"/>
            <a:r>
              <a:rPr lang="en-US" altLang="ko-KR" sz="1500">
                <a:latin typeface="Lucida Console" panose="020B0609040504020204" pitchFamily="49" charset="0"/>
              </a:rPr>
              <a:t>			if(list[j]&lt;list[least]) least = j;</a:t>
            </a:r>
          </a:p>
          <a:p>
            <a:pPr eaLnBrk="1" hangingPunct="1"/>
            <a:r>
              <a:rPr lang="en-US" altLang="ko-KR" sz="1500">
                <a:latin typeface="Lucida Console" panose="020B0609040504020204" pitchFamily="49" charset="0"/>
              </a:rPr>
              <a:t>		SWAP(list[i], list[least], temp);</a:t>
            </a:r>
          </a:p>
          <a:p>
            <a:pPr eaLnBrk="1" hangingPunct="1"/>
            <a:r>
              <a:rPr lang="en-US" altLang="ko-KR" sz="1500">
                <a:latin typeface="Lucida Console" panose="020B0609040504020204" pitchFamily="49" charset="0"/>
              </a:rPr>
              <a:t>	}</a:t>
            </a:r>
          </a:p>
          <a:p>
            <a:pPr eaLnBrk="1" hangingPunct="1"/>
            <a:r>
              <a:rPr lang="en-US" altLang="ko-KR" sz="1500">
                <a:latin typeface="Lucida Console" panose="020B0609040504020204" pitchFamily="49" charset="0"/>
              </a:rPr>
              <a:t>}</a:t>
            </a:r>
            <a:endParaRPr lang="en-US" altLang="ko-KR" sz="1500">
              <a:latin typeface="Lucida Console" panose="020B0609040504020204" pitchFamily="49" charset="0"/>
              <a:ea typeface="HY엽서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선택정렬 프로그램</a:t>
            </a:r>
            <a:endParaRPr lang="en-US" altLang="ko-KR" smtClean="0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611188" y="1179513"/>
            <a:ext cx="7920037" cy="5262562"/>
          </a:xfrm>
          <a:prstGeom prst="rect">
            <a:avLst/>
          </a:prstGeom>
          <a:solidFill>
            <a:srgbClr val="FFFF99"/>
          </a:solidFill>
          <a:ln w="25400" algn="ctr">
            <a:solidFill>
              <a:srgbClr val="3366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#include &lt;stdio.h&gt;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#include &lt;stdlib.h&gt;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#define MAX_SIZE 10000</a:t>
            </a:r>
          </a:p>
          <a:p>
            <a:pPr eaLnBrk="1" hangingPunct="1"/>
            <a:r>
              <a:rPr lang="fr-FR" altLang="ko-KR" sz="1400">
                <a:latin typeface="Lucida Console" panose="020B0609040504020204" pitchFamily="49" charset="0"/>
              </a:rPr>
              <a:t>#define SWAP(x, y, t) ( (t)=(x), (x)=(y), (y)=(t) )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int list[MAX_SIZE];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int n;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//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void selection_sort(int list[], int n)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//...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}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//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void main()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	int i;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	n = MAX_SIZE;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	for(i=0; i&lt;n; i++) 		// </a:t>
            </a:r>
            <a:r>
              <a:rPr lang="ko-KR" altLang="en-US" sz="1400">
                <a:latin typeface="Lucida Console" panose="020B0609040504020204" pitchFamily="49" charset="0"/>
              </a:rPr>
              <a:t>난수 생성 및 출력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		list[i] = rand()%n; 	// </a:t>
            </a:r>
            <a:r>
              <a:rPr lang="ko-KR" altLang="en-US" sz="1400">
                <a:latin typeface="Lucida Console" panose="020B0609040504020204" pitchFamily="49" charset="0"/>
              </a:rPr>
              <a:t>난수 발생 범위 </a:t>
            </a:r>
            <a:r>
              <a:rPr lang="en-US" altLang="ko-KR" sz="1400">
                <a:latin typeface="Lucida Console" panose="020B0609040504020204" pitchFamily="49" charset="0"/>
              </a:rPr>
              <a:t>0~n</a:t>
            </a:r>
          </a:p>
          <a:p>
            <a:pPr eaLnBrk="1" hangingPunct="1"/>
            <a:endParaRPr lang="en-US" altLang="ko-KR" sz="140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	selection_sort(list, n); 	// </a:t>
            </a:r>
            <a:r>
              <a:rPr lang="ko-KR" altLang="en-US" sz="1400">
                <a:latin typeface="Lucida Console" panose="020B0609040504020204" pitchFamily="49" charset="0"/>
              </a:rPr>
              <a:t>선택 정렬 호출</a:t>
            </a:r>
            <a:endParaRPr lang="en-US" altLang="ko-KR" sz="1400">
              <a:latin typeface="Lucida Console" panose="020B0609040504020204" pitchFamily="49" charset="0"/>
            </a:endParaRPr>
          </a:p>
          <a:p>
            <a:pPr eaLnBrk="1" hangingPunct="1"/>
            <a:endParaRPr lang="ko-KR" altLang="en-US" sz="140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	for(i=0; i&lt;n; i++) 		// </a:t>
            </a:r>
            <a:r>
              <a:rPr lang="ko-KR" altLang="en-US" sz="1400">
                <a:latin typeface="Lucida Console" panose="020B0609040504020204" pitchFamily="49" charset="0"/>
              </a:rPr>
              <a:t>정렬 결과 출력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		printf("%d\n", list[i]);</a:t>
            </a:r>
          </a:p>
          <a:p>
            <a:pPr eaLnBrk="1" hangingPunct="1"/>
            <a:r>
              <a:rPr lang="en-US" altLang="ko-KR" sz="1400">
                <a:latin typeface="Lucida Console" panose="020B0609040504020204" pitchFamily="49" charset="0"/>
              </a:rPr>
              <a:t>}</a:t>
            </a:r>
            <a:endParaRPr lang="en-US" altLang="ko-KR" sz="1400">
              <a:latin typeface="Lucida Console" pitchFamily="49" charset="0"/>
              <a:ea typeface="HY엽서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제04장 배열(강의)</Template>
  <TotalTime>18497</TotalTime>
  <Words>2080</Words>
  <Application>Microsoft Office PowerPoint</Application>
  <PresentationFormat>화면 슬라이드 쇼(4:3)</PresentationFormat>
  <Paragraphs>479</Paragraphs>
  <Slides>49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New_Natural01</vt:lpstr>
      <vt:lpstr>1_Crayons</vt:lpstr>
      <vt:lpstr>Equation</vt:lpstr>
      <vt:lpstr>수식</vt:lpstr>
      <vt:lpstr>CHAP 9 : 정렬</vt:lpstr>
      <vt:lpstr>정렬이란?</vt:lpstr>
      <vt:lpstr>정렬의 대상</vt:lpstr>
      <vt:lpstr>정렬 알고리즘 개요</vt:lpstr>
      <vt:lpstr>정렬 알고리즘 개요</vt:lpstr>
      <vt:lpstr>정렬 알고리즘 개요</vt:lpstr>
      <vt:lpstr>선택정렬(selection sort)</vt:lpstr>
      <vt:lpstr>선택정렬 유사코드</vt:lpstr>
      <vt:lpstr>선택정렬 프로그램</vt:lpstr>
      <vt:lpstr>선택정렬 복잡도 분석</vt:lpstr>
      <vt:lpstr>삽입정렬(insertion sort)</vt:lpstr>
      <vt:lpstr>삽입정렬(insertion sort)</vt:lpstr>
      <vt:lpstr>삽입정렬(insertion sort)</vt:lpstr>
      <vt:lpstr>삽입정렬 알고리즘</vt:lpstr>
      <vt:lpstr>삽입정렬 프로그램</vt:lpstr>
      <vt:lpstr>삽입정렬 복잡도 분석</vt:lpstr>
      <vt:lpstr>버블정렬(bubble sort)</vt:lpstr>
      <vt:lpstr>버블정렬 알고리즘</vt:lpstr>
      <vt:lpstr>버블정렬 복잡도 분석</vt:lpstr>
      <vt:lpstr>셸 정렬(Shell sort)</vt:lpstr>
      <vt:lpstr>셸 정렬(Shell sort)</vt:lpstr>
      <vt:lpstr>셸 정렬(Shell sort)</vt:lpstr>
      <vt:lpstr>셸 정렬 프로그램</vt:lpstr>
      <vt:lpstr>셸 정렬 복잡도 분석</vt:lpstr>
      <vt:lpstr>합병 정렬(merge sort)</vt:lpstr>
      <vt:lpstr>합병 정렬</vt:lpstr>
      <vt:lpstr>합병정렬의 전체 과정</vt:lpstr>
      <vt:lpstr>합병정렬 알고리즘</vt:lpstr>
      <vt:lpstr>합병 과정</vt:lpstr>
      <vt:lpstr>합병 알고리즘</vt:lpstr>
      <vt:lpstr>합병의 중간 상태</vt:lpstr>
      <vt:lpstr>합병정렬 프로그램</vt:lpstr>
      <vt:lpstr>합병정렬 복잡도 분석</vt:lpstr>
      <vt:lpstr>퀵정렬(quick sort)</vt:lpstr>
      <vt:lpstr>퀵 정렬 알고리즘</vt:lpstr>
      <vt:lpstr>분할(partition)</vt:lpstr>
      <vt:lpstr>분할 과정</vt:lpstr>
      <vt:lpstr>partition 함수</vt:lpstr>
      <vt:lpstr>퀵정렬 전체 과정</vt:lpstr>
      <vt:lpstr>퀵 정렬 복잡도 분석</vt:lpstr>
      <vt:lpstr>퀵정렬 복잡도 분석(cont.)</vt:lpstr>
      <vt:lpstr>기수정렬(Radix Sort)</vt:lpstr>
      <vt:lpstr>기수정렬</vt:lpstr>
      <vt:lpstr>기수정렬</vt:lpstr>
      <vt:lpstr>기수정렬 알고리즘</vt:lpstr>
      <vt:lpstr>기수정렬 프로그램</vt:lpstr>
      <vt:lpstr>기수정렬 복잡도 분석</vt:lpstr>
      <vt:lpstr>정렬 알고리즘의 비교</vt:lpstr>
      <vt:lpstr>정렬 알고리즘의 실험 예 (정수 60,000개)</vt:lpstr>
    </vt:vector>
  </TitlesOfParts>
  <Company>순천향대학교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 강의자료</dc:title>
  <dc:creator>공용해</dc:creator>
  <cp:lastModifiedBy>10</cp:lastModifiedBy>
  <cp:revision>371</cp:revision>
  <dcterms:created xsi:type="dcterms:W3CDTF">2004-02-19T02:52:38Z</dcterms:created>
  <dcterms:modified xsi:type="dcterms:W3CDTF">2017-05-18T06:26:02Z</dcterms:modified>
</cp:coreProperties>
</file>