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7" r:id="rId3"/>
    <p:sldId id="257" r:id="rId4"/>
    <p:sldId id="269" r:id="rId5"/>
    <p:sldId id="266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33F4B"/>
    <a:srgbClr val="31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F37CD-A49A-4832-9AA1-9E13E93C18E6}" v="1" dt="2019-03-21T05:26:32.734"/>
    <p1510:client id="{2B2F4006-C077-EB4B-8416-830EC8D75497}" v="7" dt="2019-03-21T05:30:2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신우" userId="97c84bcb-3d63-448d-88c5-c8a891bdb49c" providerId="ADAL" clId="{2B2F4006-C077-EB4B-8416-830EC8D75497}"/>
    <pc:docChg chg="undo modSld">
      <pc:chgData name="이신우" userId="97c84bcb-3d63-448d-88c5-c8a891bdb49c" providerId="ADAL" clId="{2B2F4006-C077-EB4B-8416-830EC8D75497}" dt="2019-03-21T05:30:28.172" v="6" actId="20577"/>
      <pc:docMkLst>
        <pc:docMk/>
      </pc:docMkLst>
      <pc:sldChg chg="modSp">
        <pc:chgData name="이신우" userId="97c84bcb-3d63-448d-88c5-c8a891bdb49c" providerId="ADAL" clId="{2B2F4006-C077-EB4B-8416-830EC8D75497}" dt="2019-03-21T05:30:28.172" v="6" actId="20577"/>
        <pc:sldMkLst>
          <pc:docMk/>
          <pc:sldMk cId="2326658051" sldId="268"/>
        </pc:sldMkLst>
        <pc:spChg chg="mod">
          <ac:chgData name="이신우" userId="97c84bcb-3d63-448d-88c5-c8a891bdb49c" providerId="ADAL" clId="{2B2F4006-C077-EB4B-8416-830EC8D75497}" dt="2019-03-21T05:30:28.172" v="6" actId="20577"/>
          <ac:spMkLst>
            <pc:docMk/>
            <pc:sldMk cId="2326658051" sldId="268"/>
            <ac:spMk id="43" creationId="{FC3EB035-A264-4CB9-A5FE-FCCCC1520D6D}"/>
          </ac:spMkLst>
        </pc:spChg>
      </pc:sldChg>
    </pc:docChg>
  </pc:docChgLst>
  <pc:docChgLst>
    <pc:chgData name="이신우" userId="97c84bcb-3d63-448d-88c5-c8a891bdb49c" providerId="ADAL" clId="{DFCF37CD-A49A-4832-9AA1-9E13E93C18E6}"/>
    <pc:docChg chg="modSld">
      <pc:chgData name="이신우" userId="97c84bcb-3d63-448d-88c5-c8a891bdb49c" providerId="ADAL" clId="{DFCF37CD-A49A-4832-9AA1-9E13E93C18E6}" dt="2019-03-21T05:26:32.734" v="0" actId="20577"/>
      <pc:docMkLst>
        <pc:docMk/>
      </pc:docMkLst>
      <pc:sldChg chg="modSp">
        <pc:chgData name="이신우" userId="97c84bcb-3d63-448d-88c5-c8a891bdb49c" providerId="ADAL" clId="{DFCF37CD-A49A-4832-9AA1-9E13E93C18E6}" dt="2019-03-21T05:26:32.734" v="0" actId="20577"/>
        <pc:sldMkLst>
          <pc:docMk/>
          <pc:sldMk cId="1826195567" sldId="267"/>
        </pc:sldMkLst>
        <pc:spChg chg="mod">
          <ac:chgData name="이신우" userId="97c84bcb-3d63-448d-88c5-c8a891bdb49c" providerId="ADAL" clId="{DFCF37CD-A49A-4832-9AA1-9E13E93C18E6}" dt="2019-03-21T05:26:32.734" v="0" actId="20577"/>
          <ac:spMkLst>
            <pc:docMk/>
            <pc:sldMk cId="1826195567" sldId="267"/>
            <ac:spMk id="5" creationId="{369A5871-5F33-4E26-8056-16BA92B872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923E-EF39-4FC6-AD1B-7F34CFB6EEDB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4306-5A39-4A4F-96C9-2EC3AB83B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9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2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4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6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4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38F20-73E5-4CE3-B075-6DCB9EE9FD3A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F0AD-5A9C-433C-8744-9C3E6591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0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acmicpc.net/problem/10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cmicpc.net/problem/1105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39C564-997B-4E79-8049-D6EE2705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알고리즘 문제 해설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3D60F9-8F88-478A-B552-49116AB3D722}"/>
              </a:ext>
            </a:extLst>
          </p:cNvPr>
          <p:cNvSpPr txBox="1"/>
          <p:nvPr/>
        </p:nvSpPr>
        <p:spPr>
          <a:xfrm>
            <a:off x="248575" y="191400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인터넷 및 게임공학 연구실 세미나</a:t>
            </a:r>
          </a:p>
        </p:txBody>
      </p:sp>
      <p:sp>
        <p:nvSpPr>
          <p:cNvPr id="88" name="부제목 2">
            <a:extLst>
              <a:ext uri="{FF2B5EF4-FFF2-40B4-BE49-F238E27FC236}">
                <a16:creationId xmlns:a16="http://schemas.microsoft.com/office/drawing/2014/main" id="{8F291A6F-791E-4121-9E35-C4583F75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6539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발표자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이신우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일시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2019/03/21</a:t>
            </a:r>
          </a:p>
          <a:p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내용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백준 </a:t>
            </a:r>
            <a:r>
              <a:rPr lang="en-US" altLang="ko-KR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11050</a:t>
            </a:r>
            <a:r>
              <a:rPr lang="ko-KR" altLang="en-US" sz="2400" b="1" dirty="0">
                <a:solidFill>
                  <a:schemeClr val="bg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번 문제</a:t>
            </a:r>
            <a:endParaRPr lang="en-US" altLang="ko-KR" sz="2400" b="1" dirty="0">
              <a:solidFill>
                <a:schemeClr val="bg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EBEBEB"/>
                </a:solidFill>
              </a:rPr>
              <a:t>이번주 푼 문제들</a:t>
            </a: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2" name="내용 개체 틀 17">
            <a:extLst>
              <a:ext uri="{FF2B5EF4-FFF2-40B4-BE49-F238E27FC236}">
                <a16:creationId xmlns:a16="http://schemas.microsoft.com/office/drawing/2014/main" id="{BDAF1D9A-545C-40B7-8C75-DF4E8313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7" y="2275188"/>
            <a:ext cx="8781907" cy="3995767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5F89B-B5C2-4E7B-B421-4CC8F46AC0A6}"/>
              </a:ext>
            </a:extLst>
          </p:cNvPr>
          <p:cNvSpPr txBox="1"/>
          <p:nvPr/>
        </p:nvSpPr>
        <p:spPr>
          <a:xfrm>
            <a:off x="9572502" y="2402308"/>
            <a:ext cx="155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12 </a:t>
            </a:r>
            <a:r>
              <a:rPr lang="ko-KR" altLang="en-US" sz="3200" dirty="0">
                <a:highlight>
                  <a:srgbClr val="FFFF00"/>
                </a:highligh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</a:t>
            </a:r>
            <a:endParaRPr lang="ko-KR" altLang="en-US" dirty="0">
              <a:highlight>
                <a:srgbClr val="FFFF00"/>
              </a:highlight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19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C9C320-5743-4AE7-A1DD-8EF0A2D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b="0" i="0" kern="1200">
                <a:solidFill>
                  <a:schemeClr val="tx2"/>
                </a:solidFill>
                <a:latin typeface="+mj-ea"/>
              </a:rPr>
              <a:t>#11050</a:t>
            </a:r>
            <a:br>
              <a:rPr lang="en-US" altLang="ko-KR" sz="7200" b="0" i="0" kern="1200">
                <a:solidFill>
                  <a:schemeClr val="tx2"/>
                </a:solidFill>
                <a:latin typeface="+mj-ea"/>
              </a:rPr>
            </a:br>
            <a:r>
              <a:rPr lang="ko-KR" altLang="en-US" sz="7200" b="0" i="0" kern="1200">
                <a:solidFill>
                  <a:schemeClr val="tx2"/>
                </a:solidFill>
                <a:latin typeface="+mj-ea"/>
              </a:rPr>
              <a:t>이항 계수</a:t>
            </a:r>
            <a:r>
              <a:rPr lang="en-US" altLang="ko-KR" sz="7200" b="0" i="0" kern="1200">
                <a:solidFill>
                  <a:schemeClr val="tx2"/>
                </a:solidFill>
                <a:latin typeface="+mj-ea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6CC1DED-081F-4889-A4F6-8965EAD97672}"/>
              </a:ext>
            </a:extLst>
          </p:cNvPr>
          <p:cNvSpPr txBox="1">
            <a:spLocks/>
          </p:cNvSpPr>
          <p:nvPr/>
        </p:nvSpPr>
        <p:spPr>
          <a:xfrm>
            <a:off x="1154955" y="4929722"/>
            <a:ext cx="8542329" cy="17462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/>
              </a:buClr>
            </a:pPr>
            <a:r>
              <a:rPr lang="ko-KR" altLang="en-US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사용된 알고리즘 </a:t>
            </a:r>
            <a:r>
              <a:rPr lang="en-US" altLang="ko-KR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다이나믹 프로그래밍</a:t>
            </a:r>
            <a:endParaRPr lang="en-US" altLang="ko-KR" sz="2400" b="1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buClr>
                <a:srgbClr val="1E5155"/>
              </a:buClr>
            </a:pPr>
            <a:r>
              <a:rPr lang="ko-KR" altLang="en-US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수학 </a:t>
            </a:r>
            <a:r>
              <a:rPr lang="en-US" altLang="ko-KR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b="1">
                <a:solidFill>
                  <a:srgbClr val="1E5155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파스칼의 삼각형</a:t>
            </a:r>
            <a:endParaRPr lang="en-US" altLang="ko-KR" sz="2400" b="1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문제 링크 </a:t>
            </a:r>
            <a:r>
              <a:rPr lang="en-US" altLang="ko-KR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https://www.acmicpc.net/problem/1</a:t>
            </a:r>
            <a:r>
              <a:rPr lang="en-US" altLang="ko-KR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10</a:t>
            </a:r>
            <a:r>
              <a:rPr lang="ko-KR" altLang="en-US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5</a:t>
            </a:r>
            <a:r>
              <a:rPr lang="en-US" altLang="ko-KR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0</a:t>
            </a:r>
            <a:endParaRPr lang="en-US" altLang="ko-KR" sz="1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 문제 </a:t>
            </a:r>
            <a:r>
              <a:rPr lang="en-US" altLang="ko-KR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4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7"/>
              </a:rPr>
              <a:t>https://www.acmicpc.net/problem/1010</a:t>
            </a:r>
            <a:endParaRPr lang="ko-KR" altLang="en-US" sz="14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>
              <a:buClr>
                <a:srgbClr val="1E5155"/>
              </a:buClr>
              <a:buNone/>
            </a:pPr>
            <a:endParaRPr lang="en-US" altLang="ko-KR" sz="2400" b="1">
              <a:solidFill>
                <a:srgbClr val="1E5155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EBEBEB"/>
                </a:solidFill>
              </a:rPr>
              <a:t>배경지식</a:t>
            </a: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9A5871-5F33-4E26-8056-16BA92B8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 lnSpcReduction="10000"/>
          </a:bodyPr>
          <a:lstStyle/>
          <a:p>
            <a:pPr>
              <a:buClr>
                <a:srgbClr val="133F4B"/>
              </a:buClr>
            </a:pPr>
            <a:r>
              <a:rPr lang="ko-KR" altLang="en-US"/>
              <a:t>다이나믹 프로그래밍</a:t>
            </a:r>
            <a:endParaRPr lang="en-US" altLang="ko-KR"/>
          </a:p>
          <a:p>
            <a:pPr marL="400050" lvl="1" indent="0">
              <a:buNone/>
            </a:pPr>
            <a:r>
              <a:rPr lang="ko-KR" altLang="en-US"/>
              <a:t>일반적으로 주어진 문제를 </a:t>
            </a:r>
            <a:r>
              <a:rPr lang="ko-KR" altLang="en-US">
                <a:highlight>
                  <a:srgbClr val="FFFF00"/>
                </a:highlight>
              </a:rPr>
              <a:t>풀기 위해서</a:t>
            </a:r>
            <a:endParaRPr lang="en-US" altLang="ko-KR">
              <a:highlight>
                <a:srgbClr val="FFFF00"/>
              </a:highlight>
            </a:endParaRPr>
          </a:p>
          <a:p>
            <a:pPr marL="400050" lvl="1" indent="0">
              <a:buNone/>
            </a:pPr>
            <a:r>
              <a:rPr lang="ko-KR" altLang="en-US"/>
              <a:t>① 문제를 </a:t>
            </a:r>
            <a:r>
              <a:rPr lang="ko-KR" altLang="en-US">
                <a:solidFill>
                  <a:srgbClr val="C00000"/>
                </a:solidFill>
              </a:rPr>
              <a:t>여러 개의 하위 문제</a:t>
            </a:r>
            <a:r>
              <a:rPr lang="en-US" altLang="ko-KR"/>
              <a:t>(subproblem)</a:t>
            </a:r>
            <a:r>
              <a:rPr lang="ko-KR" altLang="en-US"/>
              <a:t>로 </a:t>
            </a:r>
            <a:r>
              <a:rPr lang="ko-KR" altLang="en-US">
                <a:solidFill>
                  <a:srgbClr val="C00000"/>
                </a:solidFill>
              </a:rPr>
              <a:t>나누어 푼</a:t>
            </a:r>
            <a:r>
              <a:rPr lang="ko-KR" altLang="en-US"/>
              <a:t> 다음</a:t>
            </a:r>
            <a:endParaRPr lang="en-US" altLang="ko-KR"/>
          </a:p>
          <a:p>
            <a:pPr marL="400050" lvl="1" indent="0">
              <a:buNone/>
            </a:pPr>
            <a:r>
              <a:rPr lang="ko-KR" altLang="en-US"/>
              <a:t>② 그것을 </a:t>
            </a:r>
            <a:r>
              <a:rPr lang="ko-KR" altLang="en-US">
                <a:solidFill>
                  <a:srgbClr val="C00000"/>
                </a:solidFill>
              </a:rPr>
              <a:t>결합하여 최종적인 목적에 도달</a:t>
            </a:r>
            <a:r>
              <a:rPr lang="ko-KR" altLang="en-US"/>
              <a:t>하는 것이다</a:t>
            </a:r>
            <a:r>
              <a:rPr lang="en-US" altLang="ko-KR"/>
              <a:t>.</a:t>
            </a:r>
          </a:p>
          <a:p>
            <a:pPr marL="400050" lvl="1" indent="0">
              <a:buNone/>
            </a:pPr>
            <a:r>
              <a:rPr lang="en-US" altLang="ko-KR"/>
              <a:t>+ </a:t>
            </a:r>
            <a:r>
              <a:rPr lang="ko-KR" altLang="en-US"/>
              <a:t>이미 풀어논 문제를 저장하는 </a:t>
            </a:r>
            <a:r>
              <a:rPr lang="ko-KR" altLang="en-US" err="1">
                <a:highlight>
                  <a:srgbClr val="FFFF00"/>
                </a:highlight>
              </a:rPr>
              <a:t>메모이제이션</a:t>
            </a:r>
            <a:r>
              <a:rPr lang="ko-KR" altLang="en-US"/>
              <a:t> 사용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Clr>
                <a:srgbClr val="002060"/>
              </a:buClr>
            </a:pPr>
            <a:r>
              <a:rPr lang="ko-KR" altLang="en-US"/>
              <a:t>파스칼의 삼각형</a:t>
            </a:r>
            <a:endParaRPr lang="en-US" altLang="ko-KR"/>
          </a:p>
          <a:p>
            <a:pPr marL="400050" lvl="1" indent="0">
              <a:buNone/>
            </a:pPr>
            <a:r>
              <a:rPr lang="ko-KR" altLang="en-US"/>
              <a:t>파스칼의 삼각형은 수학에서 </a:t>
            </a:r>
            <a:r>
              <a:rPr lang="ko-KR" altLang="en-US">
                <a:solidFill>
                  <a:srgbClr val="C00000"/>
                </a:solidFill>
              </a:rPr>
              <a:t>이항계수를 삼각형 모양의 기하학적 형태로 배열한 것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 err="1"/>
              <a:t>블레즈</a:t>
            </a:r>
            <a:r>
              <a:rPr lang="ko-KR" altLang="en-US"/>
              <a:t> 파스칼</a:t>
            </a:r>
            <a:r>
              <a:rPr lang="en-US" altLang="ko-KR"/>
              <a:t>(1623 ~ 1662)</a:t>
            </a:r>
            <a:r>
              <a:rPr lang="ko-KR" altLang="en-US"/>
              <a:t>에 의해 이름 </a:t>
            </a:r>
            <a:r>
              <a:rPr lang="ko-KR" altLang="en-US" err="1"/>
              <a:t>붙여졌음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0CCC5C63-3D38-49CA-A766-BA862BDE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33" y="2244622"/>
            <a:ext cx="4218967" cy="1803607"/>
          </a:xfrm>
          <a:prstGeom prst="rect">
            <a:avLst/>
          </a:prstGeom>
          <a:effectLst/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26C705-E919-4D37-A245-E1439AAB6E28}"/>
              </a:ext>
            </a:extLst>
          </p:cNvPr>
          <p:cNvGrpSpPr/>
          <p:nvPr/>
        </p:nvGrpSpPr>
        <p:grpSpPr>
          <a:xfrm>
            <a:off x="8682733" y="4243533"/>
            <a:ext cx="2436702" cy="2447807"/>
            <a:chOff x="8253039" y="3694445"/>
            <a:chExt cx="2616422" cy="263349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397468-BCF0-4AC2-81AD-529B1FC8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867" y="3694445"/>
              <a:ext cx="2095500" cy="219075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955F63-B441-4D28-85B4-80BCCD386EBF}"/>
                </a:ext>
              </a:extLst>
            </p:cNvPr>
            <p:cNvSpPr/>
            <p:nvPr/>
          </p:nvSpPr>
          <p:spPr>
            <a:xfrm>
              <a:off x="8253039" y="5958611"/>
              <a:ext cx="2616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블레즈</a:t>
              </a:r>
              <a:r>
                <a:rPr lang="ko-KR" altLang="en-US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파스칼</a:t>
              </a:r>
              <a:r>
                <a:rPr lang="en-US" altLang="ko-KR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(1623~1662)</a:t>
              </a:r>
              <a:endParaRPr lang="ko-KR" altLang="en-US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ko-KR" altLang="en-US"/>
              <a:t>문제</a:t>
            </a:r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CB7D32D1-1CF4-46F7-AAC0-58DE06F16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516C514C-7522-4100-8EA7-08CB62681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21BF2DA-EEDF-4194-8BF7-D653FFEBE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55" y="2548281"/>
                <a:ext cx="9822918" cy="3654389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spcAft>
                    <a:spcPts val="2000"/>
                  </a:spcAft>
                  <a:buNone/>
                </a:pPr>
                <a:r>
                  <a:rPr lang="ko-KR" altLang="en-US" sz="1700">
                    <a:solidFill>
                      <a:schemeClr val="accent1"/>
                    </a:solidFill>
                  </a:rPr>
                  <a:t>문제</a:t>
                </a:r>
                <a:r>
                  <a:rPr lang="en-US" altLang="ko-KR" sz="1700">
                    <a:solidFill>
                      <a:schemeClr val="bg1"/>
                    </a:solidFill>
                  </a:rPr>
                  <a:t> : </a:t>
                </a:r>
                <a:r>
                  <a:rPr lang="ko-KR" altLang="en-US" sz="1700">
                    <a:solidFill>
                      <a:schemeClr val="bg1"/>
                    </a:solidFill>
                  </a:rPr>
                  <a:t>자연수 </a:t>
                </a:r>
                <a:r>
                  <a:rPr lang="en-US" altLang="ko-KR" sz="1700">
                    <a:solidFill>
                      <a:schemeClr val="accent1"/>
                    </a:solidFill>
                  </a:rPr>
                  <a:t>N</a:t>
                </a:r>
                <a:r>
                  <a:rPr lang="ko-KR" altLang="en-US" sz="1700">
                    <a:solidFill>
                      <a:schemeClr val="bg1"/>
                    </a:solidFill>
                  </a:rPr>
                  <a:t>과 정수 </a:t>
                </a:r>
                <a:r>
                  <a:rPr lang="en-US" altLang="ko-KR" sz="1700">
                    <a:solidFill>
                      <a:schemeClr val="accent1"/>
                    </a:solidFill>
                  </a:rPr>
                  <a:t>K</a:t>
                </a:r>
                <a:r>
                  <a:rPr lang="ko-KR" altLang="en-US" sz="1700">
                    <a:solidFill>
                      <a:schemeClr val="bg1"/>
                    </a:solidFill>
                  </a:rPr>
                  <a:t>가 주어졌을 때 이항 계수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17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17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700">
                    <a:solidFill>
                      <a:schemeClr val="bg1"/>
                    </a:solidFill>
                  </a:rPr>
                  <a:t> 를 구하는 프로그램을 </a:t>
                </a:r>
                <a:r>
                  <a:rPr lang="ko-KR" altLang="en-US" sz="1700" err="1">
                    <a:solidFill>
                      <a:schemeClr val="bg1"/>
                    </a:solidFill>
                  </a:rPr>
                  <a:t>작성하시오</a:t>
                </a:r>
                <a:r>
                  <a:rPr lang="en-US" altLang="ko-KR" sz="170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ko-KR" altLang="en-US" sz="1800">
                    <a:solidFill>
                      <a:schemeClr val="accent1"/>
                    </a:solidFill>
                  </a:rPr>
                  <a:t>입력</a:t>
                </a:r>
                <a:r>
                  <a:rPr lang="ko-KR" altLang="en-US" sz="180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80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1800">
                    <a:solidFill>
                      <a:schemeClr val="bg1"/>
                    </a:solidFill>
                  </a:rPr>
                  <a:t>첫째 줄에 </a:t>
                </a:r>
                <a:r>
                  <a:rPr lang="en-US" altLang="ko-KR" sz="1800">
                    <a:solidFill>
                      <a:schemeClr val="bg1"/>
                    </a:solidFill>
                  </a:rPr>
                  <a:t>N</a:t>
                </a:r>
                <a:r>
                  <a:rPr lang="ko-KR" altLang="en-US" sz="1800">
                    <a:solidFill>
                      <a:schemeClr val="bg1"/>
                    </a:solidFill>
                  </a:rPr>
                  <a:t>과 </a:t>
                </a:r>
                <a:r>
                  <a:rPr lang="en-US" altLang="ko-KR" sz="1800">
                    <a:solidFill>
                      <a:schemeClr val="bg1"/>
                    </a:solidFill>
                  </a:rPr>
                  <a:t>K</a:t>
                </a:r>
                <a:r>
                  <a:rPr lang="ko-KR" altLang="en-US" sz="1800">
                    <a:solidFill>
                      <a:schemeClr val="bg1"/>
                    </a:solidFill>
                  </a:rPr>
                  <a:t>가 주어진다</a:t>
                </a:r>
                <a:r>
                  <a:rPr lang="en-US" altLang="ko-KR" sz="1800">
                    <a:solidFill>
                      <a:schemeClr val="bg1"/>
                    </a:solidFill>
                  </a:rPr>
                  <a:t>. (1 ≤ N ≤ 10, 0 ≤ K ≤ N)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출</m:t>
                    </m:r>
                    <m:r>
                      <a:rPr lang="ko-KR" altLang="en-US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력</m:t>
                    </m:r>
                    <m:r>
                      <a:rPr lang="en-US" altLang="ko-KR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ko-KR" alt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err="1">
                    <a:solidFill>
                      <a:schemeClr val="bg1"/>
                    </a:solidFill>
                  </a:rPr>
                  <a:t>를</a:t>
                </a:r>
                <a:r>
                  <a:rPr lang="ko-KR" altLang="en-US" sz="1800">
                    <a:solidFill>
                      <a:schemeClr val="bg1"/>
                    </a:solidFill>
                  </a:rPr>
                  <a:t> 출력한다</a:t>
                </a:r>
                <a:r>
                  <a:rPr lang="en-US" altLang="ko-KR" sz="180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spcAft>
                    <a:spcPts val="2000"/>
                  </a:spcAft>
                  <a:buNone/>
                </a:pPr>
                <a:endParaRPr lang="en-US" altLang="ko-KR" sz="17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21BF2DA-EEDF-4194-8BF7-D653FFEBE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55" y="2548281"/>
                <a:ext cx="9822918" cy="3654389"/>
              </a:xfrm>
              <a:blipFill>
                <a:blip r:embed="rId3"/>
                <a:stretch>
                  <a:fillRect l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0770F1-FEBD-483D-941F-3D2CA21E7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4448393"/>
            <a:ext cx="10287759" cy="132332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2570D1-8033-42EA-919F-BA67B5FE2502}"/>
              </a:ext>
            </a:extLst>
          </p:cNvPr>
          <p:cNvGrpSpPr/>
          <p:nvPr/>
        </p:nvGrpSpPr>
        <p:grpSpPr>
          <a:xfrm>
            <a:off x="7589683" y="2916954"/>
            <a:ext cx="4566974" cy="1753858"/>
            <a:chOff x="7229008" y="2759279"/>
            <a:chExt cx="4566974" cy="17538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0F3D0E-7455-419F-9BF9-FCAFC7193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3" t="-1" r="22842" b="44649"/>
            <a:stretch/>
          </p:blipFill>
          <p:spPr>
            <a:xfrm>
              <a:off x="7229008" y="2872118"/>
              <a:ext cx="3809107" cy="1641019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78AE592-DB09-403B-BD07-542FD11CBC5D}"/>
                </a:ext>
              </a:extLst>
            </p:cNvPr>
            <p:cNvSpPr/>
            <p:nvPr/>
          </p:nvSpPr>
          <p:spPr>
            <a:xfrm>
              <a:off x="8627440" y="4201064"/>
              <a:ext cx="355107" cy="301841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C5CF99-30A8-456A-BA33-AC774DB366D5}"/>
                </a:ext>
              </a:extLst>
            </p:cNvPr>
            <p:cNvSpPr txBox="1"/>
            <p:nvPr/>
          </p:nvSpPr>
          <p:spPr>
            <a:xfrm>
              <a:off x="9729126" y="2759279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0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728E91-3371-49B3-9A86-2C8A35653148}"/>
                </a:ext>
              </a:extLst>
            </p:cNvPr>
            <p:cNvSpPr txBox="1"/>
            <p:nvPr/>
          </p:nvSpPr>
          <p:spPr>
            <a:xfrm>
              <a:off x="10078578" y="3042340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1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8E93CC-06B2-413D-98C7-512FC6BF99CE}"/>
                </a:ext>
              </a:extLst>
            </p:cNvPr>
            <p:cNvSpPr txBox="1"/>
            <p:nvPr/>
          </p:nvSpPr>
          <p:spPr>
            <a:xfrm>
              <a:off x="10428030" y="3325401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2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40470B-3306-42DB-858F-C7C77B4B09A0}"/>
                </a:ext>
              </a:extLst>
            </p:cNvPr>
            <p:cNvSpPr txBox="1"/>
            <p:nvPr/>
          </p:nvSpPr>
          <p:spPr>
            <a:xfrm>
              <a:off x="10777482" y="3608462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3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C175CD-FBD8-4171-9F0B-965B58186A16}"/>
                </a:ext>
              </a:extLst>
            </p:cNvPr>
            <p:cNvSpPr txBox="1"/>
            <p:nvPr/>
          </p:nvSpPr>
          <p:spPr>
            <a:xfrm>
              <a:off x="11126934" y="3891523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4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31A7B4-F4FB-44C3-B31A-DD6849963A73}"/>
                </a:ext>
              </a:extLst>
            </p:cNvPr>
            <p:cNvSpPr txBox="1"/>
            <p:nvPr/>
          </p:nvSpPr>
          <p:spPr>
            <a:xfrm>
              <a:off x="11476386" y="4174583"/>
              <a:ext cx="3195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00B0F0"/>
                  </a:solidFill>
                </a:rPr>
                <a:t>5</a:t>
              </a:r>
              <a:endParaRPr lang="ko-KR" altLang="en-US" sz="1600">
                <a:solidFill>
                  <a:srgbClr val="00B0F0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22DF378-C7AE-4E08-A220-4B0E2B959924}"/>
                </a:ext>
              </a:extLst>
            </p:cNvPr>
            <p:cNvCxnSpPr/>
            <p:nvPr/>
          </p:nvCxnSpPr>
          <p:spPr>
            <a:xfrm>
              <a:off x="9348186" y="2965142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F70CBF0-735B-42D5-8EA2-EBA985B0DA52}"/>
                </a:ext>
              </a:extLst>
            </p:cNvPr>
            <p:cNvCxnSpPr/>
            <p:nvPr/>
          </p:nvCxnSpPr>
          <p:spPr>
            <a:xfrm>
              <a:off x="9686172" y="3240942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35F9846-B181-4DDC-8EAD-CC517B564699}"/>
                </a:ext>
              </a:extLst>
            </p:cNvPr>
            <p:cNvCxnSpPr/>
            <p:nvPr/>
          </p:nvCxnSpPr>
          <p:spPr>
            <a:xfrm>
              <a:off x="10024158" y="3516742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6D735AC-92C2-4DD0-A5E6-7687C4EE1075}"/>
                </a:ext>
              </a:extLst>
            </p:cNvPr>
            <p:cNvCxnSpPr/>
            <p:nvPr/>
          </p:nvCxnSpPr>
          <p:spPr>
            <a:xfrm>
              <a:off x="10362144" y="3792542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E722892-B199-40CC-96A8-A3D7CC97DE43}"/>
                </a:ext>
              </a:extLst>
            </p:cNvPr>
            <p:cNvCxnSpPr/>
            <p:nvPr/>
          </p:nvCxnSpPr>
          <p:spPr>
            <a:xfrm>
              <a:off x="10700130" y="4068342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A6C3C3C-B042-4ABA-A1F1-0FD674556DAF}"/>
                </a:ext>
              </a:extLst>
            </p:cNvPr>
            <p:cNvCxnSpPr/>
            <p:nvPr/>
          </p:nvCxnSpPr>
          <p:spPr>
            <a:xfrm>
              <a:off x="11038115" y="4344140"/>
              <a:ext cx="38094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4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18B0F5-0BC6-4F5E-9430-641BA06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ko-KR" altLang="en-US"/>
              <a:t>문제 접근</a:t>
            </a:r>
          </a:p>
        </p:txBody>
      </p:sp>
      <p:sp>
        <p:nvSpPr>
          <p:cNvPr id="57" name="Rectangle 51">
            <a:extLst>
              <a:ext uri="{FF2B5EF4-FFF2-40B4-BE49-F238E27FC236}">
                <a16:creationId xmlns:a16="http://schemas.microsoft.com/office/drawing/2014/main" id="{CB7D32D1-1CF4-46F7-AAC0-58DE06F16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516C514C-7522-4100-8EA7-08CB62681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B2379-BAED-4D7F-AFEF-58685F5D48B6}"/>
                  </a:ext>
                </a:extLst>
              </p:cNvPr>
              <p:cNvSpPr txBox="1"/>
              <p:nvPr/>
            </p:nvSpPr>
            <p:spPr>
              <a:xfrm>
                <a:off x="6409179" y="4127043"/>
                <a:ext cx="5447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𝐶𝑜𝑚𝑏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𝐶𝑜𝑚𝑏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B2379-BAED-4D7F-AFEF-58685F5D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79" y="4127043"/>
                <a:ext cx="5447582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D9BF1D-69E2-48F2-95EC-9A8CFA3D2CCA}"/>
              </a:ext>
            </a:extLst>
          </p:cNvPr>
          <p:cNvGrpSpPr/>
          <p:nvPr/>
        </p:nvGrpSpPr>
        <p:grpSpPr>
          <a:xfrm>
            <a:off x="767288" y="3570383"/>
            <a:ext cx="5262568" cy="2834899"/>
            <a:chOff x="722900" y="2250006"/>
            <a:chExt cx="5262568" cy="28348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03E28F-877A-45F4-8FF5-D1E65DCD9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" t="10689"/>
            <a:stretch/>
          </p:blipFill>
          <p:spPr>
            <a:xfrm>
              <a:off x="1043940" y="2583180"/>
              <a:ext cx="4941528" cy="2422234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AEABC6-0CF4-40A4-88F4-5D7D931D5D5B}"/>
                </a:ext>
              </a:extLst>
            </p:cNvPr>
            <p:cNvGrpSpPr/>
            <p:nvPr/>
          </p:nvGrpSpPr>
          <p:grpSpPr>
            <a:xfrm>
              <a:off x="722900" y="2535405"/>
              <a:ext cx="320318" cy="2549500"/>
              <a:chOff x="722900" y="2535405"/>
              <a:chExt cx="320318" cy="25495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8E3A93-7332-493B-AB3C-42ED7E2DCA79}"/>
                  </a:ext>
                </a:extLst>
              </p:cNvPr>
              <p:cNvSpPr txBox="1"/>
              <p:nvPr/>
            </p:nvSpPr>
            <p:spPr>
              <a:xfrm>
                <a:off x="723060" y="253540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0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C0436D-0B1E-452C-8930-D1E17EB5F4BF}"/>
                  </a:ext>
                </a:extLst>
              </p:cNvPr>
              <p:cNvSpPr txBox="1"/>
              <p:nvPr/>
            </p:nvSpPr>
            <p:spPr>
              <a:xfrm>
                <a:off x="723140" y="278448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1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84F934-6C5E-4B99-8DCB-E8CA8B5BBC84}"/>
                  </a:ext>
                </a:extLst>
              </p:cNvPr>
              <p:cNvSpPr txBox="1"/>
              <p:nvPr/>
            </p:nvSpPr>
            <p:spPr>
              <a:xfrm>
                <a:off x="723220" y="303356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2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ED5980-3F15-4270-9FC0-85272DC1F252}"/>
                  </a:ext>
                </a:extLst>
              </p:cNvPr>
              <p:cNvSpPr txBox="1"/>
              <p:nvPr/>
            </p:nvSpPr>
            <p:spPr>
              <a:xfrm>
                <a:off x="723300" y="328264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3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03BB-3051-4E3E-9EF9-0653FFFEAA72}"/>
                  </a:ext>
                </a:extLst>
              </p:cNvPr>
              <p:cNvSpPr txBox="1"/>
              <p:nvPr/>
            </p:nvSpPr>
            <p:spPr>
              <a:xfrm>
                <a:off x="722900" y="353172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4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E8E375-AC2B-4F89-B45B-37C3C6C6D1ED}"/>
                  </a:ext>
                </a:extLst>
              </p:cNvPr>
              <p:cNvSpPr txBox="1"/>
              <p:nvPr/>
            </p:nvSpPr>
            <p:spPr>
              <a:xfrm>
                <a:off x="722980" y="378080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5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3476C1-32FD-4A83-8719-535EC1C888B0}"/>
                  </a:ext>
                </a:extLst>
              </p:cNvPr>
              <p:cNvSpPr txBox="1"/>
              <p:nvPr/>
            </p:nvSpPr>
            <p:spPr>
              <a:xfrm>
                <a:off x="723380" y="402988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6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3B7D81-647D-4F96-857B-15E14683D361}"/>
                  </a:ext>
                </a:extLst>
              </p:cNvPr>
              <p:cNvSpPr txBox="1"/>
              <p:nvPr/>
            </p:nvSpPr>
            <p:spPr>
              <a:xfrm>
                <a:off x="723460" y="427896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7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958C3C-ED32-4ACB-B171-FEA0C741EE29}"/>
                  </a:ext>
                </a:extLst>
              </p:cNvPr>
              <p:cNvSpPr txBox="1"/>
              <p:nvPr/>
            </p:nvSpPr>
            <p:spPr>
              <a:xfrm>
                <a:off x="723540" y="4528045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8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C8264-ACC9-4F1F-8F9B-EC0CAA411B38}"/>
                  </a:ext>
                </a:extLst>
              </p:cNvPr>
              <p:cNvSpPr txBox="1"/>
              <p:nvPr/>
            </p:nvSpPr>
            <p:spPr>
              <a:xfrm>
                <a:off x="723622" y="4777128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B0F0"/>
                    </a:solidFill>
                  </a:rPr>
                  <a:t>9</a:t>
                </a:r>
                <a:endParaRPr lang="ko-KR" altLang="en-US" sz="14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11DAAA0-DDEB-422C-9699-D1D995859738}"/>
                </a:ext>
              </a:extLst>
            </p:cNvPr>
            <p:cNvGrpSpPr/>
            <p:nvPr/>
          </p:nvGrpSpPr>
          <p:grpSpPr>
            <a:xfrm>
              <a:off x="1134540" y="2250006"/>
              <a:ext cx="4656420" cy="356293"/>
              <a:chOff x="1134540" y="2250006"/>
              <a:chExt cx="4656420" cy="35629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7F995-01A9-46F1-A0E7-A16FA2AB2368}"/>
                  </a:ext>
                </a:extLst>
              </p:cNvPr>
              <p:cNvSpPr txBox="1"/>
              <p:nvPr/>
            </p:nvSpPr>
            <p:spPr>
              <a:xfrm>
                <a:off x="1134540" y="2250006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0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DEDB54-ED29-447E-8E40-656A46D3C643}"/>
                  </a:ext>
                </a:extLst>
              </p:cNvPr>
              <p:cNvSpPr txBox="1"/>
              <p:nvPr/>
            </p:nvSpPr>
            <p:spPr>
              <a:xfrm>
                <a:off x="1616409" y="2255397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1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592D6F-AD51-490A-94B8-AE4E41BD1C3F}"/>
                  </a:ext>
                </a:extLst>
              </p:cNvPr>
              <p:cNvSpPr txBox="1"/>
              <p:nvPr/>
            </p:nvSpPr>
            <p:spPr>
              <a:xfrm>
                <a:off x="2098278" y="2260788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2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0DDE92-6FEE-48B3-BC71-872C08547FC7}"/>
                  </a:ext>
                </a:extLst>
              </p:cNvPr>
              <p:cNvSpPr txBox="1"/>
              <p:nvPr/>
            </p:nvSpPr>
            <p:spPr>
              <a:xfrm>
                <a:off x="2580147" y="2271570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3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798881-5200-4518-B135-42E4268E6F19}"/>
                  </a:ext>
                </a:extLst>
              </p:cNvPr>
              <p:cNvSpPr txBox="1"/>
              <p:nvPr/>
            </p:nvSpPr>
            <p:spPr>
              <a:xfrm>
                <a:off x="3062016" y="2266179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4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09134B-DC7D-4740-8D63-C6DC0CF108CB}"/>
                  </a:ext>
                </a:extLst>
              </p:cNvPr>
              <p:cNvSpPr txBox="1"/>
              <p:nvPr/>
            </p:nvSpPr>
            <p:spPr>
              <a:xfrm>
                <a:off x="3543885" y="2276961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5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3C9780-09F3-4AD0-A9C4-B436F0FF7AB2}"/>
                  </a:ext>
                </a:extLst>
              </p:cNvPr>
              <p:cNvSpPr txBox="1"/>
              <p:nvPr/>
            </p:nvSpPr>
            <p:spPr>
              <a:xfrm>
                <a:off x="4025754" y="2282352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6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01DF2B-1068-43A2-A175-92C033FB245F}"/>
                  </a:ext>
                </a:extLst>
              </p:cNvPr>
              <p:cNvSpPr txBox="1"/>
              <p:nvPr/>
            </p:nvSpPr>
            <p:spPr>
              <a:xfrm>
                <a:off x="4507623" y="2293134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7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488719-DD9F-42B0-8EF4-96607B5E09A1}"/>
                  </a:ext>
                </a:extLst>
              </p:cNvPr>
              <p:cNvSpPr txBox="1"/>
              <p:nvPr/>
            </p:nvSpPr>
            <p:spPr>
              <a:xfrm>
                <a:off x="4989492" y="2287743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8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B38963-040E-42AD-84F1-BCEF003230C5}"/>
                  </a:ext>
                </a:extLst>
              </p:cNvPr>
              <p:cNvSpPr txBox="1"/>
              <p:nvPr/>
            </p:nvSpPr>
            <p:spPr>
              <a:xfrm>
                <a:off x="5471364" y="2298522"/>
                <a:ext cx="319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C00000"/>
                    </a:solidFill>
                  </a:rPr>
                  <a:t>9</a:t>
                </a:r>
                <a:endParaRPr lang="ko-KR" altLang="en-US" sz="140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C483D5-20F0-4209-99B1-2FD4B359B18D}"/>
              </a:ext>
            </a:extLst>
          </p:cNvPr>
          <p:cNvGrpSpPr/>
          <p:nvPr/>
        </p:nvGrpSpPr>
        <p:grpSpPr>
          <a:xfrm>
            <a:off x="938603" y="3921288"/>
            <a:ext cx="8653645" cy="2404503"/>
            <a:chOff x="894215" y="2600911"/>
            <a:chExt cx="8653645" cy="240450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845E959-4308-46F0-ABCF-7F98F0DBA88F}"/>
                </a:ext>
              </a:extLst>
            </p:cNvPr>
            <p:cNvGrpSpPr/>
            <p:nvPr/>
          </p:nvGrpSpPr>
          <p:grpSpPr>
            <a:xfrm>
              <a:off x="1134540" y="2600911"/>
              <a:ext cx="8413320" cy="2404503"/>
              <a:chOff x="1134540" y="2600911"/>
              <a:chExt cx="8413320" cy="240450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38135E3-8BA6-4B39-8849-F98E512CD65A}"/>
                  </a:ext>
                </a:extLst>
              </p:cNvPr>
              <p:cNvSpPr/>
              <p:nvPr/>
            </p:nvSpPr>
            <p:spPr>
              <a:xfrm>
                <a:off x="1134540" y="2600911"/>
                <a:ext cx="287279" cy="240450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F8A02EE-9146-4031-BFDD-700A5366DC68}"/>
                  </a:ext>
                </a:extLst>
              </p:cNvPr>
              <p:cNvSpPr/>
              <p:nvPr/>
            </p:nvSpPr>
            <p:spPr>
              <a:xfrm>
                <a:off x="7972037" y="2806665"/>
                <a:ext cx="1575823" cy="31153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389E34-6DE3-4DFB-AF9A-2FE2B96BBDEA}"/>
                </a:ext>
              </a:extLst>
            </p:cNvPr>
            <p:cNvSpPr/>
            <p:nvPr/>
          </p:nvSpPr>
          <p:spPr>
            <a:xfrm rot="6929260">
              <a:off x="3371065" y="1172216"/>
              <a:ext cx="287279" cy="52409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88F147B-C082-449C-BA89-5F391C3C8435}"/>
              </a:ext>
            </a:extLst>
          </p:cNvPr>
          <p:cNvSpPr txBox="1"/>
          <p:nvPr/>
        </p:nvSpPr>
        <p:spPr>
          <a:xfrm>
            <a:off x="6345558" y="3622116"/>
            <a:ext cx="12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점화식</a:t>
            </a:r>
            <a:endParaRPr lang="ko-KR" altLang="en-US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8945A33-D24B-44FE-A652-9DC58D07B7B8}"/>
              </a:ext>
            </a:extLst>
          </p:cNvPr>
          <p:cNvGrpSpPr/>
          <p:nvPr/>
        </p:nvGrpSpPr>
        <p:grpSpPr>
          <a:xfrm>
            <a:off x="1339788" y="4252488"/>
            <a:ext cx="10401300" cy="435167"/>
            <a:chOff x="1295400" y="2932111"/>
            <a:chExt cx="10401300" cy="4351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FE624B-8081-4AA0-9148-223DC61C52F3}"/>
                </a:ext>
              </a:extLst>
            </p:cNvPr>
            <p:cNvSpPr/>
            <p:nvPr/>
          </p:nvSpPr>
          <p:spPr>
            <a:xfrm>
              <a:off x="7972037" y="3163300"/>
              <a:ext cx="3724663" cy="20397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F2EF499-0BDA-4F0D-B0BC-FC9E3112393D}"/>
                </a:ext>
              </a:extLst>
            </p:cNvPr>
            <p:cNvGrpSpPr/>
            <p:nvPr/>
          </p:nvGrpSpPr>
          <p:grpSpPr>
            <a:xfrm>
              <a:off x="1295400" y="2932111"/>
              <a:ext cx="555625" cy="339454"/>
              <a:chOff x="1295400" y="2932111"/>
              <a:chExt cx="555625" cy="339454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DA49FF5-1B78-4E70-BDB6-5864DB5F9C83}"/>
                  </a:ext>
                </a:extLst>
              </p:cNvPr>
              <p:cNvCxnSpPr/>
              <p:nvPr/>
            </p:nvCxnSpPr>
            <p:spPr>
              <a:xfrm>
                <a:off x="1295400" y="3033565"/>
                <a:ext cx="321009" cy="129735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B0D317A-11E3-4EF1-87B6-B1343A2B4E15}"/>
                  </a:ext>
                </a:extLst>
              </p:cNvPr>
              <p:cNvCxnSpPr/>
              <p:nvPr/>
            </p:nvCxnSpPr>
            <p:spPr>
              <a:xfrm>
                <a:off x="1640205" y="2932111"/>
                <a:ext cx="0" cy="20290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BD83A9B-F0D0-45A9-B6C4-A43A27C77AF1}"/>
                  </a:ext>
                </a:extLst>
              </p:cNvPr>
              <p:cNvSpPr/>
              <p:nvPr/>
            </p:nvSpPr>
            <p:spPr>
              <a:xfrm>
                <a:off x="1708150" y="3092262"/>
                <a:ext cx="142875" cy="17930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3EB035-A264-4CB9-A5FE-FCCCC1520D6D}"/>
                  </a:ext>
                </a:extLst>
              </p:cNvPr>
              <p:cNvSpPr txBox="1"/>
              <p:nvPr/>
            </p:nvSpPr>
            <p:spPr>
              <a:xfrm>
                <a:off x="916317" y="2448855"/>
                <a:ext cx="6372249" cy="107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olidFill>
                      <a:schemeClr val="bg1"/>
                    </a:solidFill>
                  </a:rPr>
                  <a:t>방법</a:t>
                </a:r>
                <a:endParaRPr lang="en-US" altLang="ko-KR">
                  <a:solidFill>
                    <a:schemeClr val="bg1"/>
                  </a:solidFill>
                </a:endParaRPr>
              </a:p>
              <a:p>
                <a:r>
                  <a:rPr lang="ko-KR" altLang="en-US">
                    <a:solidFill>
                      <a:schemeClr val="bg1"/>
                    </a:solidFill>
                  </a:rPr>
                  <a:t>①</a:t>
                </a:r>
                <a:r>
                  <a:rPr lang="en-US" altLang="ko-KR">
                    <a:solidFill>
                      <a:schemeClr val="bg1"/>
                    </a:solidFill>
                  </a:rPr>
                  <a:t> </a:t>
                </a:r>
                <a:r>
                  <a:rPr lang="ko-KR" altLang="en-US">
                    <a:solidFill>
                      <a:schemeClr val="bg1"/>
                    </a:solidFill>
                  </a:rPr>
                  <a:t>조합 공식 이용 </a:t>
                </a:r>
                <a:r>
                  <a:rPr lang="en-US" altLang="ko-KR">
                    <a:solidFill>
                      <a:schemeClr val="bg1"/>
                    </a:solidFill>
                  </a:rPr>
                  <a:t>nCr =</a:t>
                </a:r>
                <a:r>
                  <a:rPr lang="ko-KR" alt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ko-K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ko-KR" altLang="en-US">
                    <a:solidFill>
                      <a:schemeClr val="bg1"/>
                    </a:solidFill>
                  </a:rPr>
                  <a:t>② 파스칼의 삼각형 이용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3EB035-A264-4CB9-A5FE-FCCCC1520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7" y="2448855"/>
                <a:ext cx="6372249" cy="1073884"/>
              </a:xfrm>
              <a:prstGeom prst="rect">
                <a:avLst/>
              </a:prstGeom>
              <a:blipFill>
                <a:blip r:embed="rId5"/>
                <a:stretch>
                  <a:fillRect l="-765" t="-4545" b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A295-F295-4207-83E9-7E90041F8B42}"/>
              </a:ext>
            </a:extLst>
          </p:cNvPr>
          <p:cNvSpPr txBox="1"/>
          <p:nvPr/>
        </p:nvSpPr>
        <p:spPr>
          <a:xfrm>
            <a:off x="477012" y="45204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ea"/>
                <a:ea typeface="+mj-ea"/>
              </a:rPr>
              <a:t>11050.cpp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86AE3A-2FD5-4701-8DAD-2F63B74CEFCD}"/>
              </a:ext>
            </a:extLst>
          </p:cNvPr>
          <p:cNvGrpSpPr/>
          <p:nvPr/>
        </p:nvGrpSpPr>
        <p:grpSpPr>
          <a:xfrm>
            <a:off x="944597" y="894596"/>
            <a:ext cx="6587231" cy="5037300"/>
            <a:chOff x="944597" y="894596"/>
            <a:chExt cx="6587231" cy="50373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C92C5B5-8606-4C73-BC98-6B82A3797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7" t="20194" r="47270" b="28414"/>
            <a:stretch/>
          </p:blipFill>
          <p:spPr>
            <a:xfrm>
              <a:off x="944597" y="894596"/>
              <a:ext cx="6587231" cy="50373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FC3A0C-9C30-4CF9-BC57-62C61FBFB9B6}"/>
                </a:ext>
              </a:extLst>
            </p:cNvPr>
            <p:cNvSpPr/>
            <p:nvPr/>
          </p:nvSpPr>
          <p:spPr>
            <a:xfrm>
              <a:off x="1268963" y="2108718"/>
              <a:ext cx="5990253" cy="17797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2E4EB7-D81A-4EB3-B9BC-DE05366AA682}"/>
                </a:ext>
              </a:extLst>
            </p:cNvPr>
            <p:cNvSpPr/>
            <p:nvPr/>
          </p:nvSpPr>
          <p:spPr>
            <a:xfrm>
              <a:off x="2237173" y="5397623"/>
              <a:ext cx="1384916" cy="20418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0BBF7979-1AA4-4E0A-8D77-7E222639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0" r="13836" b="34686"/>
          <a:stretch/>
        </p:blipFill>
        <p:spPr>
          <a:xfrm>
            <a:off x="7304288" y="1196340"/>
            <a:ext cx="4073089" cy="1561958"/>
          </a:xfr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FACE8F6-9F75-483A-B7CC-DA2A050EBF71}"/>
              </a:ext>
            </a:extLst>
          </p:cNvPr>
          <p:cNvSpPr/>
          <p:nvPr/>
        </p:nvSpPr>
        <p:spPr>
          <a:xfrm>
            <a:off x="8900217" y="2233586"/>
            <a:ext cx="355107" cy="30184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608771-C497-4C7C-B69D-A56C0CA076A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93" b="83836"/>
          <a:stretch/>
        </p:blipFill>
        <p:spPr>
          <a:xfrm>
            <a:off x="7730351" y="4033273"/>
            <a:ext cx="3050361" cy="7883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36151A-2A43-4FF8-AA3A-A5E7F06A2DC0}"/>
              </a:ext>
            </a:extLst>
          </p:cNvPr>
          <p:cNvSpPr/>
          <p:nvPr/>
        </p:nvSpPr>
        <p:spPr>
          <a:xfrm>
            <a:off x="7644910" y="359013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실행 결과</a:t>
            </a:r>
            <a:endParaRPr lang="ko-KR" altLang="en-US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022927-8BC7-4C63-A096-E640A5503D7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62" b="83836"/>
          <a:stretch/>
        </p:blipFill>
        <p:spPr>
          <a:xfrm>
            <a:off x="7730351" y="5067597"/>
            <a:ext cx="3081163" cy="788373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67FAD30-6722-40D2-880D-F1290F36F421}"/>
              </a:ext>
            </a:extLst>
          </p:cNvPr>
          <p:cNvSpPr/>
          <p:nvPr/>
        </p:nvSpPr>
        <p:spPr>
          <a:xfrm>
            <a:off x="9166560" y="2473615"/>
            <a:ext cx="355107" cy="301841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91875E0C-24E7-4B64-AF02-C8C30D2EFDA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16200000" flipV="1">
            <a:off x="8253492" y="3031232"/>
            <a:ext cx="1648766" cy="355315"/>
          </a:xfrm>
          <a:prstGeom prst="curvedConnector4">
            <a:avLst>
              <a:gd name="adj1" fmla="val 45423"/>
              <a:gd name="adj2" fmla="val 49358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43E2C411-FD02-4A8C-8DDA-E21F0D16FDCD}"/>
              </a:ext>
            </a:extLst>
          </p:cNvPr>
          <p:cNvCxnSpPr>
            <a:stCxn id="19" idx="3"/>
            <a:endCxn id="23" idx="6"/>
          </p:cNvCxnSpPr>
          <p:nvPr/>
        </p:nvCxnSpPr>
        <p:spPr>
          <a:xfrm flipH="1" flipV="1">
            <a:off x="9521667" y="2624536"/>
            <a:ext cx="1289847" cy="2837248"/>
          </a:xfrm>
          <a:prstGeom prst="curvedConnector3">
            <a:avLst>
              <a:gd name="adj1" fmla="val -177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7F852-C5DE-4C94-A512-F6E7E63D33DC}"/>
              </a:ext>
            </a:extLst>
          </p:cNvPr>
          <p:cNvGrpSpPr/>
          <p:nvPr/>
        </p:nvGrpSpPr>
        <p:grpSpPr>
          <a:xfrm>
            <a:off x="9461580" y="1000584"/>
            <a:ext cx="2496534" cy="1772215"/>
            <a:chOff x="9461580" y="1000584"/>
            <a:chExt cx="2496534" cy="17722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E83B12E-2A97-44A1-82D8-AFA16548F609}"/>
                </a:ext>
              </a:extLst>
            </p:cNvPr>
            <p:cNvGrpSpPr/>
            <p:nvPr/>
          </p:nvGrpSpPr>
          <p:grpSpPr>
            <a:xfrm>
              <a:off x="9461580" y="1000584"/>
              <a:ext cx="700536" cy="338554"/>
              <a:chOff x="9488554" y="1021598"/>
              <a:chExt cx="700536" cy="33855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CDDC15-BFA6-4D6C-9713-133183A289AA}"/>
                  </a:ext>
                </a:extLst>
              </p:cNvPr>
              <p:cNvSpPr txBox="1"/>
              <p:nvPr/>
            </p:nvSpPr>
            <p:spPr>
              <a:xfrm>
                <a:off x="9869494" y="1021598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0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75265EA-945E-43E1-8BF7-5FF7050BD11B}"/>
                  </a:ext>
                </a:extLst>
              </p:cNvPr>
              <p:cNvCxnSpPr/>
              <p:nvPr/>
            </p:nvCxnSpPr>
            <p:spPr>
              <a:xfrm>
                <a:off x="9488554" y="1227461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6E1A34F-0B96-41F4-B1BF-7F37E7C5D4CB}"/>
                </a:ext>
              </a:extLst>
            </p:cNvPr>
            <p:cNvGrpSpPr/>
            <p:nvPr/>
          </p:nvGrpSpPr>
          <p:grpSpPr>
            <a:xfrm>
              <a:off x="9722693" y="1239527"/>
              <a:ext cx="712002" cy="338554"/>
              <a:chOff x="9826540" y="1304659"/>
              <a:chExt cx="712002" cy="33855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C4850B-CD47-46A1-8972-85414F9B1C37}"/>
                  </a:ext>
                </a:extLst>
              </p:cNvPr>
              <p:cNvSpPr txBox="1"/>
              <p:nvPr/>
            </p:nvSpPr>
            <p:spPr>
              <a:xfrm>
                <a:off x="10218946" y="1304659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1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4EF3F1C-162D-46B8-96B2-0D21361DB2EE}"/>
                  </a:ext>
                </a:extLst>
              </p:cNvPr>
              <p:cNvCxnSpPr/>
              <p:nvPr/>
            </p:nvCxnSpPr>
            <p:spPr>
              <a:xfrm>
                <a:off x="9826540" y="1503261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0C02DE6-9631-4809-BAEF-F43E19C941E2}"/>
                </a:ext>
              </a:extLst>
            </p:cNvPr>
            <p:cNvGrpSpPr/>
            <p:nvPr/>
          </p:nvGrpSpPr>
          <p:grpSpPr>
            <a:xfrm>
              <a:off x="9995272" y="1478470"/>
              <a:ext cx="723468" cy="338554"/>
              <a:chOff x="10072772" y="1532891"/>
              <a:chExt cx="72346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EFCB42-D970-48FB-8845-3963AB5F5DFB}"/>
                  </a:ext>
                </a:extLst>
              </p:cNvPr>
              <p:cNvSpPr txBox="1"/>
              <p:nvPr/>
            </p:nvSpPr>
            <p:spPr>
              <a:xfrm>
                <a:off x="10476644" y="1532891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2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D186E941-329F-4ED6-A35A-1C47A8636F84}"/>
                  </a:ext>
                </a:extLst>
              </p:cNvPr>
              <p:cNvCxnSpPr/>
              <p:nvPr/>
            </p:nvCxnSpPr>
            <p:spPr>
              <a:xfrm>
                <a:off x="10072772" y="1724232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DB4CFE-E806-4520-890F-FDCAA98255A7}"/>
                </a:ext>
              </a:extLst>
            </p:cNvPr>
            <p:cNvGrpSpPr/>
            <p:nvPr/>
          </p:nvGrpSpPr>
          <p:grpSpPr>
            <a:xfrm>
              <a:off x="10279317" y="1717413"/>
              <a:ext cx="734934" cy="338554"/>
              <a:chOff x="10368516" y="1756372"/>
              <a:chExt cx="734934" cy="33855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999BE4-4925-42CC-833E-E7882045B653}"/>
                  </a:ext>
                </a:extLst>
              </p:cNvPr>
              <p:cNvSpPr txBox="1"/>
              <p:nvPr/>
            </p:nvSpPr>
            <p:spPr>
              <a:xfrm>
                <a:off x="10783854" y="1756372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3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CE315A64-259C-4F51-85AB-6FCE478D9F02}"/>
                  </a:ext>
                </a:extLst>
              </p:cNvPr>
              <p:cNvCxnSpPr/>
              <p:nvPr/>
            </p:nvCxnSpPr>
            <p:spPr>
              <a:xfrm>
                <a:off x="10368516" y="1940452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6B88CE1-FEF4-4FE7-BDE1-D9F475C140C1}"/>
                </a:ext>
              </a:extLst>
            </p:cNvPr>
            <p:cNvGrpSpPr/>
            <p:nvPr/>
          </p:nvGrpSpPr>
          <p:grpSpPr>
            <a:xfrm>
              <a:off x="10574828" y="1956356"/>
              <a:ext cx="746400" cy="338554"/>
              <a:chOff x="10653811" y="1989580"/>
              <a:chExt cx="746400" cy="33855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E3929B-B52E-406B-82A1-1B9F75AC5AF9}"/>
                  </a:ext>
                </a:extLst>
              </p:cNvPr>
              <p:cNvSpPr txBox="1"/>
              <p:nvPr/>
            </p:nvSpPr>
            <p:spPr>
              <a:xfrm>
                <a:off x="11080615" y="1989580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4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4E633B2-4CF8-4E14-A610-D73D666B1DDA}"/>
                  </a:ext>
                </a:extLst>
              </p:cNvPr>
              <p:cNvCxnSpPr/>
              <p:nvPr/>
            </p:nvCxnSpPr>
            <p:spPr>
              <a:xfrm>
                <a:off x="10653811" y="2166399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AE308E0-F307-40FA-81A0-CEFA831FDF8B}"/>
                </a:ext>
              </a:extLst>
            </p:cNvPr>
            <p:cNvGrpSpPr/>
            <p:nvPr/>
          </p:nvGrpSpPr>
          <p:grpSpPr>
            <a:xfrm>
              <a:off x="10881805" y="2195299"/>
              <a:ext cx="757867" cy="338554"/>
              <a:chOff x="10952931" y="2233586"/>
              <a:chExt cx="757867" cy="3385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8B02C5-7E16-4AC9-A952-C17BEE4430F3}"/>
                  </a:ext>
                </a:extLst>
              </p:cNvPr>
              <p:cNvSpPr txBox="1"/>
              <p:nvPr/>
            </p:nvSpPr>
            <p:spPr>
              <a:xfrm>
                <a:off x="11391202" y="2233586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5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A85F33D-C1A0-4DAD-8A81-FAA226EE19EE}"/>
                  </a:ext>
                </a:extLst>
              </p:cNvPr>
              <p:cNvCxnSpPr/>
              <p:nvPr/>
            </p:nvCxnSpPr>
            <p:spPr>
              <a:xfrm>
                <a:off x="10952931" y="2403143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DA75AA2-916D-4019-9CD9-6B7C6C9B62E5}"/>
                </a:ext>
              </a:extLst>
            </p:cNvPr>
            <p:cNvGrpSpPr/>
            <p:nvPr/>
          </p:nvGrpSpPr>
          <p:grpSpPr>
            <a:xfrm>
              <a:off x="11200247" y="2434245"/>
              <a:ext cx="757867" cy="338554"/>
              <a:chOff x="11227221" y="2455259"/>
              <a:chExt cx="757867" cy="33855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3C8111-58B7-4C6E-8DFB-FBFC40D13DA5}"/>
                  </a:ext>
                </a:extLst>
              </p:cNvPr>
              <p:cNvSpPr txBox="1"/>
              <p:nvPr/>
            </p:nvSpPr>
            <p:spPr>
              <a:xfrm>
                <a:off x="11665492" y="2455259"/>
                <a:ext cx="319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solidFill>
                      <a:srgbClr val="00B0F0"/>
                    </a:solidFill>
                  </a:rPr>
                  <a:t>6</a:t>
                </a:r>
                <a:endParaRPr lang="ko-KR" altLang="en-US" sz="16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AB152BE-9B71-4658-BE8E-6179B0A1512D}"/>
                  </a:ext>
                </a:extLst>
              </p:cNvPr>
              <p:cNvCxnSpPr/>
              <p:nvPr/>
            </p:nvCxnSpPr>
            <p:spPr>
              <a:xfrm>
                <a:off x="11227221" y="2624816"/>
                <a:ext cx="380940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937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배달의민족 한나체 Air</vt:lpstr>
      <vt:lpstr>Arial</vt:lpstr>
      <vt:lpstr>Cambria Math</vt:lpstr>
      <vt:lpstr>Century Gothic</vt:lpstr>
      <vt:lpstr>Wingdings 3</vt:lpstr>
      <vt:lpstr>이온</vt:lpstr>
      <vt:lpstr>알고리즘 문제 해설</vt:lpstr>
      <vt:lpstr>이번주 푼 문제들</vt:lpstr>
      <vt:lpstr>#11050 이항 계수1</vt:lpstr>
      <vt:lpstr>배경지식</vt:lpstr>
      <vt:lpstr>문제</vt:lpstr>
      <vt:lpstr>문제 접근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 해설</dc:title>
  <dc:creator>이신우</dc:creator>
  <cp:lastModifiedBy>이신우</cp:lastModifiedBy>
  <cp:revision>3</cp:revision>
  <dcterms:created xsi:type="dcterms:W3CDTF">2019-03-21T04:03:22Z</dcterms:created>
  <dcterms:modified xsi:type="dcterms:W3CDTF">2019-03-21T05:56:44Z</dcterms:modified>
</cp:coreProperties>
</file>