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90" r:id="rId4"/>
    <p:sldId id="289" r:id="rId5"/>
    <p:sldId id="281" r:id="rId6"/>
    <p:sldId id="295" r:id="rId7"/>
    <p:sldId id="292" r:id="rId8"/>
    <p:sldId id="29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BF"/>
    <a:srgbClr val="C5ECF9"/>
    <a:srgbClr val="21A7DC"/>
    <a:srgbClr val="2F94CE"/>
    <a:srgbClr val="286D9F"/>
    <a:srgbClr val="2C3C43"/>
    <a:srgbClr val="3C6777"/>
    <a:srgbClr val="7BD2F0"/>
    <a:srgbClr val="365966"/>
    <a:srgbClr val="31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1F531B-1501-427B-A397-D3870AE5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625" y="1453320"/>
            <a:ext cx="7473258" cy="284967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Problem</a:t>
            </a:r>
            <a:r>
              <a:rPr lang="en-US" altLang="ko-KR" sz="59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 </a:t>
            </a:r>
            <a:r>
              <a:rPr lang="en-US" altLang="ko-KR" sz="35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255</a:t>
            </a:r>
            <a:br>
              <a:rPr lang="en-US" altLang="ko-KR" sz="59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</a:br>
            <a:r>
              <a:rPr lang="ko-KR" altLang="en-US" sz="4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완전수 구하기</a:t>
            </a:r>
            <a:br>
              <a:rPr lang="en-US" altLang="ko-KR" sz="48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</a:br>
            <a:r>
              <a:rPr lang="ko-KR" altLang="en-US" sz="30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알고리즘 해설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52B9C25E-C608-4342-BA59-5605E133E7A5}"/>
              </a:ext>
            </a:extLst>
          </p:cNvPr>
          <p:cNvSpPr txBox="1">
            <a:spLocks/>
          </p:cNvSpPr>
          <p:nvPr/>
        </p:nvSpPr>
        <p:spPr>
          <a:xfrm>
            <a:off x="9197876" y="5787507"/>
            <a:ext cx="2994124" cy="1078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정소연</a:t>
            </a:r>
            <a:endParaRPr lang="en-US" altLang="ko-KR" sz="1600" dirty="0">
              <a:solidFill>
                <a:srgbClr val="3C6777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en-US" altLang="ko-KR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2019.04.05</a:t>
            </a:r>
          </a:p>
          <a:p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인터넷 및 게임공학 연구실 세미나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3F3792A7-DFF5-4D13-B3EE-D53936CE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6211" y="0"/>
            <a:ext cx="5675790" cy="831854"/>
          </a:xfrm>
        </p:spPr>
        <p:txBody>
          <a:bodyPr>
            <a:noAutofit/>
          </a:bodyPr>
          <a:lstStyle/>
          <a:p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정보처리기사 실기 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5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과목</a:t>
            </a:r>
            <a:endParaRPr lang="en-US" altLang="ko-KR" sz="1700" dirty="0">
              <a:solidFill>
                <a:srgbClr val="2C3C43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알고리즘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데이터베이스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업무프로세스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신기술 동향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전산영어</a:t>
            </a:r>
            <a:endParaRPr lang="en-US" altLang="ko-KR" sz="1700" dirty="0">
              <a:solidFill>
                <a:srgbClr val="2C3C43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26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977D43D9-3608-4D37-94FE-44B1221F2F27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dirty="0">
                <a:solidFill>
                  <a:srgbClr val="31B9E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CONTENT</a:t>
            </a:r>
            <a:r>
              <a:rPr lang="en-US" altLang="ko-KR" sz="350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S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D8A21D0-7A49-4E0D-9301-9A56C07567F6}"/>
              </a:ext>
            </a:extLst>
          </p:cNvPr>
          <p:cNvSpPr txBox="1">
            <a:spLocks/>
          </p:cNvSpPr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/>
            <a:r>
              <a:rPr lang="en-US" altLang="ko-KR" sz="2000" i="1" dirty="0"/>
              <a:t>01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배경 지식</a:t>
            </a:r>
            <a:endParaRPr lang="en-US" altLang="ko-KR" sz="2000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pPr marL="0" indent="0" latinLnBrk="0"/>
            <a:r>
              <a:rPr lang="en-US" altLang="ko-KR" sz="2000" i="1" dirty="0"/>
              <a:t>02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문제 및 입출력</a:t>
            </a:r>
            <a:endParaRPr lang="en-US" altLang="ko-KR" sz="2000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pPr marL="0" indent="0" latinLnBrk="0"/>
            <a:r>
              <a:rPr lang="en-US" altLang="ko-KR" sz="2000" i="1" dirty="0"/>
              <a:t>03</a:t>
            </a:r>
            <a:r>
              <a:rPr lang="en-US" altLang="ko-KR" sz="2000" dirty="0"/>
              <a:t>    </a:t>
            </a:r>
            <a:r>
              <a:rPr lang="en-US" altLang="ko-KR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DFD</a:t>
            </a:r>
          </a:p>
          <a:p>
            <a:pPr marL="0" indent="0" latinLnBrk="0"/>
            <a:r>
              <a:rPr lang="en-US" altLang="ko-KR" sz="2000" i="1" dirty="0"/>
              <a:t>04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풀이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4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A5AA9-A91B-4F17-A8AB-34D36CC7FA83}"/>
              </a:ext>
            </a:extLst>
          </p:cNvPr>
          <p:cNvSpPr txBox="1"/>
          <p:nvPr/>
        </p:nvSpPr>
        <p:spPr>
          <a:xfrm>
            <a:off x="415113" y="923925"/>
            <a:ext cx="9128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완전수 </a:t>
            </a:r>
            <a:r>
              <a:rPr lang="en-US" altLang="ko-KR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en-US" altLang="ko-KR" sz="2500" b="1" dirty="0" err="1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Perpect</a:t>
            </a:r>
            <a:r>
              <a:rPr lang="en-US" altLang="ko-KR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Number)</a:t>
            </a:r>
          </a:p>
          <a:p>
            <a:r>
              <a:rPr lang="ko-KR" altLang="en-US" sz="23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자신을 제외한 양의 약수들의 합으로 표현되는 양의 정수</a:t>
            </a:r>
            <a:endParaRPr lang="en-US" altLang="ko-KR" sz="23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01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배경 지식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D5CF8-5EA0-441E-85B5-55C2C0BECF12}"/>
              </a:ext>
            </a:extLst>
          </p:cNvPr>
          <p:cNvSpPr txBox="1"/>
          <p:nvPr/>
        </p:nvSpPr>
        <p:spPr>
          <a:xfrm>
            <a:off x="495012" y="4847777"/>
            <a:ext cx="85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28</a:t>
            </a:r>
            <a:endParaRPr lang="en-US" altLang="ko-KR" sz="4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A5BB8-CB87-44D5-97F5-A669B8C8E964}"/>
              </a:ext>
            </a:extLst>
          </p:cNvPr>
          <p:cNvSpPr txBox="1"/>
          <p:nvPr/>
        </p:nvSpPr>
        <p:spPr>
          <a:xfrm>
            <a:off x="1349406" y="4905610"/>
            <a:ext cx="6507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약수 </a:t>
            </a:r>
            <a:r>
              <a:rPr lang="en-US" altLang="ko-KR" sz="3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1, 2, 4, 7, 14, 28</a:t>
            </a:r>
            <a:endParaRPr lang="en-US" altLang="ko-KR" sz="35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E837A-44DB-479D-9D36-07EBE1AED314}"/>
              </a:ext>
            </a:extLst>
          </p:cNvPr>
          <p:cNvSpPr txBox="1"/>
          <p:nvPr/>
        </p:nvSpPr>
        <p:spPr>
          <a:xfrm>
            <a:off x="2504158" y="5536552"/>
            <a:ext cx="5352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1+2+4+7+14 = </a:t>
            </a:r>
            <a:r>
              <a:rPr lang="en-US" altLang="ko-KR" sz="40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28</a:t>
            </a:r>
            <a:endParaRPr lang="en-US" altLang="ko-KR" sz="4000" dirty="0">
              <a:solidFill>
                <a:schemeClr val="accent4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AFAB0-AC77-4329-9453-26AC5841034D}"/>
              </a:ext>
            </a:extLst>
          </p:cNvPr>
          <p:cNvSpPr txBox="1"/>
          <p:nvPr/>
        </p:nvSpPr>
        <p:spPr>
          <a:xfrm>
            <a:off x="495012" y="3431755"/>
            <a:ext cx="85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6</a:t>
            </a:r>
            <a:endParaRPr lang="en-US" altLang="ko-KR" sz="4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6E46E1-4068-4B61-AEAF-8D43CB86DDBF}"/>
              </a:ext>
            </a:extLst>
          </p:cNvPr>
          <p:cNvSpPr txBox="1"/>
          <p:nvPr/>
        </p:nvSpPr>
        <p:spPr>
          <a:xfrm>
            <a:off x="1349406" y="3489588"/>
            <a:ext cx="6507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약수 </a:t>
            </a:r>
            <a:r>
              <a:rPr lang="en-US" altLang="ko-KR" sz="3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1, 2, 3, 6</a:t>
            </a:r>
            <a:endParaRPr lang="en-US" altLang="ko-KR" sz="35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C16F394C-571C-462D-B5B2-685B40CE85FB}"/>
              </a:ext>
            </a:extLst>
          </p:cNvPr>
          <p:cNvSpPr/>
          <p:nvPr/>
        </p:nvSpPr>
        <p:spPr>
          <a:xfrm>
            <a:off x="3889075" y="3471813"/>
            <a:ext cx="701336" cy="7013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142DDD-A19C-4556-969F-3E9C8505EBDA}"/>
              </a:ext>
            </a:extLst>
          </p:cNvPr>
          <p:cNvSpPr txBox="1"/>
          <p:nvPr/>
        </p:nvSpPr>
        <p:spPr>
          <a:xfrm>
            <a:off x="2504158" y="4120530"/>
            <a:ext cx="5352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1+2+3 = </a:t>
            </a:r>
            <a:r>
              <a:rPr lang="en-US" altLang="ko-KR" sz="40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6</a:t>
            </a:r>
            <a:endParaRPr lang="en-US" altLang="ko-KR" sz="4000" dirty="0">
              <a:solidFill>
                <a:schemeClr val="accent4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78750516-3121-4ECC-8147-48ECEC482011}"/>
              </a:ext>
            </a:extLst>
          </p:cNvPr>
          <p:cNvSpPr/>
          <p:nvPr/>
        </p:nvSpPr>
        <p:spPr>
          <a:xfrm>
            <a:off x="5224838" y="4905610"/>
            <a:ext cx="701336" cy="701336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26EF7-B8C2-49F3-BD88-515D60B3E60B}"/>
              </a:ext>
            </a:extLst>
          </p:cNvPr>
          <p:cNvSpPr txBox="1"/>
          <p:nvPr/>
        </p:nvSpPr>
        <p:spPr>
          <a:xfrm>
            <a:off x="433523" y="2116409"/>
            <a:ext cx="85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4</a:t>
            </a:r>
            <a:endParaRPr lang="en-US" altLang="ko-KR" sz="4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2F6EE-4B72-4E54-AA1B-1A9B9ACE9F24}"/>
              </a:ext>
            </a:extLst>
          </p:cNvPr>
          <p:cNvSpPr txBox="1"/>
          <p:nvPr/>
        </p:nvSpPr>
        <p:spPr>
          <a:xfrm>
            <a:off x="1287917" y="2174242"/>
            <a:ext cx="6507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약수 </a:t>
            </a:r>
            <a:r>
              <a:rPr lang="en-US" altLang="ko-KR" sz="3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1, 2, 4</a:t>
            </a:r>
            <a:endParaRPr lang="en-US" altLang="ko-KR" sz="35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3277BB-AA81-4FEE-AA9C-8ACB82FB68B1}"/>
              </a:ext>
            </a:extLst>
          </p:cNvPr>
          <p:cNvSpPr txBox="1"/>
          <p:nvPr/>
        </p:nvSpPr>
        <p:spPr>
          <a:xfrm>
            <a:off x="2442669" y="2805184"/>
            <a:ext cx="5352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1+2 != </a:t>
            </a:r>
            <a:r>
              <a:rPr lang="en-US" altLang="ko-KR" sz="4000" b="1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4</a:t>
            </a:r>
            <a:endParaRPr lang="en-US" altLang="ko-KR" sz="4000" dirty="0">
              <a:solidFill>
                <a:srgbClr val="FF0000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/>
      <p:bldP spid="17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A5AA9-A91B-4F17-A8AB-34D36CC7FA83}"/>
              </a:ext>
            </a:extLst>
          </p:cNvPr>
          <p:cNvSpPr txBox="1"/>
          <p:nvPr/>
        </p:nvSpPr>
        <p:spPr>
          <a:xfrm>
            <a:off x="415113" y="923925"/>
            <a:ext cx="91283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문제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어떤 정수의 약수 중 자신을 제외한 약수를 모두 합하면 자신과 같아지는 수를 </a:t>
            </a:r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완전수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라 한다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 n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부터 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10,000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까지의 정수 중 완전수를 찾아 출력하는 알고리즘을 구하라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</a:t>
            </a:r>
          </a:p>
          <a:p>
            <a:endParaRPr lang="en-US" altLang="ko-KR" sz="2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입력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n </a:t>
            </a:r>
          </a:p>
          <a:p>
            <a:endParaRPr lang="en-US" altLang="ko-KR" sz="2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출력</a:t>
            </a:r>
          </a:p>
          <a:p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n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과 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10,000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까지의 </a:t>
            </a:r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완전수</a:t>
            </a:r>
            <a:endParaRPr lang="en-US" altLang="ko-KR" sz="2400" dirty="0">
              <a:solidFill>
                <a:schemeClr val="accent4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완전수의 </a:t>
            </a:r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총 개수</a:t>
            </a:r>
            <a:endParaRPr lang="en-US" altLang="ko-KR" sz="2400" dirty="0">
              <a:solidFill>
                <a:schemeClr val="accent4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02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문제 및 입출력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A980DA-89DA-4DFA-ACF8-A28AA050E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1" t="64854" r="72840" b="20130"/>
          <a:stretch/>
        </p:blipFill>
        <p:spPr>
          <a:xfrm>
            <a:off x="4580878" y="2814221"/>
            <a:ext cx="2663301" cy="231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DBC5D04-2E61-446E-84C2-15ABB8EEC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62"/>
          <a:stretch/>
        </p:blipFill>
        <p:spPr>
          <a:xfrm>
            <a:off x="1008424" y="1113125"/>
            <a:ext cx="4437872" cy="509517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03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Data Flow Diagram (DFD)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09C15-D730-49B9-AB52-860D9667DDF9}"/>
              </a:ext>
            </a:extLst>
          </p:cNvPr>
          <p:cNvSpPr txBox="1"/>
          <p:nvPr/>
        </p:nvSpPr>
        <p:spPr>
          <a:xfrm>
            <a:off x="3468398" y="2524830"/>
            <a:ext cx="368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4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52F6D-DF42-49EE-B9E4-1F22C5E0B8A4}"/>
              </a:ext>
            </a:extLst>
          </p:cNvPr>
          <p:cNvSpPr txBox="1"/>
          <p:nvPr/>
        </p:nvSpPr>
        <p:spPr>
          <a:xfrm>
            <a:off x="3468398" y="4073075"/>
            <a:ext cx="368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BD79A-B86B-4504-9F1E-5D71E2A23CFA}"/>
              </a:ext>
            </a:extLst>
          </p:cNvPr>
          <p:cNvSpPr txBox="1"/>
          <p:nvPr/>
        </p:nvSpPr>
        <p:spPr>
          <a:xfrm>
            <a:off x="3468398" y="4862543"/>
            <a:ext cx="368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995D4-4154-4374-9ABF-2265A16A2FC8}"/>
              </a:ext>
            </a:extLst>
          </p:cNvPr>
          <p:cNvSpPr txBox="1"/>
          <p:nvPr/>
        </p:nvSpPr>
        <p:spPr>
          <a:xfrm>
            <a:off x="3468398" y="4467809"/>
            <a:ext cx="368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E666-F797-4089-AE84-8067AB430919}"/>
              </a:ext>
            </a:extLst>
          </p:cNvPr>
          <p:cNvSpPr txBox="1"/>
          <p:nvPr/>
        </p:nvSpPr>
        <p:spPr>
          <a:xfrm>
            <a:off x="3468398" y="5645383"/>
            <a:ext cx="368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B5A12-9141-4E83-B117-F258FA21BB4E}"/>
              </a:ext>
            </a:extLst>
          </p:cNvPr>
          <p:cNvSpPr txBox="1"/>
          <p:nvPr/>
        </p:nvSpPr>
        <p:spPr>
          <a:xfrm>
            <a:off x="3893513" y="4862543"/>
            <a:ext cx="368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C460C-C0CA-4A02-88C6-4E164579F06D}"/>
              </a:ext>
            </a:extLst>
          </p:cNvPr>
          <p:cNvSpPr txBox="1"/>
          <p:nvPr/>
        </p:nvSpPr>
        <p:spPr>
          <a:xfrm>
            <a:off x="3893513" y="4467809"/>
            <a:ext cx="368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306A7-03A0-4F0B-93E3-251034113288}"/>
              </a:ext>
            </a:extLst>
          </p:cNvPr>
          <p:cNvSpPr txBox="1"/>
          <p:nvPr/>
        </p:nvSpPr>
        <p:spPr>
          <a:xfrm>
            <a:off x="3893513" y="5645383"/>
            <a:ext cx="368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3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9DE729-AB93-4A3A-B5BD-87ECFC3314AE}"/>
              </a:ext>
            </a:extLst>
          </p:cNvPr>
          <p:cNvSpPr txBox="1"/>
          <p:nvPr/>
        </p:nvSpPr>
        <p:spPr>
          <a:xfrm>
            <a:off x="5261812" y="2524830"/>
            <a:ext cx="368968" cy="369332"/>
          </a:xfrm>
          <a:prstGeom prst="rect">
            <a:avLst/>
          </a:prstGeom>
          <a:solidFill>
            <a:srgbClr val="FFBFB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5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EFD33-ABCD-4965-9F20-F0E96B5187A3}"/>
              </a:ext>
            </a:extLst>
          </p:cNvPr>
          <p:cNvSpPr txBox="1"/>
          <p:nvPr/>
        </p:nvSpPr>
        <p:spPr>
          <a:xfrm>
            <a:off x="5261812" y="4073075"/>
            <a:ext cx="368968" cy="369332"/>
          </a:xfrm>
          <a:prstGeom prst="rect">
            <a:avLst/>
          </a:prstGeom>
          <a:solidFill>
            <a:srgbClr val="FFBFB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ECE23-D488-455B-A954-4A74FF7BA7C6}"/>
              </a:ext>
            </a:extLst>
          </p:cNvPr>
          <p:cNvSpPr txBox="1"/>
          <p:nvPr/>
        </p:nvSpPr>
        <p:spPr>
          <a:xfrm>
            <a:off x="5261812" y="4862543"/>
            <a:ext cx="368968" cy="369332"/>
          </a:xfrm>
          <a:prstGeom prst="rect">
            <a:avLst/>
          </a:prstGeom>
          <a:solidFill>
            <a:srgbClr val="FFBFB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C354D-6593-4C93-9B19-6D840EB87A12}"/>
              </a:ext>
            </a:extLst>
          </p:cNvPr>
          <p:cNvSpPr txBox="1"/>
          <p:nvPr/>
        </p:nvSpPr>
        <p:spPr>
          <a:xfrm>
            <a:off x="5261812" y="4467809"/>
            <a:ext cx="368968" cy="369332"/>
          </a:xfrm>
          <a:prstGeom prst="rect">
            <a:avLst/>
          </a:prstGeom>
          <a:solidFill>
            <a:srgbClr val="FFBFB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734506-CBFE-4F73-B474-37AC5E35BA24}"/>
              </a:ext>
            </a:extLst>
          </p:cNvPr>
          <p:cNvSpPr txBox="1"/>
          <p:nvPr/>
        </p:nvSpPr>
        <p:spPr>
          <a:xfrm>
            <a:off x="5261812" y="5645383"/>
            <a:ext cx="368968" cy="369332"/>
          </a:xfrm>
          <a:prstGeom prst="rect">
            <a:avLst/>
          </a:prstGeom>
          <a:solidFill>
            <a:srgbClr val="FFBFB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100F7-6102-450D-9DE5-9F9E9ADF7313}"/>
              </a:ext>
            </a:extLst>
          </p:cNvPr>
          <p:cNvSpPr txBox="1"/>
          <p:nvPr/>
        </p:nvSpPr>
        <p:spPr>
          <a:xfrm>
            <a:off x="5686927" y="4862543"/>
            <a:ext cx="368968" cy="369332"/>
          </a:xfrm>
          <a:prstGeom prst="rect">
            <a:avLst/>
          </a:prstGeom>
          <a:solidFill>
            <a:srgbClr val="FFBFB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458BB-8A0B-40D6-8665-46BC89EBE17D}"/>
              </a:ext>
            </a:extLst>
          </p:cNvPr>
          <p:cNvSpPr txBox="1"/>
          <p:nvPr/>
        </p:nvSpPr>
        <p:spPr>
          <a:xfrm>
            <a:off x="5686927" y="4467809"/>
            <a:ext cx="368968" cy="369332"/>
          </a:xfrm>
          <a:prstGeom prst="rect">
            <a:avLst/>
          </a:prstGeom>
          <a:solidFill>
            <a:srgbClr val="FFBFB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C097D5-5BAD-4CD9-911B-9E35A9A21232}"/>
              </a:ext>
            </a:extLst>
          </p:cNvPr>
          <p:cNvSpPr txBox="1"/>
          <p:nvPr/>
        </p:nvSpPr>
        <p:spPr>
          <a:xfrm>
            <a:off x="5686927" y="5645383"/>
            <a:ext cx="368968" cy="369332"/>
          </a:xfrm>
          <a:prstGeom prst="rect">
            <a:avLst/>
          </a:prstGeom>
          <a:solidFill>
            <a:srgbClr val="FFBFB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03754F-C8D2-40F8-91BA-B0F591F22F23}"/>
              </a:ext>
            </a:extLst>
          </p:cNvPr>
          <p:cNvSpPr txBox="1"/>
          <p:nvPr/>
        </p:nvSpPr>
        <p:spPr>
          <a:xfrm>
            <a:off x="6630111" y="2524830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6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89A487-A5DA-471B-9838-33F684A41152}"/>
              </a:ext>
            </a:extLst>
          </p:cNvPr>
          <p:cNvSpPr txBox="1"/>
          <p:nvPr/>
        </p:nvSpPr>
        <p:spPr>
          <a:xfrm>
            <a:off x="6630111" y="4073075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3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C2618-B8CA-43C2-ADA5-5C2E62EE7989}"/>
              </a:ext>
            </a:extLst>
          </p:cNvPr>
          <p:cNvSpPr txBox="1"/>
          <p:nvPr/>
        </p:nvSpPr>
        <p:spPr>
          <a:xfrm>
            <a:off x="6630111" y="4862543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566303-8FB9-44D9-871D-6783B330ACA1}"/>
              </a:ext>
            </a:extLst>
          </p:cNvPr>
          <p:cNvSpPr txBox="1"/>
          <p:nvPr/>
        </p:nvSpPr>
        <p:spPr>
          <a:xfrm>
            <a:off x="6630111" y="4467809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32D9B3-DC50-453D-8DC0-81849247A270}"/>
              </a:ext>
            </a:extLst>
          </p:cNvPr>
          <p:cNvSpPr txBox="1"/>
          <p:nvPr/>
        </p:nvSpPr>
        <p:spPr>
          <a:xfrm>
            <a:off x="6630111" y="5645383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F9269-E52A-4E59-97BC-779EC59123D8}"/>
              </a:ext>
            </a:extLst>
          </p:cNvPr>
          <p:cNvSpPr txBox="1"/>
          <p:nvPr/>
        </p:nvSpPr>
        <p:spPr>
          <a:xfrm>
            <a:off x="7055226" y="4862543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6E88F0-183E-49F4-B24B-B57E306A9E52}"/>
              </a:ext>
            </a:extLst>
          </p:cNvPr>
          <p:cNvSpPr txBox="1"/>
          <p:nvPr/>
        </p:nvSpPr>
        <p:spPr>
          <a:xfrm>
            <a:off x="7055226" y="4467809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8E5E29-B545-43D3-97CA-712CDD76C569}"/>
              </a:ext>
            </a:extLst>
          </p:cNvPr>
          <p:cNvSpPr txBox="1"/>
          <p:nvPr/>
        </p:nvSpPr>
        <p:spPr>
          <a:xfrm>
            <a:off x="7055226" y="5645383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3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2F5820-B232-44A0-A117-E2E7CBF67997}"/>
              </a:ext>
            </a:extLst>
          </p:cNvPr>
          <p:cNvSpPr txBox="1"/>
          <p:nvPr/>
        </p:nvSpPr>
        <p:spPr>
          <a:xfrm>
            <a:off x="7485061" y="4862543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876325-04F7-4C64-AB0D-FE379D1DDC35}"/>
              </a:ext>
            </a:extLst>
          </p:cNvPr>
          <p:cNvSpPr txBox="1"/>
          <p:nvPr/>
        </p:nvSpPr>
        <p:spPr>
          <a:xfrm>
            <a:off x="7485061" y="4467809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3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BE7ED5-E7FE-4E30-9E3F-4B77EEE19FAB}"/>
              </a:ext>
            </a:extLst>
          </p:cNvPr>
          <p:cNvSpPr txBox="1"/>
          <p:nvPr/>
        </p:nvSpPr>
        <p:spPr>
          <a:xfrm>
            <a:off x="7485061" y="5645383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6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1D4539-850A-4769-9C82-A481410F93B8}"/>
              </a:ext>
            </a:extLst>
          </p:cNvPr>
          <p:cNvSpPr txBox="1"/>
          <p:nvPr/>
        </p:nvSpPr>
        <p:spPr>
          <a:xfrm>
            <a:off x="8354638" y="2524830"/>
            <a:ext cx="36896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7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4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05B80AF1-1A55-438A-B709-0CEC69B0C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38"/>
          <a:stretch/>
        </p:blipFill>
        <p:spPr>
          <a:xfrm>
            <a:off x="1008423" y="1113126"/>
            <a:ext cx="4437872" cy="295354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03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Data Flow Diagram (DFD)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14FF1-44CC-455F-AADC-FDDC3CD08563}"/>
              </a:ext>
            </a:extLst>
          </p:cNvPr>
          <p:cNvSpPr txBox="1"/>
          <p:nvPr/>
        </p:nvSpPr>
        <p:spPr>
          <a:xfrm>
            <a:off x="3468398" y="1281748"/>
            <a:ext cx="368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3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DAC574-9398-4080-AC75-28AB3C9D4913}"/>
              </a:ext>
            </a:extLst>
          </p:cNvPr>
          <p:cNvSpPr txBox="1"/>
          <p:nvPr/>
        </p:nvSpPr>
        <p:spPr>
          <a:xfrm>
            <a:off x="5261812" y="1281748"/>
            <a:ext cx="368968" cy="369332"/>
          </a:xfrm>
          <a:prstGeom prst="rect">
            <a:avLst/>
          </a:prstGeom>
          <a:solidFill>
            <a:srgbClr val="FFBFBF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DD2311-8977-4696-99D4-C85B5B7654D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15389" y="1651080"/>
            <a:ext cx="837493" cy="163755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CD7EF8-CBB8-4CA3-87EF-F511152FD641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815389" y="1651080"/>
            <a:ext cx="2630907" cy="17779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7B4857-A6FC-49AE-A225-5E81FF56D1FC}"/>
              </a:ext>
            </a:extLst>
          </p:cNvPr>
          <p:cNvSpPr txBox="1"/>
          <p:nvPr/>
        </p:nvSpPr>
        <p:spPr>
          <a:xfrm>
            <a:off x="6630111" y="1281748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6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B53759-4B00-4A29-9228-F35F95F7A998}"/>
              </a:ext>
            </a:extLst>
          </p:cNvPr>
          <p:cNvCxnSpPr>
            <a:stCxn id="20" idx="2"/>
          </p:cNvCxnSpPr>
          <p:nvPr/>
        </p:nvCxnSpPr>
        <p:spPr>
          <a:xfrm flipH="1">
            <a:off x="2815389" y="1651080"/>
            <a:ext cx="3999206" cy="586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B4B4FE-19C7-4305-9EA5-BF0338962A6D}"/>
              </a:ext>
            </a:extLst>
          </p:cNvPr>
          <p:cNvSpPr txBox="1"/>
          <p:nvPr/>
        </p:nvSpPr>
        <p:spPr>
          <a:xfrm>
            <a:off x="6630111" y="2642566"/>
            <a:ext cx="368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4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20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04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풀이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–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일부분 발췌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165FD2-8615-4CCF-B9E0-571F7565D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71" t="37013" r="44488" b="48087"/>
          <a:stretch/>
        </p:blipFill>
        <p:spPr>
          <a:xfrm>
            <a:off x="245885" y="923923"/>
            <a:ext cx="4589755" cy="1331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C3C5F-2BF3-46F9-8A05-052666FB492E}"/>
              </a:ext>
            </a:extLst>
          </p:cNvPr>
          <p:cNvSpPr txBox="1"/>
          <p:nvPr/>
        </p:nvSpPr>
        <p:spPr>
          <a:xfrm>
            <a:off x="245885" y="2598003"/>
            <a:ext cx="374018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en-US" altLang="ko-KR" sz="2500" b="1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</a:t>
            </a:r>
            <a:r>
              <a:rPr lang="en-US" altLang="ko-KR" sz="2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 sum      k      j      r</a:t>
            </a:r>
          </a:p>
          <a:p>
            <a:r>
              <a:rPr lang="en-US" altLang="ko-KR" sz="24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5        0          2      1     0</a:t>
            </a:r>
          </a:p>
          <a:p>
            <a:r>
              <a:rPr lang="en-US" altLang="ko-KR" sz="24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      1          2      2    1</a:t>
            </a:r>
          </a:p>
          <a:p>
            <a:r>
              <a:rPr lang="en-US" altLang="ko-KR" sz="24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      1</a:t>
            </a:r>
          </a:p>
          <a:p>
            <a:endParaRPr lang="en-US" altLang="ko-KR" sz="1000" b="1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en-US" altLang="ko-KR" sz="2400" b="1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//</a:t>
            </a:r>
            <a:r>
              <a:rPr lang="ko-KR" altLang="en-US" sz="2400" b="1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완전수가 아닌 경우</a:t>
            </a:r>
            <a:endParaRPr lang="en-US" altLang="ko-KR" sz="2400" b="1" dirty="0">
              <a:solidFill>
                <a:srgbClr val="FF0000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37B59-5737-4912-BD6A-FEC1DAAEAC05}"/>
              </a:ext>
            </a:extLst>
          </p:cNvPr>
          <p:cNvSpPr txBox="1"/>
          <p:nvPr/>
        </p:nvSpPr>
        <p:spPr>
          <a:xfrm>
            <a:off x="5138960" y="2598003"/>
            <a:ext cx="374018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en-US" altLang="ko-KR" sz="2500" b="1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</a:t>
            </a:r>
            <a:r>
              <a:rPr lang="en-US" altLang="ko-KR" sz="25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 sum      k      j      r</a:t>
            </a:r>
          </a:p>
          <a:p>
            <a:r>
              <a:rPr lang="en-US" altLang="ko-KR" sz="24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6        0          3      1     0</a:t>
            </a:r>
          </a:p>
          <a:p>
            <a:r>
              <a:rPr lang="en-US" altLang="ko-KR" sz="24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      1          3      2    0</a:t>
            </a:r>
          </a:p>
          <a:p>
            <a:r>
              <a:rPr lang="en-US" altLang="ko-KR" sz="24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     3          3      3    0</a:t>
            </a:r>
          </a:p>
          <a:p>
            <a:r>
              <a:rPr lang="en-US" altLang="ko-KR" sz="2400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     6</a:t>
            </a:r>
          </a:p>
          <a:p>
            <a:endParaRPr lang="en-US" altLang="ko-KR" sz="1000" b="1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en-US" altLang="ko-KR" sz="24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//</a:t>
            </a:r>
            <a:r>
              <a:rPr lang="ko-KR" altLang="en-US" sz="2400" b="1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완전수인 경우</a:t>
            </a:r>
            <a:endParaRPr lang="en-US" altLang="ko-KR" sz="2400" b="1" dirty="0">
              <a:solidFill>
                <a:schemeClr val="accent4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68DBD48-749F-425E-9597-8F87C799C17C}"/>
              </a:ext>
            </a:extLst>
          </p:cNvPr>
          <p:cNvSpPr/>
          <p:nvPr/>
        </p:nvSpPr>
        <p:spPr>
          <a:xfrm>
            <a:off x="245885" y="3049802"/>
            <a:ext cx="379198" cy="379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37A5B07-CF26-4F0F-BD1D-8DEE9FD018EC}"/>
              </a:ext>
            </a:extLst>
          </p:cNvPr>
          <p:cNvSpPr/>
          <p:nvPr/>
        </p:nvSpPr>
        <p:spPr>
          <a:xfrm>
            <a:off x="1144010" y="3759859"/>
            <a:ext cx="379198" cy="379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63630E-73FD-4451-86EE-7D68909BCA3A}"/>
              </a:ext>
            </a:extLst>
          </p:cNvPr>
          <p:cNvSpPr/>
          <p:nvPr/>
        </p:nvSpPr>
        <p:spPr>
          <a:xfrm>
            <a:off x="5138960" y="3049802"/>
            <a:ext cx="379198" cy="37919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F8023B-7685-41BA-9677-C0BF56EB0636}"/>
              </a:ext>
            </a:extLst>
          </p:cNvPr>
          <p:cNvSpPr/>
          <p:nvPr/>
        </p:nvSpPr>
        <p:spPr>
          <a:xfrm>
            <a:off x="5985713" y="4139057"/>
            <a:ext cx="379198" cy="379198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58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04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풀이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–Java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CAFD717-C787-4D6B-AA9A-27DB76F67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4" t="11391" r="24038" b="26931"/>
          <a:stretch/>
        </p:blipFill>
        <p:spPr>
          <a:xfrm>
            <a:off x="245885" y="923924"/>
            <a:ext cx="8750333" cy="5512388"/>
          </a:xfrm>
          <a:prstGeom prst="rect">
            <a:avLst/>
          </a:prstGeom>
        </p:spPr>
      </p:pic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AA5BBAD7-49DD-42A3-8690-2FAB1C69514C}"/>
              </a:ext>
            </a:extLst>
          </p:cNvPr>
          <p:cNvSpPr/>
          <p:nvPr/>
        </p:nvSpPr>
        <p:spPr>
          <a:xfrm>
            <a:off x="1263630" y="3583708"/>
            <a:ext cx="4521545" cy="919018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5E0C68E2-0F18-4680-9EA1-8E69384B8C2B}"/>
              </a:ext>
            </a:extLst>
          </p:cNvPr>
          <p:cNvSpPr/>
          <p:nvPr/>
        </p:nvSpPr>
        <p:spPr>
          <a:xfrm>
            <a:off x="1263629" y="4502726"/>
            <a:ext cx="5423498" cy="808183"/>
          </a:xfrm>
          <a:prstGeom prst="flowChartAlternate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4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1F531B-1501-427B-A397-D3870AE5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THE END</a:t>
            </a:r>
            <a:endParaRPr lang="ko-KR" altLang="en-US" sz="6000" dirty="0">
              <a:solidFill>
                <a:srgbClr val="2C3C43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688CECB8-DD4D-40A3-8242-FA8ED33A0A1C}"/>
              </a:ext>
            </a:extLst>
          </p:cNvPr>
          <p:cNvSpPr txBox="1">
            <a:spLocks/>
          </p:cNvSpPr>
          <p:nvPr/>
        </p:nvSpPr>
        <p:spPr>
          <a:xfrm>
            <a:off x="6724891" y="6111433"/>
            <a:ext cx="5467109" cy="755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참고문헌</a:t>
            </a:r>
            <a:endParaRPr lang="en-US" altLang="ko-KR" sz="1600" dirty="0">
              <a:solidFill>
                <a:srgbClr val="3C6777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en-US" altLang="ko-KR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2019 </a:t>
            </a:r>
            <a:r>
              <a:rPr lang="ko-KR" altLang="en-US" sz="1600" dirty="0" err="1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시나공</a:t>
            </a:r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 정보처리기사 </a:t>
            </a:r>
            <a:r>
              <a:rPr lang="en-US" altLang="ko-KR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1</a:t>
            </a:r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371729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와이드스크린</PresentationFormat>
  <Paragraphs>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210 국민체조 L</vt:lpstr>
      <vt:lpstr>210 청춘시대OTF Regular</vt:lpstr>
      <vt:lpstr>Arial</vt:lpstr>
      <vt:lpstr>Trebuchet MS</vt:lpstr>
      <vt:lpstr>Wingdings 3</vt:lpstr>
      <vt:lpstr>패싯</vt:lpstr>
      <vt:lpstr>Problem 255 완전수 구하기 알고리즘 해설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29 그레이 코드 변환하기 알고리즘 해설</dc:title>
  <dc:creator>정소연</dc:creator>
  <cp:lastModifiedBy>정소연</cp:lastModifiedBy>
  <cp:revision>65</cp:revision>
  <dcterms:created xsi:type="dcterms:W3CDTF">2019-03-18T09:44:02Z</dcterms:created>
  <dcterms:modified xsi:type="dcterms:W3CDTF">2019-04-05T03:18:26Z</dcterms:modified>
</cp:coreProperties>
</file>