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90" r:id="rId4"/>
    <p:sldId id="289" r:id="rId5"/>
    <p:sldId id="280" r:id="rId6"/>
    <p:sldId id="281" r:id="rId7"/>
    <p:sldId id="288" r:id="rId8"/>
    <p:sldId id="287" r:id="rId9"/>
    <p:sldId id="286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A7DC"/>
    <a:srgbClr val="2F94CE"/>
    <a:srgbClr val="286D9F"/>
    <a:srgbClr val="2C3C43"/>
    <a:srgbClr val="3C6777"/>
    <a:srgbClr val="7BD2F0"/>
    <a:srgbClr val="365966"/>
    <a:srgbClr val="31B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11F531B-1501-427B-A397-D3870AE5D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2625" y="1453320"/>
            <a:ext cx="7473258" cy="2849671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 dirty="0">
                <a:solidFill>
                  <a:srgbClr val="FFFFFF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Section</a:t>
            </a:r>
            <a:r>
              <a:rPr lang="en-US" altLang="ko-KR" sz="5900" dirty="0">
                <a:solidFill>
                  <a:srgbClr val="FFFFFF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 </a:t>
            </a:r>
            <a:r>
              <a:rPr lang="en-US" altLang="ko-KR" sz="3500" dirty="0">
                <a:solidFill>
                  <a:srgbClr val="FFFFFF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50</a:t>
            </a:r>
            <a:br>
              <a:rPr lang="en-US" altLang="ko-KR" sz="5900" dirty="0">
                <a:solidFill>
                  <a:srgbClr val="FFFFFF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</a:br>
            <a:r>
              <a:rPr lang="ko-KR" altLang="en-US" sz="4700" dirty="0">
                <a:solidFill>
                  <a:srgbClr val="2C3C43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화폐의 종류별 매수 계산</a:t>
            </a:r>
            <a:br>
              <a:rPr lang="en-US" altLang="ko-KR" sz="4800" dirty="0">
                <a:solidFill>
                  <a:srgbClr val="2C3C43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</a:br>
            <a:r>
              <a:rPr lang="ko-KR" altLang="en-US" sz="3000" dirty="0">
                <a:solidFill>
                  <a:srgbClr val="FFFFFF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알고리즘 해설</a:t>
            </a:r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부제목 2">
            <a:extLst>
              <a:ext uri="{FF2B5EF4-FFF2-40B4-BE49-F238E27FC236}">
                <a16:creationId xmlns:a16="http://schemas.microsoft.com/office/drawing/2014/main" id="{52B9C25E-C608-4342-BA59-5605E133E7A5}"/>
              </a:ext>
            </a:extLst>
          </p:cNvPr>
          <p:cNvSpPr txBox="1">
            <a:spLocks/>
          </p:cNvSpPr>
          <p:nvPr/>
        </p:nvSpPr>
        <p:spPr>
          <a:xfrm>
            <a:off x="9197876" y="5787507"/>
            <a:ext cx="2994124" cy="10789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rgbClr val="3C6777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정소연</a:t>
            </a:r>
            <a:endParaRPr lang="en-US" altLang="ko-KR" sz="1600" dirty="0">
              <a:solidFill>
                <a:srgbClr val="3C6777"/>
              </a:solidFill>
              <a:latin typeface="210 청춘시대OTF Regular" panose="02020503020101020101" pitchFamily="18" charset="-127"/>
              <a:ea typeface="210 청춘시대OTF Regular" panose="02020503020101020101" pitchFamily="18" charset="-127"/>
            </a:endParaRPr>
          </a:p>
          <a:p>
            <a:r>
              <a:rPr lang="en-US" altLang="ko-KR" sz="1600" dirty="0">
                <a:solidFill>
                  <a:srgbClr val="3C6777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2019.03.28</a:t>
            </a:r>
          </a:p>
          <a:p>
            <a:r>
              <a:rPr lang="ko-KR" altLang="en-US" sz="1600" dirty="0">
                <a:solidFill>
                  <a:srgbClr val="3C6777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인터넷 및 게임공학 연구실 세미나</a:t>
            </a:r>
          </a:p>
        </p:txBody>
      </p:sp>
      <p:sp>
        <p:nvSpPr>
          <p:cNvPr id="16" name="부제목 2">
            <a:extLst>
              <a:ext uri="{FF2B5EF4-FFF2-40B4-BE49-F238E27FC236}">
                <a16:creationId xmlns:a16="http://schemas.microsoft.com/office/drawing/2014/main" id="{3F3792A7-DFF5-4D13-B3EE-D53936CE5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6211" y="0"/>
            <a:ext cx="5675790" cy="831854"/>
          </a:xfrm>
        </p:spPr>
        <p:txBody>
          <a:bodyPr>
            <a:noAutofit/>
          </a:bodyPr>
          <a:lstStyle/>
          <a:p>
            <a:r>
              <a:rPr lang="ko-KR" altLang="en-US" sz="1700" dirty="0">
                <a:solidFill>
                  <a:srgbClr val="2C3C43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정보처리기사 실기 </a:t>
            </a:r>
            <a:r>
              <a:rPr lang="en-US" altLang="ko-KR" sz="1700" dirty="0">
                <a:solidFill>
                  <a:srgbClr val="2C3C43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5 </a:t>
            </a:r>
            <a:r>
              <a:rPr lang="ko-KR" altLang="en-US" sz="1700" dirty="0">
                <a:solidFill>
                  <a:srgbClr val="2C3C43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과목</a:t>
            </a:r>
            <a:endParaRPr lang="en-US" altLang="ko-KR" sz="1700" dirty="0">
              <a:solidFill>
                <a:srgbClr val="2C3C43"/>
              </a:solidFill>
              <a:latin typeface="210 청춘시대OTF Regular" panose="02020503020101020101" pitchFamily="18" charset="-127"/>
              <a:ea typeface="210 청춘시대OTF Regular" panose="02020503020101020101" pitchFamily="18" charset="-127"/>
            </a:endParaRPr>
          </a:p>
          <a:p>
            <a:r>
              <a:rPr lang="ko-KR" altLang="en-US" dirty="0">
                <a:solidFill>
                  <a:srgbClr val="FF0000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알고리즘</a:t>
            </a:r>
            <a:r>
              <a:rPr lang="en-US" altLang="ko-KR" sz="1700" dirty="0">
                <a:solidFill>
                  <a:srgbClr val="2C3C43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, </a:t>
            </a:r>
            <a:r>
              <a:rPr lang="ko-KR" altLang="en-US" sz="1700" dirty="0">
                <a:solidFill>
                  <a:srgbClr val="2C3C43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데이터베이스</a:t>
            </a:r>
            <a:r>
              <a:rPr lang="en-US" altLang="ko-KR" sz="1700" dirty="0">
                <a:solidFill>
                  <a:srgbClr val="2C3C43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, </a:t>
            </a:r>
            <a:r>
              <a:rPr lang="ko-KR" altLang="en-US" sz="1700" dirty="0">
                <a:solidFill>
                  <a:srgbClr val="2C3C43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업무프로세스</a:t>
            </a:r>
            <a:r>
              <a:rPr lang="en-US" altLang="ko-KR" sz="1700" dirty="0">
                <a:solidFill>
                  <a:srgbClr val="2C3C43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, </a:t>
            </a:r>
            <a:r>
              <a:rPr lang="ko-KR" altLang="en-US" sz="1700" dirty="0">
                <a:solidFill>
                  <a:srgbClr val="2C3C43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신기술 동향</a:t>
            </a:r>
            <a:r>
              <a:rPr lang="en-US" altLang="ko-KR" sz="1700" dirty="0">
                <a:solidFill>
                  <a:srgbClr val="2C3C43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, </a:t>
            </a:r>
            <a:r>
              <a:rPr lang="ko-KR" altLang="en-US" sz="1700" dirty="0">
                <a:solidFill>
                  <a:srgbClr val="2C3C43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전산영어</a:t>
            </a:r>
            <a:endParaRPr lang="en-US" altLang="ko-KR" sz="1700" dirty="0">
              <a:solidFill>
                <a:srgbClr val="2C3C43"/>
              </a:solidFill>
              <a:latin typeface="210 청춘시대OTF Regular" panose="02020503020101020101" pitchFamily="18" charset="-127"/>
              <a:ea typeface="210 청춘시대OTF Regula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5267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11F531B-1501-427B-A397-D3870AE5D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altLang="ko-KR" sz="6000" dirty="0">
                <a:solidFill>
                  <a:srgbClr val="2C3C43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THE END</a:t>
            </a:r>
            <a:endParaRPr lang="ko-KR" altLang="en-US" sz="6000" dirty="0">
              <a:solidFill>
                <a:srgbClr val="2C3C43"/>
              </a:solidFill>
              <a:latin typeface="210 청춘시대OTF Regular" panose="02020503020101020101" pitchFamily="18" charset="-127"/>
              <a:ea typeface="210 청춘시대OTF Regular" panose="02020503020101020101" pitchFamily="18" charset="-127"/>
            </a:endParaRP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688CECB8-DD4D-40A3-8242-FA8ED33A0A1C}"/>
              </a:ext>
            </a:extLst>
          </p:cNvPr>
          <p:cNvSpPr txBox="1">
            <a:spLocks/>
          </p:cNvSpPr>
          <p:nvPr/>
        </p:nvSpPr>
        <p:spPr>
          <a:xfrm>
            <a:off x="6724891" y="6111433"/>
            <a:ext cx="5467109" cy="7550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rgbClr val="3C6777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참고문헌</a:t>
            </a:r>
            <a:endParaRPr lang="en-US" altLang="ko-KR" sz="1600" dirty="0">
              <a:solidFill>
                <a:srgbClr val="3C6777"/>
              </a:solidFill>
              <a:latin typeface="210 청춘시대OTF Regular" panose="02020503020101020101" pitchFamily="18" charset="-127"/>
              <a:ea typeface="210 청춘시대OTF Regular" panose="02020503020101020101" pitchFamily="18" charset="-127"/>
            </a:endParaRPr>
          </a:p>
          <a:p>
            <a:r>
              <a:rPr lang="en-US" altLang="ko-KR" sz="1600" dirty="0">
                <a:solidFill>
                  <a:srgbClr val="3C6777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2019 </a:t>
            </a:r>
            <a:r>
              <a:rPr lang="ko-KR" altLang="en-US" sz="1600" dirty="0" err="1">
                <a:solidFill>
                  <a:srgbClr val="3C6777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시나공</a:t>
            </a:r>
            <a:r>
              <a:rPr lang="ko-KR" altLang="en-US" sz="1600" dirty="0">
                <a:solidFill>
                  <a:srgbClr val="3C6777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 정보처리기사 </a:t>
            </a:r>
            <a:r>
              <a:rPr lang="en-US" altLang="ko-KR" sz="1600" dirty="0">
                <a:solidFill>
                  <a:srgbClr val="3C6777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1</a:t>
            </a:r>
            <a:r>
              <a:rPr lang="ko-KR" altLang="en-US" sz="1600" dirty="0">
                <a:solidFill>
                  <a:srgbClr val="3C6777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권</a:t>
            </a:r>
          </a:p>
        </p:txBody>
      </p:sp>
    </p:spTree>
    <p:extLst>
      <p:ext uri="{BB962C8B-B14F-4D97-AF65-F5344CB8AC3E}">
        <p14:creationId xmlns:p14="http://schemas.microsoft.com/office/powerpoint/2010/main" val="3717295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1">
            <a:extLst>
              <a:ext uri="{FF2B5EF4-FFF2-40B4-BE49-F238E27FC236}">
                <a16:creationId xmlns:a16="http://schemas.microsoft.com/office/drawing/2014/main" id="{977D43D9-3608-4D37-94FE-44B1221F2F27}"/>
              </a:ext>
            </a:extLst>
          </p:cNvPr>
          <p:cNvSpPr txBox="1">
            <a:spLocks/>
          </p:cNvSpPr>
          <p:nvPr/>
        </p:nvSpPr>
        <p:spPr>
          <a:xfrm>
            <a:off x="643467" y="816638"/>
            <a:ext cx="3367359" cy="5224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3500" dirty="0">
                <a:solidFill>
                  <a:srgbClr val="31B9E7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CONTENT</a:t>
            </a:r>
            <a:r>
              <a:rPr lang="en-US" altLang="ko-KR" sz="3500" dirty="0">
                <a:solidFill>
                  <a:srgbClr val="286D9F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S</a:t>
            </a:r>
            <a:endParaRPr lang="ko-KR" altLang="en-US" sz="3500" dirty="0">
              <a:solidFill>
                <a:srgbClr val="286D9F"/>
              </a:solidFill>
              <a:latin typeface="210 청춘시대OTF Regular" panose="02020503020101020101" pitchFamily="18" charset="-127"/>
              <a:ea typeface="210 청춘시대OTF Regular" panose="02020503020101020101" pitchFamily="18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4D8A21D0-7A49-4E0D-9301-9A56C07567F6}"/>
              </a:ext>
            </a:extLst>
          </p:cNvPr>
          <p:cNvSpPr txBox="1">
            <a:spLocks/>
          </p:cNvSpPr>
          <p:nvPr/>
        </p:nvSpPr>
        <p:spPr>
          <a:xfrm>
            <a:off x="4654295" y="816638"/>
            <a:ext cx="4619706" cy="5224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/>
            <a:r>
              <a:rPr lang="en-US" altLang="ko-KR" sz="2000" i="1" dirty="0"/>
              <a:t>01</a:t>
            </a:r>
            <a:r>
              <a:rPr lang="en-US" altLang="ko-KR" sz="2000" dirty="0"/>
              <a:t>    </a:t>
            </a:r>
            <a:r>
              <a:rPr lang="ko-KR" altLang="en-US" sz="2000" dirty="0"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배경 지식</a:t>
            </a:r>
            <a:endParaRPr lang="en-US" altLang="ko-KR" sz="2000" dirty="0">
              <a:latin typeface="210 청춘시대OTF Regular" panose="02020503020101020101" pitchFamily="18" charset="-127"/>
              <a:ea typeface="210 청춘시대OTF Regular" panose="02020503020101020101" pitchFamily="18" charset="-127"/>
            </a:endParaRPr>
          </a:p>
          <a:p>
            <a:pPr marL="0" indent="0" latinLnBrk="0"/>
            <a:r>
              <a:rPr lang="en-US" altLang="ko-KR" sz="2000" i="1" dirty="0"/>
              <a:t>02</a:t>
            </a:r>
            <a:r>
              <a:rPr lang="en-US" altLang="ko-KR" sz="2000" dirty="0"/>
              <a:t>    </a:t>
            </a:r>
            <a:r>
              <a:rPr lang="ko-KR" altLang="en-US" sz="2000" dirty="0"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문제</a:t>
            </a:r>
            <a:endParaRPr lang="en-US" altLang="ko-KR" sz="2000" dirty="0">
              <a:latin typeface="210 청춘시대OTF Regular" panose="02020503020101020101" pitchFamily="18" charset="-127"/>
              <a:ea typeface="210 청춘시대OTF Regular" panose="02020503020101020101" pitchFamily="18" charset="-127"/>
            </a:endParaRPr>
          </a:p>
          <a:p>
            <a:pPr marL="0" indent="0" latinLnBrk="0"/>
            <a:r>
              <a:rPr lang="en-US" altLang="ko-KR" sz="2000" i="1" dirty="0"/>
              <a:t>03</a:t>
            </a:r>
            <a:r>
              <a:rPr lang="en-US" altLang="ko-KR" sz="2000" dirty="0"/>
              <a:t>    </a:t>
            </a:r>
            <a:r>
              <a:rPr lang="ko-KR" altLang="en-US" sz="2000" dirty="0"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입출력</a:t>
            </a:r>
            <a:endParaRPr lang="en-US" altLang="ko-KR" sz="2000" dirty="0">
              <a:latin typeface="210 청춘시대OTF Regular" panose="02020503020101020101" pitchFamily="18" charset="-127"/>
              <a:ea typeface="210 청춘시대OTF Regular" panose="02020503020101020101" pitchFamily="18" charset="-127"/>
            </a:endParaRPr>
          </a:p>
          <a:p>
            <a:pPr marL="0" indent="0" latinLnBrk="0"/>
            <a:r>
              <a:rPr lang="en-US" altLang="ko-KR" sz="2000" i="1" dirty="0"/>
              <a:t>04</a:t>
            </a:r>
            <a:r>
              <a:rPr lang="en-US" altLang="ko-KR" sz="2000" dirty="0"/>
              <a:t>    </a:t>
            </a:r>
            <a:r>
              <a:rPr lang="en-US" altLang="ko-KR" sz="2000" dirty="0"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DFD</a:t>
            </a:r>
          </a:p>
          <a:p>
            <a:pPr marL="0" indent="0" latinLnBrk="0"/>
            <a:r>
              <a:rPr lang="en-US" altLang="ko-KR" sz="2000" i="1" dirty="0"/>
              <a:t>05</a:t>
            </a:r>
            <a:r>
              <a:rPr lang="en-US" altLang="ko-KR" sz="2000" dirty="0"/>
              <a:t>    </a:t>
            </a:r>
            <a:r>
              <a:rPr lang="ko-KR" altLang="en-US" sz="2000" dirty="0"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풀이</a:t>
            </a:r>
            <a:r>
              <a:rPr lang="en-US" altLang="ko-KR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6429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4A5AA9-A91B-4F17-A8AB-34D36CC7FA83}"/>
              </a:ext>
            </a:extLst>
          </p:cNvPr>
          <p:cNvSpPr txBox="1"/>
          <p:nvPr/>
        </p:nvSpPr>
        <p:spPr>
          <a:xfrm>
            <a:off x="415113" y="923925"/>
            <a:ext cx="9128380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286D9F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문자 스트림</a:t>
            </a:r>
            <a:endParaRPr lang="en-US" altLang="ko-KR" sz="2500" b="1" dirty="0">
              <a:solidFill>
                <a:srgbClr val="286D9F"/>
              </a:solidFill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r>
              <a:rPr lang="ko-KR" altLang="en-US" sz="23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스트림 </a:t>
            </a:r>
            <a:r>
              <a:rPr lang="en-US" altLang="ko-KR" sz="23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: </a:t>
            </a:r>
            <a:r>
              <a:rPr lang="ko-KR" altLang="en-US" sz="23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연속적인 데이터의 흐름 혹은 데이터를 전송하는 </a:t>
            </a:r>
            <a:r>
              <a:rPr lang="en-US" altLang="ko-KR" sz="23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SW </a:t>
            </a:r>
            <a:r>
              <a:rPr lang="ko-KR" altLang="en-US" sz="23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모듈</a:t>
            </a:r>
            <a:endParaRPr lang="en-US" altLang="ko-KR" sz="2300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r>
              <a:rPr lang="ko-KR" altLang="en-US" sz="23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문자 스트림 </a:t>
            </a:r>
            <a:r>
              <a:rPr lang="en-US" altLang="ko-KR" sz="23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: 2byte</a:t>
            </a:r>
            <a:r>
              <a:rPr lang="ko-KR" altLang="en-US" sz="23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의 유니코드 문자를 단위로 </a:t>
            </a:r>
            <a:r>
              <a:rPr lang="ko-KR" altLang="en-US" sz="2300" dirty="0" err="1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입출력하는</a:t>
            </a:r>
            <a:r>
              <a:rPr lang="ko-KR" altLang="en-US" sz="23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 스트림</a:t>
            </a:r>
            <a:endParaRPr lang="en-US" altLang="ko-KR" sz="2300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endParaRPr lang="en-US" altLang="ko-KR" sz="1700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r>
              <a:rPr lang="en-US" altLang="ko-KR" sz="2500" b="1" dirty="0" err="1">
                <a:solidFill>
                  <a:srgbClr val="286D9F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FileReader</a:t>
            </a:r>
            <a:endParaRPr lang="en-US" altLang="ko-KR" sz="2500" b="1" dirty="0">
              <a:solidFill>
                <a:srgbClr val="286D9F"/>
              </a:solidFill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r>
              <a:rPr lang="ko-KR" altLang="en-US" sz="23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해당 파일을 찾아 열고</a:t>
            </a:r>
            <a:r>
              <a:rPr lang="en-US" altLang="ko-KR" sz="23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, </a:t>
            </a:r>
            <a:r>
              <a:rPr lang="ko-KR" altLang="en-US" sz="23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파일과 스트림을 연결함</a:t>
            </a:r>
            <a:endParaRPr lang="en-US" altLang="ko-KR" sz="2300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endParaRPr lang="en-US" altLang="ko-KR" sz="2300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r>
              <a:rPr lang="en-US" altLang="ko-KR" sz="23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new </a:t>
            </a:r>
            <a:r>
              <a:rPr lang="en-US" altLang="ko-KR" sz="2300" dirty="0" err="1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FileReader</a:t>
            </a:r>
            <a:r>
              <a:rPr lang="en-US" altLang="ko-KR" sz="23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(“c://test.txt”);  </a:t>
            </a:r>
            <a:r>
              <a:rPr lang="en-US" altLang="ko-KR" sz="2300" dirty="0"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 panose="05000000000000000000" pitchFamily="2" charset="2"/>
              </a:rPr>
              <a:t> </a:t>
            </a:r>
            <a:r>
              <a:rPr lang="en-US" altLang="ko-KR" sz="23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c://test.txt </a:t>
            </a:r>
            <a:r>
              <a:rPr lang="ko-KR" altLang="en-US" sz="23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파일을 연결</a:t>
            </a:r>
            <a:endParaRPr lang="en-US" altLang="ko-KR" sz="2300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308B2EBD-6923-4637-89E0-3161E3385E4F}"/>
              </a:ext>
            </a:extLst>
          </p:cNvPr>
          <p:cNvSpPr txBox="1">
            <a:spLocks/>
          </p:cNvSpPr>
          <p:nvPr/>
        </p:nvSpPr>
        <p:spPr>
          <a:xfrm>
            <a:off x="246439" y="228600"/>
            <a:ext cx="7973636" cy="6953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3500" spc="-80" dirty="0">
                <a:solidFill>
                  <a:schemeClr val="tx1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01 </a:t>
            </a:r>
            <a:r>
              <a:rPr lang="ko-KR" altLang="en-US" sz="3500" spc="-80" dirty="0">
                <a:solidFill>
                  <a:srgbClr val="286D9F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배경 지식</a:t>
            </a:r>
            <a:endParaRPr lang="ko-KR" altLang="en-US" sz="3500" dirty="0">
              <a:solidFill>
                <a:srgbClr val="286D9F"/>
              </a:solidFill>
              <a:latin typeface="210 청춘시대OTF Regular" panose="02020503020101020101" pitchFamily="18" charset="-127"/>
              <a:ea typeface="210 청춘시대OTF Regular" panose="020205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97A9ADD-06AD-4AD3-A529-E1AEE6F542D4}"/>
              </a:ext>
            </a:extLst>
          </p:cNvPr>
          <p:cNvSpPr/>
          <p:nvPr/>
        </p:nvSpPr>
        <p:spPr>
          <a:xfrm>
            <a:off x="531942" y="4626238"/>
            <a:ext cx="2414726" cy="505566"/>
          </a:xfrm>
          <a:prstGeom prst="rect">
            <a:avLst/>
          </a:prstGeom>
          <a:solidFill>
            <a:srgbClr val="21A7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Reader</a:t>
            </a:r>
            <a:endParaRPr lang="ko-KR" altLang="en-US" sz="2000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B81A24-BE3A-40DF-A0AF-DA7E6787C9EA}"/>
              </a:ext>
            </a:extLst>
          </p:cNvPr>
          <p:cNvSpPr/>
          <p:nvPr/>
        </p:nvSpPr>
        <p:spPr>
          <a:xfrm>
            <a:off x="2175791" y="5258729"/>
            <a:ext cx="2414726" cy="505566"/>
          </a:xfrm>
          <a:prstGeom prst="rect">
            <a:avLst/>
          </a:prstGeom>
          <a:solidFill>
            <a:srgbClr val="21A7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InputStreamReader</a:t>
            </a:r>
            <a:endParaRPr lang="ko-KR" altLang="en-US" sz="1600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74E2CD8-21CF-426F-92D4-A2E7EC015E30}"/>
              </a:ext>
            </a:extLst>
          </p:cNvPr>
          <p:cNvSpPr/>
          <p:nvPr/>
        </p:nvSpPr>
        <p:spPr>
          <a:xfrm>
            <a:off x="3773771" y="5908183"/>
            <a:ext cx="2414726" cy="505566"/>
          </a:xfrm>
          <a:prstGeom prst="rect">
            <a:avLst/>
          </a:prstGeom>
          <a:solidFill>
            <a:srgbClr val="21A7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FileReader</a:t>
            </a:r>
            <a:endParaRPr lang="ko-KR" altLang="en-US" sz="2000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350D4D37-C488-4600-A33F-9FC8C361E7A8}"/>
              </a:ext>
            </a:extLst>
          </p:cNvPr>
          <p:cNvCxnSpPr>
            <a:stCxn id="5" idx="1"/>
          </p:cNvCxnSpPr>
          <p:nvPr/>
        </p:nvCxnSpPr>
        <p:spPr>
          <a:xfrm rot="10800000">
            <a:off x="1748183" y="5133058"/>
            <a:ext cx="427608" cy="378454"/>
          </a:xfrm>
          <a:prstGeom prst="bentConnector3">
            <a:avLst>
              <a:gd name="adj1" fmla="val 9982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64B5DE4F-F862-493A-9D02-DBF454DBD7DA}"/>
              </a:ext>
            </a:extLst>
          </p:cNvPr>
          <p:cNvCxnSpPr>
            <a:cxnSpLocks/>
            <a:stCxn id="6" idx="1"/>
            <a:endCxn id="5" idx="2"/>
          </p:cNvCxnSpPr>
          <p:nvPr/>
        </p:nvCxnSpPr>
        <p:spPr>
          <a:xfrm rot="10800000">
            <a:off x="3383155" y="5764296"/>
            <a:ext cx="390617" cy="39667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9DC682-4A35-4C26-AA75-8B36F7069920}"/>
              </a:ext>
            </a:extLst>
          </p:cNvPr>
          <p:cNvSpPr txBox="1"/>
          <p:nvPr/>
        </p:nvSpPr>
        <p:spPr>
          <a:xfrm>
            <a:off x="415112" y="4255652"/>
            <a:ext cx="568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문자 스트림 클래스 계층 구조 중 </a:t>
            </a:r>
            <a:r>
              <a:rPr lang="en-US" altLang="ko-KR" b="1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Reader-</a:t>
            </a:r>
            <a:r>
              <a:rPr lang="en-US" altLang="ko-KR" b="1" dirty="0" err="1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FileReader</a:t>
            </a:r>
            <a:endParaRPr lang="en-US" altLang="ko-KR" b="1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761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4A5AA9-A91B-4F17-A8AB-34D36CC7FA83}"/>
              </a:ext>
            </a:extLst>
          </p:cNvPr>
          <p:cNvSpPr txBox="1"/>
          <p:nvPr/>
        </p:nvSpPr>
        <p:spPr>
          <a:xfrm>
            <a:off x="415113" y="923925"/>
            <a:ext cx="9128380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286D9F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문제</a:t>
            </a:r>
            <a:endParaRPr lang="en-US" altLang="ko-KR" sz="2500" b="1" dirty="0">
              <a:solidFill>
                <a:srgbClr val="286D9F"/>
              </a:solidFill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r>
              <a:rPr lang="ko-KR" altLang="en-US" sz="24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이름과 금액을 입력 받은 후 화폐 단위별로 화폐의 매수를 계산하여 출력 형식에 맞게 출력하는 프로그램을 </a:t>
            </a:r>
            <a:r>
              <a:rPr lang="ko-KR" altLang="en-US" sz="2400" dirty="0" err="1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작성하시오</a:t>
            </a:r>
            <a:r>
              <a:rPr lang="en-US" altLang="ko-KR" sz="24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.</a:t>
            </a:r>
          </a:p>
          <a:p>
            <a:endParaRPr lang="en-US" altLang="ko-KR" sz="1700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r>
              <a:rPr lang="ko-KR" altLang="en-US" sz="2500" b="1" dirty="0">
                <a:solidFill>
                  <a:srgbClr val="286D9F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조건</a:t>
            </a:r>
            <a:endParaRPr lang="en-US" altLang="ko-KR" sz="2500" b="1" dirty="0">
              <a:solidFill>
                <a:srgbClr val="286D9F"/>
              </a:solidFill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r>
              <a:rPr lang="ko-KR" altLang="en-US" sz="24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이름으로 </a:t>
            </a:r>
            <a:r>
              <a:rPr lang="en-US" altLang="ko-KR" sz="24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“quit”</a:t>
            </a:r>
            <a:r>
              <a:rPr lang="ko-KR" altLang="en-US" sz="24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가 입력되면 종료한다</a:t>
            </a:r>
            <a:r>
              <a:rPr lang="en-US" altLang="ko-KR" sz="24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.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308B2EBD-6923-4637-89E0-3161E3385E4F}"/>
              </a:ext>
            </a:extLst>
          </p:cNvPr>
          <p:cNvSpPr txBox="1">
            <a:spLocks/>
          </p:cNvSpPr>
          <p:nvPr/>
        </p:nvSpPr>
        <p:spPr>
          <a:xfrm>
            <a:off x="246439" y="228600"/>
            <a:ext cx="7973636" cy="6953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3500" spc="-80" dirty="0">
                <a:solidFill>
                  <a:schemeClr val="tx1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02 </a:t>
            </a:r>
            <a:r>
              <a:rPr lang="ko-KR" altLang="en-US" sz="3500" spc="-80" dirty="0">
                <a:solidFill>
                  <a:srgbClr val="286D9F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문제</a:t>
            </a:r>
            <a:endParaRPr lang="ko-KR" altLang="en-US" sz="3500" dirty="0">
              <a:solidFill>
                <a:srgbClr val="286D9F"/>
              </a:solidFill>
              <a:latin typeface="210 청춘시대OTF Regular" panose="02020503020101020101" pitchFamily="18" charset="-127"/>
              <a:ea typeface="210 청춘시대OTF Regula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7553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4A5AA9-A91B-4F17-A8AB-34D36CC7FA83}"/>
              </a:ext>
            </a:extLst>
          </p:cNvPr>
          <p:cNvSpPr txBox="1"/>
          <p:nvPr/>
        </p:nvSpPr>
        <p:spPr>
          <a:xfrm>
            <a:off x="415113" y="923925"/>
            <a:ext cx="9128380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286D9F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입력</a:t>
            </a:r>
            <a:endParaRPr lang="en-US" altLang="ko-KR" sz="2500" b="1" dirty="0">
              <a:solidFill>
                <a:srgbClr val="286D9F"/>
              </a:solidFill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endParaRPr lang="en-US" altLang="ko-KR" sz="2400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endParaRPr lang="en-US" altLang="ko-KR" sz="1700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r>
              <a:rPr lang="ko-KR" altLang="en-US" sz="2500" b="1" dirty="0">
                <a:solidFill>
                  <a:srgbClr val="286D9F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출력</a:t>
            </a:r>
            <a:endParaRPr lang="en-US" altLang="ko-KR" sz="2500" b="1" dirty="0">
              <a:solidFill>
                <a:srgbClr val="286D9F"/>
              </a:solidFill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308B2EBD-6923-4637-89E0-3161E3385E4F}"/>
              </a:ext>
            </a:extLst>
          </p:cNvPr>
          <p:cNvSpPr txBox="1">
            <a:spLocks/>
          </p:cNvSpPr>
          <p:nvPr/>
        </p:nvSpPr>
        <p:spPr>
          <a:xfrm>
            <a:off x="246439" y="228600"/>
            <a:ext cx="7973636" cy="6953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3500" spc="-80" dirty="0">
                <a:solidFill>
                  <a:schemeClr val="tx1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03 </a:t>
            </a:r>
            <a:r>
              <a:rPr lang="ko-KR" altLang="en-US" sz="3500" spc="-80" dirty="0">
                <a:solidFill>
                  <a:srgbClr val="286D9F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입출력</a:t>
            </a:r>
            <a:endParaRPr lang="ko-KR" altLang="en-US" sz="3500" dirty="0">
              <a:solidFill>
                <a:srgbClr val="286D9F"/>
              </a:solidFill>
              <a:latin typeface="210 청춘시대OTF Regular" panose="02020503020101020101" pitchFamily="18" charset="-127"/>
              <a:ea typeface="210 청춘시대OTF Regular" panose="02020503020101020101" pitchFamily="18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C0E1A02-ECFA-40A1-AB94-F23E67BB9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664932"/>
              </p:ext>
            </p:extLst>
          </p:nvPr>
        </p:nvGraphicFramePr>
        <p:xfrm>
          <a:off x="545725" y="1446255"/>
          <a:ext cx="3937498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8749">
                  <a:extLst>
                    <a:ext uri="{9D8B030D-6E8A-4147-A177-3AD203B41FA5}">
                      <a16:colId xmlns:a16="http://schemas.microsoft.com/office/drawing/2014/main" val="2746492851"/>
                    </a:ext>
                  </a:extLst>
                </a:gridCol>
                <a:gridCol w="1968749">
                  <a:extLst>
                    <a:ext uri="{9D8B030D-6E8A-4147-A177-3AD203B41FA5}">
                      <a16:colId xmlns:a16="http://schemas.microsoft.com/office/drawing/2014/main" val="267842475"/>
                    </a:ext>
                  </a:extLst>
                </a:gridCol>
              </a:tblGrid>
              <a:tr h="4166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latin typeface="210 국민체조 L" panose="02020603020101020101" pitchFamily="18" charset="-127"/>
                          <a:ea typeface="210 국민체조 L" panose="02020603020101020101" pitchFamily="18" charset="-127"/>
                        </a:rPr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latin typeface="210 국민체조 L" panose="02020603020101020101" pitchFamily="18" charset="-127"/>
                          <a:ea typeface="210 국민체조 L" panose="02020603020101020101" pitchFamily="18" charset="-127"/>
                        </a:rPr>
                        <a:t>출장비 지급액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956392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51A93A7C-2008-437A-89EC-2FB16C9DDE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015" t="65243" r="25874" b="18403"/>
          <a:stretch/>
        </p:blipFill>
        <p:spPr>
          <a:xfrm>
            <a:off x="545725" y="2417850"/>
            <a:ext cx="8128000" cy="174577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8CDAFCB-8E31-44C4-9FC8-DC853A6446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88" t="67574" r="47457" b="18693"/>
          <a:stretch/>
        </p:blipFill>
        <p:spPr>
          <a:xfrm>
            <a:off x="415114" y="4441360"/>
            <a:ext cx="8258612" cy="1789235"/>
          </a:xfrm>
          <a:prstGeom prst="rect">
            <a:avLst/>
          </a:prstGeom>
        </p:spPr>
      </p:pic>
      <p:sp>
        <p:nvSpPr>
          <p:cNvPr id="16" name="순서도: 대체 처리 15">
            <a:extLst>
              <a:ext uri="{FF2B5EF4-FFF2-40B4-BE49-F238E27FC236}">
                <a16:creationId xmlns:a16="http://schemas.microsoft.com/office/drawing/2014/main" id="{AB0B1C12-F552-4144-836C-EC6164F41AAD}"/>
              </a:ext>
            </a:extLst>
          </p:cNvPr>
          <p:cNvSpPr/>
          <p:nvPr/>
        </p:nvSpPr>
        <p:spPr>
          <a:xfrm>
            <a:off x="424727" y="4441359"/>
            <a:ext cx="8248997" cy="1789235"/>
          </a:xfrm>
          <a:prstGeom prst="flowChartAlternateProcess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84BB041-28D3-42BB-856A-4C1FB50B1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8749" y="366508"/>
            <a:ext cx="3251522" cy="2716567"/>
          </a:xfrm>
          <a:prstGeom prst="rect">
            <a:avLst/>
          </a:prstGeom>
        </p:spPr>
      </p:pic>
      <p:sp>
        <p:nvSpPr>
          <p:cNvPr id="15" name="순서도: 대체 처리 14">
            <a:extLst>
              <a:ext uri="{FF2B5EF4-FFF2-40B4-BE49-F238E27FC236}">
                <a16:creationId xmlns:a16="http://schemas.microsoft.com/office/drawing/2014/main" id="{ED6575CE-104D-407A-B001-0ACED3FEC8F2}"/>
              </a:ext>
            </a:extLst>
          </p:cNvPr>
          <p:cNvSpPr/>
          <p:nvPr/>
        </p:nvSpPr>
        <p:spPr>
          <a:xfrm>
            <a:off x="8388748" y="369679"/>
            <a:ext cx="3251521" cy="2713396"/>
          </a:xfrm>
          <a:prstGeom prst="flowChartAlternateProcess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38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CE5F473C-5DB3-473C-ACB5-0EA98B08355C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144132" y="923662"/>
            <a:ext cx="4089600" cy="5706000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308B2EBD-6923-4637-89E0-3161E3385E4F}"/>
              </a:ext>
            </a:extLst>
          </p:cNvPr>
          <p:cNvSpPr txBox="1">
            <a:spLocks/>
          </p:cNvSpPr>
          <p:nvPr/>
        </p:nvSpPr>
        <p:spPr>
          <a:xfrm>
            <a:off x="246439" y="228600"/>
            <a:ext cx="7973636" cy="6953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3500" spc="-80" dirty="0">
                <a:solidFill>
                  <a:schemeClr val="tx1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04 </a:t>
            </a:r>
            <a:r>
              <a:rPr lang="en-US" altLang="ko-KR" sz="3500" spc="-80" dirty="0">
                <a:solidFill>
                  <a:srgbClr val="286D9F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DFD</a:t>
            </a:r>
            <a:endParaRPr lang="ko-KR" altLang="en-US" sz="3500" dirty="0">
              <a:solidFill>
                <a:srgbClr val="286D9F"/>
              </a:solidFill>
              <a:latin typeface="210 청춘시대OTF Regular" panose="02020503020101020101" pitchFamily="18" charset="-127"/>
              <a:ea typeface="210 청춘시대OTF Regular" panose="020205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E3739-BEDD-4E2C-9554-086E5C6D3F68}"/>
              </a:ext>
            </a:extLst>
          </p:cNvPr>
          <p:cNvSpPr txBox="1"/>
          <p:nvPr/>
        </p:nvSpPr>
        <p:spPr>
          <a:xfrm>
            <a:off x="5775388" y="2442007"/>
            <a:ext cx="2902996" cy="789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FF0000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Data.txt </a:t>
            </a:r>
            <a:r>
              <a:rPr lang="ko-KR" altLang="en-US" sz="2200" b="1" dirty="0">
                <a:solidFill>
                  <a:srgbClr val="FF0000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파일에서 이름과 지급액 읽어 옴</a:t>
            </a:r>
            <a:endParaRPr lang="en-US" altLang="ko-KR" sz="2200" dirty="0">
              <a:solidFill>
                <a:srgbClr val="FF0000"/>
              </a:solidFill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02794B-91D5-4C10-B6F1-9D98BB27FF2D}"/>
              </a:ext>
            </a:extLst>
          </p:cNvPr>
          <p:cNvSpPr txBox="1"/>
          <p:nvPr/>
        </p:nvSpPr>
        <p:spPr>
          <a:xfrm>
            <a:off x="6096000" y="4140970"/>
            <a:ext cx="38026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chemeClr val="accent4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&lt;-</a:t>
            </a:r>
            <a:r>
              <a:rPr lang="ko-KR" altLang="en-US" sz="2200" b="1" dirty="0">
                <a:solidFill>
                  <a:schemeClr val="accent4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지급액</a:t>
            </a:r>
            <a:r>
              <a:rPr lang="en-US" altLang="ko-KR" sz="2200" b="1" dirty="0">
                <a:solidFill>
                  <a:schemeClr val="accent4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/5</a:t>
            </a:r>
            <a:r>
              <a:rPr lang="ko-KR" altLang="en-US" sz="2200" b="1" dirty="0">
                <a:solidFill>
                  <a:schemeClr val="accent4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만원</a:t>
            </a:r>
            <a:r>
              <a:rPr lang="en-US" altLang="ko-KR" sz="2200" b="1" dirty="0">
                <a:solidFill>
                  <a:schemeClr val="accent4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(=5</a:t>
            </a:r>
            <a:r>
              <a:rPr lang="ko-KR" altLang="en-US" sz="2200" b="1" dirty="0">
                <a:solidFill>
                  <a:schemeClr val="accent4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만원 수</a:t>
            </a:r>
            <a:r>
              <a:rPr lang="en-US" altLang="ko-KR" sz="2200" b="1" dirty="0">
                <a:solidFill>
                  <a:schemeClr val="accent4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)</a:t>
            </a:r>
          </a:p>
          <a:p>
            <a:r>
              <a:rPr lang="en-US" altLang="ko-KR" sz="2200" b="1" dirty="0">
                <a:solidFill>
                  <a:schemeClr val="accent4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&lt;-</a:t>
            </a:r>
            <a:r>
              <a:rPr lang="ko-KR" altLang="en-US" sz="2200" b="1" dirty="0">
                <a:solidFill>
                  <a:schemeClr val="accent4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해당 금액 제외한 나머지 금액 </a:t>
            </a:r>
            <a:endParaRPr lang="en-US" altLang="ko-KR" sz="2200" dirty="0">
              <a:solidFill>
                <a:schemeClr val="accent4"/>
              </a:solidFill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9CDA33-C82E-4773-8FCF-D27639D0AAC9}"/>
              </a:ext>
            </a:extLst>
          </p:cNvPr>
          <p:cNvSpPr txBox="1"/>
          <p:nvPr/>
        </p:nvSpPr>
        <p:spPr>
          <a:xfrm>
            <a:off x="2251691" y="5427543"/>
            <a:ext cx="15301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rgbClr val="FF0000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m=10000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FDC3679-4A39-4386-BB09-C51D60250A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11049" r="65049" b="70310"/>
          <a:stretch/>
        </p:blipFill>
        <p:spPr>
          <a:xfrm>
            <a:off x="6593147" y="5576458"/>
            <a:ext cx="1626928" cy="958788"/>
          </a:xfrm>
          <a:prstGeom prst="rect">
            <a:avLst/>
          </a:prstGeom>
        </p:spPr>
      </p:pic>
      <p:sp>
        <p:nvSpPr>
          <p:cNvPr id="12" name="순서도: 대체 처리 11">
            <a:extLst>
              <a:ext uri="{FF2B5EF4-FFF2-40B4-BE49-F238E27FC236}">
                <a16:creationId xmlns:a16="http://schemas.microsoft.com/office/drawing/2014/main" id="{EDDFD8A7-1C05-4513-8F6F-4DFB856426BC}"/>
              </a:ext>
            </a:extLst>
          </p:cNvPr>
          <p:cNvSpPr/>
          <p:nvPr/>
        </p:nvSpPr>
        <p:spPr>
          <a:xfrm>
            <a:off x="6586301" y="5594214"/>
            <a:ext cx="1692033" cy="243452"/>
          </a:xfrm>
          <a:prstGeom prst="flowChartAlternateProcess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943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158B453C-07E3-43BE-A7EE-0270CEDB1C77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31" y="576262"/>
            <a:ext cx="4233600" cy="5706000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308B2EBD-6923-4637-89E0-3161E3385E4F}"/>
              </a:ext>
            </a:extLst>
          </p:cNvPr>
          <p:cNvSpPr txBox="1">
            <a:spLocks/>
          </p:cNvSpPr>
          <p:nvPr/>
        </p:nvSpPr>
        <p:spPr>
          <a:xfrm>
            <a:off x="246439" y="228600"/>
            <a:ext cx="7973636" cy="6953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3500" spc="-80" dirty="0">
                <a:solidFill>
                  <a:schemeClr val="tx1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04 </a:t>
            </a:r>
            <a:r>
              <a:rPr lang="en-US" altLang="ko-KR" sz="3500" spc="-80" dirty="0">
                <a:solidFill>
                  <a:srgbClr val="286D9F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DFD</a:t>
            </a:r>
            <a:endParaRPr lang="ko-KR" altLang="en-US" sz="3500" dirty="0">
              <a:solidFill>
                <a:srgbClr val="286D9F"/>
              </a:solidFill>
              <a:latin typeface="210 청춘시대OTF Regular" panose="02020503020101020101" pitchFamily="18" charset="-127"/>
              <a:ea typeface="210 청춘시대OTF Regular" panose="020205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B1BBF50-9C71-4A08-9601-92D192784D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88" t="67574" r="48145" b="18693"/>
          <a:stretch/>
        </p:blipFill>
        <p:spPr>
          <a:xfrm>
            <a:off x="6516210" y="5550203"/>
            <a:ext cx="5459767" cy="1206105"/>
          </a:xfrm>
          <a:prstGeom prst="rect">
            <a:avLst/>
          </a:prstGeom>
        </p:spPr>
      </p:pic>
      <p:sp>
        <p:nvSpPr>
          <p:cNvPr id="9" name="순서도: 대체 처리 8">
            <a:extLst>
              <a:ext uri="{FF2B5EF4-FFF2-40B4-BE49-F238E27FC236}">
                <a16:creationId xmlns:a16="http://schemas.microsoft.com/office/drawing/2014/main" id="{B94C58C3-11E9-46FB-9069-2798CD20A890}"/>
              </a:ext>
            </a:extLst>
          </p:cNvPr>
          <p:cNvSpPr/>
          <p:nvPr/>
        </p:nvSpPr>
        <p:spPr>
          <a:xfrm>
            <a:off x="6536463" y="6466962"/>
            <a:ext cx="5501658" cy="215702"/>
          </a:xfrm>
          <a:prstGeom prst="flowChartAlternateProcess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DF61817-E576-46D1-8A40-14730CC149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t="11049" r="65049" b="70310"/>
          <a:stretch/>
        </p:blipFill>
        <p:spPr>
          <a:xfrm>
            <a:off x="2127054" y="3268264"/>
            <a:ext cx="1626928" cy="958788"/>
          </a:xfrm>
          <a:prstGeom prst="rect">
            <a:avLst/>
          </a:prstGeom>
        </p:spPr>
      </p:pic>
      <p:sp>
        <p:nvSpPr>
          <p:cNvPr id="11" name="순서도: 대체 처리 10">
            <a:extLst>
              <a:ext uri="{FF2B5EF4-FFF2-40B4-BE49-F238E27FC236}">
                <a16:creationId xmlns:a16="http://schemas.microsoft.com/office/drawing/2014/main" id="{E5DB3856-87C7-45ED-B9C8-1B21F6EA5754}"/>
              </a:ext>
            </a:extLst>
          </p:cNvPr>
          <p:cNvSpPr/>
          <p:nvPr/>
        </p:nvSpPr>
        <p:spPr>
          <a:xfrm>
            <a:off x="2127055" y="3946890"/>
            <a:ext cx="553378" cy="280162"/>
          </a:xfrm>
          <a:prstGeom prst="flowChartAlternateProcess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669A88-2BA8-47D2-88B7-625A828AE189}"/>
              </a:ext>
            </a:extLst>
          </p:cNvPr>
          <p:cNvSpPr txBox="1"/>
          <p:nvPr/>
        </p:nvSpPr>
        <p:spPr>
          <a:xfrm>
            <a:off x="6516210" y="2304720"/>
            <a:ext cx="36094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FF0000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Data.txt </a:t>
            </a:r>
            <a:r>
              <a:rPr lang="ko-KR" altLang="en-US" sz="2200" b="1" dirty="0">
                <a:solidFill>
                  <a:srgbClr val="FF0000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파일에서 </a:t>
            </a:r>
            <a:endParaRPr lang="en-US" altLang="ko-KR" sz="2200" b="1" dirty="0">
              <a:solidFill>
                <a:srgbClr val="FF0000"/>
              </a:solidFill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r>
              <a:rPr lang="ko-KR" altLang="en-US" sz="2200" b="1" dirty="0">
                <a:solidFill>
                  <a:srgbClr val="FF0000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그 다음이름과 지급액 읽어 옴</a:t>
            </a:r>
            <a:endParaRPr lang="en-US" altLang="ko-KR" sz="2200" dirty="0">
              <a:solidFill>
                <a:srgbClr val="FF0000"/>
              </a:solidFill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22607A-62B4-4DD6-986E-13CC6C8BBD44}"/>
              </a:ext>
            </a:extLst>
          </p:cNvPr>
          <p:cNvSpPr txBox="1"/>
          <p:nvPr/>
        </p:nvSpPr>
        <p:spPr>
          <a:xfrm>
            <a:off x="6241832" y="1028385"/>
            <a:ext cx="25603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solidFill>
                  <a:srgbClr val="FF0000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각 단위 별 매수 출력</a:t>
            </a:r>
            <a:endParaRPr lang="en-US" altLang="ko-KR" sz="2200" dirty="0">
              <a:solidFill>
                <a:srgbClr val="FF0000"/>
              </a:solidFill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D20B50-0DA9-4CE3-BA75-2EBA5C67B1DA}"/>
              </a:ext>
            </a:extLst>
          </p:cNvPr>
          <p:cNvSpPr txBox="1"/>
          <p:nvPr/>
        </p:nvSpPr>
        <p:spPr>
          <a:xfrm>
            <a:off x="2403744" y="1602551"/>
            <a:ext cx="2110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전체 화폐 매수를 구하기 위해 합산</a:t>
            </a:r>
            <a:r>
              <a:rPr lang="en-US" altLang="ko-KR" dirty="0">
                <a:solidFill>
                  <a:schemeClr val="accent4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-&gt;</a:t>
            </a:r>
          </a:p>
        </p:txBody>
      </p:sp>
    </p:spTree>
    <p:extLst>
      <p:ext uri="{BB962C8B-B14F-4D97-AF65-F5344CB8AC3E}">
        <p14:creationId xmlns:p14="http://schemas.microsoft.com/office/powerpoint/2010/main" val="3614668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A61E091-2514-45C5-AFAA-1E42C707AB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19" t="11250" r="12912" b="43560"/>
          <a:stretch/>
        </p:blipFill>
        <p:spPr>
          <a:xfrm>
            <a:off x="245885" y="923923"/>
            <a:ext cx="9057913" cy="4091960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308B2EBD-6923-4637-89E0-3161E3385E4F}"/>
              </a:ext>
            </a:extLst>
          </p:cNvPr>
          <p:cNvSpPr txBox="1">
            <a:spLocks/>
          </p:cNvSpPr>
          <p:nvPr/>
        </p:nvSpPr>
        <p:spPr>
          <a:xfrm>
            <a:off x="246439" y="228600"/>
            <a:ext cx="7973636" cy="6953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3500" spc="-80" dirty="0">
                <a:solidFill>
                  <a:schemeClr val="tx1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05 </a:t>
            </a:r>
            <a:r>
              <a:rPr lang="ko-KR" altLang="en-US" sz="3500" spc="-80" dirty="0">
                <a:solidFill>
                  <a:srgbClr val="286D9F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풀이 </a:t>
            </a:r>
            <a:r>
              <a:rPr lang="en-US" altLang="ko-KR" sz="3500" spc="-80" dirty="0">
                <a:solidFill>
                  <a:srgbClr val="286D9F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-Java</a:t>
            </a:r>
            <a:endParaRPr lang="ko-KR" altLang="en-US" sz="3500" dirty="0">
              <a:solidFill>
                <a:srgbClr val="286D9F"/>
              </a:solidFill>
              <a:latin typeface="210 청춘시대OTF Regular" panose="02020503020101020101" pitchFamily="18" charset="-127"/>
              <a:ea typeface="210 청춘시대OTF Regular" panose="020205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68A919-E1F1-430A-85D4-DD2594017B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690" t="16052" r="28204" b="65954"/>
          <a:stretch/>
        </p:blipFill>
        <p:spPr>
          <a:xfrm>
            <a:off x="842524" y="5094206"/>
            <a:ext cx="6140167" cy="1763793"/>
          </a:xfrm>
          <a:prstGeom prst="rect">
            <a:avLst/>
          </a:prstGeom>
        </p:spPr>
      </p:pic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792F39F1-2B75-402C-94D3-92A37C7BBB6C}"/>
              </a:ext>
            </a:extLst>
          </p:cNvPr>
          <p:cNvSpPr/>
          <p:nvPr/>
        </p:nvSpPr>
        <p:spPr>
          <a:xfrm>
            <a:off x="1097378" y="6169890"/>
            <a:ext cx="3204839" cy="669376"/>
          </a:xfrm>
          <a:prstGeom prst="flowChartAlternate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167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08B2EBD-6923-4637-89E0-3161E3385E4F}"/>
              </a:ext>
            </a:extLst>
          </p:cNvPr>
          <p:cNvSpPr txBox="1">
            <a:spLocks/>
          </p:cNvSpPr>
          <p:nvPr/>
        </p:nvSpPr>
        <p:spPr>
          <a:xfrm>
            <a:off x="246439" y="228600"/>
            <a:ext cx="7973636" cy="6953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3500" spc="-80" dirty="0">
                <a:solidFill>
                  <a:schemeClr val="tx1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05 </a:t>
            </a:r>
            <a:r>
              <a:rPr lang="ko-KR" altLang="en-US" sz="3500" spc="-80" dirty="0">
                <a:solidFill>
                  <a:srgbClr val="286D9F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풀이 </a:t>
            </a:r>
            <a:r>
              <a:rPr lang="en-US" altLang="ko-KR" sz="3500" spc="-80" dirty="0">
                <a:solidFill>
                  <a:srgbClr val="286D9F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-Java</a:t>
            </a:r>
            <a:endParaRPr lang="ko-KR" altLang="en-US" sz="3500" dirty="0">
              <a:solidFill>
                <a:srgbClr val="286D9F"/>
              </a:solidFill>
              <a:latin typeface="210 청춘시대OTF Regular" panose="02020503020101020101" pitchFamily="18" charset="-127"/>
              <a:ea typeface="210 청춘시대OTF Regular" panose="020205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1EFB5E-0219-433E-9B20-9586FED073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96" t="18382" r="29660" b="24402"/>
          <a:stretch/>
        </p:blipFill>
        <p:spPr>
          <a:xfrm>
            <a:off x="291575" y="809440"/>
            <a:ext cx="8077380" cy="4801247"/>
          </a:xfrm>
          <a:prstGeom prst="rect">
            <a:avLst/>
          </a:prstGeom>
        </p:spPr>
      </p:pic>
      <p:sp>
        <p:nvSpPr>
          <p:cNvPr id="9" name="순서도: 대체 처리 8">
            <a:extLst>
              <a:ext uri="{FF2B5EF4-FFF2-40B4-BE49-F238E27FC236}">
                <a16:creationId xmlns:a16="http://schemas.microsoft.com/office/drawing/2014/main" id="{10981235-DA61-4A08-AFB4-7FBBD9B9C516}"/>
              </a:ext>
            </a:extLst>
          </p:cNvPr>
          <p:cNvSpPr/>
          <p:nvPr/>
        </p:nvSpPr>
        <p:spPr>
          <a:xfrm>
            <a:off x="1181361" y="878820"/>
            <a:ext cx="7187593" cy="1988667"/>
          </a:xfrm>
          <a:prstGeom prst="flowChartAlternate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555455-967B-411E-8889-7A8C11EA0874}"/>
              </a:ext>
            </a:extLst>
          </p:cNvPr>
          <p:cNvSpPr/>
          <p:nvPr/>
        </p:nvSpPr>
        <p:spPr>
          <a:xfrm>
            <a:off x="5038774" y="5042950"/>
            <a:ext cx="6912000" cy="1728000"/>
          </a:xfrm>
          <a:prstGeom prst="rect">
            <a:avLst/>
          </a:pr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3DADCB9-AD1D-46D9-BA77-C4E6E4CB5F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88" t="67574" r="47457" b="18693"/>
          <a:stretch/>
        </p:blipFill>
        <p:spPr>
          <a:xfrm>
            <a:off x="5160147" y="5184500"/>
            <a:ext cx="6669255" cy="14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341288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</Words>
  <Application>Microsoft Office PowerPoint</Application>
  <PresentationFormat>와이드스크린</PresentationFormat>
  <Paragraphs>53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210 국민체조 L</vt:lpstr>
      <vt:lpstr>210 청춘시대OTF Regular</vt:lpstr>
      <vt:lpstr>Arial</vt:lpstr>
      <vt:lpstr>Trebuchet MS</vt:lpstr>
      <vt:lpstr>Wingdings 3</vt:lpstr>
      <vt:lpstr>패싯</vt:lpstr>
      <vt:lpstr>Section 50 화폐의 종류별 매수 계산 알고리즘 해설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29 그레이 코드 변환하기 알고리즘 해설</dc:title>
  <dc:creator>정소연</dc:creator>
  <cp:lastModifiedBy>정소연</cp:lastModifiedBy>
  <cp:revision>46</cp:revision>
  <dcterms:created xsi:type="dcterms:W3CDTF">2019-03-18T09:44:02Z</dcterms:created>
  <dcterms:modified xsi:type="dcterms:W3CDTF">2019-03-28T06:43:28Z</dcterms:modified>
</cp:coreProperties>
</file>