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66" r:id="rId4"/>
    <p:sldId id="27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467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2019/03/28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7673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 err="1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셀프넘버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dirty="0">
                <a:latin typeface="+mj-ea"/>
              </a:rPr>
              <a:t>#4673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 dirty="0" err="1">
                <a:solidFill>
                  <a:schemeClr val="tx2"/>
                </a:solidFill>
                <a:latin typeface="+mj-ea"/>
              </a:rPr>
              <a:t>셀프넘버</a:t>
            </a:r>
            <a:endParaRPr lang="en-US" altLang="ko-KR" sz="7200" b="0" i="0" kern="120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ko-KR" altLang="en-US" sz="2400" b="1" dirty="0" err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에라토스테네스의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체</a:t>
            </a:r>
            <a:endParaRPr lang="en-US" altLang="ko-KR" sz="2400" b="1" dirty="0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4673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E2FA1C69-CCE0-47C0-B3D1-EE801DDE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10762019" cy="391919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latin typeface="+mn-lt"/>
              </a:rPr>
              <a:t>셀프 넘버는 </a:t>
            </a:r>
            <a:r>
              <a:rPr lang="en-US" altLang="ko-KR" sz="1700" dirty="0">
                <a:latin typeface="+mn-lt"/>
              </a:rPr>
              <a:t>1949</a:t>
            </a:r>
            <a:r>
              <a:rPr lang="ko-KR" altLang="en-US" sz="1700" dirty="0">
                <a:latin typeface="+mn-lt"/>
              </a:rPr>
              <a:t>년 인도 수학자 </a:t>
            </a:r>
            <a:r>
              <a:rPr lang="en-US" altLang="ko-KR" sz="1700" dirty="0">
                <a:latin typeface="+mn-lt"/>
              </a:rPr>
              <a:t>D.R. </a:t>
            </a:r>
            <a:r>
              <a:rPr lang="en-US" altLang="ko-KR" sz="1700" dirty="0" err="1">
                <a:latin typeface="+mn-lt"/>
              </a:rPr>
              <a:t>Kaprekar</a:t>
            </a:r>
            <a:r>
              <a:rPr lang="ko-KR" altLang="en-US" sz="1700" dirty="0">
                <a:latin typeface="+mn-lt"/>
              </a:rPr>
              <a:t>가 이름 붙였다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양의 정수 </a:t>
            </a:r>
            <a:r>
              <a:rPr lang="en-US" altLang="ko-KR" sz="1700" dirty="0">
                <a:latin typeface="+mn-lt"/>
              </a:rPr>
              <a:t>n</a:t>
            </a:r>
            <a:r>
              <a:rPr lang="ko-KR" altLang="en-US" sz="1700" dirty="0">
                <a:latin typeface="+mn-lt"/>
              </a:rPr>
              <a:t>에 대해서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d(n)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을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n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과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n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의 각 </a:t>
            </a:r>
            <a:r>
              <a:rPr lang="ko-KR" altLang="en-US" sz="1700" dirty="0" err="1">
                <a:solidFill>
                  <a:srgbClr val="FF0000"/>
                </a:solidFill>
                <a:latin typeface="+mn-lt"/>
              </a:rPr>
              <a:t>자리수를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 더하는 함수라고 정의</a:t>
            </a:r>
            <a:r>
              <a:rPr lang="ko-KR" altLang="en-US" sz="1700" dirty="0">
                <a:latin typeface="+mn-lt"/>
              </a:rPr>
              <a:t>하자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예를 들어</a:t>
            </a:r>
            <a:r>
              <a:rPr lang="en-US" altLang="ko-KR" sz="1700" dirty="0">
                <a:latin typeface="+mn-lt"/>
              </a:rPr>
              <a:t>, d(75) = 75+7+5 = 87</a:t>
            </a:r>
            <a:r>
              <a:rPr lang="ko-KR" altLang="en-US" sz="1700" dirty="0">
                <a:latin typeface="+mn-lt"/>
              </a:rPr>
              <a:t>이다</a:t>
            </a:r>
            <a:r>
              <a:rPr lang="en-US" altLang="ko-KR" sz="1700" dirty="0"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latin typeface="+mn-lt"/>
              </a:rPr>
              <a:t>예를 들어</a:t>
            </a:r>
            <a:r>
              <a:rPr lang="en-US" altLang="ko-KR" sz="1700" dirty="0">
                <a:latin typeface="+mn-lt"/>
              </a:rPr>
              <a:t>,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33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으로 시작한다면 다음 수는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33 + 3 + 3 = 39</a:t>
            </a:r>
            <a:r>
              <a:rPr lang="ko-KR" altLang="en-US" sz="1700" dirty="0">
                <a:latin typeface="+mn-lt"/>
              </a:rPr>
              <a:t>이고</a:t>
            </a:r>
            <a:r>
              <a:rPr lang="en-US" altLang="ko-KR" sz="1700" dirty="0">
                <a:latin typeface="+mn-lt"/>
              </a:rPr>
              <a:t>, </a:t>
            </a:r>
            <a:r>
              <a:rPr lang="ko-KR" altLang="en-US" sz="1700" dirty="0">
                <a:latin typeface="+mn-lt"/>
              </a:rPr>
              <a:t>그 다음 수는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39 + 3 + 9 = 51, 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다음 수는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51 + 5 + 1 = 57</a:t>
            </a:r>
            <a:r>
              <a:rPr lang="ko-KR" altLang="en-US" sz="1700" dirty="0">
                <a:latin typeface="+mn-lt"/>
              </a:rPr>
              <a:t>이다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 err="1">
                <a:latin typeface="+mn-lt"/>
              </a:rPr>
              <a:t>이런식으로</a:t>
            </a:r>
            <a:r>
              <a:rPr lang="ko-KR" altLang="en-US" sz="1700" dirty="0">
                <a:latin typeface="+mn-lt"/>
              </a:rPr>
              <a:t> 다음과 같은 수열을 만들 수 있다</a:t>
            </a:r>
            <a:r>
              <a:rPr lang="en-US" altLang="ko-KR" sz="1700" dirty="0"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700" dirty="0">
                <a:latin typeface="+mn-lt"/>
              </a:rPr>
              <a:t>33, 39, 51, 57, 69, 84, 96, 111, 114, 120, 123, 129, 141, ...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n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을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d(n)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의 생성자라고 한다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위의 수열에서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33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은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39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의 생성자</a:t>
            </a:r>
            <a:r>
              <a:rPr lang="ko-KR" altLang="en-US" sz="1700" dirty="0">
                <a:latin typeface="+mn-lt"/>
              </a:rPr>
              <a:t>이고</a:t>
            </a:r>
            <a:r>
              <a:rPr lang="en-US" altLang="ko-KR" sz="1700" dirty="0">
                <a:latin typeface="+mn-lt"/>
              </a:rPr>
              <a:t>,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39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는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51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의 생성자</a:t>
            </a:r>
            <a:r>
              <a:rPr lang="en-US" altLang="ko-KR" sz="1700" dirty="0">
                <a:latin typeface="+mn-lt"/>
              </a:rPr>
              <a:t>,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51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은 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57</a:t>
            </a: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의 생성자</a:t>
            </a:r>
            <a:r>
              <a:rPr lang="ko-KR" altLang="en-US" sz="1700" dirty="0">
                <a:latin typeface="+mn-lt"/>
              </a:rPr>
              <a:t>이다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생성자가 한 개보다 많은 경우도 있다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예를 들어</a:t>
            </a:r>
            <a:r>
              <a:rPr lang="en-US" altLang="ko-KR" sz="1700" dirty="0">
                <a:latin typeface="+mn-lt"/>
              </a:rPr>
              <a:t>, 101</a:t>
            </a:r>
            <a:r>
              <a:rPr lang="ko-KR" altLang="en-US" sz="1700" dirty="0">
                <a:latin typeface="+mn-lt"/>
              </a:rPr>
              <a:t>은 생성자가 </a:t>
            </a:r>
            <a:r>
              <a:rPr lang="en-US" altLang="ko-KR" sz="1700" dirty="0">
                <a:latin typeface="+mn-lt"/>
              </a:rPr>
              <a:t>2</a:t>
            </a:r>
            <a:r>
              <a:rPr lang="ko-KR" altLang="en-US" sz="1700" dirty="0">
                <a:latin typeface="+mn-lt"/>
              </a:rPr>
              <a:t>개</a:t>
            </a:r>
            <a:r>
              <a:rPr lang="en-US" altLang="ko-KR" sz="1700" dirty="0">
                <a:latin typeface="+mn-lt"/>
              </a:rPr>
              <a:t>(91</a:t>
            </a:r>
            <a:r>
              <a:rPr lang="ko-KR" altLang="en-US" sz="1700" dirty="0">
                <a:latin typeface="+mn-lt"/>
              </a:rPr>
              <a:t>과 </a:t>
            </a:r>
            <a:r>
              <a:rPr lang="en-US" altLang="ko-KR" sz="1700" dirty="0">
                <a:latin typeface="+mn-lt"/>
              </a:rPr>
              <a:t>100) </a:t>
            </a:r>
            <a:r>
              <a:rPr lang="ko-KR" altLang="en-US" sz="1700" dirty="0">
                <a:latin typeface="+mn-lt"/>
              </a:rPr>
              <a:t>있다</a:t>
            </a:r>
            <a:r>
              <a:rPr lang="en-US" altLang="ko-KR" sz="1700" dirty="0">
                <a:latin typeface="+mn-lt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solidFill>
                  <a:srgbClr val="FF0000"/>
                </a:solidFill>
                <a:latin typeface="+mn-lt"/>
              </a:rPr>
              <a:t>생성자가 없는 숫자를 셀프 넘버</a:t>
            </a:r>
            <a:r>
              <a:rPr lang="ko-KR" altLang="en-US" sz="1700" dirty="0">
                <a:latin typeface="+mn-lt"/>
              </a:rPr>
              <a:t>라고 한다</a:t>
            </a:r>
            <a:r>
              <a:rPr lang="en-US" altLang="ko-KR" sz="1700" dirty="0">
                <a:latin typeface="+mn-lt"/>
              </a:rPr>
              <a:t>. 100</a:t>
            </a:r>
            <a:r>
              <a:rPr lang="ko-KR" altLang="en-US" sz="1700" dirty="0">
                <a:latin typeface="+mn-lt"/>
              </a:rPr>
              <a:t>보다 작은 셀프 넘버는 총 </a:t>
            </a:r>
            <a:r>
              <a:rPr lang="en-US" altLang="ko-KR" sz="1700" dirty="0">
                <a:latin typeface="+mn-lt"/>
              </a:rPr>
              <a:t>13</a:t>
            </a:r>
            <a:r>
              <a:rPr lang="ko-KR" altLang="en-US" sz="1700" dirty="0">
                <a:latin typeface="+mn-lt"/>
              </a:rPr>
              <a:t>개가 있다</a:t>
            </a:r>
            <a:r>
              <a:rPr lang="en-US" altLang="ko-KR" sz="1700" dirty="0">
                <a:latin typeface="+mn-lt"/>
              </a:rPr>
              <a:t>. 1, 3, 5, 7, 9, 20, 31, 42, 53, 64, 75, 86, 97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700" dirty="0">
                <a:highlight>
                  <a:srgbClr val="FFFF00"/>
                </a:highlight>
                <a:latin typeface="+mn-lt"/>
              </a:rPr>
              <a:t>10000</a:t>
            </a:r>
            <a:r>
              <a:rPr lang="ko-KR" altLang="en-US" sz="1700" dirty="0">
                <a:highlight>
                  <a:srgbClr val="FFFF00"/>
                </a:highlight>
                <a:latin typeface="+mn-lt"/>
              </a:rPr>
              <a:t>보다 작거나 같은 셀프 넘버를 한 줄에 하나씩 출력하는 프로그램을 </a:t>
            </a:r>
            <a:r>
              <a:rPr lang="ko-KR" altLang="en-US" sz="1700" dirty="0" err="1">
                <a:highlight>
                  <a:srgbClr val="FFFF00"/>
                </a:highlight>
                <a:latin typeface="+mn-lt"/>
              </a:rPr>
              <a:t>작성하시오</a:t>
            </a:r>
            <a:r>
              <a:rPr lang="en-US" altLang="ko-KR" sz="1700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011490-F46D-4E40-8750-415E5F8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2508291"/>
            <a:ext cx="9676051" cy="137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C00000"/>
                </a:solidFill>
              </a:rPr>
              <a:t>입력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입력은 없다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C00000"/>
                </a:solidFill>
              </a:rPr>
              <a:t>출력</a:t>
            </a:r>
            <a:r>
              <a:rPr lang="ko-KR" altLang="en-US" sz="1600" dirty="0"/>
              <a:t> </a:t>
            </a:r>
            <a:r>
              <a:rPr lang="en-US" altLang="ko-KR" sz="1600" dirty="0"/>
              <a:t>: 10,000</a:t>
            </a:r>
            <a:r>
              <a:rPr lang="ko-KR" altLang="en-US" sz="1600" dirty="0"/>
              <a:t>보다 작거나 같은 셀프 넘버를 한 줄에 하나씩 증가하는 순서로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08B86F-92E8-4E2A-85D7-F226C8DDF95B}"/>
              </a:ext>
            </a:extLst>
          </p:cNvPr>
          <p:cNvGrpSpPr/>
          <p:nvPr/>
        </p:nvGrpSpPr>
        <p:grpSpPr>
          <a:xfrm>
            <a:off x="648512" y="3429000"/>
            <a:ext cx="11108118" cy="2778323"/>
            <a:chOff x="648512" y="3429000"/>
            <a:chExt cx="11108118" cy="27783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8B7EA1-5D08-4B0B-9994-B9D823E15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94"/>
            <a:stretch/>
          </p:blipFill>
          <p:spPr>
            <a:xfrm>
              <a:off x="648930" y="3429000"/>
              <a:ext cx="11107700" cy="1285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989C76-EBFC-422A-8DFA-487CBBE61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21" b="40559"/>
            <a:stretch/>
          </p:blipFill>
          <p:spPr>
            <a:xfrm>
              <a:off x="648930" y="4714875"/>
              <a:ext cx="11107700" cy="74622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06614B-9908-4783-BDDE-75F3D6E8F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80"/>
            <a:stretch/>
          </p:blipFill>
          <p:spPr>
            <a:xfrm>
              <a:off x="648512" y="5461099"/>
              <a:ext cx="11107700" cy="746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20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4673.cpp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030A1-929A-4571-887D-23A760025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78" y="698584"/>
            <a:ext cx="5014685" cy="54608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B845C-D692-4488-9482-3E834986202F}"/>
              </a:ext>
            </a:extLst>
          </p:cNvPr>
          <p:cNvSpPr/>
          <p:nvPr/>
        </p:nvSpPr>
        <p:spPr>
          <a:xfrm>
            <a:off x="4037011" y="2669685"/>
            <a:ext cx="2612363" cy="20354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C0BEA-50E6-44AE-B462-E23F58351CA6}"/>
              </a:ext>
            </a:extLst>
          </p:cNvPr>
          <p:cNvSpPr/>
          <p:nvPr/>
        </p:nvSpPr>
        <p:spPr>
          <a:xfrm>
            <a:off x="4025174" y="4851062"/>
            <a:ext cx="2624200" cy="7862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293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한나체 Air</vt:lpstr>
      <vt:lpstr>Arial</vt:lpstr>
      <vt:lpstr>Century Gothic</vt:lpstr>
      <vt:lpstr>Wingdings 3</vt:lpstr>
      <vt:lpstr>이온</vt:lpstr>
      <vt:lpstr>알고리즘 문제 해설</vt:lpstr>
      <vt:lpstr>#4673 셀프넘버</vt:lpstr>
      <vt:lpstr>문제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66</cp:revision>
  <dcterms:created xsi:type="dcterms:W3CDTF">2019-03-28T03:13:45Z</dcterms:created>
  <dcterms:modified xsi:type="dcterms:W3CDTF">2019-04-05T01:27:42Z</dcterms:modified>
</cp:coreProperties>
</file>