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67" r:id="rId4"/>
    <p:sldId id="269" r:id="rId5"/>
    <p:sldId id="266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2606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2019/03/28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2606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바이러스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dirty="0">
                <a:latin typeface="+mj-ea"/>
              </a:rPr>
              <a:t>#2606</a:t>
            </a:r>
            <a:br>
              <a:rPr lang="en-US" altLang="ko-KR" sz="7200" b="0" i="0" kern="1200" dirty="0">
                <a:solidFill>
                  <a:schemeClr val="tx2"/>
                </a:solidFill>
                <a:latin typeface="+mj-ea"/>
              </a:rPr>
            </a:br>
            <a:r>
              <a:rPr lang="ko-KR" altLang="en-US" sz="7200" b="0" i="0" kern="1200" dirty="0">
                <a:solidFill>
                  <a:schemeClr val="tx2"/>
                </a:solidFill>
                <a:latin typeface="+mj-ea"/>
              </a:rPr>
              <a:t>바이러스</a:t>
            </a:r>
            <a:endParaRPr lang="en-US" altLang="ko-KR" sz="7200" b="0" i="0" kern="120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사용된 알고리즘 </a:t>
            </a: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BFS</a:t>
            </a:r>
          </a:p>
          <a:p>
            <a:pPr>
              <a:buClr>
                <a:srgbClr val="1E5155"/>
              </a:buClr>
            </a:pPr>
            <a:r>
              <a:rPr lang="ko-KR" altLang="en-US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사용된 함수 </a:t>
            </a:r>
            <a:r>
              <a:rPr lang="en-US" altLang="ko-KR" sz="2400" b="1" dirty="0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std::fill();</a:t>
            </a:r>
          </a:p>
          <a:p>
            <a:pPr marL="0" indent="0">
              <a:buNone/>
            </a:pP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https://www.acmicpc.net/problem/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2606</a:t>
            </a:r>
            <a:endParaRPr lang="en-US" altLang="ko-KR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배경지식</a:t>
            </a:r>
            <a:r>
              <a:rPr lang="en-US" altLang="ko-KR" dirty="0">
                <a:solidFill>
                  <a:srgbClr val="EBEBEB"/>
                </a:solidFill>
              </a:rPr>
              <a:t>; BFS</a:t>
            </a:r>
            <a:endParaRPr lang="ko-KR" altLang="en-US" dirty="0">
              <a:solidFill>
                <a:srgbClr val="EBEBE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9A5871-5F33-4E26-8056-16BA92B8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6574167" cy="3658689"/>
          </a:xfrm>
        </p:spPr>
        <p:txBody>
          <a:bodyPr>
            <a:normAutofit/>
          </a:bodyPr>
          <a:lstStyle/>
          <a:p>
            <a:pPr>
              <a:buClr>
                <a:srgbClr val="133F4B"/>
              </a:buClr>
            </a:pPr>
            <a:r>
              <a:rPr lang="en-US" altLang="ko-KR" dirty="0"/>
              <a:t>BFS (Breadth First Search; </a:t>
            </a:r>
            <a:r>
              <a:rPr lang="ko-KR" altLang="en-US" dirty="0"/>
              <a:t>너비 우선 탐색</a:t>
            </a:r>
            <a:r>
              <a:rPr lang="en-US" altLang="ko-KR" dirty="0"/>
              <a:t>)</a:t>
            </a:r>
          </a:p>
          <a:p>
            <a:pPr lvl="1">
              <a:buClr>
                <a:srgbClr val="133F4B"/>
              </a:buClr>
            </a:pPr>
            <a:r>
              <a:rPr lang="ko-KR" altLang="en-US" dirty="0"/>
              <a:t>루트 노드에서 시작해서 인접한 노드를 먼저 탐색하는 방법</a:t>
            </a:r>
          </a:p>
          <a:p>
            <a:pPr>
              <a:buClr>
                <a:srgbClr val="002060"/>
              </a:buClr>
            </a:pPr>
            <a:r>
              <a:rPr lang="en-US" altLang="ko-KR" dirty="0"/>
              <a:t>DFS (Depth First Search; 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</a:p>
          <a:p>
            <a:pPr lvl="1">
              <a:buClr>
                <a:srgbClr val="002060"/>
              </a:buClr>
            </a:pPr>
            <a:r>
              <a:rPr lang="ko-KR" altLang="en-US" dirty="0"/>
              <a:t>루트 노드에서 시작해서 최대한 깊게 들어가서 확인하고 다시 돌아가 다른 루트로 탐색하는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62A6AF-8D28-4915-AC39-B53BB370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09" y="3052792"/>
            <a:ext cx="4835542" cy="2514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619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배경지식</a:t>
            </a:r>
            <a:r>
              <a:rPr lang="en-US" altLang="ko-KR" dirty="0">
                <a:solidFill>
                  <a:srgbClr val="EBEBEB"/>
                </a:solidFill>
              </a:rPr>
              <a:t>; std::fill()</a:t>
            </a:r>
            <a:endParaRPr lang="ko-KR" altLang="en-US" dirty="0">
              <a:solidFill>
                <a:srgbClr val="EBEBE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9A5871-5F33-4E26-8056-16BA92B8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10479318" cy="3658689"/>
          </a:xfrm>
        </p:spPr>
        <p:txBody>
          <a:bodyPr>
            <a:normAutofit/>
          </a:bodyPr>
          <a:lstStyle/>
          <a:p>
            <a:pPr>
              <a:buClr>
                <a:srgbClr val="133F4B"/>
              </a:buClr>
            </a:pPr>
            <a:r>
              <a:rPr lang="en-US" altLang="ko-KR" dirty="0"/>
              <a:t>fill()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Clr>
                <a:srgbClr val="133F4B"/>
              </a:buClr>
            </a:pPr>
            <a:r>
              <a:rPr lang="ko-KR" altLang="en-US" dirty="0"/>
              <a:t>필요한 헤더 </a:t>
            </a:r>
            <a:r>
              <a:rPr lang="en-US" altLang="ko-KR" dirty="0"/>
              <a:t>: #include &lt;</a:t>
            </a:r>
            <a:r>
              <a:rPr lang="en-US" altLang="ko-KR" dirty="0">
                <a:solidFill>
                  <a:srgbClr val="C00000"/>
                </a:solidFill>
              </a:rPr>
              <a:t>algorithm</a:t>
            </a:r>
            <a:r>
              <a:rPr lang="en-US" altLang="ko-KR" dirty="0"/>
              <a:t>&gt;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buClr>
                <a:srgbClr val="133F4B"/>
              </a:buClr>
            </a:pPr>
            <a:r>
              <a:rPr lang="ko-KR" altLang="en-US" dirty="0">
                <a:solidFill>
                  <a:srgbClr val="C00000"/>
                </a:solidFill>
              </a:rPr>
              <a:t>목적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연속성을 띈 자료구조</a:t>
            </a:r>
            <a:r>
              <a:rPr lang="en-US" altLang="ko-KR" dirty="0"/>
              <a:t>(</a:t>
            </a:r>
            <a:r>
              <a:rPr lang="ko-KR" altLang="en-US" dirty="0"/>
              <a:t>벡터나 배열 같은</a:t>
            </a:r>
            <a:r>
              <a:rPr lang="en-US" altLang="ko-KR" dirty="0"/>
              <a:t>)</a:t>
            </a:r>
            <a:r>
              <a:rPr lang="ko-KR" altLang="en-US" dirty="0"/>
              <a:t>의 시작점부터 연속된 범위를 어떤 값이나 객체로 모두 지정하고 싶을 때 사용하는 함수</a:t>
            </a:r>
            <a:endParaRPr lang="en-US" altLang="ko-KR" dirty="0"/>
          </a:p>
          <a:p>
            <a:pPr>
              <a:buClr>
                <a:srgbClr val="133F4B"/>
              </a:buClr>
            </a:pPr>
            <a:r>
              <a:rPr lang="ko-KR" altLang="en-US" dirty="0">
                <a:solidFill>
                  <a:srgbClr val="C00000"/>
                </a:solidFill>
              </a:rPr>
              <a:t>함수 원형 </a:t>
            </a:r>
            <a:r>
              <a:rPr lang="en-US" altLang="ko-KR" dirty="0"/>
              <a:t>: void fill (</a:t>
            </a:r>
            <a:r>
              <a:rPr lang="en-US" altLang="ko-KR" dirty="0" err="1"/>
              <a:t>ForwardIterator</a:t>
            </a:r>
            <a:r>
              <a:rPr lang="en-US" altLang="ko-KR" dirty="0"/>
              <a:t> first, </a:t>
            </a:r>
            <a:r>
              <a:rPr lang="en-US" altLang="ko-KR" dirty="0" err="1"/>
              <a:t>ForwardIterator</a:t>
            </a:r>
            <a:r>
              <a:rPr lang="en-US" altLang="ko-KR" dirty="0"/>
              <a:t> last, const T&amp; 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pPr>
              <a:buClr>
                <a:srgbClr val="133F4B"/>
              </a:buClr>
            </a:pPr>
            <a:r>
              <a:rPr lang="en-US" altLang="ko-KR" dirty="0" err="1"/>
              <a:t>Prameter</a:t>
            </a:r>
            <a:r>
              <a:rPr lang="ko-KR" altLang="en-US" dirty="0"/>
              <a:t> 설명</a:t>
            </a:r>
            <a:endParaRPr lang="en-US" altLang="ko-KR" dirty="0"/>
          </a:p>
          <a:p>
            <a:pPr lvl="1">
              <a:buClr>
                <a:srgbClr val="133F4B"/>
              </a:buClr>
            </a:pPr>
            <a:r>
              <a:rPr lang="en-US" altLang="ko-KR" dirty="0"/>
              <a:t>first : </a:t>
            </a:r>
            <a:r>
              <a:rPr lang="ko-KR" altLang="en-US" dirty="0"/>
              <a:t>시작위치 포인터</a:t>
            </a:r>
            <a:endParaRPr lang="en-US" altLang="ko-KR" dirty="0"/>
          </a:p>
          <a:p>
            <a:pPr lvl="1">
              <a:buClr>
                <a:srgbClr val="133F4B"/>
              </a:buClr>
            </a:pPr>
            <a:r>
              <a:rPr lang="en-US" altLang="ko-KR" dirty="0"/>
              <a:t>last : </a:t>
            </a:r>
            <a:r>
              <a:rPr lang="ko-KR" altLang="en-US" dirty="0" err="1"/>
              <a:t>끝위치</a:t>
            </a:r>
            <a:r>
              <a:rPr lang="ko-KR" altLang="en-US" dirty="0"/>
              <a:t> 포인터</a:t>
            </a:r>
            <a:endParaRPr lang="en-US" altLang="ko-KR" dirty="0"/>
          </a:p>
          <a:p>
            <a:pPr lvl="1">
              <a:buClr>
                <a:srgbClr val="133F4B"/>
              </a:buClr>
            </a:pPr>
            <a:r>
              <a:rPr lang="en-US" altLang="ko-KR" dirty="0" err="1"/>
              <a:t>val</a:t>
            </a:r>
            <a:r>
              <a:rPr lang="en-US" altLang="ko-KR" dirty="0"/>
              <a:t> : </a:t>
            </a:r>
            <a:r>
              <a:rPr lang="ko-KR" altLang="en-US" dirty="0"/>
              <a:t>채우고자 하는 값</a:t>
            </a:r>
            <a:endParaRPr lang="en-US" altLang="ko-KR" dirty="0"/>
          </a:p>
          <a:p>
            <a:pPr marL="0" indent="0">
              <a:buClr>
                <a:srgbClr val="133F4B"/>
              </a:buCl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483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E2FA1C69-CCE0-47C0-B3D1-EE801DDE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700" dirty="0">
                <a:latin typeface="+mn-lt"/>
              </a:rPr>
              <a:t>예를 들어 </a:t>
            </a:r>
            <a:r>
              <a:rPr lang="en-US" altLang="ko-KR" sz="1700" dirty="0">
                <a:latin typeface="+mn-lt"/>
              </a:rPr>
              <a:t>7</a:t>
            </a:r>
            <a:r>
              <a:rPr lang="ko-KR" altLang="en-US" sz="1700" dirty="0">
                <a:latin typeface="+mn-lt"/>
              </a:rPr>
              <a:t>대의 컴퓨터가 </a:t>
            </a:r>
            <a:r>
              <a:rPr lang="en-US" altLang="ko-KR" sz="1700" dirty="0">
                <a:latin typeface="+mn-lt"/>
              </a:rPr>
              <a:t>&lt;</a:t>
            </a:r>
            <a:r>
              <a:rPr lang="ko-KR" altLang="en-US" sz="1700" dirty="0">
                <a:latin typeface="+mn-lt"/>
              </a:rPr>
              <a:t>그림 </a:t>
            </a:r>
            <a:r>
              <a:rPr lang="en-US" altLang="ko-KR" sz="1700" dirty="0">
                <a:latin typeface="+mn-lt"/>
              </a:rPr>
              <a:t>1&gt;</a:t>
            </a:r>
            <a:r>
              <a:rPr lang="ko-KR" altLang="en-US" sz="1700" dirty="0">
                <a:latin typeface="+mn-lt"/>
              </a:rPr>
              <a:t>과 같이 네트워크 상에서 연결되어 있다고 하자</a:t>
            </a:r>
            <a:r>
              <a:rPr lang="en-US" altLang="ko-KR" sz="1700" dirty="0">
                <a:latin typeface="+mn-lt"/>
              </a:rPr>
              <a:t>. </a:t>
            </a:r>
            <a:r>
              <a:rPr lang="en-US" altLang="ko-KR" sz="1700" dirty="0">
                <a:solidFill>
                  <a:srgbClr val="C00000"/>
                </a:solidFill>
                <a:latin typeface="+mn-lt"/>
              </a:rPr>
              <a:t>1</a:t>
            </a:r>
            <a:r>
              <a:rPr lang="ko-KR" altLang="en-US" sz="1700" dirty="0">
                <a:solidFill>
                  <a:srgbClr val="C00000"/>
                </a:solidFill>
                <a:latin typeface="+mn-lt"/>
              </a:rPr>
              <a:t>번 컴퓨터가 웜 바이러스에 걸리면 </a:t>
            </a:r>
            <a:r>
              <a:rPr lang="ko-KR" altLang="en-US" sz="1700" dirty="0">
                <a:latin typeface="+mn-lt"/>
              </a:rPr>
              <a:t>웜 바이러스는 </a:t>
            </a:r>
            <a:r>
              <a:rPr lang="en-US" altLang="ko-KR" sz="1700" dirty="0">
                <a:latin typeface="+mn-lt"/>
              </a:rPr>
              <a:t>2</a:t>
            </a:r>
            <a:r>
              <a:rPr lang="ko-KR" altLang="en-US" sz="1700" dirty="0">
                <a:latin typeface="+mn-lt"/>
              </a:rPr>
              <a:t>번과 </a:t>
            </a:r>
            <a:r>
              <a:rPr lang="en-US" altLang="ko-KR" sz="1700" dirty="0">
                <a:latin typeface="+mn-lt"/>
              </a:rPr>
              <a:t>5</a:t>
            </a:r>
            <a:r>
              <a:rPr lang="ko-KR" altLang="en-US" sz="1700" dirty="0">
                <a:latin typeface="+mn-lt"/>
              </a:rPr>
              <a:t>번 컴퓨터를 거쳐 </a:t>
            </a:r>
            <a:r>
              <a:rPr lang="en-US" altLang="ko-KR" sz="1700" dirty="0">
                <a:latin typeface="+mn-lt"/>
              </a:rPr>
              <a:t>3</a:t>
            </a:r>
            <a:r>
              <a:rPr lang="ko-KR" altLang="en-US" sz="1700" dirty="0">
                <a:latin typeface="+mn-lt"/>
              </a:rPr>
              <a:t>번과 </a:t>
            </a:r>
            <a:r>
              <a:rPr lang="en-US" altLang="ko-KR" sz="1700" dirty="0">
                <a:latin typeface="+mn-lt"/>
              </a:rPr>
              <a:t>6</a:t>
            </a:r>
            <a:r>
              <a:rPr lang="ko-KR" altLang="en-US" sz="1700" dirty="0">
                <a:latin typeface="+mn-lt"/>
              </a:rPr>
              <a:t>번 컴퓨터까지 전파되어 </a:t>
            </a:r>
            <a:r>
              <a:rPr lang="en-US" altLang="ko-KR" sz="1700" dirty="0">
                <a:solidFill>
                  <a:srgbClr val="C00000"/>
                </a:solidFill>
                <a:latin typeface="+mn-lt"/>
              </a:rPr>
              <a:t>2, 3, 5, 6 </a:t>
            </a:r>
            <a:r>
              <a:rPr lang="ko-KR" altLang="en-US" sz="1700" dirty="0">
                <a:solidFill>
                  <a:srgbClr val="C00000"/>
                </a:solidFill>
                <a:latin typeface="+mn-lt"/>
              </a:rPr>
              <a:t>네 대의 컴퓨터는 웜 바이러스에 걸리게 된다</a:t>
            </a:r>
            <a:r>
              <a:rPr lang="en-US" altLang="ko-KR" sz="1700" dirty="0">
                <a:latin typeface="+mn-l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700" dirty="0">
                <a:latin typeface="+mn-lt"/>
              </a:rPr>
              <a:t>하지만 </a:t>
            </a:r>
            <a:r>
              <a:rPr lang="en-US" altLang="ko-KR" sz="1700" dirty="0">
                <a:solidFill>
                  <a:srgbClr val="C00000"/>
                </a:solidFill>
                <a:latin typeface="+mn-lt"/>
              </a:rPr>
              <a:t>4</a:t>
            </a:r>
            <a:r>
              <a:rPr lang="ko-KR" altLang="en-US" sz="1700" dirty="0">
                <a:solidFill>
                  <a:srgbClr val="C00000"/>
                </a:solidFill>
                <a:latin typeface="+mn-lt"/>
              </a:rPr>
              <a:t>번과 </a:t>
            </a:r>
            <a:r>
              <a:rPr lang="en-US" altLang="ko-KR" sz="1700" dirty="0">
                <a:solidFill>
                  <a:srgbClr val="C00000"/>
                </a:solidFill>
                <a:latin typeface="+mn-lt"/>
              </a:rPr>
              <a:t>7</a:t>
            </a:r>
            <a:r>
              <a:rPr lang="ko-KR" altLang="en-US" sz="1700" dirty="0">
                <a:solidFill>
                  <a:srgbClr val="C00000"/>
                </a:solidFill>
                <a:latin typeface="+mn-lt"/>
              </a:rPr>
              <a:t>번 컴퓨터는</a:t>
            </a:r>
            <a:r>
              <a:rPr lang="ko-KR" altLang="en-US" sz="1700" dirty="0">
                <a:latin typeface="+mn-lt"/>
              </a:rPr>
              <a:t> </a:t>
            </a:r>
            <a:r>
              <a:rPr lang="en-US" altLang="ko-KR" sz="1700" dirty="0">
                <a:latin typeface="+mn-lt"/>
              </a:rPr>
              <a:t>1</a:t>
            </a:r>
            <a:r>
              <a:rPr lang="ko-KR" altLang="en-US" sz="1700" dirty="0">
                <a:latin typeface="+mn-lt"/>
              </a:rPr>
              <a:t>번 컴퓨터와 네트워크상에서 연결되어 있지 않기 때문에 </a:t>
            </a:r>
            <a:r>
              <a:rPr lang="ko-KR" altLang="en-US" sz="1700" dirty="0">
                <a:solidFill>
                  <a:srgbClr val="C00000"/>
                </a:solidFill>
                <a:latin typeface="+mn-lt"/>
              </a:rPr>
              <a:t>영향을 받지 않는다</a:t>
            </a:r>
            <a:r>
              <a:rPr lang="en-US" altLang="ko-KR" sz="1700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700" dirty="0"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700" dirty="0">
                <a:latin typeface="+mn-lt"/>
              </a:rPr>
              <a:t>어느 날 </a:t>
            </a:r>
            <a:r>
              <a:rPr lang="en-US" altLang="ko-KR" sz="1700" dirty="0">
                <a:highlight>
                  <a:srgbClr val="FFFF00"/>
                </a:highlight>
                <a:latin typeface="+mn-lt"/>
              </a:rPr>
              <a:t>1</a:t>
            </a:r>
            <a:r>
              <a:rPr lang="ko-KR" altLang="en-US" sz="1700" dirty="0">
                <a:highlight>
                  <a:srgbClr val="FFFF00"/>
                </a:highlight>
                <a:latin typeface="+mn-lt"/>
              </a:rPr>
              <a:t>번 컴퓨터가 웜 바이러스에 걸렸다</a:t>
            </a:r>
            <a:r>
              <a:rPr lang="en-US" altLang="ko-KR" sz="1700" dirty="0">
                <a:latin typeface="+mn-lt"/>
              </a:rPr>
              <a:t>. </a:t>
            </a:r>
            <a:r>
              <a:rPr lang="ko-KR" altLang="en-US" sz="1700" dirty="0">
                <a:latin typeface="+mn-lt"/>
              </a:rPr>
              <a:t>컴퓨터의 수와 네트워크 상에서 서로 연결되어 있는 정보가 주어질 때</a:t>
            </a:r>
            <a:r>
              <a:rPr lang="en-US" altLang="ko-KR" sz="1700" dirty="0">
                <a:latin typeface="+mn-lt"/>
              </a:rPr>
              <a:t>, </a:t>
            </a:r>
            <a:r>
              <a:rPr lang="en-US" altLang="ko-KR" sz="1700" dirty="0">
                <a:highlight>
                  <a:srgbClr val="FFFF00"/>
                </a:highlight>
                <a:latin typeface="+mn-lt"/>
              </a:rPr>
              <a:t>1</a:t>
            </a:r>
            <a:r>
              <a:rPr lang="ko-KR" altLang="en-US" sz="1700" dirty="0">
                <a:highlight>
                  <a:srgbClr val="FFFF00"/>
                </a:highlight>
                <a:latin typeface="+mn-lt"/>
              </a:rPr>
              <a:t>번 컴퓨터를 통해 웜 바이러스에 걸리게 되는 컴퓨터의 수를 출력</a:t>
            </a:r>
            <a:r>
              <a:rPr lang="ko-KR" altLang="en-US" sz="1700" dirty="0">
                <a:latin typeface="+mn-lt"/>
              </a:rPr>
              <a:t>하는 프로그램을 </a:t>
            </a:r>
            <a:r>
              <a:rPr lang="ko-KR" altLang="en-US" sz="1700" dirty="0" err="1">
                <a:latin typeface="+mn-lt"/>
              </a:rPr>
              <a:t>작성하시오</a:t>
            </a:r>
            <a:r>
              <a:rPr lang="en-US" altLang="ko-KR" sz="1700" dirty="0">
                <a:latin typeface="+mn-lt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64C6E75-874B-4840-AE45-71DBC9A2B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2" y="3156927"/>
            <a:ext cx="3413671" cy="24447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546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문제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011490-F46D-4E40-8750-415E5F8C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61" y="2508291"/>
            <a:ext cx="9676051" cy="1375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C00000"/>
                </a:solidFill>
              </a:rPr>
              <a:t>입력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첫째 줄에는 컴퓨터의 수</a:t>
            </a:r>
            <a:r>
              <a:rPr lang="en-US" altLang="ko-KR" sz="1600" dirty="0"/>
              <a:t>, </a:t>
            </a:r>
            <a:r>
              <a:rPr lang="ko-KR" altLang="en-US" sz="1600" dirty="0"/>
              <a:t>둘째 줄에 직접 연결되어 있는 컴퓨터 쌍의 수</a:t>
            </a:r>
            <a:r>
              <a:rPr lang="en-US" altLang="ko-KR" sz="1600" dirty="0"/>
              <a:t>,  </a:t>
            </a:r>
            <a:r>
              <a:rPr lang="ko-KR" altLang="en-US" sz="1600" dirty="0"/>
              <a:t>이어서 그 수만큼 한 줄에   한 </a:t>
            </a:r>
            <a:r>
              <a:rPr lang="ko-KR" altLang="en-US" sz="1600" dirty="0" err="1"/>
              <a:t>쌍씩</a:t>
            </a:r>
            <a:r>
              <a:rPr lang="ko-KR" altLang="en-US" sz="1600" dirty="0"/>
              <a:t> 네트워크 상에서 직접 연결되어 있는 컴퓨터의 번호 쌍이 주어진다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>
                <a:solidFill>
                  <a:srgbClr val="C00000"/>
                </a:solidFill>
              </a:rPr>
              <a:t>출력</a:t>
            </a:r>
            <a:r>
              <a:rPr lang="ko-KR" altLang="en-US" sz="1600" dirty="0"/>
              <a:t> </a:t>
            </a:r>
            <a:r>
              <a:rPr lang="en-US" altLang="ko-KR" sz="1600" dirty="0"/>
              <a:t>: 1</a:t>
            </a:r>
            <a:r>
              <a:rPr lang="ko-KR" altLang="en-US" sz="1600" dirty="0"/>
              <a:t>번 컴퓨터를 통해 웜 바이러스에 걸리게 되는 컴퓨터의 수를 첫째 줄에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E90B55-976D-49DF-B5D5-1079E71C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t="40584" r="44" b="19483"/>
          <a:stretch/>
        </p:blipFill>
        <p:spPr>
          <a:xfrm>
            <a:off x="648930" y="3857355"/>
            <a:ext cx="8500485" cy="254344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8DA5C1-0450-446B-B7CF-50D678B74A46}"/>
              </a:ext>
            </a:extLst>
          </p:cNvPr>
          <p:cNvGrpSpPr/>
          <p:nvPr/>
        </p:nvGrpSpPr>
        <p:grpSpPr>
          <a:xfrm>
            <a:off x="8777255" y="4244308"/>
            <a:ext cx="3018223" cy="2186161"/>
            <a:chOff x="8801676" y="4127815"/>
            <a:chExt cx="3018223" cy="218616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BD3065-A7AF-4D9C-92C2-2FC77BDF6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1676" y="4152454"/>
              <a:ext cx="3018223" cy="2161522"/>
            </a:xfrm>
            <a:prstGeom prst="rect">
              <a:avLst/>
            </a:prstGeom>
            <a:effectLst/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D97F981-AA4F-437C-AE1B-5BBEDF64B37D}"/>
                </a:ext>
              </a:extLst>
            </p:cNvPr>
            <p:cNvSpPr/>
            <p:nvPr/>
          </p:nvSpPr>
          <p:spPr>
            <a:xfrm>
              <a:off x="8901404" y="4336847"/>
              <a:ext cx="485192" cy="4704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D7EB87B-652F-4064-8950-6F1F8F7A546B}"/>
                </a:ext>
              </a:extLst>
            </p:cNvPr>
            <p:cNvSpPr/>
            <p:nvPr/>
          </p:nvSpPr>
          <p:spPr>
            <a:xfrm>
              <a:off x="8901404" y="4185988"/>
              <a:ext cx="1929353" cy="14602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L 도형 21">
              <a:extLst>
                <a:ext uri="{FF2B5EF4-FFF2-40B4-BE49-F238E27FC236}">
                  <a16:creationId xmlns:a16="http://schemas.microsoft.com/office/drawing/2014/main" id="{20779230-343F-4226-91D9-FDAE45E4821C}"/>
                </a:ext>
              </a:extLst>
            </p:cNvPr>
            <p:cNvSpPr/>
            <p:nvPr/>
          </p:nvSpPr>
          <p:spPr>
            <a:xfrm rot="18900000">
              <a:off x="10556527" y="4127815"/>
              <a:ext cx="448370" cy="241797"/>
            </a:xfrm>
            <a:prstGeom prst="corner">
              <a:avLst>
                <a:gd name="adj1" fmla="val 11930"/>
                <a:gd name="adj2" fmla="val 962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L 도형 22">
              <a:extLst>
                <a:ext uri="{FF2B5EF4-FFF2-40B4-BE49-F238E27FC236}">
                  <a16:creationId xmlns:a16="http://schemas.microsoft.com/office/drawing/2014/main" id="{2ECB8B4E-DE82-489C-B8C6-8241AD7D5BD0}"/>
                </a:ext>
              </a:extLst>
            </p:cNvPr>
            <p:cNvSpPr/>
            <p:nvPr/>
          </p:nvSpPr>
          <p:spPr>
            <a:xfrm rot="18900000">
              <a:off x="9330149" y="4958427"/>
              <a:ext cx="448370" cy="241797"/>
            </a:xfrm>
            <a:prstGeom prst="corner">
              <a:avLst>
                <a:gd name="adj1" fmla="val 11930"/>
                <a:gd name="adj2" fmla="val 962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L 도형 23">
              <a:extLst>
                <a:ext uri="{FF2B5EF4-FFF2-40B4-BE49-F238E27FC236}">
                  <a16:creationId xmlns:a16="http://schemas.microsoft.com/office/drawing/2014/main" id="{5245622A-D827-4E71-A418-4D906C9CD0A0}"/>
                </a:ext>
              </a:extLst>
            </p:cNvPr>
            <p:cNvSpPr/>
            <p:nvPr/>
          </p:nvSpPr>
          <p:spPr>
            <a:xfrm rot="18900000">
              <a:off x="10202511" y="4993586"/>
              <a:ext cx="448370" cy="241797"/>
            </a:xfrm>
            <a:prstGeom prst="corner">
              <a:avLst>
                <a:gd name="adj1" fmla="val 11930"/>
                <a:gd name="adj2" fmla="val 962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L 도형 20">
            <a:extLst>
              <a:ext uri="{FF2B5EF4-FFF2-40B4-BE49-F238E27FC236}">
                <a16:creationId xmlns:a16="http://schemas.microsoft.com/office/drawing/2014/main" id="{408C8E9D-62FB-40CC-939A-65CCC07B5F2A}"/>
              </a:ext>
            </a:extLst>
          </p:cNvPr>
          <p:cNvSpPr/>
          <p:nvPr/>
        </p:nvSpPr>
        <p:spPr>
          <a:xfrm rot="18900000">
            <a:off x="9800073" y="4226248"/>
            <a:ext cx="448370" cy="241797"/>
          </a:xfrm>
          <a:prstGeom prst="corner">
            <a:avLst>
              <a:gd name="adj1" fmla="val 11930"/>
              <a:gd name="adj2" fmla="val 96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03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2606.cpp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2839840-EF0E-4821-8BFE-D2906C379AF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1" r="54797" b="35208"/>
          <a:stretch/>
        </p:blipFill>
        <p:spPr>
          <a:xfrm>
            <a:off x="6842687" y="615076"/>
            <a:ext cx="3571451" cy="281940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2F802D-6E38-48A6-9E43-F3379857D29A}"/>
              </a:ext>
            </a:extLst>
          </p:cNvPr>
          <p:cNvCxnSpPr>
            <a:cxnSpLocks/>
          </p:cNvCxnSpPr>
          <p:nvPr/>
        </p:nvCxnSpPr>
        <p:spPr>
          <a:xfrm>
            <a:off x="6548494" y="1149043"/>
            <a:ext cx="0" cy="42323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071BE9-B604-4A6F-886C-C2AF9FDE5A3E}"/>
              </a:ext>
            </a:extLst>
          </p:cNvPr>
          <p:cNvSpPr/>
          <p:nvPr/>
        </p:nvSpPr>
        <p:spPr>
          <a:xfrm>
            <a:off x="7740102" y="2266363"/>
            <a:ext cx="2414726" cy="568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EDF6B-9203-4174-863F-5E16AC6A6A7B}"/>
              </a:ext>
            </a:extLst>
          </p:cNvPr>
          <p:cNvSpPr/>
          <p:nvPr/>
        </p:nvSpPr>
        <p:spPr>
          <a:xfrm>
            <a:off x="7180790" y="810386"/>
            <a:ext cx="1257232" cy="568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2B7AF8-8524-49E5-8D60-15F9C3BC0963}"/>
              </a:ext>
            </a:extLst>
          </p:cNvPr>
          <p:cNvSpPr txBox="1"/>
          <p:nvPr/>
        </p:nvSpPr>
        <p:spPr>
          <a:xfrm>
            <a:off x="7611604" y="2957422"/>
            <a:ext cx="316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방문한 적 없던 인접 노드를 </a:t>
            </a:r>
            <a:r>
              <a:rPr lang="en-US" altLang="ko-KR" sz="1400" dirty="0">
                <a:solidFill>
                  <a:schemeClr val="bg1"/>
                </a:solidFill>
              </a:rPr>
              <a:t>q</a:t>
            </a:r>
            <a:r>
              <a:rPr lang="ko-KR" altLang="en-US" sz="1400" dirty="0">
                <a:solidFill>
                  <a:schemeClr val="bg1"/>
                </a:solidFill>
              </a:rPr>
              <a:t>에 추가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0171658-DCAD-48A0-AE9E-68811F1713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6" b="65317"/>
          <a:stretch/>
        </p:blipFill>
        <p:spPr>
          <a:xfrm>
            <a:off x="6988077" y="4007149"/>
            <a:ext cx="4069438" cy="1691683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C7A598F8-B193-44AA-AE6A-1B2032626522}"/>
              </a:ext>
            </a:extLst>
          </p:cNvPr>
          <p:cNvSpPr/>
          <p:nvPr/>
        </p:nvSpPr>
        <p:spPr>
          <a:xfrm>
            <a:off x="6916579" y="5482930"/>
            <a:ext cx="217198" cy="225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94B6969D-DA07-4FAB-B1B2-5B4CC9E8B8AA}"/>
              </a:ext>
            </a:extLst>
          </p:cNvPr>
          <p:cNvCxnSpPr>
            <a:stCxn id="63" idx="4"/>
          </p:cNvCxnSpPr>
          <p:nvPr/>
        </p:nvCxnSpPr>
        <p:spPr>
          <a:xfrm rot="16200000" flipH="1">
            <a:off x="7101180" y="5632439"/>
            <a:ext cx="226462" cy="3784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9FAB05E-30E2-4482-9AE3-F1FB99D384AF}"/>
              </a:ext>
            </a:extLst>
          </p:cNvPr>
          <p:cNvSpPr txBox="1"/>
          <p:nvPr/>
        </p:nvSpPr>
        <p:spPr>
          <a:xfrm>
            <a:off x="7403644" y="5821671"/>
            <a:ext cx="88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결과값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DC4ED15-85AB-43BA-800E-6A7B2F308DF9}"/>
              </a:ext>
            </a:extLst>
          </p:cNvPr>
          <p:cNvCxnSpPr>
            <a:cxnSpLocks/>
            <a:stCxn id="55" idx="1"/>
            <a:endCxn id="60" idx="1"/>
          </p:cNvCxnSpPr>
          <p:nvPr/>
        </p:nvCxnSpPr>
        <p:spPr>
          <a:xfrm rot="10800000" flipV="1">
            <a:off x="7611604" y="2550505"/>
            <a:ext cx="128498" cy="560806"/>
          </a:xfrm>
          <a:prstGeom prst="curvedConnector3">
            <a:avLst>
              <a:gd name="adj1" fmla="val 277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7D5D1FF-6C66-4389-B66D-3CB755194F00}"/>
              </a:ext>
            </a:extLst>
          </p:cNvPr>
          <p:cNvSpPr txBox="1"/>
          <p:nvPr/>
        </p:nvSpPr>
        <p:spPr>
          <a:xfrm>
            <a:off x="6970470" y="3666610"/>
            <a:ext cx="11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- </a:t>
            </a:r>
            <a:r>
              <a:rPr lang="ko-KR" altLang="en-US" sz="1400" dirty="0">
                <a:solidFill>
                  <a:schemeClr val="bg1"/>
                </a:solidFill>
              </a:rPr>
              <a:t>실행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C15C513-18E1-451B-8050-03CD6CAF45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" y="725395"/>
            <a:ext cx="1790986" cy="5596833"/>
          </a:xfrm>
          <a:prstGeom prst="rect">
            <a:avLst/>
          </a:prstGeom>
          <a:effectLst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482CC52-EA1A-40F3-9AFA-C4D88FD11B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1042" y="669683"/>
            <a:ext cx="3355721" cy="5284296"/>
          </a:xfrm>
          <a:prstGeom prst="rect">
            <a:avLst/>
          </a:prstGeom>
        </p:spPr>
      </p:pic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A4AF4921-9B87-4017-B346-B8A85A4A36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7528" y="969897"/>
            <a:ext cx="3221149" cy="2732149"/>
          </a:xfrm>
          <a:prstGeom prst="curvedConnector3">
            <a:avLst>
              <a:gd name="adj1" fmla="val -16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334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배달의민족 한나체 Air</vt:lpstr>
      <vt:lpstr>Arial</vt:lpstr>
      <vt:lpstr>Century Gothic</vt:lpstr>
      <vt:lpstr>Wingdings 3</vt:lpstr>
      <vt:lpstr>이온</vt:lpstr>
      <vt:lpstr>알고리즘 문제 해설</vt:lpstr>
      <vt:lpstr>#2606 바이러스</vt:lpstr>
      <vt:lpstr>배경지식; BFS</vt:lpstr>
      <vt:lpstr>배경지식; std::fill()</vt:lpstr>
      <vt:lpstr>문제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52</cp:revision>
  <dcterms:created xsi:type="dcterms:W3CDTF">2019-03-28T03:13:45Z</dcterms:created>
  <dcterms:modified xsi:type="dcterms:W3CDTF">2019-03-28T08:09:15Z</dcterms:modified>
</cp:coreProperties>
</file>