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D94-A5F6-406F-92C0-8DC0F65B61E8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1C7F-BAEC-4FB0-BE38-8125E7B07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84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D94-A5F6-406F-92C0-8DC0F65B61E8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1C7F-BAEC-4FB0-BE38-8125E7B07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39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D94-A5F6-406F-92C0-8DC0F65B61E8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1C7F-BAEC-4FB0-BE38-8125E7B07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08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D94-A5F6-406F-92C0-8DC0F65B61E8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1C7F-BAEC-4FB0-BE38-8125E7B07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89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D94-A5F6-406F-92C0-8DC0F65B61E8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1C7F-BAEC-4FB0-BE38-8125E7B07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71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D94-A5F6-406F-92C0-8DC0F65B61E8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1C7F-BAEC-4FB0-BE38-8125E7B07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4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D94-A5F6-406F-92C0-8DC0F65B61E8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1C7F-BAEC-4FB0-BE38-8125E7B07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7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D94-A5F6-406F-92C0-8DC0F65B61E8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1C7F-BAEC-4FB0-BE38-8125E7B07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09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D94-A5F6-406F-92C0-8DC0F65B61E8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1C7F-BAEC-4FB0-BE38-8125E7B07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26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D94-A5F6-406F-92C0-8DC0F65B61E8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1C7F-BAEC-4FB0-BE38-8125E7B07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68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D94-A5F6-406F-92C0-8DC0F65B61E8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1C7F-BAEC-4FB0-BE38-8125E7B07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92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10D94-A5F6-406F-92C0-8DC0F65B61E8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41C7F-BAEC-4FB0-BE38-8125E7B07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201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7606F4-E308-42B1-A11C-70AD756E53A2}"/>
              </a:ext>
            </a:extLst>
          </p:cNvPr>
          <p:cNvSpPr/>
          <p:nvPr/>
        </p:nvSpPr>
        <p:spPr>
          <a:xfrm>
            <a:off x="2328456" y="1958806"/>
            <a:ext cx="746390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단계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: 18 </a:t>
            </a:r>
          </a:p>
          <a:p>
            <a:pPr algn="ctr"/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최대공약수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/</a:t>
            </a:r>
            <a:r>
              <a:rPr lang="ko-KR" alt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최소공배수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593A9D-4FD6-487A-A1BF-05465B55EE96}"/>
              </a:ext>
            </a:extLst>
          </p:cNvPr>
          <p:cNvSpPr/>
          <p:nvPr/>
        </p:nvSpPr>
        <p:spPr>
          <a:xfrm>
            <a:off x="7704081" y="5078523"/>
            <a:ext cx="4006226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ko-KR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발표자</a:t>
            </a:r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: </a:t>
            </a:r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한지훈</a:t>
            </a:r>
            <a:endParaRPr lang="en-US" altLang="ko-K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  <a:p>
            <a:pPr algn="r"/>
            <a:r>
              <a:rPr lang="ko-KR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일시</a:t>
            </a:r>
            <a: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: 2019/3/22</a:t>
            </a:r>
          </a:p>
          <a:p>
            <a:pPr algn="r"/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내용</a:t>
            </a:r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: </a:t>
            </a:r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백준 </a:t>
            </a:r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2609</a:t>
            </a:r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번 문제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49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7606F4-E308-42B1-A11C-70AD756E53A2}"/>
              </a:ext>
            </a:extLst>
          </p:cNvPr>
          <p:cNvSpPr/>
          <p:nvPr/>
        </p:nvSpPr>
        <p:spPr>
          <a:xfrm>
            <a:off x="4453882" y="3911352"/>
            <a:ext cx="295465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marR="0" lvl="0" indent="-9144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36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  <a:ea typeface="맑은 고딕" panose="020B0503020000020004" pitchFamily="50" charset="-127"/>
              </a:rPr>
              <a:t>문제</a:t>
            </a:r>
            <a:endParaRPr lang="en-US" altLang="ko-KR" sz="36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  <a:ea typeface="맑은 고딕" panose="020B0503020000020004" pitchFamily="50" charset="-127"/>
            </a:endParaRPr>
          </a:p>
          <a:p>
            <a:pPr marL="914400" marR="0" lvl="0" indent="-9144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배경지식</a:t>
            </a:r>
            <a:endParaRPr kumimoji="0" lang="en-US" altLang="ko-KR" sz="3600" b="0" i="0" u="none" strike="noStrike" kern="120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mic Sans MS" panose="030F0702030302020204" pitchFamily="66" charset="0"/>
              <a:ea typeface="맑은 고딕" panose="020B0503020000020004" pitchFamily="50" charset="-127"/>
              <a:cs typeface="+mn-cs"/>
            </a:endParaRPr>
          </a:p>
          <a:p>
            <a:pPr marL="914400" marR="0" lvl="0" indent="-9144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36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  <a:ea typeface="맑은 고딕" panose="020B0503020000020004" pitchFamily="50" charset="-127"/>
              </a:rPr>
              <a:t>풀이</a:t>
            </a:r>
            <a:endParaRPr kumimoji="0" lang="en-US" altLang="ko-KR" sz="3600" b="0" i="0" u="none" strike="noStrike" kern="120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mic Sans MS" panose="030F0702030302020204" pitchFamily="66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7319F8-5404-43EF-B669-0DFA65F2A11A}"/>
              </a:ext>
            </a:extLst>
          </p:cNvPr>
          <p:cNvSpPr/>
          <p:nvPr/>
        </p:nvSpPr>
        <p:spPr>
          <a:xfrm>
            <a:off x="3608780" y="1825629"/>
            <a:ext cx="392442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Contents</a:t>
            </a:r>
            <a:endParaRPr lang="en-US" altLang="ko-KR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550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E4E3E7C-6DBE-4246-99B6-E6556FF2FAF3}"/>
              </a:ext>
            </a:extLst>
          </p:cNvPr>
          <p:cNvSpPr/>
          <p:nvPr/>
        </p:nvSpPr>
        <p:spPr>
          <a:xfrm>
            <a:off x="272854" y="224379"/>
            <a:ext cx="165715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&lt;</a:t>
            </a:r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문제</a:t>
            </a:r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&gt;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E30622-1E26-4376-AECE-F837DAD69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961" y="1031098"/>
            <a:ext cx="9075025" cy="5178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43ADAC8-4F69-4BCD-854D-4F80145DC2C4}"/>
              </a:ext>
            </a:extLst>
          </p:cNvPr>
          <p:cNvSpPr/>
          <p:nvPr/>
        </p:nvSpPr>
        <p:spPr>
          <a:xfrm>
            <a:off x="5823499" y="6396244"/>
            <a:ext cx="625399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링크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: https://www.acmicpc.net/problem/2609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673C18B-5D69-4231-A403-647DC31B8E4D}"/>
              </a:ext>
            </a:extLst>
          </p:cNvPr>
          <p:cNvSpPr/>
          <p:nvPr/>
        </p:nvSpPr>
        <p:spPr>
          <a:xfrm>
            <a:off x="5753099" y="5492791"/>
            <a:ext cx="409360" cy="4849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F1D6CB6-3CFD-40C7-9FC0-8AF53285D1CF}"/>
              </a:ext>
            </a:extLst>
          </p:cNvPr>
          <p:cNvSpPr/>
          <p:nvPr/>
        </p:nvSpPr>
        <p:spPr>
          <a:xfrm>
            <a:off x="1444654" y="5433647"/>
            <a:ext cx="485357" cy="3932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10F7D5A-3A7D-4195-A964-B0E3AFF82DFD}"/>
              </a:ext>
            </a:extLst>
          </p:cNvPr>
          <p:cNvSpPr/>
          <p:nvPr/>
        </p:nvSpPr>
        <p:spPr>
          <a:xfrm>
            <a:off x="2743200" y="2831122"/>
            <a:ext cx="637543" cy="2901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9DCF67A-5131-4215-B251-DBA8D07B04D4}"/>
              </a:ext>
            </a:extLst>
          </p:cNvPr>
          <p:cNvSpPr/>
          <p:nvPr/>
        </p:nvSpPr>
        <p:spPr>
          <a:xfrm>
            <a:off x="3483736" y="2831122"/>
            <a:ext cx="637543" cy="2901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39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7606F4-E308-42B1-A11C-70AD756E53A2}"/>
              </a:ext>
            </a:extLst>
          </p:cNvPr>
          <p:cNvSpPr/>
          <p:nvPr/>
        </p:nvSpPr>
        <p:spPr>
          <a:xfrm>
            <a:off x="3937696" y="249254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배경지식</a:t>
            </a:r>
            <a:endParaRPr kumimoji="0" lang="en-US" altLang="ko-KR" sz="5400" b="0" i="0" u="none" strike="noStrike" kern="120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mic Sans MS" panose="030F0702030302020204" pitchFamily="66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0A953A9F-E787-4CE5-9E96-2DAFE7ACA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725" y="1172584"/>
            <a:ext cx="3214437" cy="49537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932161-3BA2-477E-AC9E-EEBC1B6B62F4}"/>
              </a:ext>
            </a:extLst>
          </p:cNvPr>
          <p:cNvSpPr txBox="1"/>
          <p:nvPr/>
        </p:nvSpPr>
        <p:spPr>
          <a:xfrm>
            <a:off x="697190" y="1571970"/>
            <a:ext cx="64810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Comic Sans MS" panose="030F0702030302020204" pitchFamily="66" charset="0"/>
              </a:rPr>
              <a:t>유클리드 </a:t>
            </a:r>
            <a:r>
              <a:rPr lang="ko-KR" altLang="en-US" sz="2400" dirty="0" err="1">
                <a:latin typeface="Comic Sans MS" panose="030F0702030302020204" pitchFamily="66" charset="0"/>
              </a:rPr>
              <a:t>호제법</a:t>
            </a:r>
            <a:r>
              <a:rPr lang="ko-KR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ko-KR" sz="2400" dirty="0">
                <a:latin typeface="Comic Sans MS" panose="030F0702030302020204" pitchFamily="66" charset="0"/>
              </a:rPr>
              <a:t>(Euclidean Algorithm)</a:t>
            </a:r>
          </a:p>
          <a:p>
            <a:endParaRPr lang="en-US" altLang="ko-KR" sz="2400" dirty="0">
              <a:latin typeface="Comic Sans MS" panose="030F0702030302020204" pitchFamily="66" charset="0"/>
            </a:endParaRPr>
          </a:p>
          <a:p>
            <a:pPr marL="457200" indent="-457200">
              <a:buFontTx/>
              <a:buChar char="-"/>
            </a:pPr>
            <a:r>
              <a:rPr lang="ko-KR" altLang="en-US" sz="2400" dirty="0">
                <a:latin typeface="Comic Sans MS" panose="030F0702030302020204" pitchFamily="66" charset="0"/>
              </a:rPr>
              <a:t>정수 </a:t>
            </a:r>
            <a:r>
              <a:rPr lang="en-US" altLang="ko-KR" sz="2400" dirty="0">
                <a:latin typeface="Comic Sans MS" panose="030F0702030302020204" pitchFamily="66" charset="0"/>
              </a:rPr>
              <a:t>X</a:t>
            </a:r>
            <a:r>
              <a:rPr lang="ko-KR" altLang="en-US" sz="2400" dirty="0">
                <a:latin typeface="Comic Sans MS" panose="030F0702030302020204" pitchFamily="66" charset="0"/>
              </a:rPr>
              <a:t>와 </a:t>
            </a:r>
            <a:r>
              <a:rPr lang="en-US" altLang="ko-KR" sz="2400" dirty="0">
                <a:latin typeface="Comic Sans MS" panose="030F0702030302020204" pitchFamily="66" charset="0"/>
              </a:rPr>
              <a:t>Y</a:t>
            </a:r>
            <a:r>
              <a:rPr lang="ko-KR" altLang="en-US" sz="2400" dirty="0">
                <a:latin typeface="Comic Sans MS" panose="030F0702030302020204" pitchFamily="66" charset="0"/>
              </a:rPr>
              <a:t>가 있을 시</a:t>
            </a:r>
            <a:r>
              <a:rPr lang="en-US" altLang="ko-KR" sz="2400" dirty="0">
                <a:latin typeface="Comic Sans MS" panose="030F0702030302020204" pitchFamily="66" charset="0"/>
              </a:rPr>
              <a:t>,</a:t>
            </a:r>
          </a:p>
          <a:p>
            <a:pPr marL="457200" indent="-457200">
              <a:buFontTx/>
              <a:buChar char="-"/>
            </a:pPr>
            <a:r>
              <a:rPr lang="en-US" altLang="ko-KR" sz="2400" dirty="0">
                <a:latin typeface="Comic Sans MS" panose="030F0702030302020204" pitchFamily="66" charset="0"/>
              </a:rPr>
              <a:t>X</a:t>
            </a:r>
            <a:r>
              <a:rPr lang="ko-KR" altLang="en-US" sz="2400" dirty="0">
                <a:latin typeface="Comic Sans MS" panose="030F0702030302020204" pitchFamily="66" charset="0"/>
              </a:rPr>
              <a:t>를 </a:t>
            </a:r>
            <a:r>
              <a:rPr lang="en-US" altLang="ko-KR" sz="2400" dirty="0">
                <a:latin typeface="Comic Sans MS" panose="030F0702030302020204" pitchFamily="66" charset="0"/>
              </a:rPr>
              <a:t>Y</a:t>
            </a:r>
            <a:r>
              <a:rPr lang="ko-KR" altLang="en-US" sz="2400" dirty="0">
                <a:latin typeface="Comic Sans MS" panose="030F0702030302020204" pitchFamily="66" charset="0"/>
              </a:rPr>
              <a:t>로 나눈 나머지 값을 </a:t>
            </a:r>
            <a:r>
              <a:rPr lang="en-US" altLang="ko-KR" sz="2400" dirty="0">
                <a:latin typeface="Comic Sans MS" panose="030F0702030302020204" pitchFamily="66" charset="0"/>
              </a:rPr>
              <a:t>R</a:t>
            </a:r>
            <a:r>
              <a:rPr lang="ko-KR" altLang="en-US" sz="2400" dirty="0">
                <a:latin typeface="Comic Sans MS" panose="030F0702030302020204" pitchFamily="66" charset="0"/>
              </a:rPr>
              <a:t>이라고 했을 때</a:t>
            </a:r>
            <a:r>
              <a:rPr lang="en-US" altLang="ko-KR" sz="2400" dirty="0">
                <a:latin typeface="Comic Sans MS" panose="030F0702030302020204" pitchFamily="66" charset="0"/>
              </a:rPr>
              <a:t>, X</a:t>
            </a:r>
            <a:r>
              <a:rPr lang="ko-KR" altLang="en-US" sz="2400" dirty="0">
                <a:latin typeface="Comic Sans MS" panose="030F0702030302020204" pitchFamily="66" charset="0"/>
              </a:rPr>
              <a:t>와</a:t>
            </a:r>
            <a:r>
              <a:rPr lang="en-US" altLang="ko-KR" sz="2400" dirty="0">
                <a:latin typeface="Comic Sans MS" panose="030F0702030302020204" pitchFamily="66" charset="0"/>
              </a:rPr>
              <a:t> Y</a:t>
            </a:r>
            <a:r>
              <a:rPr lang="ko-KR" altLang="en-US" sz="2400" dirty="0">
                <a:latin typeface="Comic Sans MS" panose="030F0702030302020204" pitchFamily="66" charset="0"/>
              </a:rPr>
              <a:t>의 최대공약수는 </a:t>
            </a:r>
            <a:r>
              <a:rPr lang="en-US" altLang="ko-KR" sz="2400" dirty="0">
                <a:latin typeface="Comic Sans MS" panose="030F0702030302020204" pitchFamily="66" charset="0"/>
              </a:rPr>
              <a:t>Y</a:t>
            </a:r>
            <a:r>
              <a:rPr lang="ko-KR" altLang="en-US" sz="2400" dirty="0">
                <a:latin typeface="Comic Sans MS" panose="030F0702030302020204" pitchFamily="66" charset="0"/>
              </a:rPr>
              <a:t>와 </a:t>
            </a:r>
            <a:r>
              <a:rPr lang="en-US" altLang="ko-KR" sz="2400" dirty="0">
                <a:latin typeface="Comic Sans MS" panose="030F0702030302020204" pitchFamily="66" charset="0"/>
              </a:rPr>
              <a:t>R</a:t>
            </a:r>
            <a:r>
              <a:rPr lang="ko-KR" altLang="en-US" sz="2400" dirty="0">
                <a:latin typeface="Comic Sans MS" panose="030F0702030302020204" pitchFamily="66" charset="0"/>
              </a:rPr>
              <a:t>의</a:t>
            </a:r>
            <a:r>
              <a:rPr lang="en-US" altLang="ko-KR" sz="2400" dirty="0">
                <a:latin typeface="Comic Sans MS" panose="030F0702030302020204" pitchFamily="66" charset="0"/>
              </a:rPr>
              <a:t> </a:t>
            </a:r>
            <a:r>
              <a:rPr lang="ko-KR" altLang="en-US" sz="2400" dirty="0">
                <a:latin typeface="Comic Sans MS" panose="030F0702030302020204" pitchFamily="66" charset="0"/>
              </a:rPr>
              <a:t>최대공약수와 같다</a:t>
            </a:r>
            <a:r>
              <a:rPr lang="en-US" altLang="ko-KR" sz="2400" dirty="0">
                <a:latin typeface="Comic Sans MS" panose="030F0702030302020204" pitchFamily="66" charset="0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400" dirty="0">
                <a:latin typeface="Comic Sans MS" panose="030F0702030302020204" pitchFamily="66" charset="0"/>
              </a:rPr>
              <a:t>X % (</a:t>
            </a:r>
            <a:r>
              <a:rPr lang="ko-KR" altLang="en-US" sz="2400" dirty="0">
                <a:latin typeface="Comic Sans MS" panose="030F0702030302020204" pitchFamily="66" charset="0"/>
              </a:rPr>
              <a:t>나머지 연산자</a:t>
            </a:r>
            <a:r>
              <a:rPr lang="en-US" altLang="ko-KR" sz="2400" dirty="0">
                <a:latin typeface="Comic Sans MS" panose="030F0702030302020204" pitchFamily="66" charset="0"/>
              </a:rPr>
              <a:t>) Y = R</a:t>
            </a:r>
          </a:p>
          <a:p>
            <a:pPr marL="457200" indent="-457200">
              <a:buFontTx/>
              <a:buChar char="-"/>
            </a:pPr>
            <a:r>
              <a:rPr lang="en-US" altLang="ko-KR" sz="2400" dirty="0">
                <a:latin typeface="Comic Sans MS" panose="030F0702030302020204" pitchFamily="66" charset="0"/>
              </a:rPr>
              <a:t>ex) </a:t>
            </a:r>
          </a:p>
          <a:p>
            <a:r>
              <a:rPr lang="en-US" altLang="ko-KR" sz="2400" dirty="0">
                <a:latin typeface="Comic Sans MS" panose="030F0702030302020204" pitchFamily="66" charset="0"/>
              </a:rPr>
              <a:t>	85 % 51 = 34</a:t>
            </a:r>
            <a:r>
              <a:rPr lang="ko-KR" altLang="en-US" sz="2400" dirty="0">
                <a:latin typeface="Comic Sans MS" panose="030F0702030302020204" pitchFamily="66" charset="0"/>
              </a:rPr>
              <a:t> </a:t>
            </a:r>
            <a:endParaRPr lang="en-US" altLang="ko-KR" sz="2400" dirty="0">
              <a:latin typeface="Comic Sans MS" panose="030F0702030302020204" pitchFamily="66" charset="0"/>
            </a:endParaRPr>
          </a:p>
          <a:p>
            <a:r>
              <a:rPr lang="en-US" altLang="ko-KR" sz="2400" dirty="0">
                <a:latin typeface="Comic Sans MS" panose="030F0702030302020204" pitchFamily="66" charset="0"/>
              </a:rPr>
              <a:t>	51 % 34 = 17</a:t>
            </a:r>
          </a:p>
          <a:p>
            <a:r>
              <a:rPr lang="en-US" altLang="ko-KR" sz="2400" dirty="0">
                <a:latin typeface="Comic Sans MS" panose="030F0702030302020204" pitchFamily="66" charset="0"/>
              </a:rPr>
              <a:t>	34 % 17 = 0 	&lt;</a:t>
            </a:r>
            <a:r>
              <a:rPr lang="ko-KR" altLang="en-US" sz="2400" dirty="0">
                <a:latin typeface="Comic Sans MS" panose="030F0702030302020204" pitchFamily="66" charset="0"/>
              </a:rPr>
              <a:t>최대공약수 </a:t>
            </a:r>
            <a:r>
              <a:rPr lang="en-US" altLang="ko-KR" sz="2400" dirty="0">
                <a:latin typeface="Comic Sans MS" panose="030F0702030302020204" pitchFamily="66" charset="0"/>
              </a:rPr>
              <a:t>= 17&gt;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9F5A45-AB91-408A-857F-69323677C904}"/>
              </a:ext>
            </a:extLst>
          </p:cNvPr>
          <p:cNvSpPr txBox="1"/>
          <p:nvPr/>
        </p:nvSpPr>
        <p:spPr>
          <a:xfrm>
            <a:off x="5662245" y="6264116"/>
            <a:ext cx="6321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링크</a:t>
            </a:r>
            <a:r>
              <a:rPr lang="en-US" altLang="ko-KR" sz="1400" dirty="0"/>
              <a:t>:https://ko.wikipedia.org/wiki/%EC%9C%A0%ED%81%B4%EB%A6%AC%EB%93%9C_%ED%98%B8%EC%A0%9C%EB%B2%95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27737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34B64BB5-325F-4E72-A14C-75DD31616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42" y="738313"/>
            <a:ext cx="5924550" cy="59626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66FA719-2EE6-4B2F-A66D-A000569C393F}"/>
              </a:ext>
            </a:extLst>
          </p:cNvPr>
          <p:cNvSpPr/>
          <p:nvPr/>
        </p:nvSpPr>
        <p:spPr>
          <a:xfrm>
            <a:off x="350355" y="91982"/>
            <a:ext cx="16209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mic Sans MS" panose="030F0702030302020204" pitchFamily="66" charset="0"/>
                <a:ea typeface="맑은 고딕" panose="020B0503020000020004" pitchFamily="50" charset="-127"/>
                <a:cs typeface="+mn-cs"/>
              </a:rPr>
              <a:t>문제풀이</a:t>
            </a:r>
            <a:endParaRPr kumimoji="0" lang="en-US" altLang="ko-KR" sz="2800" b="0" i="0" u="none" strike="noStrike" kern="120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mic Sans MS" panose="030F0702030302020204" pitchFamily="66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227464-83F0-41DF-B089-96CD439E6FE7}"/>
              </a:ext>
            </a:extLst>
          </p:cNvPr>
          <p:cNvSpPr txBox="1"/>
          <p:nvPr/>
        </p:nvSpPr>
        <p:spPr>
          <a:xfrm>
            <a:off x="3353898" y="1869001"/>
            <a:ext cx="250580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GCD</a:t>
            </a:r>
            <a:r>
              <a:rPr lang="ko-KR" altLang="en-US" sz="1400" dirty="0"/>
              <a:t>함수</a:t>
            </a:r>
            <a:r>
              <a:rPr lang="en-US" altLang="ko-KR" sz="1400" dirty="0"/>
              <a:t>(</a:t>
            </a:r>
            <a:r>
              <a:rPr lang="ko-KR" altLang="en-US" sz="1400" dirty="0"/>
              <a:t>최대공약수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1. </a:t>
            </a:r>
            <a:r>
              <a:rPr lang="ko-KR" altLang="en-US" sz="1400" dirty="0"/>
              <a:t>정수를 </a:t>
            </a:r>
            <a:r>
              <a:rPr lang="en-US" altLang="ko-KR" sz="1400" dirty="0"/>
              <a:t>a</a:t>
            </a:r>
            <a:r>
              <a:rPr lang="ko-KR" altLang="en-US" sz="1400" dirty="0"/>
              <a:t>와 </a:t>
            </a:r>
            <a:r>
              <a:rPr lang="en-US" altLang="ko-KR" sz="1400" dirty="0"/>
              <a:t>b</a:t>
            </a:r>
            <a:r>
              <a:rPr lang="ko-KR" altLang="en-US" sz="1400" dirty="0"/>
              <a:t>를 받음</a:t>
            </a:r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재귀함수를 사용</a:t>
            </a:r>
            <a:endParaRPr lang="en-US" altLang="ko-KR" sz="1400" dirty="0"/>
          </a:p>
          <a:p>
            <a:r>
              <a:rPr lang="en-US" altLang="ko-KR" sz="1400" dirty="0"/>
              <a:t>3. 0</a:t>
            </a:r>
            <a:r>
              <a:rPr lang="ko-KR" altLang="en-US" sz="1400" dirty="0"/>
              <a:t>일 때</a:t>
            </a:r>
            <a:r>
              <a:rPr lang="en-US" altLang="ko-KR" sz="1400" dirty="0"/>
              <a:t>, a</a:t>
            </a:r>
            <a:r>
              <a:rPr lang="ko-KR" altLang="en-US" sz="1400" dirty="0"/>
              <a:t>의</a:t>
            </a:r>
            <a:r>
              <a:rPr lang="en-US" altLang="ko-KR" sz="1400" dirty="0"/>
              <a:t> </a:t>
            </a:r>
            <a:r>
              <a:rPr lang="ko-KR" altLang="en-US" sz="1400" dirty="0"/>
              <a:t>값 </a:t>
            </a:r>
            <a:r>
              <a:rPr lang="en-US" altLang="ko-KR" sz="1400" dirty="0"/>
              <a:t>= </a:t>
            </a:r>
            <a:r>
              <a:rPr lang="ko-KR" altLang="en-US" sz="1400" dirty="0"/>
              <a:t>최대공약수</a:t>
            </a:r>
            <a:endParaRPr lang="en-US" altLang="ko-KR" sz="1400" dirty="0"/>
          </a:p>
          <a:p>
            <a:r>
              <a:rPr lang="ko-KR" altLang="en-US" sz="1400" dirty="0"/>
              <a:t> </a:t>
            </a:r>
            <a:endParaRPr lang="en-US" altLang="ko-K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F574E-3F40-46C0-88DE-FA338CCC1DA1}"/>
              </a:ext>
            </a:extLst>
          </p:cNvPr>
          <p:cNvSpPr txBox="1"/>
          <p:nvPr/>
        </p:nvSpPr>
        <p:spPr>
          <a:xfrm>
            <a:off x="7195772" y="1060109"/>
            <a:ext cx="4302217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Comic Sans MS" panose="030F0702030302020204" pitchFamily="66" charset="0"/>
              </a:rPr>
              <a:t>유클리드 </a:t>
            </a:r>
            <a:r>
              <a:rPr lang="ko-KR" altLang="en-US" sz="1400" dirty="0" err="1">
                <a:latin typeface="Comic Sans MS" panose="030F0702030302020204" pitchFamily="66" charset="0"/>
              </a:rPr>
              <a:t>호제법</a:t>
            </a:r>
            <a:r>
              <a:rPr lang="ko-KR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ko-KR" sz="1400" dirty="0">
                <a:latin typeface="Comic Sans MS" panose="030F0702030302020204" pitchFamily="66" charset="0"/>
              </a:rPr>
              <a:t>(Euclidean Algorithm)</a:t>
            </a:r>
          </a:p>
          <a:p>
            <a:endParaRPr lang="en-US" altLang="ko-KR" sz="1400" dirty="0">
              <a:latin typeface="Comic Sans MS" panose="030F0702030302020204" pitchFamily="66" charset="0"/>
            </a:endParaRPr>
          </a:p>
          <a:p>
            <a:pPr marL="457200" indent="-457200">
              <a:buFontTx/>
              <a:buChar char="-"/>
            </a:pPr>
            <a:r>
              <a:rPr lang="ko-KR" altLang="en-US" sz="1400" dirty="0">
                <a:latin typeface="Comic Sans MS" panose="030F0702030302020204" pitchFamily="66" charset="0"/>
              </a:rPr>
              <a:t>정수 </a:t>
            </a:r>
            <a:r>
              <a:rPr lang="en-US" altLang="ko-KR" sz="1400" dirty="0">
                <a:latin typeface="Comic Sans MS" panose="030F0702030302020204" pitchFamily="66" charset="0"/>
              </a:rPr>
              <a:t>X</a:t>
            </a:r>
            <a:r>
              <a:rPr lang="ko-KR" altLang="en-US" sz="1400" dirty="0">
                <a:latin typeface="Comic Sans MS" panose="030F0702030302020204" pitchFamily="66" charset="0"/>
              </a:rPr>
              <a:t>와 </a:t>
            </a:r>
            <a:r>
              <a:rPr lang="en-US" altLang="ko-KR" sz="1400" dirty="0">
                <a:latin typeface="Comic Sans MS" panose="030F0702030302020204" pitchFamily="66" charset="0"/>
              </a:rPr>
              <a:t>Y</a:t>
            </a:r>
            <a:r>
              <a:rPr lang="ko-KR" altLang="en-US" sz="1400" dirty="0">
                <a:latin typeface="Comic Sans MS" panose="030F0702030302020204" pitchFamily="66" charset="0"/>
              </a:rPr>
              <a:t>가 있을 시</a:t>
            </a:r>
            <a:r>
              <a:rPr lang="en-US" altLang="ko-KR" sz="1400" dirty="0">
                <a:latin typeface="Comic Sans MS" panose="030F0702030302020204" pitchFamily="66" charset="0"/>
              </a:rPr>
              <a:t>,</a:t>
            </a:r>
          </a:p>
          <a:p>
            <a:pPr marL="457200" indent="-457200">
              <a:buFontTx/>
              <a:buChar char="-"/>
            </a:pPr>
            <a:r>
              <a:rPr lang="en-US" altLang="ko-KR" sz="1400" dirty="0">
                <a:latin typeface="Comic Sans MS" panose="030F0702030302020204" pitchFamily="66" charset="0"/>
              </a:rPr>
              <a:t>X</a:t>
            </a:r>
            <a:r>
              <a:rPr lang="ko-KR" altLang="en-US" sz="1400" dirty="0">
                <a:latin typeface="Comic Sans MS" panose="030F0702030302020204" pitchFamily="66" charset="0"/>
              </a:rPr>
              <a:t>를 </a:t>
            </a:r>
            <a:r>
              <a:rPr lang="en-US" altLang="ko-KR" sz="1400" dirty="0">
                <a:latin typeface="Comic Sans MS" panose="030F0702030302020204" pitchFamily="66" charset="0"/>
              </a:rPr>
              <a:t>Y</a:t>
            </a:r>
            <a:r>
              <a:rPr lang="ko-KR" altLang="en-US" sz="1400" dirty="0">
                <a:latin typeface="Comic Sans MS" panose="030F0702030302020204" pitchFamily="66" charset="0"/>
              </a:rPr>
              <a:t>로 나눈 나머지 값을 </a:t>
            </a:r>
            <a:r>
              <a:rPr lang="en-US" altLang="ko-KR" sz="1400" dirty="0">
                <a:latin typeface="Comic Sans MS" panose="030F0702030302020204" pitchFamily="66" charset="0"/>
              </a:rPr>
              <a:t>R</a:t>
            </a:r>
            <a:r>
              <a:rPr lang="ko-KR" altLang="en-US" sz="1400" dirty="0">
                <a:latin typeface="Comic Sans MS" panose="030F0702030302020204" pitchFamily="66" charset="0"/>
              </a:rPr>
              <a:t>이라고 했을 때</a:t>
            </a:r>
            <a:r>
              <a:rPr lang="en-US" altLang="ko-KR" sz="1400" dirty="0">
                <a:latin typeface="Comic Sans MS" panose="030F0702030302020204" pitchFamily="66" charset="0"/>
              </a:rPr>
              <a:t>, X</a:t>
            </a:r>
            <a:r>
              <a:rPr lang="ko-KR" altLang="en-US" sz="1400" dirty="0">
                <a:latin typeface="Comic Sans MS" panose="030F0702030302020204" pitchFamily="66" charset="0"/>
              </a:rPr>
              <a:t>와</a:t>
            </a:r>
            <a:r>
              <a:rPr lang="en-US" altLang="ko-KR" sz="1400" dirty="0">
                <a:latin typeface="Comic Sans MS" panose="030F0702030302020204" pitchFamily="66" charset="0"/>
              </a:rPr>
              <a:t> Y</a:t>
            </a:r>
            <a:r>
              <a:rPr lang="ko-KR" altLang="en-US" sz="1400" dirty="0">
                <a:latin typeface="Comic Sans MS" panose="030F0702030302020204" pitchFamily="66" charset="0"/>
              </a:rPr>
              <a:t>의 최대공약수는 </a:t>
            </a:r>
            <a:r>
              <a:rPr lang="en-US" altLang="ko-KR" sz="1400" dirty="0">
                <a:latin typeface="Comic Sans MS" panose="030F0702030302020204" pitchFamily="66" charset="0"/>
              </a:rPr>
              <a:t>Y</a:t>
            </a:r>
            <a:r>
              <a:rPr lang="ko-KR" altLang="en-US" sz="1400" dirty="0">
                <a:latin typeface="Comic Sans MS" panose="030F0702030302020204" pitchFamily="66" charset="0"/>
              </a:rPr>
              <a:t>와 </a:t>
            </a:r>
            <a:r>
              <a:rPr lang="en-US" altLang="ko-KR" sz="1400" dirty="0">
                <a:latin typeface="Comic Sans MS" panose="030F0702030302020204" pitchFamily="66" charset="0"/>
              </a:rPr>
              <a:t>R</a:t>
            </a:r>
            <a:r>
              <a:rPr lang="ko-KR" altLang="en-US" sz="1400" dirty="0">
                <a:latin typeface="Comic Sans MS" panose="030F0702030302020204" pitchFamily="66" charset="0"/>
              </a:rPr>
              <a:t>의</a:t>
            </a:r>
            <a:r>
              <a:rPr lang="en-US" altLang="ko-KR" sz="1400" dirty="0">
                <a:latin typeface="Comic Sans MS" panose="030F0702030302020204" pitchFamily="66" charset="0"/>
              </a:rPr>
              <a:t> </a:t>
            </a:r>
            <a:r>
              <a:rPr lang="ko-KR" altLang="en-US" sz="1400" dirty="0">
                <a:latin typeface="Comic Sans MS" panose="030F0702030302020204" pitchFamily="66" charset="0"/>
              </a:rPr>
              <a:t>최대공약수와 같다</a:t>
            </a:r>
            <a:r>
              <a:rPr lang="en-US" altLang="ko-KR" sz="1400" dirty="0">
                <a:latin typeface="Comic Sans MS" panose="030F0702030302020204" pitchFamily="66" charset="0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1400" dirty="0">
                <a:latin typeface="Comic Sans MS" panose="030F0702030302020204" pitchFamily="66" charset="0"/>
              </a:rPr>
              <a:t>X % (</a:t>
            </a:r>
            <a:r>
              <a:rPr lang="ko-KR" altLang="en-US" sz="1400" dirty="0">
                <a:latin typeface="Comic Sans MS" panose="030F0702030302020204" pitchFamily="66" charset="0"/>
              </a:rPr>
              <a:t>나머지 연산자</a:t>
            </a:r>
            <a:r>
              <a:rPr lang="en-US" altLang="ko-KR" sz="1400" dirty="0">
                <a:latin typeface="Comic Sans MS" panose="030F0702030302020204" pitchFamily="66" charset="0"/>
              </a:rPr>
              <a:t>) Y = R</a:t>
            </a:r>
          </a:p>
          <a:p>
            <a:pPr marL="457200" indent="-457200">
              <a:buFontTx/>
              <a:buChar char="-"/>
            </a:pPr>
            <a:r>
              <a:rPr lang="en-US" altLang="ko-KR" sz="1400" dirty="0">
                <a:latin typeface="Comic Sans MS" panose="030F0702030302020204" pitchFamily="66" charset="0"/>
              </a:rPr>
              <a:t>ex) </a:t>
            </a:r>
          </a:p>
          <a:p>
            <a:r>
              <a:rPr lang="en-US" altLang="ko-KR" sz="1400" dirty="0">
                <a:latin typeface="Comic Sans MS" panose="030F0702030302020204" pitchFamily="66" charset="0"/>
              </a:rPr>
              <a:t>	85 % 51 = 34</a:t>
            </a:r>
            <a:r>
              <a:rPr lang="ko-KR" altLang="en-US" sz="1400" dirty="0">
                <a:latin typeface="Comic Sans MS" panose="030F0702030302020204" pitchFamily="66" charset="0"/>
              </a:rPr>
              <a:t> </a:t>
            </a:r>
            <a:endParaRPr lang="en-US" altLang="ko-KR" sz="1400" dirty="0">
              <a:latin typeface="Comic Sans MS" panose="030F0702030302020204" pitchFamily="66" charset="0"/>
            </a:endParaRPr>
          </a:p>
          <a:p>
            <a:r>
              <a:rPr lang="en-US" altLang="ko-KR" sz="1400" dirty="0">
                <a:latin typeface="Comic Sans MS" panose="030F0702030302020204" pitchFamily="66" charset="0"/>
              </a:rPr>
              <a:t>	51 % 34 = 17</a:t>
            </a:r>
          </a:p>
          <a:p>
            <a:r>
              <a:rPr lang="en-US" altLang="ko-KR" sz="1400" dirty="0">
                <a:latin typeface="Comic Sans MS" panose="030F0702030302020204" pitchFamily="66" charset="0"/>
              </a:rPr>
              <a:t>	34 % 17 = 0 	&lt;</a:t>
            </a:r>
            <a:r>
              <a:rPr lang="ko-KR" altLang="en-US" sz="1400" dirty="0">
                <a:latin typeface="Comic Sans MS" panose="030F0702030302020204" pitchFamily="66" charset="0"/>
              </a:rPr>
              <a:t>최대공약수 </a:t>
            </a:r>
            <a:r>
              <a:rPr lang="en-US" altLang="ko-KR" sz="1400" dirty="0">
                <a:latin typeface="Comic Sans MS" panose="030F0702030302020204" pitchFamily="66" charset="0"/>
              </a:rPr>
              <a:t>= 17&gt;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E76CB4C-298B-4210-AEF2-02D5BBD3B49E}"/>
              </a:ext>
            </a:extLst>
          </p:cNvPr>
          <p:cNvCxnSpPr/>
          <p:nvPr/>
        </p:nvCxnSpPr>
        <p:spPr>
          <a:xfrm>
            <a:off x="1292469" y="5451231"/>
            <a:ext cx="95836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0E3BC8E-7D81-4FE1-90C6-B03A412BB14B}"/>
              </a:ext>
            </a:extLst>
          </p:cNvPr>
          <p:cNvCxnSpPr/>
          <p:nvPr/>
        </p:nvCxnSpPr>
        <p:spPr>
          <a:xfrm>
            <a:off x="1292469" y="5908431"/>
            <a:ext cx="95836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0AB14F-3BFE-4983-B1AE-62922ABECCF2}"/>
              </a:ext>
            </a:extLst>
          </p:cNvPr>
          <p:cNvSpPr txBox="1"/>
          <p:nvPr/>
        </p:nvSpPr>
        <p:spPr>
          <a:xfrm>
            <a:off x="3353898" y="4229099"/>
            <a:ext cx="2692644" cy="1415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Comic Sans MS" panose="030F0702030302020204" pitchFamily="66" charset="0"/>
              </a:rPr>
              <a:t>최소공배수</a:t>
            </a:r>
            <a:r>
              <a:rPr lang="en-US" altLang="ko-KR" sz="1400" dirty="0">
                <a:latin typeface="Comic Sans MS" panose="030F0702030302020204" pitchFamily="66" charset="0"/>
              </a:rPr>
              <a:t>(LCM)</a:t>
            </a:r>
          </a:p>
          <a:p>
            <a:pPr algn="ctr"/>
            <a:endParaRPr lang="en-US" altLang="ko-KR" sz="1200" dirty="0">
              <a:latin typeface="Comic Sans MS" panose="030F0702030302020204" pitchFamily="66" charset="0"/>
            </a:endParaRPr>
          </a:p>
          <a:p>
            <a:pPr algn="just"/>
            <a:r>
              <a:rPr lang="en-US" altLang="ko-KR" sz="1200" dirty="0">
                <a:latin typeface="Comic Sans MS" panose="030F0702030302020204" pitchFamily="66" charset="0"/>
              </a:rPr>
              <a:t>ex)</a:t>
            </a:r>
          </a:p>
          <a:p>
            <a:pPr algn="just"/>
            <a:endParaRPr lang="en-US" altLang="ko-KR" sz="1200" dirty="0">
              <a:latin typeface="Comic Sans MS" panose="030F0702030302020204" pitchFamily="66" charset="0"/>
            </a:endParaRPr>
          </a:p>
          <a:p>
            <a:pPr algn="just"/>
            <a:r>
              <a:rPr lang="en-US" altLang="ko-KR" sz="1200" dirty="0">
                <a:latin typeface="Comic Sans MS" panose="030F0702030302020204" pitchFamily="66" charset="0"/>
              </a:rPr>
              <a:t>GCD</a:t>
            </a:r>
            <a:r>
              <a:rPr lang="ko-KR" altLang="en-US" sz="1200" dirty="0">
                <a:latin typeface="Comic Sans MS" panose="030F0702030302020204" pitchFamily="66" charset="0"/>
              </a:rPr>
              <a:t> </a:t>
            </a:r>
            <a:r>
              <a:rPr lang="en-US" altLang="ko-KR" sz="1200" dirty="0">
                <a:latin typeface="Comic Sans MS" panose="030F0702030302020204" pitchFamily="66" charset="0"/>
              </a:rPr>
              <a:t>x (X/GCD) x (Y/GCD) = LCM</a:t>
            </a:r>
          </a:p>
          <a:p>
            <a:pPr algn="just"/>
            <a:endParaRPr lang="en-US" altLang="ko-KR" sz="1200" dirty="0">
              <a:latin typeface="Comic Sans MS" panose="030F0702030302020204" pitchFamily="66" charset="0"/>
            </a:endParaRPr>
          </a:p>
          <a:p>
            <a:pPr algn="just"/>
            <a:r>
              <a:rPr lang="en-US" altLang="ko-KR" sz="1200" dirty="0">
                <a:latin typeface="Comic Sans MS" panose="030F0702030302020204" pitchFamily="66" charset="0"/>
              </a:rPr>
              <a:t>17 x (85/17) x (51/17) = 255</a:t>
            </a:r>
            <a:endParaRPr lang="ko-KR" altLang="en-US" sz="1200" dirty="0"/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BE0E5B2-BBC5-43C8-8B2C-52419E8F37E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88224" y="1213128"/>
            <a:ext cx="3672000" cy="35190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EA4B4BD4-26C9-44F9-9A1C-BB05AE8E0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963" y="5082645"/>
            <a:ext cx="5153106" cy="12829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78F2B23B-B5E1-4938-813F-7BE7BEB1549E}"/>
              </a:ext>
            </a:extLst>
          </p:cNvPr>
          <p:cNvSpPr/>
          <p:nvPr/>
        </p:nvSpPr>
        <p:spPr>
          <a:xfrm>
            <a:off x="8677518" y="4290654"/>
            <a:ext cx="11079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결과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06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F593A9D-4FD6-487A-A1BF-05465B55EE96}"/>
              </a:ext>
            </a:extLst>
          </p:cNvPr>
          <p:cNvSpPr/>
          <p:nvPr/>
        </p:nvSpPr>
        <p:spPr>
          <a:xfrm>
            <a:off x="4442559" y="3013501"/>
            <a:ext cx="31486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  <a:ea typeface="맑은 고딕" panose="020B0503020000020004" pitchFamily="50" charset="-127"/>
              </a:rPr>
              <a:t>Thank You</a:t>
            </a:r>
            <a:endParaRPr kumimoji="0" lang="en-US" altLang="ko-KR" sz="4800" b="0" i="0" u="none" strike="noStrike" kern="120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mic Sans MS" panose="030F0702030302020204" pitchFamily="66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592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249</Words>
  <Application>Microsoft Office PowerPoint</Application>
  <PresentationFormat>와이드스크린</PresentationFormat>
  <Paragraphs>47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Comic Sans MS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Ji-hoon Han</dc:creator>
  <cp:lastModifiedBy>Ji-hoon Han</cp:lastModifiedBy>
  <cp:revision>9</cp:revision>
  <dcterms:created xsi:type="dcterms:W3CDTF">2019-03-21T15:06:07Z</dcterms:created>
  <dcterms:modified xsi:type="dcterms:W3CDTF">2019-03-21T16:36:04Z</dcterms:modified>
</cp:coreProperties>
</file>