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66" r:id="rId4"/>
    <p:sldId id="270" r:id="rId5"/>
    <p:sldId id="271" r:id="rId6"/>
    <p:sldId id="272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155"/>
    <a:srgbClr val="133F4B"/>
    <a:srgbClr val="316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32A91-977D-4FFC-B9F9-7E40F55E33DB}" v="10" dt="2019-05-09T04:54:52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신우" userId="97c84bcb-3d63-448d-88c5-c8a891bdb49c" providerId="ADAL" clId="{AB032A91-977D-4FFC-B9F9-7E40F55E33DB}"/>
    <pc:docChg chg="modSld">
      <pc:chgData name="이신우" userId="97c84bcb-3d63-448d-88c5-c8a891bdb49c" providerId="ADAL" clId="{AB032A91-977D-4FFC-B9F9-7E40F55E33DB}" dt="2019-05-09T04:54:52.316" v="9" actId="20577"/>
      <pc:docMkLst>
        <pc:docMk/>
      </pc:docMkLst>
      <pc:sldChg chg="modSp">
        <pc:chgData name="이신우" userId="97c84bcb-3d63-448d-88c5-c8a891bdb49c" providerId="ADAL" clId="{AB032A91-977D-4FFC-B9F9-7E40F55E33DB}" dt="2019-05-09T04:54:52.316" v="9" actId="20577"/>
        <pc:sldMkLst>
          <pc:docMk/>
          <pc:sldMk cId="2599372888" sldId="262"/>
        </pc:sldMkLst>
        <pc:spChg chg="mod">
          <ac:chgData name="이신우" userId="97c84bcb-3d63-448d-88c5-c8a891bdb49c" providerId="ADAL" clId="{AB032A91-977D-4FFC-B9F9-7E40F55E33DB}" dt="2019-05-09T04:54:52.316" v="9" actId="20577"/>
          <ac:spMkLst>
            <pc:docMk/>
            <pc:sldMk cId="2599372888" sldId="262"/>
            <ac:spMk id="13" creationId="{1379A295-F295-4207-83E9-7E90041F8B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B923E-EF39-4FC6-AD1B-7F34CFB6EED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84306-5A39-4A4F-96C9-2EC3AB83B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9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6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72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40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65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4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54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5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3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6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3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6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2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0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acmicpc.net/problem/1149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39C564-997B-4E79-8049-D6EE27057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8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알고리즘 문제 해설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3D60F9-8F88-478A-B552-49116AB3D722}"/>
              </a:ext>
            </a:extLst>
          </p:cNvPr>
          <p:cNvSpPr txBox="1"/>
          <p:nvPr/>
        </p:nvSpPr>
        <p:spPr>
          <a:xfrm>
            <a:off x="248575" y="191400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인터넷 및 게임공학 연구실 세미나</a:t>
            </a:r>
          </a:p>
        </p:txBody>
      </p:sp>
      <p:sp>
        <p:nvSpPr>
          <p:cNvPr id="88" name="부제목 2">
            <a:extLst>
              <a:ext uri="{FF2B5EF4-FFF2-40B4-BE49-F238E27FC236}">
                <a16:creationId xmlns:a16="http://schemas.microsoft.com/office/drawing/2014/main" id="{8F291A6F-791E-4121-9E35-C4583F754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6539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발표자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이신우</a:t>
            </a:r>
            <a:endParaRPr lang="en-US" altLang="ko-KR" sz="2400" b="1" dirty="0">
              <a:solidFill>
                <a:schemeClr val="bg2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일시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2019/05/02</a:t>
            </a:r>
          </a:p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내용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백준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1149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번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RGB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거리</a:t>
            </a:r>
            <a:endParaRPr lang="en-US" altLang="ko-KR" sz="2400" b="1" dirty="0">
              <a:solidFill>
                <a:schemeClr val="bg2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95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C9C320-5743-4AE7-A1DD-8EF0A2DD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45841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7200" dirty="0">
                <a:latin typeface="+mj-ea"/>
              </a:rPr>
              <a:t>#1149</a:t>
            </a:r>
            <a:br>
              <a:rPr lang="en-US" altLang="ko-KR" sz="7200" b="0" i="0" kern="1200" dirty="0">
                <a:solidFill>
                  <a:schemeClr val="tx2"/>
                </a:solidFill>
                <a:latin typeface="+mj-ea"/>
              </a:rPr>
            </a:br>
            <a:r>
              <a:rPr lang="en-US" altLang="ko-KR" sz="7200" b="0" i="0" kern="1200" dirty="0">
                <a:solidFill>
                  <a:schemeClr val="tx2"/>
                </a:solidFill>
                <a:latin typeface="+mj-ea"/>
              </a:rPr>
              <a:t>RGB</a:t>
            </a:r>
            <a:r>
              <a:rPr lang="ko-KR" altLang="en-US" sz="7200" b="0" i="0" kern="1200" dirty="0">
                <a:solidFill>
                  <a:schemeClr val="tx2"/>
                </a:solidFill>
                <a:latin typeface="+mj-ea"/>
              </a:rPr>
              <a:t>거리</a:t>
            </a:r>
            <a:endParaRPr lang="en-US" altLang="ko-KR" sz="7200" b="0" i="0" kern="1200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A6CC1DED-081F-4889-A4F6-8965EAD97672}"/>
              </a:ext>
            </a:extLst>
          </p:cNvPr>
          <p:cNvSpPr txBox="1">
            <a:spLocks/>
          </p:cNvSpPr>
          <p:nvPr/>
        </p:nvSpPr>
        <p:spPr>
          <a:xfrm>
            <a:off x="1154955" y="4929722"/>
            <a:ext cx="8542329" cy="174628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/>
              </a:buClr>
            </a:pPr>
            <a:r>
              <a:rPr lang="ko-KR" altLang="en-US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다이나믹 프로그래밍</a:t>
            </a:r>
            <a:endParaRPr lang="en-US" altLang="ko-KR" sz="2400" b="1" dirty="0">
              <a:solidFill>
                <a:srgbClr val="1E5155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문제 링크 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/>
              </a:rPr>
              <a:t>https://www.acmicpc.net/problem/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/>
              </a:rPr>
              <a:t>1149</a:t>
            </a:r>
            <a:endParaRPr lang="en-US" altLang="ko-KR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936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EBEBEB"/>
                </a:solidFill>
              </a:rPr>
              <a:t>문제</a:t>
            </a: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E2FA1C69-CCE0-47C0-B3D1-EE801DDE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548281"/>
            <a:ext cx="8353027" cy="238770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>
                <a:latin typeface="+mn-lt"/>
              </a:rPr>
              <a:t>RGB</a:t>
            </a:r>
            <a:r>
              <a:rPr lang="ko-KR" altLang="en-US" sz="1800" dirty="0">
                <a:latin typeface="+mn-lt"/>
              </a:rPr>
              <a:t>거리에 사는 사람들은 집을 빨강</a:t>
            </a:r>
            <a:r>
              <a:rPr lang="en-US" altLang="ko-KR" sz="1800" dirty="0">
                <a:latin typeface="+mn-lt"/>
              </a:rPr>
              <a:t>, </a:t>
            </a:r>
            <a:r>
              <a:rPr lang="ko-KR" altLang="en-US" sz="1800" dirty="0">
                <a:latin typeface="+mn-lt"/>
              </a:rPr>
              <a:t>초록</a:t>
            </a:r>
            <a:r>
              <a:rPr lang="en-US" altLang="ko-KR" sz="1800" dirty="0">
                <a:latin typeface="+mn-lt"/>
              </a:rPr>
              <a:t>, </a:t>
            </a:r>
            <a:r>
              <a:rPr lang="ko-KR" altLang="en-US" sz="1800" dirty="0">
                <a:latin typeface="+mn-lt"/>
              </a:rPr>
              <a:t>파랑 중에 하나로 칠하려고 한다</a:t>
            </a:r>
            <a:r>
              <a:rPr lang="en-US" altLang="ko-KR" sz="1800" dirty="0">
                <a:latin typeface="+mn-lt"/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800" dirty="0">
                <a:latin typeface="+mn-lt"/>
              </a:rPr>
              <a:t>또한</a:t>
            </a:r>
            <a:r>
              <a:rPr lang="en-US" altLang="ko-KR" sz="1800" dirty="0">
                <a:latin typeface="+mn-lt"/>
              </a:rPr>
              <a:t>, </a:t>
            </a:r>
            <a:r>
              <a:rPr lang="ko-KR" altLang="en-US" sz="1800" dirty="0">
                <a:latin typeface="+mn-lt"/>
              </a:rPr>
              <a:t>그들은 </a:t>
            </a:r>
            <a:r>
              <a:rPr lang="ko-KR" altLang="en-US" sz="1800" b="1" dirty="0">
                <a:solidFill>
                  <a:srgbClr val="0070C0"/>
                </a:solidFill>
                <a:latin typeface="+mn-lt"/>
              </a:rPr>
              <a:t>모든 이웃은 같은 색으로 칠할 수 없다</a:t>
            </a:r>
            <a:r>
              <a:rPr lang="ko-KR" altLang="en-US" sz="1800" dirty="0">
                <a:latin typeface="+mn-lt"/>
              </a:rPr>
              <a:t>는 규칙도 정했다</a:t>
            </a:r>
            <a:r>
              <a:rPr lang="en-US" altLang="ko-KR" sz="1800" dirty="0">
                <a:latin typeface="+mn-lt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800" b="1" dirty="0">
                <a:solidFill>
                  <a:srgbClr val="0070C0"/>
                </a:solidFill>
                <a:latin typeface="+mn-lt"/>
              </a:rPr>
              <a:t>집 </a:t>
            </a:r>
            <a:r>
              <a:rPr lang="en-US" altLang="ko-KR" sz="1800" b="1" dirty="0" err="1">
                <a:solidFill>
                  <a:srgbClr val="0070C0"/>
                </a:solidFill>
                <a:latin typeface="+mn-lt"/>
              </a:rPr>
              <a:t>i</a:t>
            </a:r>
            <a:r>
              <a:rPr lang="ko-KR" altLang="en-US" sz="1800" dirty="0">
                <a:latin typeface="+mn-lt"/>
              </a:rPr>
              <a:t>의 이웃은 </a:t>
            </a:r>
            <a:r>
              <a:rPr lang="ko-KR" altLang="en-US" sz="1800" b="1" dirty="0">
                <a:solidFill>
                  <a:srgbClr val="0070C0"/>
                </a:solidFill>
                <a:latin typeface="+mn-lt"/>
              </a:rPr>
              <a:t>집 </a:t>
            </a:r>
            <a:r>
              <a:rPr lang="en-US" altLang="ko-KR" sz="1800" b="1" dirty="0">
                <a:solidFill>
                  <a:srgbClr val="0070C0"/>
                </a:solidFill>
                <a:latin typeface="+mn-lt"/>
              </a:rPr>
              <a:t>i-1</a:t>
            </a:r>
            <a:r>
              <a:rPr lang="ko-KR" altLang="en-US" sz="1800" dirty="0">
                <a:latin typeface="+mn-lt"/>
              </a:rPr>
              <a:t>과 </a:t>
            </a:r>
            <a:r>
              <a:rPr lang="ko-KR" altLang="en-US" sz="1800" b="1" dirty="0">
                <a:solidFill>
                  <a:srgbClr val="0070C0"/>
                </a:solidFill>
                <a:latin typeface="+mn-lt"/>
              </a:rPr>
              <a:t>집 </a:t>
            </a:r>
            <a:r>
              <a:rPr lang="en-US" altLang="ko-KR" sz="1800" b="1" dirty="0">
                <a:solidFill>
                  <a:srgbClr val="0070C0"/>
                </a:solidFill>
                <a:latin typeface="+mn-lt"/>
              </a:rPr>
              <a:t>i+1</a:t>
            </a:r>
            <a:r>
              <a:rPr lang="ko-KR" altLang="en-US" sz="1800" dirty="0">
                <a:latin typeface="+mn-lt"/>
              </a:rPr>
              <a:t>이다</a:t>
            </a:r>
            <a:r>
              <a:rPr lang="en-US" altLang="ko-KR" sz="1800" dirty="0">
                <a:latin typeface="+mn-lt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800" dirty="0">
              <a:latin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800" dirty="0">
                <a:latin typeface="+mn-lt"/>
              </a:rPr>
              <a:t>각 집을 </a:t>
            </a:r>
            <a:r>
              <a:rPr lang="ko-KR" altLang="en-US" sz="1800" b="1" dirty="0">
                <a:solidFill>
                  <a:srgbClr val="0070C0"/>
                </a:solidFill>
                <a:latin typeface="+mn-lt"/>
              </a:rPr>
              <a:t>빨강</a:t>
            </a:r>
            <a:r>
              <a:rPr lang="en-US" altLang="ko-KR" sz="1800" b="1" dirty="0">
                <a:solidFill>
                  <a:srgbClr val="0070C0"/>
                </a:solidFill>
                <a:latin typeface="+mn-lt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+mn-lt"/>
              </a:rPr>
              <a:t>초록</a:t>
            </a:r>
            <a:r>
              <a:rPr lang="en-US" altLang="ko-KR" sz="1800" b="1" dirty="0">
                <a:solidFill>
                  <a:srgbClr val="0070C0"/>
                </a:solidFill>
                <a:latin typeface="+mn-lt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+mn-lt"/>
              </a:rPr>
              <a:t>파랑으로 칠할 때 드는 비용</a:t>
            </a:r>
            <a:r>
              <a:rPr lang="ko-KR" altLang="en-US" sz="1800" dirty="0">
                <a:latin typeface="+mn-lt"/>
              </a:rPr>
              <a:t>이 주어질 때</a:t>
            </a:r>
            <a:r>
              <a:rPr lang="en-US" altLang="ko-KR" sz="1800" dirty="0">
                <a:latin typeface="+mn-lt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800" dirty="0">
                <a:latin typeface="+mn-lt"/>
              </a:rPr>
              <a:t>모든 집을 칠할 때 드는 </a:t>
            </a:r>
            <a:r>
              <a:rPr lang="ko-KR" altLang="en-US" sz="1800" b="1" dirty="0">
                <a:solidFill>
                  <a:srgbClr val="C00000"/>
                </a:solidFill>
                <a:latin typeface="+mn-lt"/>
              </a:rPr>
              <a:t>비용의</a:t>
            </a:r>
            <a:r>
              <a:rPr lang="en-US" altLang="ko-KR" sz="18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ko-KR" altLang="en-US" sz="1800" b="1" dirty="0">
                <a:solidFill>
                  <a:srgbClr val="C00000"/>
                </a:solidFill>
                <a:latin typeface="+mn-lt"/>
              </a:rPr>
              <a:t>최솟값을 구하</a:t>
            </a:r>
            <a:r>
              <a:rPr lang="ko-KR" altLang="en-US" sz="1800" dirty="0">
                <a:latin typeface="+mn-lt"/>
              </a:rPr>
              <a:t>는 프로그램을 </a:t>
            </a:r>
            <a:r>
              <a:rPr lang="ko-KR" altLang="en-US" sz="1800" dirty="0" err="1">
                <a:latin typeface="+mn-lt"/>
              </a:rPr>
              <a:t>작성하시오</a:t>
            </a:r>
            <a:r>
              <a:rPr lang="en-US" altLang="ko-KR" sz="1800" dirty="0">
                <a:latin typeface="+mn-lt"/>
              </a:rPr>
              <a:t>.</a:t>
            </a:r>
            <a:endParaRPr lang="en-US" altLang="ko-KR" sz="1800" dirty="0">
              <a:highlight>
                <a:srgbClr val="FFFF00"/>
              </a:highlight>
              <a:latin typeface="+mn-lt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016FD1-2675-47E0-9C34-43231CAF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582361"/>
              </p:ext>
            </p:extLst>
          </p:nvPr>
        </p:nvGraphicFramePr>
        <p:xfrm>
          <a:off x="2456646" y="5198104"/>
          <a:ext cx="6455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882">
                  <a:extLst>
                    <a:ext uri="{9D8B030D-6E8A-4147-A177-3AD203B41FA5}">
                      <a16:colId xmlns:a16="http://schemas.microsoft.com/office/drawing/2014/main" val="1927247859"/>
                    </a:ext>
                  </a:extLst>
                </a:gridCol>
                <a:gridCol w="806882">
                  <a:extLst>
                    <a:ext uri="{9D8B030D-6E8A-4147-A177-3AD203B41FA5}">
                      <a16:colId xmlns:a16="http://schemas.microsoft.com/office/drawing/2014/main" val="2984046159"/>
                    </a:ext>
                  </a:extLst>
                </a:gridCol>
                <a:gridCol w="806882">
                  <a:extLst>
                    <a:ext uri="{9D8B030D-6E8A-4147-A177-3AD203B41FA5}">
                      <a16:colId xmlns:a16="http://schemas.microsoft.com/office/drawing/2014/main" val="2919376647"/>
                    </a:ext>
                  </a:extLst>
                </a:gridCol>
                <a:gridCol w="806882">
                  <a:extLst>
                    <a:ext uri="{9D8B030D-6E8A-4147-A177-3AD203B41FA5}">
                      <a16:colId xmlns:a16="http://schemas.microsoft.com/office/drawing/2014/main" val="3707416822"/>
                    </a:ext>
                  </a:extLst>
                </a:gridCol>
                <a:gridCol w="806882">
                  <a:extLst>
                    <a:ext uri="{9D8B030D-6E8A-4147-A177-3AD203B41FA5}">
                      <a16:colId xmlns:a16="http://schemas.microsoft.com/office/drawing/2014/main" val="3037553410"/>
                    </a:ext>
                  </a:extLst>
                </a:gridCol>
                <a:gridCol w="806882">
                  <a:extLst>
                    <a:ext uri="{9D8B030D-6E8A-4147-A177-3AD203B41FA5}">
                      <a16:colId xmlns:a16="http://schemas.microsoft.com/office/drawing/2014/main" val="1211873198"/>
                    </a:ext>
                  </a:extLst>
                </a:gridCol>
                <a:gridCol w="806882">
                  <a:extLst>
                    <a:ext uri="{9D8B030D-6E8A-4147-A177-3AD203B41FA5}">
                      <a16:colId xmlns:a16="http://schemas.microsoft.com/office/drawing/2014/main" val="864954099"/>
                    </a:ext>
                  </a:extLst>
                </a:gridCol>
                <a:gridCol w="806882">
                  <a:extLst>
                    <a:ext uri="{9D8B030D-6E8A-4147-A177-3AD203B41FA5}">
                      <a16:colId xmlns:a16="http://schemas.microsoft.com/office/drawing/2014/main" val="240684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I+1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45892"/>
                  </a:ext>
                </a:extLst>
              </a:tr>
            </a:tbl>
          </a:graphicData>
        </a:graphic>
      </p:graphicFrame>
      <p:sp>
        <p:nvSpPr>
          <p:cNvPr id="5" name="양쪽 중괄호 4">
            <a:extLst>
              <a:ext uri="{FF2B5EF4-FFF2-40B4-BE49-F238E27FC236}">
                <a16:creationId xmlns:a16="http://schemas.microsoft.com/office/drawing/2014/main" id="{03804E2A-4030-4031-BA5E-34710BCF1D80}"/>
              </a:ext>
            </a:extLst>
          </p:cNvPr>
          <p:cNvSpPr/>
          <p:nvPr/>
        </p:nvSpPr>
        <p:spPr>
          <a:xfrm>
            <a:off x="2351104" y="5145947"/>
            <a:ext cx="2636668" cy="475153"/>
          </a:xfrm>
          <a:prstGeom prst="bracePair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B715A82-E8B3-4BB1-887E-4393239F2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10126"/>
              </p:ext>
            </p:extLst>
          </p:nvPr>
        </p:nvGraphicFramePr>
        <p:xfrm>
          <a:off x="2456646" y="6001973"/>
          <a:ext cx="6455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882">
                  <a:extLst>
                    <a:ext uri="{9D8B030D-6E8A-4147-A177-3AD203B41FA5}">
                      <a16:colId xmlns:a16="http://schemas.microsoft.com/office/drawing/2014/main" val="1927247859"/>
                    </a:ext>
                  </a:extLst>
                </a:gridCol>
                <a:gridCol w="806882">
                  <a:extLst>
                    <a:ext uri="{9D8B030D-6E8A-4147-A177-3AD203B41FA5}">
                      <a16:colId xmlns:a16="http://schemas.microsoft.com/office/drawing/2014/main" val="2984046159"/>
                    </a:ext>
                  </a:extLst>
                </a:gridCol>
                <a:gridCol w="806882">
                  <a:extLst>
                    <a:ext uri="{9D8B030D-6E8A-4147-A177-3AD203B41FA5}">
                      <a16:colId xmlns:a16="http://schemas.microsoft.com/office/drawing/2014/main" val="2919376647"/>
                    </a:ext>
                  </a:extLst>
                </a:gridCol>
                <a:gridCol w="806882">
                  <a:extLst>
                    <a:ext uri="{9D8B030D-6E8A-4147-A177-3AD203B41FA5}">
                      <a16:colId xmlns:a16="http://schemas.microsoft.com/office/drawing/2014/main" val="3707416822"/>
                    </a:ext>
                  </a:extLst>
                </a:gridCol>
                <a:gridCol w="806882">
                  <a:extLst>
                    <a:ext uri="{9D8B030D-6E8A-4147-A177-3AD203B41FA5}">
                      <a16:colId xmlns:a16="http://schemas.microsoft.com/office/drawing/2014/main" val="3037553410"/>
                    </a:ext>
                  </a:extLst>
                </a:gridCol>
                <a:gridCol w="806882">
                  <a:extLst>
                    <a:ext uri="{9D8B030D-6E8A-4147-A177-3AD203B41FA5}">
                      <a16:colId xmlns:a16="http://schemas.microsoft.com/office/drawing/2014/main" val="1211873198"/>
                    </a:ext>
                  </a:extLst>
                </a:gridCol>
                <a:gridCol w="806882">
                  <a:extLst>
                    <a:ext uri="{9D8B030D-6E8A-4147-A177-3AD203B41FA5}">
                      <a16:colId xmlns:a16="http://schemas.microsoft.com/office/drawing/2014/main" val="864954099"/>
                    </a:ext>
                  </a:extLst>
                </a:gridCol>
                <a:gridCol w="806882">
                  <a:extLst>
                    <a:ext uri="{9D8B030D-6E8A-4147-A177-3AD203B41FA5}">
                      <a16:colId xmlns:a16="http://schemas.microsoft.com/office/drawing/2014/main" val="240684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45892"/>
                  </a:ext>
                </a:extLst>
              </a:tr>
            </a:tbl>
          </a:graphicData>
        </a:graphic>
      </p:graphicFrame>
      <p:sp>
        <p:nvSpPr>
          <p:cNvPr id="12" name="양쪽 중괄호 11">
            <a:extLst>
              <a:ext uri="{FF2B5EF4-FFF2-40B4-BE49-F238E27FC236}">
                <a16:creationId xmlns:a16="http://schemas.microsoft.com/office/drawing/2014/main" id="{CFE55000-8EF6-4C18-BB42-F6A7D7FFC1C8}"/>
              </a:ext>
            </a:extLst>
          </p:cNvPr>
          <p:cNvSpPr/>
          <p:nvPr/>
        </p:nvSpPr>
        <p:spPr>
          <a:xfrm>
            <a:off x="2351104" y="5949816"/>
            <a:ext cx="1794768" cy="475153"/>
          </a:xfrm>
          <a:prstGeom prst="bracePair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68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문제</a:t>
            </a: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E011490-F46D-4E40-8750-415E5F8C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61" y="2508289"/>
            <a:ext cx="9838177" cy="14608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900" b="1" dirty="0">
                <a:solidFill>
                  <a:srgbClr val="C00000"/>
                </a:solidFill>
              </a:rPr>
              <a:t>입력</a:t>
            </a:r>
            <a:r>
              <a:rPr lang="ko-KR" altLang="en-US" sz="1900" b="1" dirty="0"/>
              <a:t> </a:t>
            </a:r>
            <a:r>
              <a:rPr lang="en-US" altLang="ko-KR" sz="1600" dirty="0"/>
              <a:t>: </a:t>
            </a:r>
            <a:r>
              <a:rPr lang="ko-KR" altLang="en-US" dirty="0"/>
              <a:t>첫째 줄에 집의 수 </a:t>
            </a:r>
            <a:r>
              <a:rPr lang="en-US" altLang="ko-KR" dirty="0"/>
              <a:t>N</a:t>
            </a:r>
            <a:r>
              <a:rPr lang="ko-KR" altLang="en-US" dirty="0"/>
              <a:t>이 주어진다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둘째 줄부터 </a:t>
            </a:r>
            <a:r>
              <a:rPr lang="en-US" altLang="ko-KR" dirty="0"/>
              <a:t>N</a:t>
            </a:r>
            <a:r>
              <a:rPr lang="ko-KR" altLang="en-US" dirty="0"/>
              <a:t>개의 줄에 각 집을 </a:t>
            </a:r>
            <a:r>
              <a:rPr lang="ko-KR" altLang="en-US" b="1" dirty="0">
                <a:solidFill>
                  <a:srgbClr val="0070C0"/>
                </a:solidFill>
              </a:rPr>
              <a:t>빨강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초록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파랑 </a:t>
            </a:r>
            <a:r>
              <a:rPr lang="ko-KR" altLang="en-US" dirty="0"/>
              <a:t>순서대로 칠하는 </a:t>
            </a:r>
            <a:r>
              <a:rPr lang="ko-KR" altLang="en-US" b="1" dirty="0">
                <a:solidFill>
                  <a:srgbClr val="0070C0"/>
                </a:solidFill>
              </a:rPr>
              <a:t>비용이 주어진다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sz="1900" b="1" dirty="0">
                <a:solidFill>
                  <a:srgbClr val="C00000"/>
                </a:solidFill>
              </a:rPr>
              <a:t>출력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dirty="0"/>
              <a:t>첫째 줄에 모든 집을 칠할 때 드는 비용의 </a:t>
            </a:r>
            <a:r>
              <a:rPr lang="ko-KR" altLang="en-US" b="1" dirty="0">
                <a:solidFill>
                  <a:srgbClr val="C00000"/>
                </a:solidFill>
              </a:rPr>
              <a:t>최솟값을 출력한다</a:t>
            </a:r>
            <a:r>
              <a:rPr lang="en-US" altLang="ko-KR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91A985-24DD-42FC-959D-00F22A2F4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90"/>
          <a:stretch/>
        </p:blipFill>
        <p:spPr>
          <a:xfrm>
            <a:off x="648930" y="4085309"/>
            <a:ext cx="8224926" cy="214342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B07777C-E1C3-4474-8BA0-5AE78F593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07490"/>
              </p:ext>
            </p:extLst>
          </p:nvPr>
        </p:nvGraphicFramePr>
        <p:xfrm>
          <a:off x="8873856" y="4231411"/>
          <a:ext cx="2604971" cy="1851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09">
                  <a:extLst>
                    <a:ext uri="{9D8B030D-6E8A-4147-A177-3AD203B41FA5}">
                      <a16:colId xmlns:a16="http://schemas.microsoft.com/office/drawing/2014/main" val="508968465"/>
                    </a:ext>
                  </a:extLst>
                </a:gridCol>
                <a:gridCol w="612346">
                  <a:extLst>
                    <a:ext uri="{9D8B030D-6E8A-4147-A177-3AD203B41FA5}">
                      <a16:colId xmlns:a16="http://schemas.microsoft.com/office/drawing/2014/main" val="1597494243"/>
                    </a:ext>
                  </a:extLst>
                </a:gridCol>
                <a:gridCol w="701336">
                  <a:extLst>
                    <a:ext uri="{9D8B030D-6E8A-4147-A177-3AD203B41FA5}">
                      <a16:colId xmlns:a16="http://schemas.microsoft.com/office/drawing/2014/main" val="1274087295"/>
                    </a:ext>
                  </a:extLst>
                </a:gridCol>
                <a:gridCol w="756280">
                  <a:extLst>
                    <a:ext uri="{9D8B030D-6E8A-4147-A177-3AD203B41FA5}">
                      <a16:colId xmlns:a16="http://schemas.microsoft.com/office/drawing/2014/main" val="133167147"/>
                    </a:ext>
                  </a:extLst>
                </a:gridCol>
              </a:tblGrid>
              <a:tr h="33297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//</a:t>
                      </a:r>
                      <a:r>
                        <a:rPr lang="ko-KR" altLang="en-US" sz="1400" b="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집의 수</a:t>
                      </a:r>
                      <a:endParaRPr lang="ko-KR" alt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선택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887203"/>
                  </a:ext>
                </a:extLst>
              </a:tr>
              <a:tr h="332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26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775835"/>
                  </a:ext>
                </a:extLst>
              </a:tr>
              <a:tr h="332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57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57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258612"/>
                  </a:ext>
                </a:extLst>
              </a:tr>
              <a:tr h="332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13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751351"/>
                  </a:ext>
                </a:extLst>
              </a:tr>
              <a:tr h="388179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96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0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203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EBEBEB"/>
                </a:solidFill>
              </a:rPr>
              <a:t>다이나믹 프로그래밍의 적용</a:t>
            </a: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E011490-F46D-4E40-8750-415E5F8C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61" y="2508290"/>
            <a:ext cx="7787435" cy="3377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조건 </a:t>
            </a:r>
            <a:r>
              <a:rPr lang="en-US" altLang="ko-KR" sz="1800" dirty="0"/>
              <a:t>1 : i-1</a:t>
            </a:r>
            <a:r>
              <a:rPr lang="ko-KR" altLang="en-US" sz="1800" dirty="0"/>
              <a:t>에서 선택한 색을 고르면 안됨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조건 </a:t>
            </a:r>
            <a:r>
              <a:rPr lang="en-US" altLang="ko-KR" sz="1800" dirty="0"/>
              <a:t>2 : </a:t>
            </a:r>
            <a:r>
              <a:rPr lang="ko-KR" altLang="en-US" sz="1800" dirty="0"/>
              <a:t>조건</a:t>
            </a:r>
            <a:r>
              <a:rPr lang="en-US" altLang="ko-KR" sz="1800" dirty="0"/>
              <a:t>1</a:t>
            </a:r>
            <a:r>
              <a:rPr lang="ko-KR" altLang="en-US" sz="1800" dirty="0"/>
              <a:t>을 만족하면서</a:t>
            </a:r>
            <a:r>
              <a:rPr lang="en-US" altLang="ko-KR" sz="1800" dirty="0"/>
              <a:t>, </a:t>
            </a:r>
            <a:r>
              <a:rPr lang="ko-KR" altLang="en-US" sz="1800" dirty="0"/>
              <a:t>비용의 합을 최소로 만들어라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-</a:t>
            </a:r>
            <a:r>
              <a:rPr lang="en-US" altLang="ko-KR" sz="1800" dirty="0"/>
              <a:t> </a:t>
            </a:r>
            <a:r>
              <a:rPr lang="ko-KR" altLang="en-US" sz="1800" b="1" dirty="0" err="1"/>
              <a:t>점화식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</a:t>
            </a:r>
          </a:p>
          <a:p>
            <a:pPr marL="0" indent="0">
              <a:buNone/>
            </a:pPr>
            <a:r>
              <a:rPr lang="en-US" altLang="ko-KR" sz="1800" dirty="0"/>
              <a:t>Cost[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][</a:t>
            </a:r>
            <a:r>
              <a:rPr lang="en-US" altLang="ko-KR" sz="1800" b="1" dirty="0">
                <a:solidFill>
                  <a:srgbClr val="C00000"/>
                </a:solidFill>
              </a:rPr>
              <a:t>0</a:t>
            </a:r>
            <a:r>
              <a:rPr lang="en-US" altLang="ko-KR" sz="1800" dirty="0"/>
              <a:t>] = </a:t>
            </a:r>
            <a:r>
              <a:rPr lang="en-US" altLang="ko-KR" sz="1800" b="1" dirty="0"/>
              <a:t>min</a:t>
            </a:r>
            <a:r>
              <a:rPr lang="en-US" altLang="ko-KR" sz="2400" b="1" dirty="0">
                <a:solidFill>
                  <a:srgbClr val="C00000"/>
                </a:solidFill>
              </a:rPr>
              <a:t>{</a:t>
            </a:r>
            <a:r>
              <a:rPr lang="en-US" altLang="ko-KR" sz="1800" dirty="0"/>
              <a:t>Cost[i-1][1], Cost[i-1][2]</a:t>
            </a:r>
            <a:r>
              <a:rPr lang="en-US" altLang="ko-KR" sz="2400" b="1" dirty="0">
                <a:solidFill>
                  <a:srgbClr val="C00000"/>
                </a:solidFill>
              </a:rPr>
              <a:t>}</a:t>
            </a:r>
            <a:r>
              <a:rPr lang="en-US" altLang="ko-KR" sz="1800" dirty="0"/>
              <a:t> + house[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][</a:t>
            </a:r>
            <a:r>
              <a:rPr lang="en-US" altLang="ko-KR" sz="1800" b="1" dirty="0">
                <a:solidFill>
                  <a:srgbClr val="C00000"/>
                </a:solidFill>
              </a:rPr>
              <a:t>0</a:t>
            </a:r>
            <a:r>
              <a:rPr lang="en-US" altLang="ko-KR" sz="1800" dirty="0"/>
              <a:t>];</a:t>
            </a:r>
          </a:p>
          <a:p>
            <a:pPr marL="0" indent="0">
              <a:buNone/>
            </a:pPr>
            <a:r>
              <a:rPr lang="en-US" altLang="ko-KR" sz="1800" dirty="0"/>
              <a:t>Cost[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][</a:t>
            </a:r>
            <a:r>
              <a:rPr lang="en-US" altLang="ko-KR" sz="1800" b="1" dirty="0">
                <a:solidFill>
                  <a:srgbClr val="00B050"/>
                </a:solidFill>
              </a:rPr>
              <a:t>1</a:t>
            </a:r>
            <a:r>
              <a:rPr lang="en-US" altLang="ko-KR" sz="1800" dirty="0"/>
              <a:t>] = </a:t>
            </a:r>
            <a:r>
              <a:rPr lang="en-US" altLang="ko-KR" sz="1800" b="1" dirty="0"/>
              <a:t>min</a:t>
            </a:r>
            <a:r>
              <a:rPr lang="en-US" altLang="ko-KR" sz="2800" b="1" dirty="0">
                <a:solidFill>
                  <a:srgbClr val="C00000"/>
                </a:solidFill>
              </a:rPr>
              <a:t>{</a:t>
            </a:r>
            <a:r>
              <a:rPr lang="en-US" altLang="ko-KR" sz="1800" dirty="0"/>
              <a:t>Cost[i-1][0], Cost[i-1][2]</a:t>
            </a:r>
            <a:r>
              <a:rPr lang="en-US" altLang="ko-KR" sz="2800" b="1" dirty="0">
                <a:solidFill>
                  <a:srgbClr val="C00000"/>
                </a:solidFill>
              </a:rPr>
              <a:t>}</a:t>
            </a:r>
            <a:r>
              <a:rPr lang="en-US" altLang="ko-KR" sz="1800" dirty="0"/>
              <a:t> + house[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][</a:t>
            </a:r>
            <a:r>
              <a:rPr lang="en-US" altLang="ko-KR" sz="1800" b="1" dirty="0">
                <a:solidFill>
                  <a:srgbClr val="00B050"/>
                </a:solidFill>
              </a:rPr>
              <a:t>1</a:t>
            </a:r>
            <a:r>
              <a:rPr lang="en-US" altLang="ko-KR" sz="1800" dirty="0"/>
              <a:t>];</a:t>
            </a:r>
          </a:p>
          <a:p>
            <a:pPr marL="0" indent="0">
              <a:buNone/>
            </a:pPr>
            <a:r>
              <a:rPr lang="en-US" altLang="ko-KR" sz="1800" dirty="0"/>
              <a:t>Cost[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][</a:t>
            </a:r>
            <a:r>
              <a:rPr lang="en-US" altLang="ko-KR" sz="1800" b="1" dirty="0">
                <a:solidFill>
                  <a:srgbClr val="00B0F0"/>
                </a:solidFill>
              </a:rPr>
              <a:t>2</a:t>
            </a:r>
            <a:r>
              <a:rPr lang="en-US" altLang="ko-KR" sz="1800" dirty="0"/>
              <a:t>] = </a:t>
            </a:r>
            <a:r>
              <a:rPr lang="en-US" altLang="ko-KR" sz="1800" b="1" dirty="0"/>
              <a:t>min</a:t>
            </a:r>
            <a:r>
              <a:rPr lang="en-US" altLang="ko-KR" sz="2800" b="1" dirty="0">
                <a:solidFill>
                  <a:srgbClr val="C00000"/>
                </a:solidFill>
              </a:rPr>
              <a:t>{</a:t>
            </a:r>
            <a:r>
              <a:rPr lang="en-US" altLang="ko-KR" sz="1800" dirty="0"/>
              <a:t>Cost[i-1][0], Cost[i-1][1]</a:t>
            </a:r>
            <a:r>
              <a:rPr lang="en-US" altLang="ko-KR" sz="2800" b="1" dirty="0">
                <a:solidFill>
                  <a:srgbClr val="C00000"/>
                </a:solidFill>
              </a:rPr>
              <a:t>}</a:t>
            </a:r>
            <a:r>
              <a:rPr lang="en-US" altLang="ko-KR" sz="1800" dirty="0"/>
              <a:t> + house[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][</a:t>
            </a:r>
            <a:r>
              <a:rPr lang="en-US" altLang="ko-KR" sz="1800" b="1" dirty="0">
                <a:solidFill>
                  <a:srgbClr val="00B0F0"/>
                </a:solidFill>
              </a:rPr>
              <a:t>2</a:t>
            </a:r>
            <a:r>
              <a:rPr lang="en-US" altLang="ko-KR" sz="18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919257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EBEBEB"/>
                </a:solidFill>
              </a:rPr>
              <a:t>주의</a:t>
            </a: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E011490-F46D-4E40-8750-415E5F8C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61" y="2508290"/>
            <a:ext cx="10948976" cy="3539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매순간 최선의 선택을 고르는 </a:t>
            </a:r>
            <a:r>
              <a:rPr lang="ko-KR" altLang="en-US" sz="1600" b="1" dirty="0" err="1">
                <a:solidFill>
                  <a:srgbClr val="0070C0"/>
                </a:solidFill>
              </a:rPr>
              <a:t>그리디</a:t>
            </a:r>
            <a:r>
              <a:rPr lang="ko-KR" altLang="en-US" sz="1600" b="1" dirty="0">
                <a:solidFill>
                  <a:srgbClr val="0070C0"/>
                </a:solidFill>
              </a:rPr>
              <a:t> 알고리즘</a:t>
            </a:r>
            <a:r>
              <a:rPr lang="ko-KR" altLang="en-US" sz="1600" dirty="0"/>
              <a:t>으로는 </a:t>
            </a:r>
            <a:r>
              <a:rPr lang="ko-KR" altLang="en-US" sz="1600" dirty="0">
                <a:solidFill>
                  <a:srgbClr val="C00000"/>
                </a:solidFill>
              </a:rPr>
              <a:t>해결할 수 없음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/>
              <a:t>선택이 </a:t>
            </a:r>
            <a:r>
              <a:rPr lang="en-US" altLang="ko-KR" sz="1600" dirty="0"/>
              <a:t>stable</a:t>
            </a:r>
            <a:r>
              <a:rPr lang="ko-KR" altLang="en-US" sz="1600" dirty="0"/>
              <a:t>하지 않으므로 적용이 불가능함</a:t>
            </a:r>
            <a:r>
              <a:rPr lang="en-US" altLang="ko-KR" sz="1600" dirty="0"/>
              <a:t>. </a:t>
            </a:r>
            <a:r>
              <a:rPr lang="ko-KR" altLang="en-US" sz="1600"/>
              <a:t>외판원 순회문제가 대표적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C00000"/>
                </a:solidFill>
              </a:rPr>
              <a:t>반례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A7F47ED-B03E-4F5B-B1BF-953EB7ADD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53119"/>
              </p:ext>
            </p:extLst>
          </p:nvPr>
        </p:nvGraphicFramePr>
        <p:xfrm>
          <a:off x="867876" y="3650275"/>
          <a:ext cx="4272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09">
                  <a:extLst>
                    <a:ext uri="{9D8B030D-6E8A-4147-A177-3AD203B41FA5}">
                      <a16:colId xmlns:a16="http://schemas.microsoft.com/office/drawing/2014/main" val="508968465"/>
                    </a:ext>
                  </a:extLst>
                </a:gridCol>
                <a:gridCol w="612346">
                  <a:extLst>
                    <a:ext uri="{9D8B030D-6E8A-4147-A177-3AD203B41FA5}">
                      <a16:colId xmlns:a16="http://schemas.microsoft.com/office/drawing/2014/main" val="1597494243"/>
                    </a:ext>
                  </a:extLst>
                </a:gridCol>
                <a:gridCol w="701336">
                  <a:extLst>
                    <a:ext uri="{9D8B030D-6E8A-4147-A177-3AD203B41FA5}">
                      <a16:colId xmlns:a16="http://schemas.microsoft.com/office/drawing/2014/main" val="1274087295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33167147"/>
                    </a:ext>
                  </a:extLst>
                </a:gridCol>
                <a:gridCol w="1322774">
                  <a:extLst>
                    <a:ext uri="{9D8B030D-6E8A-4147-A177-3AD203B41FA5}">
                      <a16:colId xmlns:a16="http://schemas.microsoft.com/office/drawing/2014/main" val="211054848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//</a:t>
                      </a:r>
                      <a:r>
                        <a:rPr lang="ko-KR" altLang="en-US" sz="1400" b="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집의 수</a:t>
                      </a:r>
                      <a:endParaRPr lang="ko-KR" alt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그리디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다이나믹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88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1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1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77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5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6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25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7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3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75135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정답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044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오답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3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371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9A295-F295-4207-83E9-7E90041F8B42}"/>
              </a:ext>
            </a:extLst>
          </p:cNvPr>
          <p:cNvSpPr txBox="1"/>
          <p:nvPr/>
        </p:nvSpPr>
        <p:spPr>
          <a:xfrm>
            <a:off x="477012" y="45204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1149.cpp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A72340-5333-4192-A780-ACB95747D4AD}"/>
              </a:ext>
            </a:extLst>
          </p:cNvPr>
          <p:cNvGrpSpPr/>
          <p:nvPr/>
        </p:nvGrpSpPr>
        <p:grpSpPr>
          <a:xfrm>
            <a:off x="969557" y="611949"/>
            <a:ext cx="6134910" cy="5634101"/>
            <a:chOff x="3151965" y="579505"/>
            <a:chExt cx="6134910" cy="563410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67F0097-918E-4F9B-8FD7-56B9F9E0E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1965" y="579505"/>
              <a:ext cx="6134910" cy="5634101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4BCB9CC-0824-4FB7-B6A6-106463A322B2}"/>
                </a:ext>
              </a:extLst>
            </p:cNvPr>
            <p:cNvSpPr/>
            <p:nvPr/>
          </p:nvSpPr>
          <p:spPr>
            <a:xfrm>
              <a:off x="4037012" y="4772025"/>
              <a:ext cx="4887913" cy="11596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9428F8-A9D1-4C35-94A4-3422C801BD35}"/>
                </a:ext>
              </a:extLst>
            </p:cNvPr>
            <p:cNvSpPr/>
            <p:nvPr/>
          </p:nvSpPr>
          <p:spPr>
            <a:xfrm>
              <a:off x="4046537" y="4162425"/>
              <a:ext cx="4887913" cy="491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F37BF1-F6B2-4294-A705-1246F9251884}"/>
                </a:ext>
              </a:extLst>
            </p:cNvPr>
            <p:cNvSpPr txBox="1"/>
            <p:nvPr/>
          </p:nvSpPr>
          <p:spPr>
            <a:xfrm>
              <a:off x="6275850" y="4251557"/>
              <a:ext cx="1571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B050"/>
                  </a:solidFill>
                </a:rPr>
                <a:t>// </a:t>
              </a:r>
              <a:r>
                <a:rPr lang="ko-KR" altLang="en-US" sz="1400" dirty="0">
                  <a:solidFill>
                    <a:srgbClr val="00B050"/>
                  </a:solidFill>
                </a:rPr>
                <a:t>초기화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195C93-4393-4093-A3F1-3D2098B1B4B3}"/>
                </a:ext>
              </a:extLst>
            </p:cNvPr>
            <p:cNvSpPr txBox="1"/>
            <p:nvPr/>
          </p:nvSpPr>
          <p:spPr>
            <a:xfrm>
              <a:off x="7966908" y="5394305"/>
              <a:ext cx="1114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B050"/>
                  </a:solidFill>
                </a:rPr>
                <a:t>// </a:t>
              </a:r>
              <a:r>
                <a:rPr lang="ko-KR" altLang="en-US" sz="1400" dirty="0" err="1">
                  <a:solidFill>
                    <a:srgbClr val="00B050"/>
                  </a:solidFill>
                </a:rPr>
                <a:t>점화식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9842E49-F834-437D-AC1B-9F253CC5F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9636" y="1338023"/>
            <a:ext cx="5541599" cy="1488907"/>
          </a:xfrm>
          <a:prstGeom prst="rect">
            <a:avLst/>
          </a:prstGeom>
        </p:spPr>
      </p:pic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82A606F2-F33B-4CF6-803D-4386116CE86B}"/>
              </a:ext>
            </a:extLst>
          </p:cNvPr>
          <p:cNvSpPr/>
          <p:nvPr/>
        </p:nvSpPr>
        <p:spPr>
          <a:xfrm>
            <a:off x="6808472" y="2821262"/>
            <a:ext cx="1114385" cy="2232979"/>
          </a:xfrm>
          <a:prstGeom prst="bentUpArrow">
            <a:avLst>
              <a:gd name="adj1" fmla="val 13050"/>
              <a:gd name="adj2" fmla="val 25000"/>
              <a:gd name="adj3" fmla="val 4013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5868A0-050D-4E3C-B383-2F32179DEA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72" y="5054242"/>
            <a:ext cx="2593754" cy="11229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C4B1A45-CC65-42BF-982C-D58F4F833C8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611"/>
          <a:stretch/>
        </p:blipFill>
        <p:spPr>
          <a:xfrm>
            <a:off x="8064273" y="3623379"/>
            <a:ext cx="2593754" cy="12301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F5DB74-F589-4EE3-8538-32E70025E2D7}"/>
              </a:ext>
            </a:extLst>
          </p:cNvPr>
          <p:cNvSpPr txBox="1"/>
          <p:nvPr/>
        </p:nvSpPr>
        <p:spPr>
          <a:xfrm>
            <a:off x="7950834" y="3192450"/>
            <a:ext cx="1372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- </a:t>
            </a:r>
            <a:r>
              <a:rPr lang="ko-KR" altLang="en-US" sz="1600" dirty="0">
                <a:solidFill>
                  <a:schemeClr val="bg1"/>
                </a:solidFill>
              </a:rPr>
              <a:t>실행결과 </a:t>
            </a:r>
            <a:r>
              <a:rPr lang="en-US" altLang="ko-KR" sz="1600" dirty="0">
                <a:solidFill>
                  <a:schemeClr val="bg1"/>
                </a:solidFill>
              </a:rPr>
              <a:t>-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0F705D-B78E-48CC-91E4-6952B0A84917}"/>
              </a:ext>
            </a:extLst>
          </p:cNvPr>
          <p:cNvSpPr txBox="1"/>
          <p:nvPr/>
        </p:nvSpPr>
        <p:spPr>
          <a:xfrm>
            <a:off x="9322897" y="4284001"/>
            <a:ext cx="111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정답 </a:t>
            </a:r>
            <a:r>
              <a:rPr lang="en-US" altLang="ko-KR" dirty="0">
                <a:solidFill>
                  <a:srgbClr val="FFFF00"/>
                </a:solidFill>
              </a:rPr>
              <a:t>: 96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68E2BB-04AE-4660-BEE4-450208372532}"/>
              </a:ext>
            </a:extLst>
          </p:cNvPr>
          <p:cNvSpPr txBox="1"/>
          <p:nvPr/>
        </p:nvSpPr>
        <p:spPr>
          <a:xfrm>
            <a:off x="9328917" y="5615725"/>
            <a:ext cx="111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정답 </a:t>
            </a:r>
            <a:r>
              <a:rPr lang="en-US" altLang="ko-KR" dirty="0">
                <a:solidFill>
                  <a:srgbClr val="FFFF00"/>
                </a:solidFill>
              </a:rPr>
              <a:t>: 10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72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372</Words>
  <Application>Microsoft Office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배달의민족 한나체 Air</vt:lpstr>
      <vt:lpstr>Arial</vt:lpstr>
      <vt:lpstr>Century Gothic</vt:lpstr>
      <vt:lpstr>Wingdings</vt:lpstr>
      <vt:lpstr>Wingdings 3</vt:lpstr>
      <vt:lpstr>이온</vt:lpstr>
      <vt:lpstr>알고리즘 문제 해설</vt:lpstr>
      <vt:lpstr>#1149 RGB거리</vt:lpstr>
      <vt:lpstr>문제</vt:lpstr>
      <vt:lpstr>문제</vt:lpstr>
      <vt:lpstr>다이나믹 프로그래밍의 적용</vt:lpstr>
      <vt:lpstr>주의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문제 해설</dc:title>
  <dc:creator>이신우</dc:creator>
  <cp:lastModifiedBy>이신우</cp:lastModifiedBy>
  <cp:revision>110</cp:revision>
  <dcterms:created xsi:type="dcterms:W3CDTF">2019-03-28T03:13:45Z</dcterms:created>
  <dcterms:modified xsi:type="dcterms:W3CDTF">2019-05-09T04:54:53Z</dcterms:modified>
</cp:coreProperties>
</file>