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7" r:id="rId4"/>
    <p:sldId id="280" r:id="rId5"/>
    <p:sldId id="277" r:id="rId6"/>
    <p:sldId id="281" r:id="rId7"/>
    <p:sldId id="283" r:id="rId8"/>
    <p:sldId id="28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6D9F"/>
    <a:srgbClr val="2F94CE"/>
    <a:srgbClr val="2C3C43"/>
    <a:srgbClr val="3C6777"/>
    <a:srgbClr val="7BD2F0"/>
    <a:srgbClr val="365966"/>
    <a:srgbClr val="21A7DC"/>
    <a:srgbClr val="31B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F531B-1501-427B-A397-D3870AE5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2625" y="1453320"/>
            <a:ext cx="7473258" cy="284967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Section</a:t>
            </a:r>
            <a:r>
              <a:rPr lang="en-US" altLang="ko-KR" sz="59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 </a:t>
            </a:r>
            <a:r>
              <a:rPr lang="en-US" altLang="ko-KR" sz="35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29</a:t>
            </a:r>
            <a:br>
              <a:rPr lang="en-US" altLang="ko-KR" sz="59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</a:br>
            <a:r>
              <a:rPr lang="ko-KR" altLang="en-US" sz="4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그레이 코드 변환하기</a:t>
            </a:r>
            <a:br>
              <a:rPr lang="en-US" altLang="ko-KR" sz="48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</a:br>
            <a:r>
              <a:rPr lang="ko-KR" altLang="en-US" sz="3000" dirty="0">
                <a:solidFill>
                  <a:srgbClr val="FFFFF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알고리즘 해설</a:t>
            </a:r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부제목 2">
            <a:extLst>
              <a:ext uri="{FF2B5EF4-FFF2-40B4-BE49-F238E27FC236}">
                <a16:creationId xmlns:a16="http://schemas.microsoft.com/office/drawing/2014/main" id="{52B9C25E-C608-4342-BA59-5605E133E7A5}"/>
              </a:ext>
            </a:extLst>
          </p:cNvPr>
          <p:cNvSpPr txBox="1">
            <a:spLocks/>
          </p:cNvSpPr>
          <p:nvPr/>
        </p:nvSpPr>
        <p:spPr>
          <a:xfrm>
            <a:off x="9197876" y="5787507"/>
            <a:ext cx="2994124" cy="1078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정소연</a:t>
            </a:r>
            <a:endParaRPr lang="en-US" altLang="ko-KR" sz="1600" dirty="0">
              <a:solidFill>
                <a:srgbClr val="3C6777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2019.03.21</a:t>
            </a:r>
          </a:p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인터넷 및 게임공학 연구실 세미나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3F3792A7-DFF5-4D13-B3EE-D53936CE5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7849" y="0"/>
            <a:ext cx="5214151" cy="831854"/>
          </a:xfrm>
        </p:spPr>
        <p:txBody>
          <a:bodyPr>
            <a:noAutofit/>
          </a:bodyPr>
          <a:lstStyle/>
          <a:p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정보처리기사 실기 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5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과목</a:t>
            </a:r>
            <a:endParaRPr lang="en-US" altLang="ko-KR" sz="17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알고리즘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데이터베이스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업무프로세스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신기술</a:t>
            </a:r>
            <a:r>
              <a:rPr lang="en-US" altLang="ko-KR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</a:t>
            </a:r>
            <a:r>
              <a:rPr lang="ko-KR" altLang="en-US" sz="17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전산영어</a:t>
            </a:r>
            <a:endParaRPr lang="en-US" altLang="ko-KR" sz="17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26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">
            <a:extLst>
              <a:ext uri="{FF2B5EF4-FFF2-40B4-BE49-F238E27FC236}">
                <a16:creationId xmlns:a16="http://schemas.microsoft.com/office/drawing/2014/main" id="{977D43D9-3608-4D37-94FE-44B1221F2F27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dirty="0">
                <a:solidFill>
                  <a:srgbClr val="31B9E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CONTENT</a:t>
            </a:r>
            <a:r>
              <a:rPr lang="en-US" altLang="ko-KR" sz="350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S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D8A21D0-7A49-4E0D-9301-9A56C07567F6}"/>
              </a:ext>
            </a:extLst>
          </p:cNvPr>
          <p:cNvSpPr txBox="1">
            <a:spLocks/>
          </p:cNvSpPr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/>
            <a:r>
              <a:rPr lang="en-US" altLang="ko-KR" sz="2000" i="1" dirty="0"/>
              <a:t>01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배경지식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02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문제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03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입출력</a:t>
            </a:r>
            <a:endParaRPr lang="en-US" altLang="ko-KR" sz="2000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pPr marL="0" indent="0" latinLnBrk="0"/>
            <a:r>
              <a:rPr lang="en-US" altLang="ko-KR" sz="2000" i="1" dirty="0"/>
              <a:t>04</a:t>
            </a:r>
            <a:r>
              <a:rPr lang="en-US" altLang="ko-KR" sz="2000" dirty="0"/>
              <a:t>    </a:t>
            </a:r>
            <a:r>
              <a:rPr lang="en-US" altLang="ko-KR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DFD</a:t>
            </a:r>
          </a:p>
          <a:p>
            <a:pPr marL="0" indent="0" latinLnBrk="0"/>
            <a:r>
              <a:rPr lang="en-US" altLang="ko-KR" sz="2000" i="1" dirty="0"/>
              <a:t>05</a:t>
            </a:r>
            <a:r>
              <a:rPr lang="en-US" altLang="ko-KR" sz="2000" dirty="0"/>
              <a:t>    </a:t>
            </a:r>
            <a:r>
              <a:rPr lang="ko-KR" altLang="en-US" sz="20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4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01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배경지식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FD8D2-2D7B-4AAD-BA46-00F220C041D9}"/>
              </a:ext>
            </a:extLst>
          </p:cNvPr>
          <p:cNvSpPr txBox="1"/>
          <p:nvPr/>
        </p:nvSpPr>
        <p:spPr>
          <a:xfrm>
            <a:off x="459503" y="1083726"/>
            <a:ext cx="398821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그레이 코드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숫자를 표기하는 방법의 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진 표기법 중 하나이며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연속한</a:t>
            </a:r>
            <a:endParaRPr lang="en-US" altLang="ko-KR" sz="22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두 개의 수에 대한 표시가 하나의 숫자 위치에서만 다른 것을 의미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  <a:endParaRPr lang="ko-KR" altLang="en-US" sz="22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CEF2A7-EF26-4DE5-A686-086CAEA5F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37" t="50000" r="12943" b="9126"/>
          <a:stretch/>
        </p:blipFill>
        <p:spPr>
          <a:xfrm>
            <a:off x="5707697" y="3278074"/>
            <a:ext cx="3143385" cy="23081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440923-8255-4860-8427-7C0A2FAC4CEE}"/>
              </a:ext>
            </a:extLst>
          </p:cNvPr>
          <p:cNvSpPr txBox="1"/>
          <p:nvPr/>
        </p:nvSpPr>
        <p:spPr>
          <a:xfrm>
            <a:off x="5599672" y="1083725"/>
            <a:ext cx="398821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XOR </a:t>
            </a:r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연산</a:t>
            </a:r>
            <a:r>
              <a:rPr lang="en-US" altLang="ko-KR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sz="2500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⊕</a:t>
            </a:r>
            <a:r>
              <a:rPr lang="en-US" altLang="ko-KR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</a:p>
          <a:p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연산하는 두 개의 값이 같으면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0, 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다르면 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을 출력하는 연산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  <a:endParaRPr lang="ko-KR" altLang="en-US" sz="22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71D7A9-E9D4-40B1-BADF-137547253163}"/>
              </a:ext>
            </a:extLst>
          </p:cNvPr>
          <p:cNvSpPr/>
          <p:nvPr/>
        </p:nvSpPr>
        <p:spPr>
          <a:xfrm>
            <a:off x="7906587" y="5139617"/>
            <a:ext cx="491042" cy="491042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2B287-A169-489B-8307-FD2C4EFE5BF8}"/>
              </a:ext>
            </a:extLst>
          </p:cNvPr>
          <p:cNvSpPr txBox="1"/>
          <p:nvPr/>
        </p:nvSpPr>
        <p:spPr>
          <a:xfrm>
            <a:off x="6977894" y="5630659"/>
            <a:ext cx="1873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OR</a:t>
            </a:r>
          </a:p>
          <a:p>
            <a:pPr algn="r"/>
            <a:r>
              <a:rPr lang="en-US" altLang="ko-KR" dirty="0"/>
              <a:t>A:1 B:1</a:t>
            </a:r>
            <a:r>
              <a:rPr lang="ko-KR" altLang="en-US" dirty="0"/>
              <a:t>의 경우</a:t>
            </a:r>
            <a:endParaRPr lang="en-US" altLang="ko-KR" dirty="0"/>
          </a:p>
          <a:p>
            <a:pPr algn="r"/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원호 10">
            <a:extLst>
              <a:ext uri="{FF2B5EF4-FFF2-40B4-BE49-F238E27FC236}">
                <a16:creationId xmlns:a16="http://schemas.microsoft.com/office/drawing/2014/main" id="{154A9115-D88D-4A12-9C50-CE47E0BEDFB4}"/>
              </a:ext>
            </a:extLst>
          </p:cNvPr>
          <p:cNvSpPr/>
          <p:nvPr/>
        </p:nvSpPr>
        <p:spPr>
          <a:xfrm>
            <a:off x="8043169" y="5255575"/>
            <a:ext cx="683581" cy="491042"/>
          </a:xfrm>
          <a:prstGeom prst="arc">
            <a:avLst>
              <a:gd name="adj1" fmla="val 16200000"/>
              <a:gd name="adj2" fmla="val 2426774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88911632-08F7-4995-A8F6-AEE15C922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81230"/>
              </p:ext>
            </p:extLst>
          </p:nvPr>
        </p:nvGraphicFramePr>
        <p:xfrm>
          <a:off x="540652" y="3245632"/>
          <a:ext cx="3825911" cy="245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4" imgW="5244120" imgH="5142600" progId="Photoshop.Image.13">
                  <p:embed/>
                </p:oleObj>
              </mc:Choice>
              <mc:Fallback>
                <p:oleObj name="Image" r:id="rId4" imgW="5244120" imgH="5142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0652" y="3245632"/>
                        <a:ext cx="3825911" cy="2455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702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5AA9-A91B-4F17-A8AB-34D36CC7FA83}"/>
              </a:ext>
            </a:extLst>
          </p:cNvPr>
          <p:cNvSpPr txBox="1"/>
          <p:nvPr/>
        </p:nvSpPr>
        <p:spPr>
          <a:xfrm>
            <a:off x="415113" y="923925"/>
            <a:ext cx="91283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 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또는 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로 입력되는 다섯 개의 숫자를 배열에 입력 받아 그레이 코드 또는 이진수로 변환하는 프로그램을 </a:t>
            </a:r>
            <a:r>
              <a:rPr lang="ko-KR" altLang="en-US" sz="2400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작성하시오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  <a:endParaRPr lang="ko-KR" altLang="en-US" sz="2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02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문제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8BA44-9050-4F34-A7B4-96A5A2BFA9F2}"/>
              </a:ext>
            </a:extLst>
          </p:cNvPr>
          <p:cNvSpPr txBox="1"/>
          <p:nvPr/>
        </p:nvSpPr>
        <p:spPr>
          <a:xfrm>
            <a:off x="415113" y="3373852"/>
            <a:ext cx="912838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조건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배열의 첫 번째 비트가 </a:t>
            </a:r>
            <a:r>
              <a:rPr lang="en-US" altLang="ko-KR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이면 나머지 네 개의 비트는 이진수이므로 </a:t>
            </a:r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그레이 코드로 변환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하여 출력한다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</a:p>
          <a:p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배열의 첫 번째 비트가 </a:t>
            </a:r>
            <a:r>
              <a:rPr lang="en-US" altLang="ko-KR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이면 나머지 네 개의 비트는 그레이 코드이므로 </a:t>
            </a:r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이진수로 변환</a:t>
            </a:r>
            <a:r>
              <a:rPr lang="ko-KR" altLang="en-US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하여 출력한다</a:t>
            </a:r>
            <a:r>
              <a:rPr lang="en-US" altLang="ko-KR" sz="24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.</a:t>
            </a:r>
            <a:endParaRPr lang="ko-KR" altLang="en-US" sz="24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F28817-E178-4D55-811A-3DD5EA3A9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54" t="33527" r="24379" b="46537"/>
          <a:stretch/>
        </p:blipFill>
        <p:spPr>
          <a:xfrm>
            <a:off x="530526" y="1896194"/>
            <a:ext cx="2940646" cy="1367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3B3DBD-B492-4892-8B4E-20753B6B0B4E}"/>
              </a:ext>
            </a:extLst>
          </p:cNvPr>
          <p:cNvSpPr txBox="1"/>
          <p:nvPr/>
        </p:nvSpPr>
        <p:spPr>
          <a:xfrm>
            <a:off x="3142040" y="2019359"/>
            <a:ext cx="151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&lt;- </a:t>
            </a:r>
            <a:r>
              <a:rPr lang="ko-KR" altLang="en-US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이진수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AF182-2FEF-4E13-A7A7-F26C1D5EC651}"/>
              </a:ext>
            </a:extLst>
          </p:cNvPr>
          <p:cNvSpPr txBox="1"/>
          <p:nvPr/>
        </p:nvSpPr>
        <p:spPr>
          <a:xfrm>
            <a:off x="3142039" y="2696605"/>
            <a:ext cx="28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&lt;- </a:t>
            </a:r>
            <a:r>
              <a:rPr lang="ko-KR" altLang="en-US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그레이 코드</a:t>
            </a:r>
          </a:p>
        </p:txBody>
      </p:sp>
    </p:spTree>
    <p:extLst>
      <p:ext uri="{BB962C8B-B14F-4D97-AF65-F5344CB8AC3E}">
        <p14:creationId xmlns:p14="http://schemas.microsoft.com/office/powerpoint/2010/main" val="3029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A5AA9-A91B-4F17-A8AB-34D36CC7FA83}"/>
              </a:ext>
            </a:extLst>
          </p:cNvPr>
          <p:cNvSpPr txBox="1"/>
          <p:nvPr/>
        </p:nvSpPr>
        <p:spPr>
          <a:xfrm>
            <a:off x="415113" y="923925"/>
            <a:ext cx="9128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입력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첫째 줄엔 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0 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또는 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</a:t>
            </a:r>
          </a:p>
          <a:p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2~4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번째 줄엔 한 자리 이진 자료</a:t>
            </a:r>
            <a:endParaRPr lang="en-US" altLang="ko-KR" sz="22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endParaRPr lang="en-US" altLang="ko-KR" sz="1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500" b="1" dirty="0">
                <a:solidFill>
                  <a:srgbClr val="286D9F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출력</a:t>
            </a:r>
            <a:endParaRPr lang="en-US" altLang="ko-KR" sz="2500" b="1" dirty="0">
              <a:solidFill>
                <a:srgbClr val="286D9F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변환된 값 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이진수면 그레이 코드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그레이 코드면 이진수</a:t>
            </a:r>
            <a:r>
              <a:rPr lang="en-US" altLang="ko-KR" sz="2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03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입출력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108551-C527-4466-9A7D-718185D05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" t="6036" r="93766" b="78212"/>
          <a:stretch/>
        </p:blipFill>
        <p:spPr>
          <a:xfrm>
            <a:off x="1509202" y="3182725"/>
            <a:ext cx="1180731" cy="14514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11E440-E16B-4A75-9BC9-DAC202511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59" r="66372" b="68877"/>
          <a:stretch/>
        </p:blipFill>
        <p:spPr>
          <a:xfrm>
            <a:off x="4225934" y="3182725"/>
            <a:ext cx="4305505" cy="14514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995698-D7C0-4AB0-8545-C5B0ADE6B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" t="6004" r="93456" b="78446"/>
          <a:stretch/>
        </p:blipFill>
        <p:spPr>
          <a:xfrm>
            <a:off x="1509202" y="4970843"/>
            <a:ext cx="1180731" cy="14514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BA8639-7018-46A5-BB2F-6FE38F7BA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" t="21268" r="67851" b="68494"/>
          <a:stretch/>
        </p:blipFill>
        <p:spPr>
          <a:xfrm>
            <a:off x="4233257" y="4970843"/>
            <a:ext cx="4305505" cy="145141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AD57B56-A189-43FC-A4C8-9E90D86F0AA2}"/>
              </a:ext>
            </a:extLst>
          </p:cNvPr>
          <p:cNvSpPr/>
          <p:nvPr/>
        </p:nvSpPr>
        <p:spPr>
          <a:xfrm>
            <a:off x="1436048" y="3142145"/>
            <a:ext cx="340122" cy="340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39DE30-435B-4C4C-A19F-5EFAA292CDBF}"/>
              </a:ext>
            </a:extLst>
          </p:cNvPr>
          <p:cNvSpPr/>
          <p:nvPr/>
        </p:nvSpPr>
        <p:spPr>
          <a:xfrm>
            <a:off x="1400536" y="4942549"/>
            <a:ext cx="340122" cy="3401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3A469-50AE-43A8-82A8-1AB7C41C818A}"/>
              </a:ext>
            </a:extLst>
          </p:cNvPr>
          <p:cNvSpPr txBox="1"/>
          <p:nvPr/>
        </p:nvSpPr>
        <p:spPr>
          <a:xfrm>
            <a:off x="1740022" y="4184699"/>
            <a:ext cx="1111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이진수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663ED-8E3E-4F56-9C6B-DFAF7250BB19}"/>
              </a:ext>
            </a:extLst>
          </p:cNvPr>
          <p:cNvSpPr txBox="1"/>
          <p:nvPr/>
        </p:nvSpPr>
        <p:spPr>
          <a:xfrm>
            <a:off x="1570597" y="5591082"/>
            <a:ext cx="1180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그레이</a:t>
            </a:r>
            <a:endParaRPr lang="en-US" altLang="ko-KR" sz="2400" dirty="0">
              <a:solidFill>
                <a:schemeClr val="accent4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55349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04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DFD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69887D-8758-48F6-94BA-FCEEF1CE5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39"/>
          <a:stretch/>
        </p:blipFill>
        <p:spPr>
          <a:xfrm>
            <a:off x="2441096" y="923925"/>
            <a:ext cx="5670148" cy="5491042"/>
          </a:xfrm>
          <a:prstGeom prst="rect">
            <a:avLst/>
          </a:prstGeom>
        </p:spPr>
      </p:pic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67F5B2B9-9CC3-4A3A-AC40-BC7EB1909563}"/>
              </a:ext>
            </a:extLst>
          </p:cNvPr>
          <p:cNvSpPr/>
          <p:nvPr/>
        </p:nvSpPr>
        <p:spPr>
          <a:xfrm>
            <a:off x="4383676" y="1018666"/>
            <a:ext cx="586574" cy="2532402"/>
          </a:xfrm>
          <a:prstGeom prst="rightBrace">
            <a:avLst>
              <a:gd name="adj1" fmla="val 0"/>
              <a:gd name="adj2" fmla="val 51213"/>
            </a:avLst>
          </a:prstGeom>
          <a:ln w="38100">
            <a:solidFill>
              <a:srgbClr val="286D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CDE59531-7073-462F-8359-D9C2108370C6}"/>
              </a:ext>
            </a:extLst>
          </p:cNvPr>
          <p:cNvSpPr/>
          <p:nvPr/>
        </p:nvSpPr>
        <p:spPr>
          <a:xfrm>
            <a:off x="2332264" y="4403324"/>
            <a:ext cx="2637985" cy="1995367"/>
          </a:xfrm>
          <a:prstGeom prst="flowChartAlternateProcess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FFC244C5-BEF9-481E-84DA-F49E61ABC638}"/>
              </a:ext>
            </a:extLst>
          </p:cNvPr>
          <p:cNvSpPr/>
          <p:nvPr/>
        </p:nvSpPr>
        <p:spPr>
          <a:xfrm>
            <a:off x="5276170" y="4341179"/>
            <a:ext cx="2835074" cy="2057512"/>
          </a:xfrm>
          <a:prstGeom prst="flowChartAlternate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CA157-8124-4AAA-8F92-125A8600E57B}"/>
              </a:ext>
            </a:extLst>
          </p:cNvPr>
          <p:cNvSpPr txBox="1"/>
          <p:nvPr/>
        </p:nvSpPr>
        <p:spPr>
          <a:xfrm>
            <a:off x="35512" y="3941659"/>
            <a:ext cx="28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그레이 코드</a:t>
            </a:r>
            <a:r>
              <a:rPr lang="en-US" altLang="ko-KR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</a:t>
            </a:r>
            <a:r>
              <a:rPr lang="ko-KR" altLang="en-US" sz="2400" dirty="0">
                <a:solidFill>
                  <a:schemeClr val="accent4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이진수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0CCD5-3F2B-47A7-910D-B1FD303E2627}"/>
              </a:ext>
            </a:extLst>
          </p:cNvPr>
          <p:cNvSpPr txBox="1"/>
          <p:nvPr/>
        </p:nvSpPr>
        <p:spPr>
          <a:xfrm>
            <a:off x="6690487" y="3863238"/>
            <a:ext cx="28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이진수</a:t>
            </a:r>
            <a:r>
              <a:rPr lang="en-US" altLang="ko-KR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</a:t>
            </a:r>
            <a:r>
              <a:rPr lang="ko-KR" altLang="en-US" sz="2400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그레이 코드</a:t>
            </a:r>
          </a:p>
        </p:txBody>
      </p:sp>
    </p:spTree>
    <p:extLst>
      <p:ext uri="{BB962C8B-B14F-4D97-AF65-F5344CB8AC3E}">
        <p14:creationId xmlns:p14="http://schemas.microsoft.com/office/powerpoint/2010/main" val="170494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8B2EBD-6923-4637-89E0-3161E3385E4F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04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DFD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9A40D1-4BE2-45F5-A3E9-F8A5C6CE1D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139"/>
          <a:stretch/>
        </p:blipFill>
        <p:spPr>
          <a:xfrm>
            <a:off x="408103" y="923925"/>
            <a:ext cx="5670148" cy="39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19EE897-FFC7-4670-A10C-886D8A14EDF9}"/>
              </a:ext>
            </a:extLst>
          </p:cNvPr>
          <p:cNvSpPr txBox="1">
            <a:spLocks/>
          </p:cNvSpPr>
          <p:nvPr/>
        </p:nvSpPr>
        <p:spPr>
          <a:xfrm>
            <a:off x="246439" y="228600"/>
            <a:ext cx="7973636" cy="695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3500" spc="-80" dirty="0">
                <a:solidFill>
                  <a:schemeClr val="tx1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05 </a:t>
            </a:r>
            <a:r>
              <a:rPr lang="ko-KR" altLang="en-US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풀이 </a:t>
            </a:r>
            <a:r>
              <a:rPr lang="en-US" altLang="ko-KR" sz="3500" spc="-80" dirty="0">
                <a:solidFill>
                  <a:srgbClr val="286D9F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-C</a:t>
            </a:r>
            <a:endParaRPr lang="ko-KR" altLang="en-US" sz="3500" dirty="0">
              <a:solidFill>
                <a:srgbClr val="286D9F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21C04D-179A-4D69-8C7E-D53DC16C78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85" t="18750" r="39219" b="25278"/>
          <a:stretch/>
        </p:blipFill>
        <p:spPr>
          <a:xfrm>
            <a:off x="246439" y="923925"/>
            <a:ext cx="5191475" cy="513591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AC9139-96E6-4ED8-8D1F-17E999201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84" t="35695" r="51328" b="33611"/>
          <a:stretch/>
        </p:blipFill>
        <p:spPr>
          <a:xfrm>
            <a:off x="5616203" y="923925"/>
            <a:ext cx="3500761" cy="3058542"/>
          </a:xfrm>
          <a:prstGeom prst="rect">
            <a:avLst/>
          </a:prstGeom>
        </p:spPr>
      </p:pic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81766E6E-DA89-457A-9029-1C00E5864574}"/>
              </a:ext>
            </a:extLst>
          </p:cNvPr>
          <p:cNvSpPr/>
          <p:nvPr/>
        </p:nvSpPr>
        <p:spPr>
          <a:xfrm>
            <a:off x="424728" y="2765240"/>
            <a:ext cx="4248728" cy="1634479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4B001644-0170-45FA-BEDE-3AEBB529B2E8}"/>
              </a:ext>
            </a:extLst>
          </p:cNvPr>
          <p:cNvSpPr/>
          <p:nvPr/>
        </p:nvSpPr>
        <p:spPr>
          <a:xfrm>
            <a:off x="424728" y="4399719"/>
            <a:ext cx="4248728" cy="1634479"/>
          </a:xfrm>
          <a:prstGeom prst="flowChartAlternateProcess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3571F34-57EF-4116-A11D-5E38830F2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5" r="66893" b="71205"/>
          <a:stretch/>
        </p:blipFill>
        <p:spPr>
          <a:xfrm>
            <a:off x="8113468" y="1139026"/>
            <a:ext cx="2699534" cy="1796104"/>
          </a:xfrm>
          <a:prstGeom prst="rect">
            <a:avLst/>
          </a:prstGeom>
        </p:spPr>
      </p:pic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D66F309A-8BEB-49BE-BCCA-44C98272803F}"/>
              </a:ext>
            </a:extLst>
          </p:cNvPr>
          <p:cNvSpPr/>
          <p:nvPr/>
        </p:nvSpPr>
        <p:spPr>
          <a:xfrm>
            <a:off x="7526894" y="959481"/>
            <a:ext cx="586574" cy="2155194"/>
          </a:xfrm>
          <a:prstGeom prst="rightBrace">
            <a:avLst>
              <a:gd name="adj1" fmla="val 0"/>
              <a:gd name="adj2" fmla="val 51213"/>
            </a:avLst>
          </a:prstGeom>
          <a:ln w="38100">
            <a:solidFill>
              <a:srgbClr val="286D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56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1F531B-1501-427B-A397-D3870AE5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>
                <a:solidFill>
                  <a:srgbClr val="2C3C43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THE END</a:t>
            </a:r>
            <a:endParaRPr lang="ko-KR" altLang="en-US" sz="6000" dirty="0">
              <a:solidFill>
                <a:srgbClr val="2C3C43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688CECB8-DD4D-40A3-8242-FA8ED33A0A1C}"/>
              </a:ext>
            </a:extLst>
          </p:cNvPr>
          <p:cNvSpPr txBox="1">
            <a:spLocks/>
          </p:cNvSpPr>
          <p:nvPr/>
        </p:nvSpPr>
        <p:spPr>
          <a:xfrm>
            <a:off x="6724891" y="6111433"/>
            <a:ext cx="5467109" cy="7550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참고문헌</a:t>
            </a:r>
            <a:endParaRPr lang="en-US" altLang="ko-KR" sz="1600" dirty="0">
              <a:solidFill>
                <a:srgbClr val="3C6777"/>
              </a:solidFill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2019 </a:t>
            </a:r>
            <a:r>
              <a:rPr lang="ko-KR" altLang="en-US" sz="1600" dirty="0" err="1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시나공</a:t>
            </a:r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 정보처리기사 </a:t>
            </a:r>
            <a:r>
              <a:rPr lang="en-US" altLang="ko-KR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1</a:t>
            </a:r>
            <a:r>
              <a:rPr lang="ko-KR" altLang="en-US" sz="1600" dirty="0">
                <a:solidFill>
                  <a:srgbClr val="3C6777"/>
                </a:solidFill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3717295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210 국민체조 L</vt:lpstr>
      <vt:lpstr>210 청춘시대OTF Regular</vt:lpstr>
      <vt:lpstr>Arial</vt:lpstr>
      <vt:lpstr>Trebuchet MS</vt:lpstr>
      <vt:lpstr>Wingdings 3</vt:lpstr>
      <vt:lpstr>패싯</vt:lpstr>
      <vt:lpstr>Adobe Photoshop Image</vt:lpstr>
      <vt:lpstr>Section 29 그레이 코드 변환하기 알고리즘 해설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29 그레이 코드 변환하기 알고리즘 해설</dc:title>
  <dc:creator>정소연</dc:creator>
  <cp:lastModifiedBy>정소연</cp:lastModifiedBy>
  <cp:revision>20</cp:revision>
  <dcterms:created xsi:type="dcterms:W3CDTF">2019-03-18T09:44:02Z</dcterms:created>
  <dcterms:modified xsi:type="dcterms:W3CDTF">2019-03-21T07:13:28Z</dcterms:modified>
</cp:coreProperties>
</file>