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7" r:id="rId2"/>
    <p:sldId id="270" r:id="rId3"/>
    <p:sldId id="271" r:id="rId4"/>
    <p:sldId id="276" r:id="rId5"/>
    <p:sldId id="272" r:id="rId6"/>
    <p:sldId id="273" r:id="rId7"/>
    <p:sldId id="281" r:id="rId8"/>
    <p:sldId id="279" r:id="rId9"/>
    <p:sldId id="280" r:id="rId10"/>
    <p:sldId id="275" r:id="rId11"/>
    <p:sldId id="267" r:id="rId12"/>
    <p:sldId id="278" r:id="rId13"/>
    <p:sldId id="2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2cates" initials="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2FF"/>
    <a:srgbClr val="FFFFCC"/>
    <a:srgbClr val="CCECFF"/>
    <a:srgbClr val="FFD7AF"/>
    <a:srgbClr val="D8FAE5"/>
    <a:srgbClr val="CCFFCC"/>
    <a:srgbClr val="CBFFA7"/>
    <a:srgbClr val="FFFFFF"/>
    <a:srgbClr val="A7FFA7"/>
    <a:srgbClr val="89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6" autoAdjust="0"/>
    <p:restoredTop sz="94595" autoAdjust="0"/>
  </p:normalViewPr>
  <p:slideViewPr>
    <p:cSldViewPr showGuides="1">
      <p:cViewPr varScale="1">
        <p:scale>
          <a:sx n="68" d="100"/>
          <a:sy n="68" d="100"/>
        </p:scale>
        <p:origin x="60" y="4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2FDBE-2EB8-4ADE-81B8-2E390F13CA89}" type="datetimeFigureOut">
              <a:rPr lang="ko-KR" altLang="en-US" smtClean="0"/>
              <a:t>2019-07-18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E1AE7-2F0C-4224-8E1A-D236CF4831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3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78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9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9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E1AE7-2F0C-4224-8E1A-D236CF4831D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60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gradFill flip="none" rotWithShape="1">
          <a:gsLst>
            <a:gs pos="99000">
              <a:srgbClr val="CCFFCC"/>
            </a:gs>
            <a:gs pos="0">
              <a:srgbClr val="CCEC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2699792" y="2067694"/>
            <a:ext cx="490964" cy="423245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/>
          <p:cNvSpPr/>
          <p:nvPr userDrawn="1"/>
        </p:nvSpPr>
        <p:spPr>
          <a:xfrm>
            <a:off x="5354687" y="812743"/>
            <a:ext cx="490964" cy="423245"/>
          </a:xfrm>
          <a:prstGeom prst="triangle">
            <a:avLst/>
          </a:prstGeom>
          <a:solidFill>
            <a:srgbClr val="CCE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 userDrawn="1"/>
        </p:nvSpPr>
        <p:spPr>
          <a:xfrm rot="10800000">
            <a:off x="2600946" y="2521694"/>
            <a:ext cx="344328" cy="296835"/>
          </a:xfrm>
          <a:prstGeom prst="triangle">
            <a:avLst/>
          </a:prstGeom>
          <a:solidFill>
            <a:srgbClr val="CBFF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>
            <a:off x="5609604" y="1272418"/>
            <a:ext cx="258733" cy="223046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 userDrawn="1"/>
        </p:nvSpPr>
        <p:spPr>
          <a:xfrm rot="10800000">
            <a:off x="5845166" y="1272418"/>
            <a:ext cx="369230" cy="318302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 userDrawn="1"/>
        </p:nvSpPr>
        <p:spPr>
          <a:xfrm>
            <a:off x="5377071" y="3867894"/>
            <a:ext cx="360040" cy="31037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 userDrawn="1"/>
        </p:nvSpPr>
        <p:spPr>
          <a:xfrm rot="10800000">
            <a:off x="5542098" y="3673383"/>
            <a:ext cx="467259" cy="40280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3052966" y="812743"/>
            <a:ext cx="3038067" cy="3518013"/>
            <a:chOff x="3052966" y="812743"/>
            <a:chExt cx="3038067" cy="3518013"/>
          </a:xfrm>
        </p:grpSpPr>
        <p:sp>
          <p:nvSpPr>
            <p:cNvPr id="15" name="자유형 14"/>
            <p:cNvSpPr/>
            <p:nvPr/>
          </p:nvSpPr>
          <p:spPr>
            <a:xfrm>
              <a:off x="3052966" y="812743"/>
              <a:ext cx="3038067" cy="351801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134643" y="896643"/>
              <a:ext cx="2874714" cy="332885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noFill/>
            <a:ln w="19050">
              <a:gradFill>
                <a:gsLst>
                  <a:gs pos="100000">
                    <a:srgbClr val="CCECFF"/>
                  </a:gs>
                  <a:gs pos="2000">
                    <a:srgbClr val="CBFFA7"/>
                  </a:gs>
                </a:gsLst>
                <a:lin ang="5400000" scaled="0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3B88F8D-8B98-4F97-A2D3-BE67B7E790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1000" l="10000" r="93667">
                        <a14:foregroundMark x1="51667" y1="7500" x2="51500" y2="9667"/>
                        <a14:foregroundMark x1="93833" y1="39667" x2="85500" y2="43000"/>
                        <a14:foregroundMark x1="76833" y1="91000" x2="75333" y2="84000"/>
                        <a14:foregroundMark x1="27667" y1="91000" x2="27667" y2="91000"/>
                        <a14:foregroundMark x1="10000" y1="39833" x2="10000" y2="39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8385" y="1503"/>
            <a:ext cx="1115616" cy="1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" y="621929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740352" y="480480"/>
            <a:ext cx="613579" cy="294106"/>
            <a:chOff x="7740352" y="480480"/>
            <a:chExt cx="613579" cy="294106"/>
          </a:xfrm>
        </p:grpSpPr>
        <p:sp>
          <p:nvSpPr>
            <p:cNvPr id="9" name="이등변 삼각형 8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 rot="5400000">
            <a:off x="8153642" y="4387671"/>
            <a:ext cx="613579" cy="294106"/>
            <a:chOff x="7892752" y="632880"/>
            <a:chExt cx="613579" cy="294106"/>
          </a:xfrm>
          <a:solidFill>
            <a:srgbClr val="CCFFCC"/>
          </a:solidFill>
        </p:grpSpPr>
        <p:sp>
          <p:nvSpPr>
            <p:cNvPr id="12" name="이등변 삼각형 11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육각형 13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CCECFF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600" dirty="0">
              <a:solidFill>
                <a:schemeClr val="bg1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460430" y="2885515"/>
            <a:ext cx="683569" cy="950997"/>
            <a:chOff x="8460430" y="756657"/>
            <a:chExt cx="683569" cy="950997"/>
          </a:xfrm>
        </p:grpSpPr>
        <p:sp>
          <p:nvSpPr>
            <p:cNvPr id="16" name="평행 사변형 15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평행 사변형 16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4C10717-325F-4684-BC43-282CA854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1000" l="10000" r="93667">
                        <a14:foregroundMark x1="51667" y1="7500" x2="51500" y2="9667"/>
                        <a14:foregroundMark x1="93833" y1="39667" x2="85500" y2="43000"/>
                        <a14:foregroundMark x1="76833" y1="91000" x2="75333" y2="84000"/>
                        <a14:foregroundMark x1="27667" y1="91000" x2="27667" y2="91000"/>
                        <a14:foregroundMark x1="10000" y1="39833" x2="10000" y2="39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8385" y="1503"/>
            <a:ext cx="1115616" cy="1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2">
    <p:bg>
      <p:bgPr>
        <a:gradFill flip="none" rotWithShape="1">
          <a:gsLst>
            <a:gs pos="100000">
              <a:srgbClr val="CCFFCC"/>
            </a:gs>
            <a:gs pos="0">
              <a:srgbClr val="CCEC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83568" y="627534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 rot="5400000">
            <a:off x="376778" y="4387671"/>
            <a:ext cx="613579" cy="294106"/>
            <a:chOff x="7892752" y="632880"/>
            <a:chExt cx="613579" cy="294106"/>
          </a:xfrm>
          <a:solidFill>
            <a:srgbClr val="CCFFCC"/>
          </a:solidFill>
        </p:grpSpPr>
        <p:sp>
          <p:nvSpPr>
            <p:cNvPr id="9" name="이등변 삼각형 8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solidFill>
              <a:srgbClr val="CCECFF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solidFill>
              <a:srgbClr val="CCECFF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육각형 10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CCFFCC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 flipH="1">
            <a:off x="7740352" y="480480"/>
            <a:ext cx="613579" cy="294106"/>
            <a:chOff x="7740352" y="480480"/>
            <a:chExt cx="613579" cy="294106"/>
          </a:xfrm>
        </p:grpSpPr>
        <p:sp>
          <p:nvSpPr>
            <p:cNvPr id="13" name="이등변 삼각형 12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0" y="2571750"/>
            <a:ext cx="683569" cy="950997"/>
            <a:chOff x="8460430" y="756657"/>
            <a:chExt cx="683569" cy="950997"/>
          </a:xfrm>
        </p:grpSpPr>
        <p:sp>
          <p:nvSpPr>
            <p:cNvPr id="19" name="평행 사변형 18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평행 사변형 19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93A443D-2662-44FB-8D30-C400DAD66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1000" l="10000" r="93667">
                        <a14:foregroundMark x1="51667" y1="7500" x2="51500" y2="9667"/>
                        <a14:foregroundMark x1="93833" y1="39667" x2="85500" y2="43000"/>
                        <a14:foregroundMark x1="76833" y1="91000" x2="75333" y2="84000"/>
                        <a14:foregroundMark x1="27667" y1="91000" x2="27667" y2="91000"/>
                        <a14:foregroundMark x1="10000" y1="39833" x2="10000" y2="39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8385" y="1503"/>
            <a:ext cx="1115616" cy="1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3">
    <p:bg>
      <p:bgPr>
        <a:gradFill flip="none" rotWithShape="1">
          <a:gsLst>
            <a:gs pos="0">
              <a:srgbClr val="CCFFCC"/>
            </a:gs>
            <a:gs pos="100000">
              <a:srgbClr val="CCEC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683568" y="0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 rot="5400000">
            <a:off x="376778" y="3883615"/>
            <a:ext cx="613579" cy="294106"/>
            <a:chOff x="7892752" y="632880"/>
            <a:chExt cx="613579" cy="294106"/>
          </a:xfrm>
          <a:solidFill>
            <a:srgbClr val="CCFFCC"/>
          </a:solidFill>
        </p:grpSpPr>
        <p:sp>
          <p:nvSpPr>
            <p:cNvPr id="10" name="이등변 삼각형 9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7740352" y="4368913"/>
            <a:ext cx="613579" cy="294106"/>
            <a:chOff x="7740352" y="480480"/>
            <a:chExt cx="613579" cy="294106"/>
          </a:xfrm>
        </p:grpSpPr>
        <p:sp>
          <p:nvSpPr>
            <p:cNvPr id="13" name="이등변 삼각형 12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solidFill>
              <a:srgbClr val="CCFFCC"/>
            </a:solidFill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육각형 14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CCECFF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/>
          <p:cNvGrpSpPr/>
          <p:nvPr userDrawn="1"/>
        </p:nvGrpSpPr>
        <p:grpSpPr>
          <a:xfrm rot="5400000">
            <a:off x="5906506" y="4354234"/>
            <a:ext cx="627535" cy="950997"/>
            <a:chOff x="8460430" y="756657"/>
            <a:chExt cx="683569" cy="950997"/>
          </a:xfrm>
        </p:grpSpPr>
        <p:sp>
          <p:nvSpPr>
            <p:cNvPr id="33" name="평행 사변형 32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256BE37-D99E-4C64-9A4A-D07621D9B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1000" l="10000" r="93667">
                        <a14:foregroundMark x1="51667" y1="7500" x2="51500" y2="9667"/>
                        <a14:foregroundMark x1="93833" y1="39667" x2="85500" y2="43000"/>
                        <a14:foregroundMark x1="76833" y1="91000" x2="75333" y2="84000"/>
                        <a14:foregroundMark x1="27667" y1="91000" x2="27667" y2="91000"/>
                        <a14:foregroundMark x1="10000" y1="39833" x2="10000" y2="39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8385" y="1503"/>
            <a:ext cx="1115616" cy="1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4">
    <p:bg>
      <p:bgPr>
        <a:gradFill flip="none" rotWithShape="1">
          <a:gsLst>
            <a:gs pos="100000">
              <a:srgbClr val="CCFFCC"/>
            </a:gs>
            <a:gs pos="0">
              <a:srgbClr val="CCEC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8460432" cy="4515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 rot="5400000">
            <a:off x="8153642" y="3774093"/>
            <a:ext cx="613579" cy="294106"/>
            <a:chOff x="7892752" y="632880"/>
            <a:chExt cx="613579" cy="294106"/>
          </a:xfrm>
          <a:solidFill>
            <a:srgbClr val="D8FAE5"/>
          </a:solidFill>
        </p:grpSpPr>
        <p:sp>
          <p:nvSpPr>
            <p:cNvPr id="12" name="이등변 삼각형 11"/>
            <p:cNvSpPr/>
            <p:nvPr/>
          </p:nvSpPr>
          <p:spPr>
            <a:xfrm rot="5400000">
              <a:off x="8232509" y="6531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7872469" y="6531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 flipH="1">
            <a:off x="736818" y="4368913"/>
            <a:ext cx="613579" cy="294106"/>
            <a:chOff x="7740352" y="480480"/>
            <a:chExt cx="613579" cy="294106"/>
          </a:xfrm>
          <a:solidFill>
            <a:srgbClr val="CCECFF"/>
          </a:solidFill>
        </p:grpSpPr>
        <p:sp>
          <p:nvSpPr>
            <p:cNvPr id="15" name="이등변 삼각형 14"/>
            <p:cNvSpPr/>
            <p:nvPr/>
          </p:nvSpPr>
          <p:spPr>
            <a:xfrm rot="5400000">
              <a:off x="8080109" y="500764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이등변 삼각형 15"/>
            <p:cNvSpPr/>
            <p:nvPr/>
          </p:nvSpPr>
          <p:spPr>
            <a:xfrm rot="5400000">
              <a:off x="7720069" y="500763"/>
              <a:ext cx="294105" cy="253539"/>
            </a:xfrm>
            <a:prstGeom prst="triangle">
              <a:avLst/>
            </a:prstGeom>
            <a:grpFill/>
            <a:ln w="12700">
              <a:solidFill>
                <a:schemeClr val="bg1">
                  <a:alpha val="50000"/>
                </a:schemeClr>
              </a:solidFill>
              <a:miter lim="800000"/>
            </a:ln>
            <a:effectLst>
              <a:outerShdw dist="38100" dir="2700000" algn="tl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육각형 16"/>
          <p:cNvSpPr/>
          <p:nvPr userDrawn="1"/>
        </p:nvSpPr>
        <p:spPr>
          <a:xfrm>
            <a:off x="323528" y="411509"/>
            <a:ext cx="3312368" cy="432048"/>
          </a:xfrm>
          <a:prstGeom prst="hexagon">
            <a:avLst>
              <a:gd name="adj" fmla="val 29668"/>
              <a:gd name="vf" fmla="val 115470"/>
            </a:avLst>
          </a:prstGeom>
          <a:solidFill>
            <a:srgbClr val="CCFFCC"/>
          </a:solidFill>
          <a:ln w="25400">
            <a:solidFill>
              <a:schemeClr val="bg1">
                <a:alpha val="50000"/>
              </a:schemeClr>
            </a:solidFill>
            <a:miter lim="800000"/>
          </a:ln>
          <a:effectLst>
            <a:outerShdw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 userDrawn="1"/>
        </p:nvGrpSpPr>
        <p:grpSpPr>
          <a:xfrm rot="5400000">
            <a:off x="2032196" y="4359055"/>
            <a:ext cx="637177" cy="950997"/>
            <a:chOff x="8460430" y="756657"/>
            <a:chExt cx="683569" cy="950997"/>
          </a:xfrm>
        </p:grpSpPr>
        <p:sp>
          <p:nvSpPr>
            <p:cNvPr id="19" name="평행 사변형 18"/>
            <p:cNvSpPr/>
            <p:nvPr/>
          </p:nvSpPr>
          <p:spPr>
            <a:xfrm rot="5400000">
              <a:off x="8470732" y="746356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평행 사변형 19"/>
            <p:cNvSpPr/>
            <p:nvPr/>
          </p:nvSpPr>
          <p:spPr>
            <a:xfrm rot="5400000">
              <a:off x="8470731" y="1034388"/>
              <a:ext cx="662965" cy="683568"/>
            </a:xfrm>
            <a:prstGeom prst="parallelogram">
              <a:avLst>
                <a:gd name="adj" fmla="val 70684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72254D9-53F6-4F85-A856-807211E886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1000" l="10000" r="93667">
                        <a14:foregroundMark x1="51667" y1="7500" x2="51500" y2="9667"/>
                        <a14:foregroundMark x1="93833" y1="39667" x2="85500" y2="43000"/>
                        <a14:foregroundMark x1="76833" y1="91000" x2="75333" y2="84000"/>
                        <a14:foregroundMark x1="27667" y1="91000" x2="27667" y2="91000"/>
                        <a14:foregroundMark x1="10000" y1="39833" x2="10000" y2="39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8385" y="1503"/>
            <a:ext cx="1115616" cy="1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/>
          <p:cNvSpPr/>
          <p:nvPr userDrawn="1"/>
        </p:nvSpPr>
        <p:spPr>
          <a:xfrm>
            <a:off x="2699792" y="2067694"/>
            <a:ext cx="490964" cy="423245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>
            <a:off x="5354687" y="812743"/>
            <a:ext cx="490964" cy="423245"/>
          </a:xfrm>
          <a:prstGeom prst="triangle">
            <a:avLst/>
          </a:prstGeom>
          <a:solidFill>
            <a:srgbClr val="CCEC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/>
          <p:cNvSpPr/>
          <p:nvPr userDrawn="1"/>
        </p:nvSpPr>
        <p:spPr>
          <a:xfrm rot="10800000">
            <a:off x="2600946" y="2521694"/>
            <a:ext cx="344328" cy="296835"/>
          </a:xfrm>
          <a:prstGeom prst="triangle">
            <a:avLst/>
          </a:prstGeom>
          <a:solidFill>
            <a:srgbClr val="CBFFA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 userDrawn="1"/>
        </p:nvSpPr>
        <p:spPr>
          <a:xfrm>
            <a:off x="5609604" y="1272418"/>
            <a:ext cx="258733" cy="223046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5845166" y="1272418"/>
            <a:ext cx="369230" cy="318302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 userDrawn="1"/>
        </p:nvSpPr>
        <p:spPr>
          <a:xfrm>
            <a:off x="5377071" y="3867894"/>
            <a:ext cx="360040" cy="31037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 userDrawn="1"/>
        </p:nvSpPr>
        <p:spPr>
          <a:xfrm rot="10800000">
            <a:off x="5542098" y="3673383"/>
            <a:ext cx="467259" cy="402809"/>
          </a:xfrm>
          <a:prstGeom prst="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052966" y="812743"/>
            <a:ext cx="3038067" cy="3518013"/>
            <a:chOff x="3052966" y="812743"/>
            <a:chExt cx="3038067" cy="3518013"/>
          </a:xfrm>
        </p:grpSpPr>
        <p:sp>
          <p:nvSpPr>
            <p:cNvPr id="14" name="자유형 13"/>
            <p:cNvSpPr/>
            <p:nvPr/>
          </p:nvSpPr>
          <p:spPr>
            <a:xfrm>
              <a:off x="3052966" y="812743"/>
              <a:ext cx="3038067" cy="351801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134643" y="896643"/>
              <a:ext cx="2874714" cy="3328853"/>
            </a:xfrm>
            <a:custGeom>
              <a:avLst/>
              <a:gdLst>
                <a:gd name="connsiteX0" fmla="*/ 4461 w 2823489"/>
                <a:gd name="connsiteY0" fmla="*/ 816269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4461 w 2823489"/>
                <a:gd name="connsiteY6" fmla="*/ 816269 h 3269537"/>
                <a:gd name="connsiteX0" fmla="*/ 0 w 2830422"/>
                <a:gd name="connsiteY0" fmla="*/ 813420 h 3269537"/>
                <a:gd name="connsiteX1" fmla="*/ 1420908 w 2830422"/>
                <a:gd name="connsiteY1" fmla="*/ 0 h 3269537"/>
                <a:gd name="connsiteX2" fmla="*/ 2825962 w 2830422"/>
                <a:gd name="connsiteY2" fmla="*/ 816269 h 3269537"/>
                <a:gd name="connsiteX3" fmla="*/ 2830422 w 2830422"/>
                <a:gd name="connsiteY3" fmla="*/ 2457729 h 3269537"/>
                <a:gd name="connsiteX4" fmla="*/ 1420908 w 2830422"/>
                <a:gd name="connsiteY4" fmla="*/ 3269537 h 3269537"/>
                <a:gd name="connsiteX5" fmla="*/ 6933 w 2830422"/>
                <a:gd name="connsiteY5" fmla="*/ 2453268 h 3269537"/>
                <a:gd name="connsiteX6" fmla="*/ 0 w 2830422"/>
                <a:gd name="connsiteY6" fmla="*/ 813420 h 3269537"/>
                <a:gd name="connsiteX0" fmla="*/ 1613 w 2823489"/>
                <a:gd name="connsiteY0" fmla="*/ 813420 h 3269537"/>
                <a:gd name="connsiteX1" fmla="*/ 1413975 w 2823489"/>
                <a:gd name="connsiteY1" fmla="*/ 0 h 3269537"/>
                <a:gd name="connsiteX2" fmla="*/ 2819029 w 2823489"/>
                <a:gd name="connsiteY2" fmla="*/ 816269 h 3269537"/>
                <a:gd name="connsiteX3" fmla="*/ 2823489 w 2823489"/>
                <a:gd name="connsiteY3" fmla="*/ 2457729 h 3269537"/>
                <a:gd name="connsiteX4" fmla="*/ 1413975 w 2823489"/>
                <a:gd name="connsiteY4" fmla="*/ 3269537 h 3269537"/>
                <a:gd name="connsiteX5" fmla="*/ 0 w 2823489"/>
                <a:gd name="connsiteY5" fmla="*/ 2453268 h 3269537"/>
                <a:gd name="connsiteX6" fmla="*/ 1613 w 2823489"/>
                <a:gd name="connsiteY6" fmla="*/ 813420 h 326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489" h="3269537">
                  <a:moveTo>
                    <a:pt x="1613" y="813420"/>
                  </a:moveTo>
                  <a:lnTo>
                    <a:pt x="1413975" y="0"/>
                  </a:lnTo>
                  <a:lnTo>
                    <a:pt x="2819029" y="816269"/>
                  </a:lnTo>
                  <a:cubicBezTo>
                    <a:pt x="2820516" y="1363422"/>
                    <a:pt x="2822002" y="1910576"/>
                    <a:pt x="2823489" y="2457729"/>
                  </a:cubicBezTo>
                  <a:lnTo>
                    <a:pt x="1413975" y="3269537"/>
                  </a:lnTo>
                  <a:lnTo>
                    <a:pt x="0" y="2453268"/>
                  </a:lnTo>
                  <a:cubicBezTo>
                    <a:pt x="538" y="1906652"/>
                    <a:pt x="1075" y="1360036"/>
                    <a:pt x="1613" y="813420"/>
                  </a:cubicBezTo>
                  <a:close/>
                </a:path>
              </a:pathLst>
            </a:custGeom>
            <a:noFill/>
            <a:ln w="19050">
              <a:gradFill>
                <a:gsLst>
                  <a:gs pos="100000">
                    <a:srgbClr val="CCECFF"/>
                  </a:gs>
                  <a:gs pos="2000">
                    <a:srgbClr val="CBFFA7"/>
                  </a:gs>
                </a:gsLst>
                <a:lin ang="5400000" scaled="0"/>
              </a:gra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43F7501-7AA0-438C-ADF5-674278A82E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1000" l="10000" r="93667">
                        <a14:foregroundMark x1="51667" y1="7500" x2="51500" y2="9667"/>
                        <a14:foregroundMark x1="93833" y1="39667" x2="85500" y2="43000"/>
                        <a14:foregroundMark x1="76833" y1="91000" x2="75333" y2="84000"/>
                        <a14:foregroundMark x1="27667" y1="91000" x2="27667" y2="91000"/>
                        <a14:foregroundMark x1="10000" y1="39833" x2="10000" y2="39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8385" y="1503"/>
            <a:ext cx="1115616" cy="11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1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CC"/>
            </a:gs>
            <a:gs pos="100000">
              <a:srgbClr val="CCE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A5E3-65B8-4758-909F-581F56F16753}" type="datetimeFigureOut">
              <a:rPr lang="ko-KR" altLang="en-US" smtClean="0"/>
              <a:t>2019-07-18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047D-3AB5-46C5-B104-4A43D1F9C4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1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CFFCC"/>
            </a:gs>
            <a:gs pos="0">
              <a:srgbClr val="CCEC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11470F39-EEC2-463D-A2BD-122FD24B714A}"/>
              </a:ext>
            </a:extLst>
          </p:cNvPr>
          <p:cNvSpPr/>
          <p:nvPr/>
        </p:nvSpPr>
        <p:spPr>
          <a:xfrm>
            <a:off x="3596367" y="3867894"/>
            <a:ext cx="1912689" cy="608583"/>
          </a:xfrm>
          <a:prstGeom prst="ellipse">
            <a:avLst/>
          </a:prstGeom>
          <a:solidFill>
            <a:srgbClr val="89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81F1D01-E552-4099-9286-BA30721314ED}"/>
              </a:ext>
            </a:extLst>
          </p:cNvPr>
          <p:cNvSpPr/>
          <p:nvPr/>
        </p:nvSpPr>
        <p:spPr>
          <a:xfrm>
            <a:off x="1942409" y="4600644"/>
            <a:ext cx="1584176" cy="504056"/>
          </a:xfrm>
          <a:prstGeom prst="ellipse">
            <a:avLst/>
          </a:prstGeom>
          <a:solidFill>
            <a:srgbClr val="D8F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08D20F-E82D-42A0-A5EC-721262A88253}"/>
              </a:ext>
            </a:extLst>
          </p:cNvPr>
          <p:cNvSpPr/>
          <p:nvPr/>
        </p:nvSpPr>
        <p:spPr>
          <a:xfrm>
            <a:off x="3782960" y="4600644"/>
            <a:ext cx="1584176" cy="504056"/>
          </a:xfrm>
          <a:prstGeom prst="ellipse">
            <a:avLst/>
          </a:prstGeom>
          <a:solidFill>
            <a:srgbClr val="FFD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149A5A-E22C-40AB-B54A-2CADF849D50A}"/>
              </a:ext>
            </a:extLst>
          </p:cNvPr>
          <p:cNvSpPr/>
          <p:nvPr/>
        </p:nvSpPr>
        <p:spPr>
          <a:xfrm>
            <a:off x="5617415" y="4600644"/>
            <a:ext cx="1584176" cy="504056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E9029F-0C30-4D1A-B943-06560C39898B}"/>
              </a:ext>
            </a:extLst>
          </p:cNvPr>
          <p:cNvSpPr/>
          <p:nvPr/>
        </p:nvSpPr>
        <p:spPr>
          <a:xfrm>
            <a:off x="7451870" y="4600644"/>
            <a:ext cx="1584176" cy="504056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A9431AA-61AB-415D-ADE3-C7D471068A3F}"/>
              </a:ext>
            </a:extLst>
          </p:cNvPr>
          <p:cNvSpPr/>
          <p:nvPr/>
        </p:nvSpPr>
        <p:spPr>
          <a:xfrm>
            <a:off x="107954" y="4600644"/>
            <a:ext cx="1584176" cy="504056"/>
          </a:xfrm>
          <a:prstGeom prst="ellipse">
            <a:avLst/>
          </a:prstGeom>
          <a:solidFill>
            <a:srgbClr val="CB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3596367" y="1748847"/>
            <a:ext cx="19511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Auto</a:t>
            </a:r>
          </a:p>
          <a:p>
            <a:pPr algn="ctr"/>
            <a:r>
              <a:rPr lang="en-US" altLang="ko-KR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Photo</a:t>
            </a:r>
          </a:p>
        </p:txBody>
      </p:sp>
      <p:sp>
        <p:nvSpPr>
          <p:cNvPr id="117" name="이등변 삼각형 116"/>
          <p:cNvSpPr/>
          <p:nvPr/>
        </p:nvSpPr>
        <p:spPr>
          <a:xfrm>
            <a:off x="4464533" y="1563638"/>
            <a:ext cx="214842" cy="185209"/>
          </a:xfrm>
          <a:prstGeom prst="triangle">
            <a:avLst/>
          </a:prstGeom>
          <a:solidFill>
            <a:srgbClr val="CB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이등변 삼각형 117"/>
          <p:cNvSpPr/>
          <p:nvPr/>
        </p:nvSpPr>
        <p:spPr>
          <a:xfrm>
            <a:off x="4321320" y="1660892"/>
            <a:ext cx="143167" cy="123420"/>
          </a:xfrm>
          <a:prstGeom prst="triangle">
            <a:avLst/>
          </a:prstGeom>
          <a:solidFill>
            <a:srgbClr val="D8F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이등변 삼각형 118"/>
          <p:cNvSpPr/>
          <p:nvPr/>
        </p:nvSpPr>
        <p:spPr>
          <a:xfrm>
            <a:off x="4679421" y="1660892"/>
            <a:ext cx="143167" cy="123420"/>
          </a:xfrm>
          <a:prstGeom prst="triangle">
            <a:avLst/>
          </a:prstGeom>
          <a:solidFill>
            <a:srgbClr val="D8F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94EF6F-90B4-445B-9F9D-60AC987272BF}"/>
              </a:ext>
            </a:extLst>
          </p:cNvPr>
          <p:cNvSpPr txBox="1"/>
          <p:nvPr/>
        </p:nvSpPr>
        <p:spPr>
          <a:xfrm>
            <a:off x="3634853" y="3830146"/>
            <a:ext cx="191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San5se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7E113-F3F1-4BED-BE7C-7D9D9CDC60AB}"/>
              </a:ext>
            </a:extLst>
          </p:cNvPr>
          <p:cNvSpPr txBox="1"/>
          <p:nvPr/>
        </p:nvSpPr>
        <p:spPr>
          <a:xfrm>
            <a:off x="-10546" y="4659982"/>
            <a:ext cx="911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Hyojoon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Kim 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Minyeong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Seo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Yundong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Lee 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Soyeon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Jung    Jihye Choi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26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1011346" y="474225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Functions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C9056-41E6-4DB6-9DF0-39B53C1B479D}"/>
              </a:ext>
            </a:extLst>
          </p:cNvPr>
          <p:cNvSpPr/>
          <p:nvPr/>
        </p:nvSpPr>
        <p:spPr>
          <a:xfrm>
            <a:off x="3131840" y="1111831"/>
            <a:ext cx="5184576" cy="3278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2-3) Transmission</a:t>
            </a:r>
          </a:p>
          <a:p>
            <a:pPr>
              <a:lnSpc>
                <a:spcPts val="2800"/>
              </a:lnSpc>
            </a:pPr>
            <a:endParaRPr lang="en-US" altLang="ko-KR" sz="1600" spc="-50" dirty="0">
              <a:latin typeface="210 옴니고딕OTF 050" pitchFamily="18" charset="-127"/>
              <a:ea typeface="210 옴니고딕OTF 050" pitchFamily="18" charset="-127"/>
            </a:endParaRP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1] Classification of photos through facial recognition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Button ‘Send’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2] After clicking send button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Sharing (Bluetooth, </a:t>
            </a:r>
            <a:r>
              <a:rPr lang="en-US" altLang="ko-KR" sz="1600" spc="-50" dirty="0" err="1">
                <a:latin typeface="210 옴니고딕OTF 050" pitchFamily="18" charset="-127"/>
                <a:ea typeface="210 옴니고딕OTF 050" pitchFamily="18" charset="-127"/>
              </a:rPr>
              <a:t>KakaoTalk</a:t>
            </a: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, snapchat, Instagram, Facebook, Twitter)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3] Finding Users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Send/Cancel</a:t>
            </a:r>
          </a:p>
        </p:txBody>
      </p:sp>
    </p:spTree>
    <p:extLst>
      <p:ext uri="{BB962C8B-B14F-4D97-AF65-F5344CB8AC3E}">
        <p14:creationId xmlns:p14="http://schemas.microsoft.com/office/powerpoint/2010/main" val="39499181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8572" y="47422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Target Market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363409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Travelers or Anyone who likes to take pictures with friends</a:t>
            </a:r>
            <a:endParaRPr lang="ko-KR" altLang="en-US" dirty="0"/>
          </a:p>
        </p:txBody>
      </p:sp>
      <p:pic>
        <p:nvPicPr>
          <p:cNvPr id="1026" name="Picture 2" descr="selfie togetherì ëí ì´ë¯¸ì§ ê²ìê²°ê³¼">
            <a:extLst>
              <a:ext uri="{FF2B5EF4-FFF2-40B4-BE49-F238E27FC236}">
                <a16:creationId xmlns:a16="http://schemas.microsoft.com/office/drawing/2014/main" id="{75493D42-0257-4283-81D3-1CEC3F68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77443"/>
            <a:ext cx="3104094" cy="20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FCB5FAB4-68F9-4744-BF3B-8D14A2720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77443"/>
            <a:ext cx="3104094" cy="206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0726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8572" y="47422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Target Market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085F6F-0E82-4045-B7B2-F67B1756DBF2}"/>
              </a:ext>
            </a:extLst>
          </p:cNvPr>
          <p:cNvGrpSpPr/>
          <p:nvPr/>
        </p:nvGrpSpPr>
        <p:grpSpPr>
          <a:xfrm>
            <a:off x="1403648" y="987574"/>
            <a:ext cx="6333910" cy="3489018"/>
            <a:chOff x="1403648" y="987574"/>
            <a:chExt cx="6333910" cy="348901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FFF5B97-5B16-4EC9-B535-E3493736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987574"/>
              <a:ext cx="6333910" cy="348901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55C65E-4619-4156-880E-2EDF2265ECEF}"/>
                </a:ext>
              </a:extLst>
            </p:cNvPr>
            <p:cNvSpPr/>
            <p:nvPr/>
          </p:nvSpPr>
          <p:spPr>
            <a:xfrm>
              <a:off x="2555776" y="1017171"/>
              <a:ext cx="4747704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Purpose of filming of a smartphone camera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623DF3-2D81-454B-9044-FD1C231D4E06}"/>
                </a:ext>
              </a:extLst>
            </p:cNvPr>
            <p:cNvSpPr/>
            <p:nvPr/>
          </p:nvSpPr>
          <p:spPr>
            <a:xfrm>
              <a:off x="1403648" y="1538238"/>
              <a:ext cx="3240360" cy="24776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/>
                <a:t>To remember something that would be celebrated</a:t>
              </a:r>
            </a:p>
            <a:p>
              <a:pPr algn="r"/>
              <a:endParaRPr lang="en-US" altLang="ko-KR" sz="1000" b="1" dirty="0"/>
            </a:p>
            <a:p>
              <a:pPr algn="r"/>
              <a:r>
                <a:rPr lang="en-US" altLang="ko-KR" sz="900" b="1" dirty="0"/>
                <a:t>To film the family or people around you.</a:t>
              </a:r>
            </a:p>
            <a:p>
              <a:pPr algn="r"/>
              <a:endParaRPr lang="en-US" altLang="ko-KR" sz="1000" b="1" dirty="0"/>
            </a:p>
            <a:p>
              <a:pPr algn="r"/>
              <a:r>
                <a:rPr lang="en-US" altLang="ko-KR" sz="900" b="1" dirty="0"/>
                <a:t>To capture a normal daily look</a:t>
              </a:r>
            </a:p>
            <a:p>
              <a:pPr algn="r"/>
              <a:br>
                <a:rPr lang="en-US" altLang="ko-KR" sz="900" b="1" dirty="0"/>
              </a:br>
              <a:r>
                <a:rPr lang="en-US" altLang="ko-KR" sz="900" b="1" dirty="0"/>
                <a:t>To capture the sight of a tourist destination</a:t>
              </a:r>
            </a:p>
            <a:p>
              <a:pPr algn="r"/>
              <a:br>
                <a:rPr lang="en-US" altLang="ko-KR" sz="900" b="1" dirty="0"/>
              </a:br>
              <a:r>
                <a:rPr lang="en-US" altLang="ko-KR" sz="900" b="1" dirty="0"/>
                <a:t>For brief notes, such as business records.</a:t>
              </a:r>
              <a:br>
                <a:rPr lang="en-US" altLang="ko-KR" sz="900" b="1" dirty="0"/>
              </a:br>
              <a:endParaRPr lang="en-US" altLang="ko-KR" sz="900" b="1" dirty="0"/>
            </a:p>
            <a:p>
              <a:pPr algn="r"/>
              <a:r>
                <a:rPr lang="en-US" altLang="ko-KR" sz="900" b="1" dirty="0"/>
                <a:t>To capture the outing.</a:t>
              </a:r>
              <a:br>
                <a:rPr lang="en-US" altLang="ko-KR" sz="900" b="1" dirty="0"/>
              </a:br>
              <a:endParaRPr lang="en-US" altLang="ko-KR" sz="900" b="1" dirty="0"/>
            </a:p>
            <a:p>
              <a:pPr algn="r"/>
              <a:r>
                <a:rPr lang="en-US" altLang="ko-KR" sz="900" b="1" dirty="0"/>
                <a:t>To film events and events</a:t>
              </a:r>
              <a:br>
                <a:rPr lang="en-US" altLang="ko-KR" sz="900" b="1" dirty="0"/>
              </a:br>
              <a:endParaRPr lang="en-US" altLang="ko-KR" sz="900" b="1" dirty="0"/>
            </a:p>
            <a:p>
              <a:pPr algn="r"/>
              <a:r>
                <a:rPr lang="en-US" altLang="ko-KR" sz="900" b="1" dirty="0"/>
                <a:t>To learn photography as a hobby</a:t>
              </a:r>
              <a:br>
                <a:rPr lang="en-US" altLang="ko-KR" sz="900" b="1" dirty="0"/>
              </a:br>
              <a:endParaRPr lang="en-US" altLang="ko-KR" sz="900" b="1" dirty="0"/>
            </a:p>
            <a:p>
              <a:pPr algn="r"/>
              <a:r>
                <a:rPr lang="en-US" altLang="ko-KR" sz="900" b="1" dirty="0"/>
                <a:t>To film sports events</a:t>
              </a:r>
              <a:endParaRPr lang="ko-KR" altLang="en-US" sz="9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BA2DD2-A63A-4030-9C51-D7F88574F105}"/>
              </a:ext>
            </a:extLst>
          </p:cNvPr>
          <p:cNvSpPr txBox="1"/>
          <p:nvPr/>
        </p:nvSpPr>
        <p:spPr>
          <a:xfrm>
            <a:off x="1331640" y="44878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Most people use cameras to record precious moments with friends.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112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644504" y="1971585"/>
            <a:ext cx="1854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Thank</a:t>
            </a:r>
          </a:p>
          <a:p>
            <a:pPr algn="ctr"/>
            <a:r>
              <a:rPr lang="en-US" altLang="ko-KR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30" pitchFamily="18" charset="-127"/>
                <a:ea typeface="210 옴니고딕OTF 030" pitchFamily="18" charset="-127"/>
              </a:rPr>
              <a:t>You!</a:t>
            </a:r>
            <a:endParaRPr lang="ko-KR" altLang="en-US" sz="4500" b="1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22" name="하트 21"/>
          <p:cNvSpPr/>
          <p:nvPr/>
        </p:nvSpPr>
        <p:spPr>
          <a:xfrm>
            <a:off x="4463942" y="1563638"/>
            <a:ext cx="216024" cy="216024"/>
          </a:xfrm>
          <a:prstGeom prst="heart">
            <a:avLst/>
          </a:prstGeom>
          <a:solidFill>
            <a:srgbClr val="CB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하트 22"/>
          <p:cNvSpPr/>
          <p:nvPr/>
        </p:nvSpPr>
        <p:spPr>
          <a:xfrm>
            <a:off x="4679966" y="1725656"/>
            <a:ext cx="108012" cy="108012"/>
          </a:xfrm>
          <a:prstGeom prst="hear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하트 23"/>
          <p:cNvSpPr/>
          <p:nvPr/>
        </p:nvSpPr>
        <p:spPr>
          <a:xfrm>
            <a:off x="4355930" y="1725656"/>
            <a:ext cx="108012" cy="108012"/>
          </a:xfrm>
          <a:prstGeom prst="hear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699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479644" y="1243668"/>
            <a:ext cx="184730" cy="400110"/>
          </a:xfrm>
          <a:prstGeom prst="rect">
            <a:avLst/>
          </a:prstGeom>
          <a:solidFill>
            <a:srgbClr val="D8FAE5"/>
          </a:solidFill>
        </p:spPr>
        <p:txBody>
          <a:bodyPr wrap="none" rtlCol="0">
            <a:spAutoFit/>
          </a:bodyPr>
          <a:lstStyle/>
          <a:p>
            <a:pPr algn="ctr"/>
            <a:endParaRPr lang="ko-KR" altLang="en-US" sz="2000" spc="600" dirty="0">
              <a:solidFill>
                <a:schemeClr val="tx1">
                  <a:lumMod val="65000"/>
                  <a:lumOff val="35000"/>
                </a:schemeClr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905" y="47422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Contents</a:t>
            </a:r>
            <a:endParaRPr lang="ko-KR" altLang="en-US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1563638"/>
            <a:ext cx="46805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1. Problem</a:t>
            </a:r>
          </a:p>
          <a:p>
            <a:pPr marL="457200" indent="-457200" fontAlgn="base">
              <a:buAutoNum type="arabicPeriod"/>
            </a:pPr>
            <a:endParaRPr lang="en-US" altLang="ko-KR" sz="2000" dirty="0"/>
          </a:p>
          <a:p>
            <a:pPr fontAlgn="base"/>
            <a:r>
              <a:rPr lang="en-US" altLang="ko-KR" sz="2000" dirty="0"/>
              <a:t>2. Our idea and solution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3. Ways of realization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4. About Auto Photo</a:t>
            </a:r>
          </a:p>
          <a:p>
            <a:pPr fontAlgn="base"/>
            <a:endParaRPr lang="en-US" altLang="ko-KR" sz="2000" dirty="0"/>
          </a:p>
          <a:p>
            <a:pPr fontAlgn="base"/>
            <a:r>
              <a:rPr lang="en-US" altLang="ko-KR" sz="2000" dirty="0"/>
              <a:t>5. Target Market</a:t>
            </a:r>
          </a:p>
          <a:p>
            <a:pPr fontAlgn="base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06273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69238" y="47422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Problem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01940" y="1131590"/>
            <a:ext cx="6178372" cy="2214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endParaRPr lang="en-US" altLang="ko-KR" sz="1600" spc="-50" dirty="0">
              <a:latin typeface="210 옴니고딕OTF 030" pitchFamily="18" charset="-127"/>
              <a:ea typeface="210 옴니고딕OTF 030" pitchFamily="18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en-US" altLang="ko-KR" sz="2000" spc="-50" dirty="0">
                <a:latin typeface="210 옴니고딕OTF 030" pitchFamily="18" charset="-127"/>
                <a:ea typeface="210 옴니고딕OTF 030" pitchFamily="18" charset="-127"/>
              </a:rPr>
              <a:t>After taking photos with many friends, the photo taker has to</a:t>
            </a:r>
            <a:r>
              <a:rPr lang="ko-KR" altLang="en-US" sz="2000" spc="-50" dirty="0">
                <a:latin typeface="210 옴니고딕OTF 030" pitchFamily="18" charset="-127"/>
                <a:ea typeface="210 옴니고딕OTF 030" pitchFamily="18" charset="-127"/>
              </a:rPr>
              <a:t> </a:t>
            </a:r>
            <a:r>
              <a:rPr lang="en-US" altLang="ko-KR" sz="2000" spc="-50" dirty="0">
                <a:latin typeface="210 옴니고딕OTF 030" pitchFamily="18" charset="-127"/>
                <a:ea typeface="210 옴니고딕OTF 030" pitchFamily="18" charset="-127"/>
              </a:rPr>
              <a:t>send</a:t>
            </a:r>
            <a:r>
              <a:rPr lang="ko-KR" altLang="en-US" sz="2000" spc="-50" dirty="0">
                <a:latin typeface="210 옴니고딕OTF 030" pitchFamily="18" charset="-127"/>
                <a:ea typeface="210 옴니고딕OTF 030" pitchFamily="18" charset="-127"/>
              </a:rPr>
              <a:t> </a:t>
            </a:r>
            <a:r>
              <a:rPr lang="en-US" altLang="ko-KR" sz="2000" spc="-50" dirty="0">
                <a:latin typeface="210 옴니고딕OTF 030" pitchFamily="18" charset="-127"/>
                <a:ea typeface="210 옴니고딕OTF 030" pitchFamily="18" charset="-127"/>
              </a:rPr>
              <a:t>photos</a:t>
            </a:r>
            <a:r>
              <a:rPr lang="ko-KR" altLang="en-US" sz="2000" spc="-50" dirty="0">
                <a:latin typeface="210 옴니고딕OTF 030" pitchFamily="18" charset="-127"/>
                <a:ea typeface="210 옴니고딕OTF 030" pitchFamily="18" charset="-127"/>
              </a:rPr>
              <a:t> </a:t>
            </a:r>
            <a:r>
              <a:rPr lang="en-US" altLang="ko-KR" sz="2000" spc="-50" dirty="0">
                <a:latin typeface="210 옴니고딕OTF 030" pitchFamily="18" charset="-127"/>
                <a:ea typeface="210 옴니고딕OTF 030" pitchFamily="18" charset="-127"/>
              </a:rPr>
              <a:t>to</a:t>
            </a:r>
            <a:r>
              <a:rPr lang="ko-KR" altLang="en-US" sz="2000" spc="-50" dirty="0">
                <a:latin typeface="210 옴니고딕OTF 030" pitchFamily="18" charset="-127"/>
                <a:ea typeface="210 옴니고딕OTF 030" pitchFamily="18" charset="-127"/>
              </a:rPr>
              <a:t> </a:t>
            </a:r>
            <a:r>
              <a:rPr lang="en-US" altLang="ko-KR" sz="2000" spc="-50" dirty="0">
                <a:latin typeface="210 옴니고딕OTF 030" pitchFamily="18" charset="-127"/>
                <a:ea typeface="210 옴니고딕OTF 030" pitchFamily="18" charset="-127"/>
              </a:rPr>
              <a:t>all individuals in the photo.</a:t>
            </a: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endParaRPr lang="en-US" altLang="ko-KR" sz="2000" spc="-50" dirty="0">
              <a:latin typeface="210 옴니고딕OTF 050" pitchFamily="18" charset="-127"/>
              <a:ea typeface="210 옴니고딕OTF 050" pitchFamily="18" charset="-127"/>
            </a:endParaRPr>
          </a:p>
          <a:p>
            <a:pPr>
              <a:lnSpc>
                <a:spcPts val="2800"/>
              </a:lnSpc>
            </a:pPr>
            <a:r>
              <a:rPr lang="en-US" altLang="ko-KR" sz="2000" spc="-50" dirty="0">
                <a:latin typeface="210 옴니고딕OTF 050" pitchFamily="18" charset="-127"/>
                <a:ea typeface="210 옴니고딕OTF 050" pitchFamily="18" charset="-127"/>
                <a:sym typeface="Wingdings" panose="05000000000000000000" pitchFamily="2" charset="2"/>
              </a:rPr>
              <a:t> Too much burden for the photo taker.</a:t>
            </a:r>
            <a:endParaRPr lang="en-US" altLang="ko-KR" sz="2000" spc="-50" dirty="0">
              <a:latin typeface="210 옴니고딕OTF 050" pitchFamily="18" charset="-127"/>
              <a:ea typeface="210 옴니고딕OTF 05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646CE7-8EBC-484B-A2D5-C1FFCA72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59832"/>
            <a:ext cx="1368152" cy="4836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657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AD1C1-DAAD-4BEB-93D8-071EDFFB27C3}"/>
              </a:ext>
            </a:extLst>
          </p:cNvPr>
          <p:cNvSpPr txBox="1"/>
          <p:nvPr/>
        </p:nvSpPr>
        <p:spPr>
          <a:xfrm>
            <a:off x="427342" y="483518"/>
            <a:ext cx="3228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Idea and Solution</a:t>
            </a:r>
            <a:endParaRPr lang="ko-KR" altLang="en-US" sz="1600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811784-DE23-4A2A-A97C-708EB85940A8}"/>
              </a:ext>
            </a:extLst>
          </p:cNvPr>
          <p:cNvSpPr/>
          <p:nvPr/>
        </p:nvSpPr>
        <p:spPr>
          <a:xfrm>
            <a:off x="1201940" y="1131590"/>
            <a:ext cx="6178372" cy="293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endParaRPr lang="en-US" altLang="ko-KR" sz="1600" spc="-50" dirty="0">
              <a:latin typeface="210 옴니고딕OTF 030" pitchFamily="18" charset="-127"/>
              <a:ea typeface="210 옴니고딕OTF 030" pitchFamily="18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en-US" altLang="ko-KR" sz="2000" spc="-50" dirty="0">
                <a:latin typeface="210 옴니고딕OTF 050" pitchFamily="18" charset="-127"/>
                <a:ea typeface="210 옴니고딕OTF 030" pitchFamily="18" charset="-127"/>
              </a:rPr>
              <a:t>After taking photos </a:t>
            </a:r>
          </a:p>
          <a:p>
            <a:pPr>
              <a:lnSpc>
                <a:spcPts val="2800"/>
              </a:lnSpc>
            </a:pPr>
            <a:endParaRPr lang="en-US" altLang="ko-KR" sz="2000" spc="-50" dirty="0">
              <a:latin typeface="210 옴니고딕OTF 050" pitchFamily="18" charset="-127"/>
              <a:ea typeface="210 옴니고딕OTF 050" pitchFamily="18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en-US" altLang="ko-KR" sz="2000" spc="-50" dirty="0">
                <a:latin typeface="210 옴니고딕OTF 050" pitchFamily="18" charset="-127"/>
                <a:ea typeface="210 옴니고딕OTF 050" pitchFamily="18" charset="-127"/>
              </a:rPr>
              <a:t>By using our Application,</a:t>
            </a: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endParaRPr lang="en-US" altLang="ko-KR" sz="2000" spc="-50" dirty="0">
              <a:latin typeface="210 옴니고딕OTF 050" pitchFamily="18" charset="-127"/>
              <a:ea typeface="210 옴니고딕OTF 050" pitchFamily="18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App recognizes the faces of the picture and automatically sends the picture to each person.</a:t>
            </a:r>
            <a:endParaRPr lang="en-US" altLang="ko-KR" sz="2000" spc="-50" dirty="0">
              <a:latin typeface="210 옴니고딕OTF 050" pitchFamily="18" charset="-127"/>
              <a:ea typeface="210 옴니고딕OTF 050" pitchFamily="18" charset="-127"/>
            </a:endParaRPr>
          </a:p>
          <a:p>
            <a:pPr marL="268288" indent="-268288">
              <a:lnSpc>
                <a:spcPts val="2800"/>
              </a:lnSpc>
              <a:buFont typeface="Wingdings" panose="05000000000000000000" pitchFamily="2" charset="2"/>
              <a:buChar char="§"/>
            </a:pPr>
            <a:endParaRPr lang="en-US" altLang="ko-KR" sz="2000" spc="-50" dirty="0">
              <a:latin typeface="210 옴니고딕OTF 050" pitchFamily="18" charset="-127"/>
              <a:ea typeface="210 옴니고딕OTF 05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9891D1-FFFA-430F-8BCC-4FF758D5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915566"/>
            <a:ext cx="2021210" cy="2021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810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865410" y="474225"/>
            <a:ext cx="222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Realization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98757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Access gallery by using API.</a:t>
            </a:r>
            <a:endParaRPr lang="ko-KR" altLang="en-US" dirty="0"/>
          </a:p>
        </p:txBody>
      </p:sp>
      <p:pic>
        <p:nvPicPr>
          <p:cNvPr id="2050" name="Picture 2" descr="access gallery androidì ëí ì´ë¯¸ì§ ê²ìê²°ê³¼">
            <a:extLst>
              <a:ext uri="{FF2B5EF4-FFF2-40B4-BE49-F238E27FC236}">
                <a16:creationId xmlns:a16="http://schemas.microsoft.com/office/drawing/2014/main" id="{86E99FE0-4C50-4048-9F1F-512A20F4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1635646"/>
            <a:ext cx="38576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052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865411" y="474225"/>
            <a:ext cx="222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Realization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98757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 detection by </a:t>
            </a:r>
            <a:r>
              <a:rPr lang="en-US" altLang="ko-KR" dirty="0" err="1"/>
              <a:t>openCV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21" y="1419622"/>
            <a:ext cx="5184576" cy="2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197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DF3CC-8ED9-4F97-B0D2-AF93D946B6EE}"/>
              </a:ext>
            </a:extLst>
          </p:cNvPr>
          <p:cNvSpPr txBox="1"/>
          <p:nvPr/>
        </p:nvSpPr>
        <p:spPr>
          <a:xfrm>
            <a:off x="1259632" y="98757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 photo by Bluetooth and by Using </a:t>
            </a:r>
            <a:r>
              <a:rPr lang="en-US" altLang="ko-KR" dirty="0" err="1"/>
              <a:t>Kakao</a:t>
            </a:r>
            <a:r>
              <a:rPr lang="en-US" altLang="ko-KR" dirty="0"/>
              <a:t> Talk, Snapchat , etc.</a:t>
            </a:r>
            <a:endParaRPr lang="ko-KR" altLang="en-US" dirty="0"/>
          </a:p>
        </p:txBody>
      </p:sp>
      <p:pic>
        <p:nvPicPr>
          <p:cNvPr id="1026" name="Picture 2" descr="bluetoothì ëí ì´ë¯¸ì§ ê²ìê²°ê³¼">
            <a:extLst>
              <a:ext uri="{FF2B5EF4-FFF2-40B4-BE49-F238E27FC236}">
                <a16:creationId xmlns:a16="http://schemas.microsoft.com/office/drawing/2014/main" id="{58B1D0F3-13D8-4484-BCF6-7BB826151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89778" l="9778" r="89778">
                        <a14:foregroundMark x1="50222" y1="8000" x2="50222" y2="8000"/>
                        <a14:foregroundMark x1="50667" y1="24000" x2="50667" y2="24000"/>
                        <a14:foregroundMark x1="49333" y1="24000" x2="51556" y2="46667"/>
                        <a14:foregroundMark x1="51556" y1="46667" x2="40444" y2="60889"/>
                        <a14:foregroundMark x1="44000" y1="12889" x2="30667" y2="52000"/>
                        <a14:foregroundMark x1="56444" y1="29333" x2="60000" y2="40444"/>
                        <a14:foregroundMark x1="49778" y1="66222" x2="67111" y2="57778"/>
                        <a14:foregroundMark x1="53778" y1="49333" x2="63556" y2="62667"/>
                        <a14:foregroundMark x1="51111" y1="55111" x2="48889" y2="77778"/>
                        <a14:foregroundMark x1="48889" y1="77778" x2="65778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52" y="17796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¹´ì¹´ì¤í¡ì ëí ì´ë¯¸ì§ ê²ìê²°ê³¼">
            <a:extLst>
              <a:ext uri="{FF2B5EF4-FFF2-40B4-BE49-F238E27FC236}">
                <a16:creationId xmlns:a16="http://schemas.microsoft.com/office/drawing/2014/main" id="{E586C55C-6299-4E16-8149-82F435126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8" r="13235" b="-1377"/>
          <a:stretch/>
        </p:blipFill>
        <p:spPr bwMode="auto">
          <a:xfrm>
            <a:off x="3491880" y="2067694"/>
            <a:ext cx="1584177" cy="1512168"/>
          </a:xfrm>
          <a:prstGeom prst="roundRect">
            <a:avLst>
              <a:gd name="adj" fmla="val 216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ì¤ëì±ì ëí ì´ë¯¸ì§ ê²ìê²°ê³¼">
            <a:extLst>
              <a:ext uri="{FF2B5EF4-FFF2-40B4-BE49-F238E27FC236}">
                <a16:creationId xmlns:a16="http://schemas.microsoft.com/office/drawing/2014/main" id="{2977DE30-0EEA-49C2-B0A2-B5C59CCF4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" t="4938" r="10052" b="5200"/>
          <a:stretch/>
        </p:blipFill>
        <p:spPr bwMode="auto">
          <a:xfrm>
            <a:off x="6012160" y="2067695"/>
            <a:ext cx="1524840" cy="1512168"/>
          </a:xfrm>
          <a:prstGeom prst="roundRect">
            <a:avLst>
              <a:gd name="adj" fmla="val 22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1BA22-53AB-451A-89BE-BF0A6A1BF094}"/>
              </a:ext>
            </a:extLst>
          </p:cNvPr>
          <p:cNvSpPr txBox="1"/>
          <p:nvPr/>
        </p:nvSpPr>
        <p:spPr>
          <a:xfrm>
            <a:off x="865411" y="474225"/>
            <a:ext cx="222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Realization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4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868104" y="474225"/>
            <a:ext cx="222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Auto Photo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241193-DBFC-49E7-8A58-C97D7A5AA0C6}"/>
              </a:ext>
            </a:extLst>
          </p:cNvPr>
          <p:cNvSpPr/>
          <p:nvPr/>
        </p:nvSpPr>
        <p:spPr>
          <a:xfrm>
            <a:off x="1943708" y="3579862"/>
            <a:ext cx="5256584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ko-KR" sz="1700" spc="-50" dirty="0">
                <a:latin typeface="210 옴니고딕OTF 050" pitchFamily="18" charset="-127"/>
                <a:ea typeface="210 옴니고딕OTF 030" pitchFamily="18" charset="-127"/>
              </a:rPr>
              <a:t>An app that recognizes the face of a person in a picture and automatically sends your photos</a:t>
            </a:r>
            <a:endParaRPr lang="en-US" altLang="ko-KR" sz="1700" spc="-50" dirty="0"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3BD86B-93D1-403F-BD75-0B3DC4DE082E}"/>
              </a:ext>
            </a:extLst>
          </p:cNvPr>
          <p:cNvSpPr/>
          <p:nvPr/>
        </p:nvSpPr>
        <p:spPr>
          <a:xfrm>
            <a:off x="3547150" y="1020521"/>
            <a:ext cx="2409740" cy="240974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60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53375B-C9C6-4792-9BF3-92F62A06D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9" b="2781"/>
          <a:stretch/>
        </p:blipFill>
        <p:spPr>
          <a:xfrm>
            <a:off x="862443" y="987574"/>
            <a:ext cx="2234553" cy="3456384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1011346" y="474225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600" dirty="0">
                <a:effectLst>
                  <a:outerShdw dist="254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210 옴니고딕OTF 050" pitchFamily="18" charset="-127"/>
                <a:ea typeface="210 옴니고딕OTF 050" pitchFamily="18" charset="-127"/>
              </a:rPr>
              <a:t>Functions</a:t>
            </a:r>
            <a:endParaRPr lang="ko-KR" altLang="en-US" b="1" spc="600" dirty="0">
              <a:effectLst>
                <a:outerShdw dist="254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210 옴니고딕OTF 050" pitchFamily="18" charset="-127"/>
              <a:ea typeface="210 옴니고딕OTF 05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B977FA-0C9F-46DA-B602-CDB5A445A181}"/>
              </a:ext>
            </a:extLst>
          </p:cNvPr>
          <p:cNvSpPr/>
          <p:nvPr/>
        </p:nvSpPr>
        <p:spPr>
          <a:xfrm>
            <a:off x="3131840" y="1111831"/>
            <a:ext cx="5184576" cy="29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30" pitchFamily="18" charset="-127"/>
              </a:rPr>
              <a:t>1. Sign up</a:t>
            </a:r>
            <a:endParaRPr lang="en-US" altLang="ko-KR" sz="1600" spc="-50" dirty="0">
              <a:latin typeface="210 옴니고딕OTF 050" pitchFamily="18" charset="-127"/>
              <a:ea typeface="210 옴니고딕OTF 050" pitchFamily="18" charset="-127"/>
            </a:endParaRP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(</a:t>
            </a:r>
            <a:r>
              <a:rPr lang="en-US" altLang="ko-KR" sz="1600" spc="-50" dirty="0" err="1">
                <a:latin typeface="210 옴니고딕OTF 050" pitchFamily="18" charset="-127"/>
                <a:ea typeface="210 옴니고딕OTF 050" pitchFamily="18" charset="-127"/>
              </a:rPr>
              <a:t>KakaoTalk</a:t>
            </a: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, Snapchat, Instagram, Facebook, Twitter)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2. Main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(Gallery, Set-up, Transmission)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2-1) Gallery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(To access gallery by using API)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2-2) Set-Up</a:t>
            </a:r>
          </a:p>
          <a:p>
            <a:pPr>
              <a:lnSpc>
                <a:spcPts val="2800"/>
              </a:lnSpc>
            </a:pPr>
            <a:r>
              <a:rPr lang="en-US" altLang="ko-KR" sz="1600" spc="-50" dirty="0">
                <a:latin typeface="210 옴니고딕OTF 050" pitchFamily="18" charset="-127"/>
                <a:ea typeface="210 옴니고딕OTF 050" pitchFamily="18" charset="-127"/>
              </a:rPr>
              <a:t>(Upload user’s profile)</a:t>
            </a:r>
            <a:endParaRPr lang="en-US" altLang="ko-KR" sz="1600" spc="-50" dirty="0">
              <a:latin typeface="210 옴니고딕OTF 050" pitchFamily="18" charset="-127"/>
              <a:ea typeface="210 옴니고딕OTF 0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102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290</Words>
  <Application>Microsoft Office PowerPoint</Application>
  <PresentationFormat>화면 슬라이드 쇼(16:9)</PresentationFormat>
  <Paragraphs>74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210 옴니고딕OTF 030</vt:lpstr>
      <vt:lpstr>210 옴니고딕OTF 050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ChoiJihye</cp:lastModifiedBy>
  <cp:revision>52</cp:revision>
  <dcterms:created xsi:type="dcterms:W3CDTF">2018-11-25T10:47:47Z</dcterms:created>
  <dcterms:modified xsi:type="dcterms:W3CDTF">2019-07-18T19:04:33Z</dcterms:modified>
</cp:coreProperties>
</file>