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424" r:id="rId2"/>
    <p:sldId id="425" r:id="rId3"/>
    <p:sldId id="426" r:id="rId4"/>
    <p:sldId id="428" r:id="rId5"/>
    <p:sldId id="429" r:id="rId6"/>
    <p:sldId id="430" r:id="rId7"/>
    <p:sldId id="440" r:id="rId8"/>
    <p:sldId id="441" r:id="rId9"/>
    <p:sldId id="442" r:id="rId10"/>
    <p:sldId id="443" r:id="rId11"/>
    <p:sldId id="46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E0"/>
    <a:srgbClr val="FFFF99"/>
    <a:srgbClr val="006600"/>
    <a:srgbClr val="993366"/>
    <a:srgbClr val="99FF66"/>
    <a:srgbClr val="FF3399"/>
    <a:srgbClr val="CCCCFF"/>
    <a:srgbClr val="F0C2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0" autoAdjust="0"/>
    <p:restoredTop sz="86333" autoAdjust="0"/>
  </p:normalViewPr>
  <p:slideViewPr>
    <p:cSldViewPr>
      <p:cViewPr varScale="1">
        <p:scale>
          <a:sx n="62" d="100"/>
          <a:sy n="62" d="100"/>
        </p:scale>
        <p:origin x="17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 dirty="0">
              <a:latin typeface="VNI-Book" pitchFamily="2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endParaRPr lang="en-US" dirty="0">
              <a:latin typeface="VNI-Book" pitchFamily="2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 dirty="0">
              <a:latin typeface="VNI-Book" pitchFamily="2" charset="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40EBF590-A542-44D4-B6EF-A282966BC341}" type="slidenum">
              <a:rPr lang="en-US">
                <a:latin typeface="VNI-Book" pitchFamily="2" charset="0"/>
              </a:rPr>
              <a:pPr/>
              <a:t>‹#›</a:t>
            </a:fld>
            <a:endParaRPr lang="en-US" dirty="0">
              <a:latin typeface="VNI-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45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VNI-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VNI-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VNI-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VNI-Book" pitchFamily="2" charset="0"/>
              </a:defRPr>
            </a:lvl1pPr>
          </a:lstStyle>
          <a:p>
            <a:fld id="{A4D41B44-129B-404E-B112-70E5B5249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7D9AD89-9AC7-40E5-96DC-D1354589C005}" type="datetime1">
              <a:rPr lang="en-US" smtClean="0"/>
              <a:t>12/8/2015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517BB0-B8B3-4A2A-A986-194166FAD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6AFD-C666-43CE-9851-8EAE91050A27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266-74F9-406F-9699-5601C7B3CC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8A06-3377-4C36-AA31-72DE37706C17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8656-F760-4516-9A30-BE11D182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0BF409-3956-4196-BC98-EE95312FFEFC}" type="datetime1">
              <a:rPr lang="en-US" smtClean="0"/>
              <a:t>12/8/2015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570A81-61FC-4C53-9A9D-8F4A8110B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6E1CD2-E6E7-4E70-9BE5-46B4B03B8B3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A3B0C94-2B22-4FD6-B80E-583996AE9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082-6B74-4A14-9669-F4D15555CBBB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8370-3CD3-4F17-A17A-9B5622879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BD5E-4214-41F7-B548-3F20DEB2A494}" type="datetime1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3B1B-9312-4984-A6C7-3A3F85024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C4A841-1312-40BA-9822-3A005E7056AF}" type="datetime1">
              <a:rPr lang="en-US" smtClean="0"/>
              <a:t>12/8/2015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582CB3-41FE-4E76-9248-57044E5F1F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9CE-76AA-4989-A9DC-B30D64E65557}" type="datetime1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BD85-3247-49AE-81FD-475E8FB25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A334BB-209D-46CE-9D25-7D09E2F657AE}" type="datetime1">
              <a:rPr lang="en-US" smtClean="0"/>
              <a:t>12/8/2015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F40253-9F2F-4385-AF7C-950CBE9439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01F476-0BC9-4F3E-A98E-E83E2C7ECDFA}" type="datetime1">
              <a:rPr lang="en-US" smtClean="0"/>
              <a:t>12/8/2015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0D89D0-EFBC-4EC6-972A-D51CEFE75D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293A5B-40D7-42DD-8EF4-827B25361B97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Trần Hạnh Nhi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8F4613-B1B9-4491-A5D6-9C6142D197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CÁC CHIẾN LƯỢC ĐIỀU PHỐI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FIFO (FCFS)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Xoay vòng (Round Robin)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Theo độ ưu tiên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Công việc ngắn nhất (SJF)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Nhiều mức độ ưu tiên</a:t>
            </a:r>
          </a:p>
          <a:p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980F16-390D-4BAA-8E83-ED882A10499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Minh họa SJF (nhiều chu kỳ CPU)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7B70-F849-4C01-9644-190390C667FB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294915" name="Group 3"/>
          <p:cNvGraphicFramePr>
            <a:graphicFrameLocks noGrp="1"/>
          </p:cNvGraphicFramePr>
          <p:nvPr>
            <p:ph sz="quarter" idx="1"/>
          </p:nvPr>
        </p:nvGraphicFramePr>
        <p:xfrm>
          <a:off x="396875" y="1219200"/>
          <a:ext cx="8031163" cy="2136141"/>
        </p:xfrm>
        <a:graphic>
          <a:graphicData uri="http://schemas.openxmlformats.org/drawingml/2006/table">
            <a:tbl>
              <a:tblPr/>
              <a:tblGrid>
                <a:gridCol w="685800"/>
                <a:gridCol w="1119188"/>
                <a:gridCol w="1379537"/>
                <a:gridCol w="914400"/>
                <a:gridCol w="914400"/>
                <a:gridCol w="1158875"/>
                <a:gridCol w="928688"/>
                <a:gridCol w="930275"/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CPU2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4962" name="Rectangle 50"/>
          <p:cNvSpPr>
            <a:spLocks noChangeArrowheads="1"/>
          </p:cNvSpPr>
          <p:nvPr/>
        </p:nvSpPr>
        <p:spPr bwMode="auto">
          <a:xfrm>
            <a:off x="990600" y="3792538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63" name="Rectangle 51"/>
          <p:cNvSpPr>
            <a:spLocks noChangeArrowheads="1"/>
          </p:cNvSpPr>
          <p:nvPr/>
        </p:nvSpPr>
        <p:spPr bwMode="auto">
          <a:xfrm>
            <a:off x="2971800" y="3792538"/>
            <a:ext cx="91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64" name="Rectangle 52"/>
          <p:cNvSpPr>
            <a:spLocks noChangeArrowheads="1"/>
          </p:cNvSpPr>
          <p:nvPr/>
        </p:nvSpPr>
        <p:spPr bwMode="auto">
          <a:xfrm>
            <a:off x="3886200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65" name="Text Box 53"/>
          <p:cNvSpPr txBox="1">
            <a:spLocks noChangeArrowheads="1"/>
          </p:cNvSpPr>
          <p:nvPr/>
        </p:nvSpPr>
        <p:spPr bwMode="auto">
          <a:xfrm>
            <a:off x="809625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7700963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67" name="Rectangle 55"/>
          <p:cNvSpPr>
            <a:spLocks noChangeArrowheads="1"/>
          </p:cNvSpPr>
          <p:nvPr/>
        </p:nvSpPr>
        <p:spPr bwMode="auto">
          <a:xfrm>
            <a:off x="1524000" y="37925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68" name="Text Box 56"/>
          <p:cNvSpPr txBox="1">
            <a:spLocks noChangeArrowheads="1"/>
          </p:cNvSpPr>
          <p:nvPr/>
        </p:nvSpPr>
        <p:spPr bwMode="auto">
          <a:xfrm>
            <a:off x="2800350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4969" name="Text Box 57"/>
          <p:cNvSpPr txBox="1">
            <a:spLocks noChangeArrowheads="1"/>
          </p:cNvSpPr>
          <p:nvPr/>
        </p:nvSpPr>
        <p:spPr bwMode="auto">
          <a:xfrm>
            <a:off x="1295400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</a:t>
            </a:r>
          </a:p>
        </p:txBody>
      </p:sp>
      <p:sp>
        <p:nvSpPr>
          <p:cNvPr id="294970" name="Text Box 58"/>
          <p:cNvSpPr txBox="1">
            <a:spLocks noChangeArrowheads="1"/>
          </p:cNvSpPr>
          <p:nvPr/>
        </p:nvSpPr>
        <p:spPr bwMode="auto">
          <a:xfrm>
            <a:off x="37147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4971" name="Rectangle 59"/>
          <p:cNvSpPr>
            <a:spLocks noChangeArrowheads="1"/>
          </p:cNvSpPr>
          <p:nvPr/>
        </p:nvSpPr>
        <p:spPr bwMode="auto">
          <a:xfrm>
            <a:off x="1981200" y="3792538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2" name="Text Box 60"/>
          <p:cNvSpPr txBox="1">
            <a:spLocks noChangeArrowheads="1"/>
          </p:cNvSpPr>
          <p:nvPr/>
        </p:nvSpPr>
        <p:spPr bwMode="auto">
          <a:xfrm>
            <a:off x="1828800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73" name="Text Box 61"/>
          <p:cNvSpPr txBox="1">
            <a:spLocks noChangeArrowheads="1"/>
          </p:cNvSpPr>
          <p:nvPr/>
        </p:nvSpPr>
        <p:spPr bwMode="auto">
          <a:xfrm>
            <a:off x="219075" y="374015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CPU</a:t>
            </a:r>
          </a:p>
        </p:txBody>
      </p:sp>
      <p:sp>
        <p:nvSpPr>
          <p:cNvPr id="294974" name="Rectangle 62"/>
          <p:cNvSpPr>
            <a:spLocks noChangeArrowheads="1"/>
          </p:cNvSpPr>
          <p:nvPr/>
        </p:nvSpPr>
        <p:spPr bwMode="auto">
          <a:xfrm>
            <a:off x="4697413" y="4824413"/>
            <a:ext cx="1617662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5" name="Rectangle 63"/>
          <p:cNvSpPr>
            <a:spLocks noChangeArrowheads="1"/>
          </p:cNvSpPr>
          <p:nvPr/>
        </p:nvSpPr>
        <p:spPr bwMode="auto">
          <a:xfrm>
            <a:off x="6315075" y="4824413"/>
            <a:ext cx="132715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76" name="Text Box 64"/>
          <p:cNvSpPr txBox="1">
            <a:spLocks noChangeArrowheads="1"/>
          </p:cNvSpPr>
          <p:nvPr/>
        </p:nvSpPr>
        <p:spPr bwMode="auto">
          <a:xfrm>
            <a:off x="4505325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7" name="Text Box 65"/>
          <p:cNvSpPr txBox="1">
            <a:spLocks noChangeArrowheads="1"/>
          </p:cNvSpPr>
          <p:nvPr/>
        </p:nvSpPr>
        <p:spPr bwMode="auto">
          <a:xfrm>
            <a:off x="7429500" y="5295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78" name="Text Box 66"/>
          <p:cNvSpPr txBox="1">
            <a:spLocks noChangeArrowheads="1"/>
          </p:cNvSpPr>
          <p:nvPr/>
        </p:nvSpPr>
        <p:spPr bwMode="auto">
          <a:xfrm>
            <a:off x="4454525" y="5295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6088063" y="5295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80" name="Rectangle 68"/>
          <p:cNvSpPr>
            <a:spLocks noChangeArrowheads="1"/>
          </p:cNvSpPr>
          <p:nvPr/>
        </p:nvSpPr>
        <p:spPr bwMode="auto">
          <a:xfrm>
            <a:off x="1992313" y="4824413"/>
            <a:ext cx="270510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81" name="Text Box 69"/>
          <p:cNvSpPr txBox="1">
            <a:spLocks noChangeArrowheads="1"/>
          </p:cNvSpPr>
          <p:nvPr/>
        </p:nvSpPr>
        <p:spPr bwMode="auto">
          <a:xfrm>
            <a:off x="1838325" y="52959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82" name="Text Box 70"/>
          <p:cNvSpPr txBox="1">
            <a:spLocks noChangeArrowheads="1"/>
          </p:cNvSpPr>
          <p:nvPr/>
        </p:nvSpPr>
        <p:spPr bwMode="auto">
          <a:xfrm>
            <a:off x="327025" y="481965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rgbClr val="800080"/>
                </a:solidFill>
                <a:latin typeface="Comic Sans MS" pitchFamily="66" charset="0"/>
              </a:rPr>
              <a:t>R1</a:t>
            </a:r>
          </a:p>
        </p:txBody>
      </p:sp>
      <p:sp>
        <p:nvSpPr>
          <p:cNvPr id="294983" name="Rectangle 71"/>
          <p:cNvSpPr>
            <a:spLocks noChangeArrowheads="1"/>
          </p:cNvSpPr>
          <p:nvPr/>
        </p:nvSpPr>
        <p:spPr bwMode="auto">
          <a:xfrm>
            <a:off x="7172325" y="5822950"/>
            <a:ext cx="588963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84" name="Rectangle 72"/>
          <p:cNvSpPr>
            <a:spLocks noChangeArrowheads="1"/>
          </p:cNvSpPr>
          <p:nvPr/>
        </p:nvSpPr>
        <p:spPr bwMode="auto">
          <a:xfrm>
            <a:off x="8237538" y="5822950"/>
            <a:ext cx="652462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85" name="Text Box 73"/>
          <p:cNvSpPr txBox="1">
            <a:spLocks noChangeArrowheads="1"/>
          </p:cNvSpPr>
          <p:nvPr/>
        </p:nvSpPr>
        <p:spPr bwMode="auto">
          <a:xfrm>
            <a:off x="86804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7747000" y="5822950"/>
            <a:ext cx="484188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87" name="Text Box 75"/>
          <p:cNvSpPr txBox="1">
            <a:spLocks noChangeArrowheads="1"/>
          </p:cNvSpPr>
          <p:nvPr/>
        </p:nvSpPr>
        <p:spPr bwMode="auto">
          <a:xfrm>
            <a:off x="7573963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88" name="Text Box 76"/>
          <p:cNvSpPr txBox="1">
            <a:spLocks noChangeArrowheads="1"/>
          </p:cNvSpPr>
          <p:nvPr/>
        </p:nvSpPr>
        <p:spPr bwMode="auto">
          <a:xfrm>
            <a:off x="6899275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89" name="Text Box 77"/>
          <p:cNvSpPr txBox="1">
            <a:spLocks noChangeArrowheads="1"/>
          </p:cNvSpPr>
          <p:nvPr/>
        </p:nvSpPr>
        <p:spPr bwMode="auto">
          <a:xfrm>
            <a:off x="81216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90" name="Text Box 78"/>
          <p:cNvSpPr txBox="1">
            <a:spLocks noChangeArrowheads="1"/>
          </p:cNvSpPr>
          <p:nvPr/>
        </p:nvSpPr>
        <p:spPr bwMode="auto">
          <a:xfrm>
            <a:off x="350838" y="580072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R2</a:t>
            </a:r>
          </a:p>
        </p:txBody>
      </p:sp>
      <p:sp>
        <p:nvSpPr>
          <p:cNvPr id="294991" name="Rectangle 79"/>
          <p:cNvSpPr>
            <a:spLocks noChangeArrowheads="1"/>
          </p:cNvSpPr>
          <p:nvPr/>
        </p:nvSpPr>
        <p:spPr bwMode="auto">
          <a:xfrm>
            <a:off x="46847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92" name="Text Box 80"/>
          <p:cNvSpPr txBox="1">
            <a:spLocks noChangeArrowheads="1"/>
          </p:cNvSpPr>
          <p:nvPr/>
        </p:nvSpPr>
        <p:spPr bwMode="auto">
          <a:xfrm>
            <a:off x="52768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94993" name="Rectangle 81"/>
          <p:cNvSpPr>
            <a:spLocks noChangeArrowheads="1"/>
          </p:cNvSpPr>
          <p:nvPr/>
        </p:nvSpPr>
        <p:spPr bwMode="auto">
          <a:xfrm>
            <a:off x="54848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94" name="Text Box 82"/>
          <p:cNvSpPr txBox="1">
            <a:spLocks noChangeArrowheads="1"/>
          </p:cNvSpPr>
          <p:nvPr/>
        </p:nvSpPr>
        <p:spPr bwMode="auto">
          <a:xfrm>
            <a:off x="60769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95" name="Rectangle 83"/>
          <p:cNvSpPr>
            <a:spLocks noChangeArrowheads="1"/>
          </p:cNvSpPr>
          <p:nvPr/>
        </p:nvSpPr>
        <p:spPr bwMode="auto">
          <a:xfrm>
            <a:off x="62849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96" name="Text Box 84"/>
          <p:cNvSpPr txBox="1">
            <a:spLocks noChangeArrowheads="1"/>
          </p:cNvSpPr>
          <p:nvPr/>
        </p:nvSpPr>
        <p:spPr bwMode="auto">
          <a:xfrm>
            <a:off x="68770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97" name="Rectangle 85"/>
          <p:cNvSpPr>
            <a:spLocks noChangeArrowheads="1"/>
          </p:cNvSpPr>
          <p:nvPr/>
        </p:nvSpPr>
        <p:spPr bwMode="auto">
          <a:xfrm>
            <a:off x="70977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9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62" grpId="0" animBg="1"/>
      <p:bldP spid="294963" grpId="0" animBg="1"/>
      <p:bldP spid="294964" grpId="0" animBg="1"/>
      <p:bldP spid="294965" grpId="0"/>
      <p:bldP spid="294966" grpId="0"/>
      <p:bldP spid="294967" grpId="0" animBg="1"/>
      <p:bldP spid="294968" grpId="0"/>
      <p:bldP spid="294969" grpId="0"/>
      <p:bldP spid="294970" grpId="0"/>
      <p:bldP spid="294971" grpId="0" animBg="1"/>
      <p:bldP spid="294972" grpId="0"/>
      <p:bldP spid="294973" grpId="0"/>
      <p:bldP spid="294974" grpId="0" animBg="1"/>
      <p:bldP spid="294975" grpId="0" animBg="1"/>
      <p:bldP spid="294976" grpId="0"/>
      <p:bldP spid="294977" grpId="0"/>
      <p:bldP spid="294978" grpId="0"/>
      <p:bldP spid="294979" grpId="0"/>
      <p:bldP spid="294980" grpId="0" animBg="1"/>
      <p:bldP spid="294981" grpId="0"/>
      <p:bldP spid="294982" grpId="0"/>
      <p:bldP spid="294983" grpId="0" animBg="1"/>
      <p:bldP spid="294984" grpId="0" animBg="1"/>
      <p:bldP spid="294985" grpId="0"/>
      <p:bldP spid="294986" grpId="0" animBg="1"/>
      <p:bldP spid="294987" grpId="0"/>
      <p:bldP spid="294988" grpId="0"/>
      <p:bldP spid="294989" grpId="0"/>
      <p:bldP spid="294990" grpId="0"/>
      <p:bldP spid="294991" grpId="0" animBg="1"/>
      <p:bldP spid="294992" grpId="0"/>
      <p:bldP spid="294993" grpId="0" animBg="1"/>
      <p:bldP spid="294994" grpId="0"/>
      <p:bldP spid="294995" grpId="0" animBg="1"/>
      <p:bldP spid="294996" grpId="0"/>
      <p:bldP spid="2949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38982"/>
              </p:ext>
            </p:extLst>
          </p:nvPr>
        </p:nvGraphicFramePr>
        <p:xfrm>
          <a:off x="228600" y="1828800"/>
          <a:ext cx="8686800" cy="4376736"/>
        </p:xfrm>
        <a:graphic>
          <a:graphicData uri="http://schemas.openxmlformats.org/drawingml/2006/table">
            <a:tbl>
              <a:tblPr/>
              <a:tblGrid>
                <a:gridCol w="1117600"/>
                <a:gridCol w="1501775"/>
                <a:gridCol w="1139825"/>
                <a:gridCol w="947738"/>
                <a:gridCol w="946150"/>
                <a:gridCol w="1052512"/>
                <a:gridCol w="990600"/>
                <a:gridCol w="990600"/>
              </a:tblGrid>
              <a:tr h="6102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 trình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 điểm vào Ready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 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9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 gian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bị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 gian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bị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02" name="Text Box 62"/>
          <p:cNvSpPr txBox="1">
            <a:spLocks noChangeArrowheads="1"/>
          </p:cNvSpPr>
          <p:nvPr/>
        </p:nvSpPr>
        <p:spPr bwMode="auto">
          <a:xfrm>
            <a:off x="381000" y="60325"/>
            <a:ext cx="77184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800" b="1" dirty="0" err="1">
                <a:latin typeface="Times New Roman" pitchFamily="18" charset="0"/>
              </a:rPr>
              <a:t>Bài</a:t>
            </a:r>
            <a:r>
              <a:rPr lang="en-US" sz="3800" b="1" dirty="0">
                <a:latin typeface="Times New Roman" pitchFamily="18" charset="0"/>
              </a:rPr>
              <a:t> </a:t>
            </a:r>
            <a:r>
              <a:rPr lang="en-US" sz="3800" b="1" dirty="0" err="1">
                <a:latin typeface="Times New Roman" pitchFamily="18" charset="0"/>
              </a:rPr>
              <a:t>tập</a:t>
            </a:r>
            <a:r>
              <a:rPr lang="en-US" sz="3800" b="1" dirty="0">
                <a:latin typeface="Times New Roman" pitchFamily="18" charset="0"/>
              </a:rPr>
              <a:t>: </a:t>
            </a:r>
            <a:r>
              <a:rPr lang="en-US" sz="3800" b="1" dirty="0" err="1">
                <a:latin typeface="Times New Roman" pitchFamily="18" charset="0"/>
              </a:rPr>
              <a:t>Hãy</a:t>
            </a:r>
            <a:r>
              <a:rPr lang="en-US" sz="3800" b="1" dirty="0">
                <a:latin typeface="Times New Roman" pitchFamily="18" charset="0"/>
              </a:rPr>
              <a:t> </a:t>
            </a:r>
            <a:r>
              <a:rPr lang="en-US" sz="3800" b="1" dirty="0" err="1">
                <a:latin typeface="Times New Roman" pitchFamily="18" charset="0"/>
              </a:rPr>
              <a:t>điều</a:t>
            </a:r>
            <a:r>
              <a:rPr lang="en-US" sz="3800" b="1" dirty="0">
                <a:latin typeface="Times New Roman" pitchFamily="18" charset="0"/>
              </a:rPr>
              <a:t> </a:t>
            </a:r>
            <a:r>
              <a:rPr lang="en-US" sz="3800" b="1" dirty="0" err="1">
                <a:latin typeface="Times New Roman" pitchFamily="18" charset="0"/>
              </a:rPr>
              <a:t>phối</a:t>
            </a:r>
            <a:endParaRPr lang="en-US" sz="3800" b="1" dirty="0">
              <a:latin typeface="Times New Roman" pitchFamily="18" charset="0"/>
            </a:endParaRPr>
          </a:p>
          <a:p>
            <a:r>
              <a:rPr lang="en-US" sz="3200" dirty="0">
                <a:latin typeface="Arial" charset="0"/>
              </a:rPr>
              <a:t>CPU: SJF </a:t>
            </a:r>
            <a:r>
              <a:rPr lang="en-US" sz="3200" dirty="0" err="1">
                <a:latin typeface="Arial" charset="0"/>
              </a:rPr>
              <a:t>không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độc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quyền</a:t>
            </a:r>
            <a:r>
              <a:rPr lang="en-US" sz="3200" dirty="0">
                <a:latin typeface="Arial" charset="0"/>
              </a:rPr>
              <a:t>. R1,R2: FIFO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70A81-61FC-4C53-9A9D-8F4A8110B4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/>
              <a:t>FCFS (First comes first served)</a:t>
            </a:r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B25-D0D0-4D9A-AE71-E9C67854214C}" type="slidenum">
              <a:rPr lang="en-US"/>
              <a:pPr/>
              <a:t>2</a:t>
            </a:fld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57800" y="2743200"/>
            <a:ext cx="3733800" cy="18907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VNI-Helve" pitchFamily="2" charset="0"/>
              </a:rPr>
              <a:t>Tieán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trình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vaøo</a:t>
            </a:r>
            <a:r>
              <a:rPr lang="en-US" dirty="0">
                <a:latin typeface="VNI-Helve" pitchFamily="2" charset="0"/>
              </a:rPr>
              <a:t> RL </a:t>
            </a:r>
            <a:r>
              <a:rPr lang="en-US" dirty="0" err="1">
                <a:latin typeface="VNI-Helve" pitchFamily="2" charset="0"/>
              </a:rPr>
              <a:t>laâu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nhaát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ñöôïc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choïn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tröôùc</a:t>
            </a:r>
            <a:endParaRPr lang="en-US" dirty="0">
              <a:latin typeface="VNI-Helve" pitchFamily="2" charset="0"/>
            </a:endParaRPr>
          </a:p>
          <a:p>
            <a:r>
              <a:rPr lang="en-US" dirty="0">
                <a:latin typeface="VNI-Helve" pitchFamily="2" charset="0"/>
              </a:rPr>
              <a:t>Theo </a:t>
            </a:r>
            <a:r>
              <a:rPr lang="en-US" dirty="0" err="1">
                <a:latin typeface="VNI-Helve" pitchFamily="2" charset="0"/>
              </a:rPr>
              <a:t>thứ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tự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vaøo</a:t>
            </a:r>
            <a:r>
              <a:rPr lang="en-US" dirty="0">
                <a:latin typeface="VNI-Helve" pitchFamily="2" charset="0"/>
              </a:rPr>
              <a:t> RL</a:t>
            </a:r>
          </a:p>
          <a:p>
            <a:r>
              <a:rPr lang="en-US" dirty="0" err="1">
                <a:latin typeface="VNI-Helve" pitchFamily="2" charset="0"/>
              </a:rPr>
              <a:t>Độc</a:t>
            </a:r>
            <a:r>
              <a:rPr lang="en-US" dirty="0">
                <a:latin typeface="VNI-Helve" pitchFamily="2" charset="0"/>
              </a:rPr>
              <a:t> </a:t>
            </a:r>
            <a:r>
              <a:rPr lang="en-US" dirty="0" err="1">
                <a:latin typeface="VNI-Helve" pitchFamily="2" charset="0"/>
              </a:rPr>
              <a:t>quyền</a:t>
            </a:r>
            <a:endParaRPr lang="en-US" dirty="0">
              <a:latin typeface="VNI-Helve" pitchFamily="2" charset="0"/>
            </a:endParaRPr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>
            <a:off x="4572000" y="27432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3622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3048000" y="2743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600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838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6489" name="Group 9"/>
          <p:cNvGrpSpPr>
            <a:grpSpLocks/>
          </p:cNvGrpSpPr>
          <p:nvPr/>
        </p:nvGrpSpPr>
        <p:grpSpPr bwMode="auto">
          <a:xfrm>
            <a:off x="685800" y="2057400"/>
            <a:ext cx="3886200" cy="990600"/>
            <a:chOff x="432" y="1296"/>
            <a:chExt cx="2448" cy="624"/>
          </a:xfrm>
        </p:grpSpPr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1" name="Line 1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2" name="AutoShape 1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3" name="Text Box 1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494" name="Group 14"/>
          <p:cNvGrpSpPr>
            <a:grpSpLocks/>
          </p:cNvGrpSpPr>
          <p:nvPr/>
        </p:nvGrpSpPr>
        <p:grpSpPr bwMode="auto">
          <a:xfrm>
            <a:off x="685800" y="3276600"/>
            <a:ext cx="4267200" cy="990600"/>
            <a:chOff x="432" y="2064"/>
            <a:chExt cx="2688" cy="624"/>
          </a:xfrm>
        </p:grpSpPr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432" y="23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>
              <a:off x="432" y="26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7" name="AutoShape 17"/>
            <p:cNvSpPr>
              <a:spLocks noChangeArrowheads="1"/>
            </p:cNvSpPr>
            <p:nvPr/>
          </p:nvSpPr>
          <p:spPr bwMode="auto">
            <a:xfrm>
              <a:off x="2160" y="2304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8" name="Rectangle 18"/>
            <p:cNvSpPr>
              <a:spLocks noChangeArrowheads="1"/>
            </p:cNvSpPr>
            <p:nvPr/>
          </p:nvSpPr>
          <p:spPr bwMode="auto">
            <a:xfrm>
              <a:off x="1488" y="2352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92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88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1" name="Rectangle 21"/>
            <p:cNvSpPr>
              <a:spLocks noChangeArrowheads="1"/>
            </p:cNvSpPr>
            <p:nvPr/>
          </p:nvSpPr>
          <p:spPr bwMode="auto">
            <a:xfrm>
              <a:off x="1008" y="2352"/>
              <a:ext cx="432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528" y="2064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685800" y="4495800"/>
            <a:ext cx="4267200" cy="990600"/>
            <a:chOff x="432" y="2832"/>
            <a:chExt cx="2688" cy="624"/>
          </a:xfrm>
        </p:grpSpPr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432" y="307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432" y="345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6" name="AutoShape 26"/>
            <p:cNvSpPr>
              <a:spLocks noChangeArrowheads="1"/>
            </p:cNvSpPr>
            <p:nvPr/>
          </p:nvSpPr>
          <p:spPr bwMode="auto">
            <a:xfrm>
              <a:off x="2160" y="3072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507" name="Rectangle 27"/>
            <p:cNvSpPr>
              <a:spLocks noChangeArrowheads="1"/>
            </p:cNvSpPr>
            <p:nvPr/>
          </p:nvSpPr>
          <p:spPr bwMode="auto">
            <a:xfrm>
              <a:off x="1488" y="312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9" name="Line 29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10" name="Text Box 30"/>
            <p:cNvSpPr txBox="1">
              <a:spLocks noChangeArrowheads="1"/>
            </p:cNvSpPr>
            <p:nvPr/>
          </p:nvSpPr>
          <p:spPr bwMode="auto">
            <a:xfrm>
              <a:off x="528" y="2832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  <p:bldP spid="276484" grpId="0" animBg="1"/>
      <p:bldP spid="276485" grpId="0" animBg="1" autoUpdateAnimBg="0"/>
      <p:bldP spid="276486" grpId="0" animBg="1"/>
      <p:bldP spid="276487" grpId="0" animBg="1" autoUpdateAnimBg="0"/>
      <p:bldP spid="27648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Minh họa fcfs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E77-D6D2-4DE4-A16E-AE09D36B2EA3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535" name="Group 31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187450" y="52419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0: </a:t>
            </a:r>
            <a:r>
              <a:rPr lang="en-US" b="1" dirty="0">
                <a:latin typeface="Courier New" pitchFamily="49" charset="0"/>
              </a:rPr>
              <a:t>P1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P1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0" name="Text Box 26"/>
          <p:cNvSpPr txBox="1">
            <a:spLocks noChangeArrowheads="1"/>
          </p:cNvSpPr>
          <p:nvPr/>
        </p:nvSpPr>
        <p:spPr bwMode="auto">
          <a:xfrm>
            <a:off x="1187450" y="58515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1: </a:t>
            </a:r>
            <a:r>
              <a:rPr lang="en-US" b="1" dirty="0">
                <a:latin typeface="Courier New" pitchFamily="49" charset="0"/>
              </a:rPr>
              <a:t>P2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1" name="Text Box 27"/>
          <p:cNvSpPr txBox="1">
            <a:spLocks noChangeArrowheads="1"/>
          </p:cNvSpPr>
          <p:nvPr/>
        </p:nvSpPr>
        <p:spPr bwMode="auto">
          <a:xfrm>
            <a:off x="1187450" y="61563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2: </a:t>
            </a:r>
            <a:r>
              <a:rPr lang="en-US" b="1" dirty="0">
                <a:latin typeface="Courier New" pitchFamily="49" charset="0"/>
              </a:rPr>
              <a:t>P3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2" name="Text Box 28"/>
          <p:cNvSpPr txBox="1">
            <a:spLocks noChangeArrowheads="1"/>
          </p:cNvSpPr>
          <p:nvPr/>
        </p:nvSpPr>
        <p:spPr bwMode="auto">
          <a:xfrm>
            <a:off x="4710113" y="5226050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24: </a:t>
            </a:r>
            <a:r>
              <a:rPr lang="en-US" b="1" dirty="0">
                <a:latin typeface="Courier New" pitchFamily="49" charset="0"/>
              </a:rPr>
              <a:t>P1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P2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3" name="Text Box 29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(23+25)/3 = 16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77534" name="Text Box 30"/>
          <p:cNvSpPr txBox="1">
            <a:spLocks noChangeArrowheads="1"/>
          </p:cNvSpPr>
          <p:nvPr/>
        </p:nvSpPr>
        <p:spPr bwMode="auto">
          <a:xfrm>
            <a:off x="4724400" y="58515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27: </a:t>
            </a:r>
            <a:r>
              <a:rPr lang="en-US" b="1" dirty="0">
                <a:latin typeface="Courier New" pitchFamily="49" charset="0"/>
              </a:rPr>
              <a:t>P2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P3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57" name="Rectangle 53"/>
          <p:cNvSpPr>
            <a:spLocks noChangeArrowheads="1"/>
          </p:cNvSpPr>
          <p:nvPr/>
        </p:nvSpPr>
        <p:spPr bwMode="auto">
          <a:xfrm>
            <a:off x="990600" y="4129088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77558" name="Rectangle 54"/>
          <p:cNvSpPr>
            <a:spLocks noChangeArrowheads="1"/>
          </p:cNvSpPr>
          <p:nvPr/>
        </p:nvSpPr>
        <p:spPr bwMode="auto">
          <a:xfrm>
            <a:off x="6629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77559" name="Rectangle 55"/>
          <p:cNvSpPr>
            <a:spLocks noChangeArrowheads="1"/>
          </p:cNvSpPr>
          <p:nvPr/>
        </p:nvSpPr>
        <p:spPr bwMode="auto">
          <a:xfrm>
            <a:off x="7391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838200" y="45958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6477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77562" name="Text Box 58"/>
          <p:cNvSpPr txBox="1">
            <a:spLocks noChangeArrowheads="1"/>
          </p:cNvSpPr>
          <p:nvPr/>
        </p:nvSpPr>
        <p:spPr bwMode="auto">
          <a:xfrm>
            <a:off x="7239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27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7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0"/>
      <p:bldP spid="277530" grpId="0"/>
      <p:bldP spid="277531" grpId="0"/>
      <p:bldP spid="277532" grpId="0"/>
      <p:bldP spid="277533" grpId="0"/>
      <p:bldP spid="277534" grpId="0"/>
      <p:bldP spid="277557" grpId="0" animBg="1"/>
      <p:bldP spid="277558" grpId="0" animBg="1"/>
      <p:bldP spid="277559" grpId="0" animBg="1"/>
      <p:bldP spid="277560" grpId="0"/>
      <p:bldP spid="277561" grpId="0"/>
      <p:bldP spid="2775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F9C7-B83F-49DF-AB7D-EC85BAA086FD}" type="slidenum">
              <a:rPr lang="en-US"/>
              <a:pPr/>
              <a:t>4</a:t>
            </a:fld>
            <a:endParaRPr lang="en-US"/>
          </a:p>
        </p:txBody>
      </p:sp>
      <p:sp>
        <p:nvSpPr>
          <p:cNvPr id="279555" name="Line 3"/>
          <p:cNvSpPr>
            <a:spLocks noChangeShapeType="1"/>
          </p:cNvSpPr>
          <p:nvPr/>
        </p:nvSpPr>
        <p:spPr bwMode="auto">
          <a:xfrm>
            <a:off x="4422775" y="34893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2212975" y="32607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2898775" y="34893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450975" y="3260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688975" y="3260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9560" name="Group 8"/>
          <p:cNvGrpSpPr>
            <a:grpSpLocks/>
          </p:cNvGrpSpPr>
          <p:nvPr/>
        </p:nvGrpSpPr>
        <p:grpSpPr bwMode="auto">
          <a:xfrm>
            <a:off x="536575" y="2803525"/>
            <a:ext cx="3886200" cy="990600"/>
            <a:chOff x="432" y="1296"/>
            <a:chExt cx="2448" cy="624"/>
          </a:xfrm>
        </p:grpSpPr>
        <p:sp>
          <p:nvSpPr>
            <p:cNvPr id="279561" name="Line 9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2" name="Line 10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3" name="AutoShape 11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64" name="Text Box 12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4991100" y="3249613"/>
            <a:ext cx="359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 chỉ chiếm CPU 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</a:t>
            </a: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307975" y="46323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2212975" y="44037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>
            <a:off x="2898775" y="46323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50975" y="4403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688975" y="4403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grpSp>
        <p:nvGrpSpPr>
          <p:cNvPr id="279571" name="Group 19"/>
          <p:cNvGrpSpPr>
            <a:grpSpLocks/>
          </p:cNvGrpSpPr>
          <p:nvPr/>
        </p:nvGrpSpPr>
        <p:grpSpPr bwMode="auto">
          <a:xfrm>
            <a:off x="536575" y="3946525"/>
            <a:ext cx="3886200" cy="990600"/>
            <a:chOff x="432" y="1296"/>
            <a:chExt cx="2448" cy="624"/>
          </a:xfrm>
        </p:grpSpPr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4" name="AutoShape 2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75" name="Text Box 2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4803775" y="43275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B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77" name="Line 25"/>
          <p:cNvSpPr>
            <a:spLocks noChangeShapeType="1"/>
          </p:cNvSpPr>
          <p:nvPr/>
        </p:nvSpPr>
        <p:spPr bwMode="auto">
          <a:xfrm>
            <a:off x="304800" y="58515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2209800" y="56229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9" name="Line 27"/>
          <p:cNvSpPr>
            <a:spLocks noChangeShapeType="1"/>
          </p:cNvSpPr>
          <p:nvPr/>
        </p:nvSpPr>
        <p:spPr bwMode="auto">
          <a:xfrm>
            <a:off x="2895600" y="58515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56229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85800" y="56229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grpSp>
        <p:nvGrpSpPr>
          <p:cNvPr id="279582" name="Group 30"/>
          <p:cNvGrpSpPr>
            <a:grpSpLocks/>
          </p:cNvGrpSpPr>
          <p:nvPr/>
        </p:nvGrpSpPr>
        <p:grpSpPr bwMode="auto">
          <a:xfrm>
            <a:off x="533400" y="5165725"/>
            <a:ext cx="3886200" cy="990600"/>
            <a:chOff x="432" y="1296"/>
            <a:chExt cx="2448" cy="624"/>
          </a:xfrm>
        </p:grpSpPr>
        <p:sp>
          <p:nvSpPr>
            <p:cNvPr id="279583" name="Line 31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4" name="Line 32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5" name="AutoShape 33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4800600" y="55467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609600" y="1371600"/>
            <a:ext cx="81454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Helve" pitchFamily="2" charset="0"/>
              </a:rPr>
              <a:t>Ñieàu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phoái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theo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nguyeân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taéc</a:t>
            </a:r>
            <a:r>
              <a:rPr lang="en-US" sz="2400" b="1" dirty="0">
                <a:latin typeface="VNI-Helve" pitchFamily="2" charset="0"/>
              </a:rPr>
              <a:t> FCFS</a:t>
            </a:r>
          </a:p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Helve" pitchFamily="2" charset="0"/>
              </a:rPr>
              <a:t>Moãi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tieán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trình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chæ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söû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duïng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moät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löôïng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latin typeface="VNI-Helve" pitchFamily="2" charset="0"/>
              </a:rPr>
              <a:t>q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cho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moãi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laàn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söû</a:t>
            </a:r>
            <a:r>
              <a:rPr lang="en-US" sz="2400" b="1" dirty="0">
                <a:latin typeface="VNI-Helve" pitchFamily="2" charset="0"/>
              </a:rPr>
              <a:t> </a:t>
            </a:r>
            <a:r>
              <a:rPr lang="en-US" sz="2400" b="1" dirty="0" err="1">
                <a:latin typeface="VNI-Helve" pitchFamily="2" charset="0"/>
              </a:rPr>
              <a:t>duïng</a:t>
            </a:r>
            <a:r>
              <a:rPr lang="en-US" sz="2400" b="1" dirty="0">
                <a:latin typeface="VNI-Helve" pitchFamily="2" charset="0"/>
              </a:rPr>
              <a:t> CPU</a:t>
            </a:r>
          </a:p>
        </p:txBody>
      </p:sp>
      <p:sp>
        <p:nvSpPr>
          <p:cNvPr id="279589" name="AutoShape 37"/>
          <p:cNvSpPr>
            <a:spLocks noChangeArrowheads="1"/>
          </p:cNvSpPr>
          <p:nvPr/>
        </p:nvSpPr>
        <p:spPr bwMode="auto">
          <a:xfrm>
            <a:off x="5791200" y="2209800"/>
            <a:ext cx="2590800" cy="838200"/>
          </a:xfrm>
          <a:prstGeom prst="wedgeEllipseCallout">
            <a:avLst>
              <a:gd name="adj1" fmla="val -94504"/>
              <a:gd name="adj2" fmla="val 58595"/>
            </a:avLst>
          </a:prstGeom>
          <a:solidFill>
            <a:srgbClr val="99FF66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Quantum/</a:t>
            </a:r>
            <a:br>
              <a:rPr lang="en-US" b="1" dirty="0">
                <a:solidFill>
                  <a:srgbClr val="993366"/>
                </a:solidFill>
                <a:latin typeface="VNI-Book" pitchFamily="2" charset="0"/>
              </a:rPr>
            </a:br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Time slice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ROUND ROBIN (RR)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/>
      <p:bldP spid="279556" grpId="0" animBg="1" autoUpdateAnimBg="0"/>
      <p:bldP spid="279557" grpId="0" animBg="1"/>
      <p:bldP spid="279558" grpId="0" animBg="1" autoUpdateAnimBg="0"/>
      <p:bldP spid="279559" grpId="0" animBg="1" autoUpdateAnimBg="0"/>
      <p:bldP spid="279565" grpId="0" autoUpdateAnimBg="0"/>
      <p:bldP spid="279566" grpId="0" animBg="1"/>
      <p:bldP spid="279567" grpId="0" animBg="1" autoUpdateAnimBg="0"/>
      <p:bldP spid="279568" grpId="0" animBg="1"/>
      <p:bldP spid="279569" grpId="0" animBg="1" autoUpdateAnimBg="0"/>
      <p:bldP spid="279570" grpId="0" animBg="1" autoUpdateAnimBg="0"/>
      <p:bldP spid="279576" grpId="0" autoUpdateAnimBg="0"/>
      <p:bldP spid="279577" grpId="0" animBg="1"/>
      <p:bldP spid="279578" grpId="0" animBg="1" autoUpdateAnimBg="0"/>
      <p:bldP spid="279579" grpId="0" animBg="1"/>
      <p:bldP spid="279580" grpId="0" animBg="1" autoUpdateAnimBg="0"/>
      <p:bldP spid="279581" grpId="0" animBg="1" autoUpdateAnimBg="0"/>
      <p:bldP spid="279587" grpId="0" autoUpdateAnimBg="0"/>
      <p:bldP spid="27958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109F-05F0-4163-9A2D-E7F68325F81C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602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(6+3+5)/3 = 4.66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>
            <a:off x="9906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19050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26670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0627" name="Rectangle 51"/>
          <p:cNvSpPr>
            <a:spLocks noChangeArrowheads="1"/>
          </p:cNvSpPr>
          <p:nvPr/>
        </p:nvSpPr>
        <p:spPr bwMode="auto">
          <a:xfrm>
            <a:off x="34290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8" name="Rectangle 52"/>
          <p:cNvSpPr>
            <a:spLocks noChangeArrowheads="1"/>
          </p:cNvSpPr>
          <p:nvPr/>
        </p:nvSpPr>
        <p:spPr bwMode="auto">
          <a:xfrm>
            <a:off x="43434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52578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61722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0866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2" name="Text Box 56"/>
          <p:cNvSpPr txBox="1">
            <a:spLocks noChangeArrowheads="1"/>
          </p:cNvSpPr>
          <p:nvPr/>
        </p:nvSpPr>
        <p:spPr bwMode="auto">
          <a:xfrm>
            <a:off x="838200" y="4581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0633" name="Text Box 57"/>
          <p:cNvSpPr txBox="1">
            <a:spLocks noChangeArrowheads="1"/>
          </p:cNvSpPr>
          <p:nvPr/>
        </p:nvSpPr>
        <p:spPr bwMode="auto">
          <a:xfrm>
            <a:off x="1752600" y="4581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0634" name="Text Box 58"/>
          <p:cNvSpPr txBox="1">
            <a:spLocks noChangeArrowheads="1"/>
          </p:cNvSpPr>
          <p:nvPr/>
        </p:nvSpPr>
        <p:spPr bwMode="auto">
          <a:xfrm>
            <a:off x="2514600" y="4581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3276600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80636" name="Text Box 60"/>
          <p:cNvSpPr txBox="1">
            <a:spLocks noChangeArrowheads="1"/>
          </p:cNvSpPr>
          <p:nvPr/>
        </p:nvSpPr>
        <p:spPr bwMode="auto">
          <a:xfrm>
            <a:off x="41989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80637" name="Text Box 61"/>
          <p:cNvSpPr txBox="1">
            <a:spLocks noChangeArrowheads="1"/>
          </p:cNvSpPr>
          <p:nvPr/>
        </p:nvSpPr>
        <p:spPr bwMode="auto">
          <a:xfrm>
            <a:off x="50371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0638" name="Text Box 62"/>
          <p:cNvSpPr txBox="1">
            <a:spLocks noChangeArrowheads="1"/>
          </p:cNvSpPr>
          <p:nvPr/>
        </p:nvSpPr>
        <p:spPr bwMode="auto">
          <a:xfrm>
            <a:off x="59515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0639" name="Text Box 63"/>
          <p:cNvSpPr txBox="1">
            <a:spLocks noChangeArrowheads="1"/>
          </p:cNvSpPr>
          <p:nvPr/>
        </p:nvSpPr>
        <p:spPr bwMode="auto">
          <a:xfrm>
            <a:off x="68659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0640" name="Text Box 64"/>
          <p:cNvSpPr txBox="1">
            <a:spLocks noChangeArrowheads="1"/>
          </p:cNvSpPr>
          <p:nvPr/>
        </p:nvSpPr>
        <p:spPr bwMode="auto">
          <a:xfrm>
            <a:off x="77803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0641" name="Text Box 65"/>
          <p:cNvSpPr txBox="1">
            <a:spLocks noChangeArrowheads="1"/>
          </p:cNvSpPr>
          <p:nvPr/>
        </p:nvSpPr>
        <p:spPr bwMode="auto">
          <a:xfrm>
            <a:off x="977900" y="5057775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80642" name="Text Box 66"/>
          <p:cNvSpPr txBox="1">
            <a:spLocks noChangeArrowheads="1"/>
          </p:cNvSpPr>
          <p:nvPr/>
        </p:nvSpPr>
        <p:spPr bwMode="auto">
          <a:xfrm>
            <a:off x="977900" y="5434013"/>
            <a:ext cx="217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(đợi)</a:t>
            </a:r>
          </a:p>
        </p:txBody>
      </p:sp>
      <p:sp>
        <p:nvSpPr>
          <p:cNvPr id="280643" name="Text Box 67"/>
          <p:cNvSpPr txBox="1">
            <a:spLocks noChangeArrowheads="1"/>
          </p:cNvSpPr>
          <p:nvPr/>
        </p:nvSpPr>
        <p:spPr bwMode="auto">
          <a:xfrm>
            <a:off x="977900" y="5810250"/>
            <a:ext cx="2171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0:02 P3 vào (đợi)</a:t>
            </a:r>
          </a:p>
        </p:txBody>
      </p:sp>
      <p:sp>
        <p:nvSpPr>
          <p:cNvPr id="280644" name="Text Box 68"/>
          <p:cNvSpPr txBox="1">
            <a:spLocks noChangeArrowheads="1"/>
          </p:cNvSpPr>
          <p:nvPr/>
        </p:nvSpPr>
        <p:spPr bwMode="auto">
          <a:xfrm>
            <a:off x="977900" y="6186488"/>
            <a:ext cx="367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0:04 P1 hết lượt, P2 dùng CPU</a:t>
            </a:r>
          </a:p>
        </p:txBody>
      </p:sp>
      <p:sp>
        <p:nvSpPr>
          <p:cNvPr id="280645" name="Text Box 69"/>
          <p:cNvSpPr txBox="1">
            <a:spLocks noChangeArrowheads="1"/>
          </p:cNvSpPr>
          <p:nvPr/>
        </p:nvSpPr>
        <p:spPr bwMode="auto">
          <a:xfrm>
            <a:off x="5486400" y="504348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0:07 P2 dừng, P3 dùng CPU</a:t>
            </a:r>
          </a:p>
        </p:txBody>
      </p:sp>
      <p:sp>
        <p:nvSpPr>
          <p:cNvPr id="280646" name="Text Box 70"/>
          <p:cNvSpPr txBox="1">
            <a:spLocks noChangeArrowheads="1"/>
          </p:cNvSpPr>
          <p:nvPr/>
        </p:nvSpPr>
        <p:spPr bwMode="auto">
          <a:xfrm>
            <a:off x="5486400" y="53927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0:10 P3 dừng, P1 dùng CPU</a:t>
            </a:r>
          </a:p>
        </p:txBody>
      </p:sp>
      <p:sp>
        <p:nvSpPr>
          <p:cNvPr id="280647" name="Text Box 71"/>
          <p:cNvSpPr txBox="1">
            <a:spLocks noChangeArrowheads="1"/>
          </p:cNvSpPr>
          <p:nvPr/>
        </p:nvSpPr>
        <p:spPr bwMode="auto">
          <a:xfrm>
            <a:off x="5486400" y="5773738"/>
            <a:ext cx="284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0:14 P1 vẫn chiếm CPU</a:t>
            </a:r>
          </a:p>
          <a:p>
            <a:pPr eaLnBrk="0" hangingPunct="0"/>
            <a:r>
              <a:rPr lang="en-US" sz="1800" b="1">
                <a:latin typeface="Tahoma" pitchFamily="34" charset="0"/>
              </a:rPr>
              <a:t>        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smtClean="0"/>
              <a:t>MINH HỌA RR VỚI Q = 4</a:t>
            </a:r>
            <a:endParaRPr lang="en-US" sz="3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8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1" grpId="0"/>
      <p:bldP spid="280624" grpId="0" animBg="1" autoUpdateAnimBg="0"/>
      <p:bldP spid="280625" grpId="0" animBg="1" autoUpdateAnimBg="0"/>
      <p:bldP spid="280626" grpId="0" animBg="1" autoUpdateAnimBg="0"/>
      <p:bldP spid="280627" grpId="0" animBg="1" autoUpdateAnimBg="0"/>
      <p:bldP spid="280628" grpId="0" animBg="1" autoUpdateAnimBg="0"/>
      <p:bldP spid="280629" grpId="0" animBg="1" autoUpdateAnimBg="0"/>
      <p:bldP spid="280630" grpId="0" animBg="1" autoUpdateAnimBg="0"/>
      <p:bldP spid="280631" grpId="0" animBg="1" autoUpdateAnimBg="0"/>
      <p:bldP spid="280632" grpId="0" autoUpdateAnimBg="0"/>
      <p:bldP spid="280633" grpId="0" autoUpdateAnimBg="0"/>
      <p:bldP spid="280634" grpId="0" autoUpdateAnimBg="0"/>
      <p:bldP spid="280635" grpId="0" autoUpdateAnimBg="0"/>
      <p:bldP spid="280636" grpId="0" autoUpdateAnimBg="0"/>
      <p:bldP spid="280637" grpId="0" autoUpdateAnimBg="0"/>
      <p:bldP spid="280638" grpId="0" autoUpdateAnimBg="0"/>
      <p:bldP spid="280639" grpId="0" autoUpdateAnimBg="0"/>
      <p:bldP spid="280640" grpId="0" autoUpdateAnimBg="0"/>
      <p:bldP spid="280641" grpId="0" autoUpdateAnimBg="0"/>
      <p:bldP spid="280642" grpId="0" autoUpdateAnimBg="0"/>
      <p:bldP spid="280643" grpId="0" autoUpdateAnimBg="0"/>
      <p:bldP spid="280644" grpId="0" autoUpdateAnimBg="0"/>
      <p:bldP spid="280645" grpId="0" autoUpdateAnimBg="0"/>
      <p:bldP spid="280646" grpId="0" autoUpdateAnimBg="0"/>
      <p:bldP spid="2806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72AD-A9DE-4B63-8E37-72882BFC191E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281603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82700"/>
          <a:ext cx="4114800" cy="20701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990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1905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2667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34290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43434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52578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1" name="Rectangle 31"/>
          <p:cNvSpPr>
            <a:spLocks noChangeArrowheads="1"/>
          </p:cNvSpPr>
          <p:nvPr/>
        </p:nvSpPr>
        <p:spPr bwMode="auto">
          <a:xfrm>
            <a:off x="61722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2" name="Rectangle 32"/>
          <p:cNvSpPr>
            <a:spLocks noChangeArrowheads="1"/>
          </p:cNvSpPr>
          <p:nvPr/>
        </p:nvSpPr>
        <p:spPr bwMode="auto">
          <a:xfrm>
            <a:off x="7086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8382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1752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2514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8</a:t>
            </a: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3276600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11</a:t>
            </a:r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4198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81638" name="Text Box 38"/>
          <p:cNvSpPr txBox="1">
            <a:spLocks noChangeArrowheads="1"/>
          </p:cNvSpPr>
          <p:nvPr/>
        </p:nvSpPr>
        <p:spPr bwMode="auto">
          <a:xfrm>
            <a:off x="50371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1639" name="Text Box 39"/>
          <p:cNvSpPr txBox="1">
            <a:spLocks noChangeArrowheads="1"/>
          </p:cNvSpPr>
          <p:nvPr/>
        </p:nvSpPr>
        <p:spPr bwMode="auto">
          <a:xfrm>
            <a:off x="59515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6865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77803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504825" y="5037138"/>
            <a:ext cx="455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RL</a:t>
            </a:r>
          </a:p>
        </p:txBody>
      </p:sp>
      <p:sp>
        <p:nvSpPr>
          <p:cNvPr id="281643" name="Text Box 43"/>
          <p:cNvSpPr txBox="1">
            <a:spLocks noChangeArrowheads="1"/>
          </p:cNvSpPr>
          <p:nvPr/>
        </p:nvSpPr>
        <p:spPr bwMode="auto">
          <a:xfrm>
            <a:off x="965200" y="5368925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0:00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 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977900" y="5819775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0:04 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7486650" y="5367338"/>
            <a:ext cx="1381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0:8 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46" name="Oval 46"/>
          <p:cNvSpPr>
            <a:spLocks noChangeArrowheads="1"/>
          </p:cNvSpPr>
          <p:nvPr/>
        </p:nvSpPr>
        <p:spPr bwMode="auto">
          <a:xfrm>
            <a:off x="609600" y="5776913"/>
            <a:ext cx="2286000" cy="7524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1778000" y="5724525"/>
            <a:ext cx="71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5400" b="1">
                <a:solidFill>
                  <a:schemeClr val="hlink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4495800" y="1352550"/>
            <a:ext cx="4446588" cy="243143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>
                <a:latin typeface="VNI-Helve" pitchFamily="2" charset="0"/>
              </a:rPr>
              <a:t> </a:t>
            </a:r>
            <a:r>
              <a:rPr lang="en-US" sz="1900" b="1" dirty="0" err="1">
                <a:latin typeface="VNI-Helve" pitchFamily="2" charset="0"/>
              </a:rPr>
              <a:t>Tranh</a:t>
            </a:r>
            <a:r>
              <a:rPr lang="en-US" sz="1900" b="1" dirty="0">
                <a:latin typeface="VNI-Helve" pitchFamily="2" charset="0"/>
              </a:rPr>
              <a:t> </a:t>
            </a:r>
            <a:r>
              <a:rPr lang="en-US" sz="1900" b="1" dirty="0" err="1">
                <a:latin typeface="VNI-Helve" pitchFamily="2" charset="0"/>
              </a:rPr>
              <a:t>chaáp</a:t>
            </a:r>
            <a:r>
              <a:rPr lang="en-US" sz="1900" b="1" dirty="0">
                <a:latin typeface="VNI-Helve" pitchFamily="2" charset="0"/>
              </a:rPr>
              <a:t> </a:t>
            </a:r>
            <a:r>
              <a:rPr lang="en-US" sz="1900" b="1" dirty="0" err="1">
                <a:latin typeface="VNI-Helve" pitchFamily="2" charset="0"/>
              </a:rPr>
              <a:t>vò</a:t>
            </a:r>
            <a:r>
              <a:rPr lang="en-US" sz="1900" b="1" dirty="0">
                <a:latin typeface="VNI-Helve" pitchFamily="2" charset="0"/>
              </a:rPr>
              <a:t> </a:t>
            </a:r>
            <a:r>
              <a:rPr lang="en-US" sz="1900" b="1" dirty="0" err="1">
                <a:latin typeface="VNI-Helve" pitchFamily="2" charset="0"/>
              </a:rPr>
              <a:t>trí</a:t>
            </a:r>
            <a:r>
              <a:rPr lang="en-US" sz="1900" b="1" dirty="0">
                <a:latin typeface="VNI-Helve" pitchFamily="2" charset="0"/>
              </a:rPr>
              <a:t> </a:t>
            </a:r>
            <a:r>
              <a:rPr lang="en-US" sz="1900" b="1" dirty="0" err="1">
                <a:latin typeface="VNI-Helve" pitchFamily="2" charset="0"/>
              </a:rPr>
              <a:t>trong</a:t>
            </a:r>
            <a:r>
              <a:rPr lang="en-US" sz="1900" b="1" dirty="0">
                <a:latin typeface="VNI-Helve" pitchFamily="2" charset="0"/>
              </a:rPr>
              <a:t> RL : 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“Chung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thuûy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” 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VNI-Helve" pitchFamily="2" charset="0"/>
              </a:rPr>
              <a:t>P : running  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VNI-Helve" pitchFamily="2" charset="0"/>
              </a:rPr>
              <a:t>P : blocked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VNI-Helve" pitchFamily="2" charset="0"/>
              </a:rPr>
              <a:t>P: new           -&gt;ready</a:t>
            </a:r>
          </a:p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Khoâng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phaûi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luoân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luoân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coù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thöù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töï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ñieàu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Helve" pitchFamily="2" charset="0"/>
              </a:rPr>
              <a:t>phoái</a:t>
            </a:r>
            <a:r>
              <a:rPr lang="en-US" sz="1900" b="1" dirty="0">
                <a:solidFill>
                  <a:schemeClr val="hlink"/>
                </a:solidFill>
                <a:latin typeface="VNI-Helve" pitchFamily="2" charset="0"/>
              </a:rPr>
              <a:t> P1 P2 P3 P4P1 P2 P3 P4...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7486650" y="5708650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0:11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7486650" y="6049963"/>
            <a:ext cx="142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0:15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P3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7486650" y="6389688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0:18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2" name="AutoShape 52"/>
          <p:cNvSpPr>
            <a:spLocks/>
          </p:cNvSpPr>
          <p:nvPr/>
        </p:nvSpPr>
        <p:spPr bwMode="auto">
          <a:xfrm>
            <a:off x="3084513" y="50911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47287"/>
              <a:gd name="adj5" fmla="val 212296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 smtClean="0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 dirty="0" smtClean="0">
                <a:solidFill>
                  <a:srgbClr val="800080"/>
                </a:solidFill>
                <a:latin typeface="Comic Sans MS" pitchFamily="66" charset="0"/>
              </a:rPr>
              <a:t> P1</a:t>
            </a:r>
            <a:endParaRPr lang="en-US" sz="1800" b="1" dirty="0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281653" name="AutoShape 53"/>
          <p:cNvSpPr>
            <a:spLocks/>
          </p:cNvSpPr>
          <p:nvPr/>
        </p:nvSpPr>
        <p:spPr bwMode="auto">
          <a:xfrm>
            <a:off x="3105150" y="62595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38412"/>
              <a:gd name="adj5" fmla="val -69264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 smtClean="0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 dirty="0" smtClean="0">
                <a:solidFill>
                  <a:srgbClr val="800080"/>
                </a:solidFill>
                <a:latin typeface="Comic Sans MS" pitchFamily="66" charset="0"/>
              </a:rPr>
              <a:t> P2</a:t>
            </a:r>
            <a:endParaRPr lang="en-US" sz="1800" b="1" dirty="0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281654" name="AutoShape 54"/>
          <p:cNvSpPr>
            <a:spLocks noChangeArrowheads="1"/>
          </p:cNvSpPr>
          <p:nvPr/>
        </p:nvSpPr>
        <p:spPr bwMode="auto">
          <a:xfrm>
            <a:off x="5054600" y="5029200"/>
            <a:ext cx="2489200" cy="706438"/>
          </a:xfrm>
          <a:prstGeom prst="wedgeEllipseCallout">
            <a:avLst>
              <a:gd name="adj1" fmla="val -68250"/>
              <a:gd name="adj2" fmla="val -2123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“</a:t>
            </a:r>
            <a:r>
              <a:rPr lang="en-US" sz="1600" b="1" dirty="0" err="1" smtClean="0">
                <a:solidFill>
                  <a:schemeClr val="bg1"/>
                </a:solidFill>
                <a:latin typeface="VNI-Helve" pitchFamily="2" charset="0"/>
              </a:rPr>
              <a:t>Coù</a:t>
            </a:r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VNI-Helve" pitchFamily="2" charset="0"/>
              </a:rPr>
              <a:t>môùi</a:t>
            </a:r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VNI-Helve" pitchFamily="2" charset="0"/>
              </a:rPr>
              <a:t>nôùi</a:t>
            </a:r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VNI-Helve" pitchFamily="2" charset="0"/>
              </a:rPr>
              <a:t>cũ</a:t>
            </a:r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”</a:t>
            </a:r>
            <a:endParaRPr lang="en-US" sz="1600" b="1" dirty="0">
              <a:solidFill>
                <a:schemeClr val="bg1"/>
              </a:solidFill>
              <a:latin typeface="VNI-Helve" pitchFamily="2" charset="0"/>
            </a:endParaRPr>
          </a:p>
        </p:txBody>
      </p:sp>
      <p:sp>
        <p:nvSpPr>
          <p:cNvPr id="281655" name="AutoShape 55"/>
          <p:cNvSpPr>
            <a:spLocks noChangeArrowheads="1"/>
          </p:cNvSpPr>
          <p:nvPr/>
        </p:nvSpPr>
        <p:spPr bwMode="auto">
          <a:xfrm>
            <a:off x="5103812" y="5943601"/>
            <a:ext cx="2516187" cy="698500"/>
          </a:xfrm>
          <a:prstGeom prst="wedgeEllipseCallout">
            <a:avLst>
              <a:gd name="adj1" fmla="val -69935"/>
              <a:gd name="adj2" fmla="val 630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“</a:t>
            </a:r>
            <a:r>
              <a:rPr lang="en-US" sz="1600" b="1" dirty="0" err="1" smtClean="0">
                <a:solidFill>
                  <a:schemeClr val="bg1"/>
                </a:solidFill>
                <a:latin typeface="VNI-Helve" pitchFamily="2" charset="0"/>
              </a:rPr>
              <a:t>õChung</a:t>
            </a:r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latin typeface="VNI-Helve" pitchFamily="2" charset="0"/>
              </a:rPr>
              <a:t>thuûy</a:t>
            </a:r>
            <a:r>
              <a:rPr lang="en-US" sz="1600" b="1" dirty="0" smtClean="0">
                <a:solidFill>
                  <a:schemeClr val="bg1"/>
                </a:solidFill>
                <a:latin typeface="VNI-Helve" pitchFamily="2" charset="0"/>
              </a:rPr>
              <a:t>”</a:t>
            </a:r>
          </a:p>
          <a:p>
            <a:pPr algn="ctr" eaLnBrk="0" hangingPunct="0"/>
            <a:endParaRPr lang="en-US" sz="1600" b="1" dirty="0">
              <a:solidFill>
                <a:schemeClr val="bg1"/>
              </a:solidFill>
              <a:latin typeface="VNI-Helv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sz="3200"/>
              <a:t>MINH HỌA RR VỚI Q = 4</a:t>
            </a:r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5" grpId="0" animBg="1"/>
      <p:bldP spid="281626" grpId="0" animBg="1"/>
      <p:bldP spid="281627" grpId="0" animBg="1"/>
      <p:bldP spid="281628" grpId="0" animBg="1"/>
      <p:bldP spid="281629" grpId="0" animBg="1"/>
      <p:bldP spid="281630" grpId="0" animBg="1"/>
      <p:bldP spid="281631" grpId="0" animBg="1"/>
      <p:bldP spid="281632" grpId="0" animBg="1"/>
      <p:bldP spid="281633" grpId="0"/>
      <p:bldP spid="281634" grpId="0"/>
      <p:bldP spid="281635" grpId="0"/>
      <p:bldP spid="281636" grpId="0"/>
      <p:bldP spid="281637" grpId="0"/>
      <p:bldP spid="281638" grpId="0"/>
      <p:bldP spid="281639" grpId="0"/>
      <p:bldP spid="281640" grpId="0"/>
      <p:bldP spid="281641" grpId="0"/>
      <p:bldP spid="281642" grpId="0"/>
      <p:bldP spid="281643" grpId="0"/>
      <p:bldP spid="281644" grpId="0"/>
      <p:bldP spid="281645" grpId="0"/>
      <p:bldP spid="281646" grpId="0" animBg="1"/>
      <p:bldP spid="281647" grpId="0"/>
      <p:bldP spid="281648" grpId="0" animBg="1"/>
      <p:bldP spid="281649" grpId="0"/>
      <p:bldP spid="281650" grpId="0"/>
      <p:bldP spid="281651" grpId="0"/>
      <p:bldP spid="281652" grpId="0" animBg="1"/>
      <p:bldP spid="281653" grpId="0" animBg="1"/>
      <p:bldP spid="281654" grpId="0" animBg="1"/>
      <p:bldP spid="281654" grpId="1" animBg="1"/>
      <p:bldP spid="281655" grpId="0" animBg="1"/>
      <p:bldP spid="2816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381000"/>
            <a:ext cx="7467600" cy="1143000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MINH HỌA SJF (ĐỘC QUYỀN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endParaRPr lang="en-US" dirty="0"/>
          </a:p>
        </p:txBody>
      </p:sp>
      <p:sp>
        <p:nvSpPr>
          <p:cNvPr id="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9A03-34AB-402F-80D1-2F707B03D532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291843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866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(24+22)/3 = 15.33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533400" y="52054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533400" y="5581650"/>
            <a:ext cx="154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533400" y="5957888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P3 vào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5257800" y="5272088"/>
            <a:ext cx="370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0:24 P1 kết thúc, P3 dùng CPU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5257800" y="56086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0:26 P3 dừng, P2 dùng CPU</a:t>
            </a:r>
          </a:p>
        </p:txBody>
      </p:sp>
      <p:sp>
        <p:nvSpPr>
          <p:cNvPr id="291893" name="Text Box 53"/>
          <p:cNvSpPr txBox="1">
            <a:spLocks noChangeArrowheads="1"/>
          </p:cNvSpPr>
          <p:nvPr/>
        </p:nvSpPr>
        <p:spPr bwMode="auto">
          <a:xfrm>
            <a:off x="5257800" y="59578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0:29 P2 dừng</a:t>
            </a:r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990600" y="4129088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6629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7391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1897" name="Text Box 57"/>
          <p:cNvSpPr txBox="1">
            <a:spLocks noChangeArrowheads="1"/>
          </p:cNvSpPr>
          <p:nvPr/>
        </p:nvSpPr>
        <p:spPr bwMode="auto">
          <a:xfrm>
            <a:off x="838200" y="45958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6477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91899" name="Text Box 59"/>
          <p:cNvSpPr txBox="1">
            <a:spLocks noChangeArrowheads="1"/>
          </p:cNvSpPr>
          <p:nvPr/>
        </p:nvSpPr>
        <p:spPr bwMode="auto">
          <a:xfrm>
            <a:off x="7239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29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5" grpId="0"/>
      <p:bldP spid="291888" grpId="0"/>
      <p:bldP spid="291889" grpId="0"/>
      <p:bldP spid="291890" grpId="0"/>
      <p:bldP spid="291891" grpId="0"/>
      <p:bldP spid="291892" grpId="0"/>
      <p:bldP spid="291893" grpId="0"/>
      <p:bldP spid="291894" grpId="0" animBg="1"/>
      <p:bldP spid="291895" grpId="0" animBg="1"/>
      <p:bldP spid="291896" grpId="0" animBg="1"/>
      <p:bldP spid="291897" grpId="0"/>
      <p:bldP spid="291898" grpId="0"/>
      <p:bldP spid="291899" grpId="0"/>
      <p:bldP spid="2919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MINH HỌA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SJF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(KHÔNG ĐỘC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QUYỀN) (1) </a:t>
            </a:r>
            <a:endParaRPr lang="en-US" dirty="0"/>
          </a:p>
        </p:txBody>
      </p:sp>
      <p:sp>
        <p:nvSpPr>
          <p:cNvPr id="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65D-FCAF-499C-AC5B-88F742A2F14B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890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(6+0+2)/3 = 2.66</a:t>
            </a:r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533400" y="52054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533400" y="5581650"/>
            <a:ext cx="432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533400" y="595788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2915" name="Text Box 51"/>
          <p:cNvSpPr txBox="1">
            <a:spLocks noChangeArrowheads="1"/>
          </p:cNvSpPr>
          <p:nvPr/>
        </p:nvSpPr>
        <p:spPr bwMode="auto">
          <a:xfrm>
            <a:off x="5257800" y="5272088"/>
            <a:ext cx="3554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0:4 P2 kết thúc, P3 dùng CPU</a:t>
            </a:r>
          </a:p>
        </p:txBody>
      </p:sp>
      <p:sp>
        <p:nvSpPr>
          <p:cNvPr id="292916" name="Text Box 52"/>
          <p:cNvSpPr txBox="1">
            <a:spLocks noChangeArrowheads="1"/>
          </p:cNvSpPr>
          <p:nvPr/>
        </p:nvSpPr>
        <p:spPr bwMode="auto">
          <a:xfrm>
            <a:off x="5257800" y="5608638"/>
            <a:ext cx="3208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0:7 P3 dừng, P1 dùng CPU</a:t>
            </a:r>
          </a:p>
        </p:txBody>
      </p:sp>
      <p:sp>
        <p:nvSpPr>
          <p:cNvPr id="292917" name="Text Box 53"/>
          <p:cNvSpPr txBox="1">
            <a:spLocks noChangeArrowheads="1"/>
          </p:cNvSpPr>
          <p:nvPr/>
        </p:nvSpPr>
        <p:spPr bwMode="auto">
          <a:xfrm>
            <a:off x="5257800" y="59578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0:30 P1 dừng</a:t>
            </a:r>
          </a:p>
        </p:txBody>
      </p:sp>
      <p:sp>
        <p:nvSpPr>
          <p:cNvPr id="292918" name="Rectangle 54"/>
          <p:cNvSpPr>
            <a:spLocks noChangeArrowheads="1"/>
          </p:cNvSpPr>
          <p:nvPr/>
        </p:nvSpPr>
        <p:spPr bwMode="auto">
          <a:xfrm>
            <a:off x="990600" y="4114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19" name="Rectangle 55"/>
          <p:cNvSpPr>
            <a:spLocks noChangeArrowheads="1"/>
          </p:cNvSpPr>
          <p:nvPr/>
        </p:nvSpPr>
        <p:spPr bwMode="auto">
          <a:xfrm>
            <a:off x="2438400" y="4114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2920" name="Rectangle 56"/>
          <p:cNvSpPr>
            <a:spLocks noChangeArrowheads="1"/>
          </p:cNvSpPr>
          <p:nvPr/>
        </p:nvSpPr>
        <p:spPr bwMode="auto">
          <a:xfrm>
            <a:off x="3276600" y="41148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21" name="Text Box 57"/>
          <p:cNvSpPr txBox="1">
            <a:spLocks noChangeArrowheads="1"/>
          </p:cNvSpPr>
          <p:nvPr/>
        </p:nvSpPr>
        <p:spPr bwMode="auto">
          <a:xfrm>
            <a:off x="8382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2922" name="Text Box 58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92923" name="Rectangle 59"/>
          <p:cNvSpPr>
            <a:spLocks noChangeArrowheads="1"/>
          </p:cNvSpPr>
          <p:nvPr/>
        </p:nvSpPr>
        <p:spPr bwMode="auto">
          <a:xfrm>
            <a:off x="15240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2924" name="Text Box 60"/>
          <p:cNvSpPr txBox="1">
            <a:spLocks noChangeArrowheads="1"/>
          </p:cNvSpPr>
          <p:nvPr/>
        </p:nvSpPr>
        <p:spPr bwMode="auto">
          <a:xfrm>
            <a:off x="22098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92925" name="Text Box 61"/>
          <p:cNvSpPr txBox="1">
            <a:spLocks noChangeArrowheads="1"/>
          </p:cNvSpPr>
          <p:nvPr/>
        </p:nvSpPr>
        <p:spPr bwMode="auto">
          <a:xfrm>
            <a:off x="12954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2926" name="Text Box 62"/>
          <p:cNvSpPr txBox="1">
            <a:spLocks noChangeArrowheads="1"/>
          </p:cNvSpPr>
          <p:nvPr/>
        </p:nvSpPr>
        <p:spPr bwMode="auto">
          <a:xfrm>
            <a:off x="310515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9" grpId="0"/>
      <p:bldP spid="292912" grpId="0"/>
      <p:bldP spid="292913" grpId="0"/>
      <p:bldP spid="292914" grpId="0"/>
      <p:bldP spid="292915" grpId="0"/>
      <p:bldP spid="292916" grpId="0"/>
      <p:bldP spid="292917" grpId="0"/>
      <p:bldP spid="292918" grpId="0" animBg="1"/>
      <p:bldP spid="292919" grpId="0" animBg="1"/>
      <p:bldP spid="292920" grpId="0" animBg="1"/>
      <p:bldP spid="292921" grpId="0"/>
      <p:bldP spid="292922" grpId="0"/>
      <p:bldP spid="292923" grpId="0" animBg="1"/>
      <p:bldP spid="292924" grpId="0"/>
      <p:bldP spid="292925" grpId="0"/>
      <p:bldP spid="2929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193-7E33-4CA4-A9C3-508371176C31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914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(9+0+3)/3 = 4</a:t>
            </a:r>
          </a:p>
        </p:txBody>
      </p:sp>
      <p:sp>
        <p:nvSpPr>
          <p:cNvPr id="293936" name="Text Box 48"/>
          <p:cNvSpPr txBox="1">
            <a:spLocks noChangeArrowheads="1"/>
          </p:cNvSpPr>
          <p:nvPr/>
        </p:nvSpPr>
        <p:spPr bwMode="auto">
          <a:xfrm>
            <a:off x="533400" y="4953000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3937" name="Text Box 49"/>
          <p:cNvSpPr txBox="1">
            <a:spLocks noChangeArrowheads="1"/>
          </p:cNvSpPr>
          <p:nvPr/>
        </p:nvSpPr>
        <p:spPr bwMode="auto">
          <a:xfrm>
            <a:off x="533400" y="5329238"/>
            <a:ext cx="432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3938" name="Text Box 50"/>
          <p:cNvSpPr txBox="1">
            <a:spLocks noChangeArrowheads="1"/>
          </p:cNvSpPr>
          <p:nvPr/>
        </p:nvSpPr>
        <p:spPr bwMode="auto">
          <a:xfrm>
            <a:off x="533400" y="5705475"/>
            <a:ext cx="3744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5257800" y="5019675"/>
            <a:ext cx="355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0:6 P2 kết thúc, P3 dùng CPU</a:t>
            </a:r>
          </a:p>
        </p:txBody>
      </p:sp>
      <p:sp>
        <p:nvSpPr>
          <p:cNvPr id="293940" name="Text Box 52"/>
          <p:cNvSpPr txBox="1">
            <a:spLocks noChangeArrowheads="1"/>
          </p:cNvSpPr>
          <p:nvPr/>
        </p:nvSpPr>
        <p:spPr bwMode="auto">
          <a:xfrm>
            <a:off x="5257800" y="5356225"/>
            <a:ext cx="3385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0:10 </a:t>
            </a:r>
            <a:r>
              <a:rPr lang="en-US" sz="1800" b="1" dirty="0">
                <a:latin typeface="Tahoma" pitchFamily="34" charset="0"/>
              </a:rPr>
              <a:t>P3 </a:t>
            </a:r>
            <a:r>
              <a:rPr lang="en-US" sz="1800" b="1" dirty="0" err="1">
                <a:latin typeface="Tahoma" pitchFamily="34" charset="0"/>
              </a:rPr>
              <a:t>dừng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5257800" y="5705475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0:33 P1 dừng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990600" y="4114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3" name="Rectangle 55"/>
          <p:cNvSpPr>
            <a:spLocks noChangeArrowheads="1"/>
          </p:cNvSpPr>
          <p:nvPr/>
        </p:nvSpPr>
        <p:spPr bwMode="auto">
          <a:xfrm>
            <a:off x="29718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3944" name="Rectangle 56"/>
          <p:cNvSpPr>
            <a:spLocks noChangeArrowheads="1"/>
          </p:cNvSpPr>
          <p:nvPr/>
        </p:nvSpPr>
        <p:spPr bwMode="auto">
          <a:xfrm>
            <a:off x="3886200" y="4114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5" name="Text Box 57"/>
          <p:cNvSpPr txBox="1">
            <a:spLocks noChangeArrowheads="1"/>
          </p:cNvSpPr>
          <p:nvPr/>
        </p:nvSpPr>
        <p:spPr bwMode="auto">
          <a:xfrm>
            <a:off x="8382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3946" name="Text Box 58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33</a:t>
            </a:r>
          </a:p>
        </p:txBody>
      </p:sp>
      <p:sp>
        <p:nvSpPr>
          <p:cNvPr id="293947" name="Rectangle 59"/>
          <p:cNvSpPr>
            <a:spLocks noChangeArrowheads="1"/>
          </p:cNvSpPr>
          <p:nvPr/>
        </p:nvSpPr>
        <p:spPr bwMode="auto">
          <a:xfrm>
            <a:off x="15240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280035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3949" name="Text Box 61"/>
          <p:cNvSpPr txBox="1">
            <a:spLocks noChangeArrowheads="1"/>
          </p:cNvSpPr>
          <p:nvPr/>
        </p:nvSpPr>
        <p:spPr bwMode="auto">
          <a:xfrm>
            <a:off x="12954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37147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3951" name="Rectangle 63"/>
          <p:cNvSpPr>
            <a:spLocks noChangeArrowheads="1"/>
          </p:cNvSpPr>
          <p:nvPr/>
        </p:nvSpPr>
        <p:spPr bwMode="auto">
          <a:xfrm>
            <a:off x="1981200" y="41148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52" name="Text Box 64"/>
          <p:cNvSpPr txBox="1">
            <a:spLocks noChangeArrowheads="1"/>
          </p:cNvSpPr>
          <p:nvPr/>
        </p:nvSpPr>
        <p:spPr bwMode="auto">
          <a:xfrm>
            <a:off x="18288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3953" name="Text Box 65"/>
          <p:cNvSpPr txBox="1">
            <a:spLocks noChangeArrowheads="1"/>
          </p:cNvSpPr>
          <p:nvPr/>
        </p:nvSpPr>
        <p:spPr bwMode="auto">
          <a:xfrm>
            <a:off x="533400" y="601980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0:03 P3 vào (độ ưu tiên &lt; P2)</a:t>
            </a:r>
          </a:p>
        </p:txBody>
      </p:sp>
      <p:sp>
        <p:nvSpPr>
          <p:cNvPr id="293954" name="Text Box 66"/>
          <p:cNvSpPr txBox="1">
            <a:spLocks noChangeArrowheads="1"/>
          </p:cNvSpPr>
          <p:nvPr/>
        </p:nvSpPr>
        <p:spPr bwMode="auto">
          <a:xfrm>
            <a:off x="533400" y="639603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MINH HỌA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SJF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(KHÔNG ĐỘC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3" grpId="0"/>
      <p:bldP spid="293936" grpId="0"/>
      <p:bldP spid="293937" grpId="0"/>
      <p:bldP spid="293938" grpId="0"/>
      <p:bldP spid="293939" grpId="0"/>
      <p:bldP spid="293940" grpId="0"/>
      <p:bldP spid="293941" grpId="0"/>
      <p:bldP spid="293942" grpId="0" animBg="1"/>
      <p:bldP spid="293943" grpId="0" animBg="1"/>
      <p:bldP spid="293944" grpId="0" animBg="1"/>
      <p:bldP spid="293945" grpId="0"/>
      <p:bldP spid="293946" grpId="0"/>
      <p:bldP spid="293947" grpId="0" animBg="1"/>
      <p:bldP spid="293948" grpId="0"/>
      <p:bldP spid="293949" grpId="0"/>
      <p:bldP spid="293950" grpId="0"/>
      <p:bldP spid="293951" grpId="0" animBg="1"/>
      <p:bldP spid="293952" grpId="0"/>
      <p:bldP spid="293953" grpId="0"/>
      <p:bldP spid="29395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stom 2">
      <a:majorFont>
        <a:latin typeface="VNI-Book"/>
        <a:ea typeface=""/>
        <a:cs typeface=""/>
      </a:majorFont>
      <a:minorFont>
        <a:latin typeface="VNI-Book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4154</TotalTime>
  <Words>891</Words>
  <Application>Microsoft Office PowerPoint</Application>
  <PresentationFormat>On-screen Show (4:3)</PresentationFormat>
  <Paragraphs>430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Comic Sans MS</vt:lpstr>
      <vt:lpstr>Courier New</vt:lpstr>
      <vt:lpstr>Tahoma</vt:lpstr>
      <vt:lpstr>Times New Roman</vt:lpstr>
      <vt:lpstr>VNI-Book</vt:lpstr>
      <vt:lpstr>VNI-Helve</vt:lpstr>
      <vt:lpstr>VNI-Univer</vt:lpstr>
      <vt:lpstr>Wingdings</vt:lpstr>
      <vt:lpstr>Wingdings 2</vt:lpstr>
      <vt:lpstr>Oriel</vt:lpstr>
      <vt:lpstr>CÁC CHIẾN LƯỢC ĐIỀU PHỐI</vt:lpstr>
      <vt:lpstr>FCFS (First comes first served)</vt:lpstr>
      <vt:lpstr>Minh họa fcfs</vt:lpstr>
      <vt:lpstr>ROUND ROBIN (RR)</vt:lpstr>
      <vt:lpstr>MINH HỌA RR VỚI Q = 4</vt:lpstr>
      <vt:lpstr>MINH HỌA RR VỚI Q = 4</vt:lpstr>
      <vt:lpstr>MINH HỌA SJF (ĐỘC QUYỀN) (2) </vt:lpstr>
      <vt:lpstr>MINH HỌA SJF (KHÔNG ĐỘC QUYỀN) (1) </vt:lpstr>
      <vt:lpstr>MINH HỌA SJF (KHÔNG ĐỘC QUYỀN) (2) </vt:lpstr>
      <vt:lpstr>Minh họa SJF (nhiều chu kỳ CPU)</vt:lpstr>
      <vt:lpstr>PowerPoint Presentation</vt:lpstr>
    </vt:vector>
  </TitlesOfParts>
  <Company>Natural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HEÄ ÑIEÀU HAØNH NAÂNG CAO</dc:title>
  <dc:creator>Tran Hanh Nhi</dc:creator>
  <cp:lastModifiedBy>hyhien</cp:lastModifiedBy>
  <cp:revision>451</cp:revision>
  <dcterms:created xsi:type="dcterms:W3CDTF">2001-02-18T17:33:18Z</dcterms:created>
  <dcterms:modified xsi:type="dcterms:W3CDTF">2015-12-08T03:46:10Z</dcterms:modified>
</cp:coreProperties>
</file>