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notesMasterIdLst>
    <p:notesMasterId r:id="rId18"/>
  </p:notesMasterIdLst>
  <p:sldIdLst>
    <p:sldId id="256" r:id="rId2"/>
    <p:sldId id="257" r:id="rId3"/>
    <p:sldId id="259" r:id="rId4"/>
    <p:sldId id="273" r:id="rId5"/>
    <p:sldId id="274" r:id="rId6"/>
    <p:sldId id="260" r:id="rId7"/>
    <p:sldId id="261" r:id="rId8"/>
    <p:sldId id="268" r:id="rId9"/>
    <p:sldId id="262" r:id="rId10"/>
    <p:sldId id="275" r:id="rId11"/>
    <p:sldId id="269" r:id="rId12"/>
    <p:sldId id="265" r:id="rId13"/>
    <p:sldId id="266" r:id="rId14"/>
    <p:sldId id="267"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ABD1B-C775-41CD-A020-FF0CDC907AF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3B6F531-B9B3-43AD-8459-9A552E8DE7AA}">
      <dgm:prSet phldrT="[Text]"/>
      <dgm:spPr/>
      <dgm:t>
        <a:bodyPr/>
        <a:lstStyle/>
        <a:p>
          <a:r>
            <a:rPr lang="en-US" smtClean="0">
              <a:latin typeface="Times New Roman" panose="02020603050405020304" pitchFamily="18" charset="0"/>
              <a:cs typeface="Times New Roman" panose="02020603050405020304" pitchFamily="18" charset="0"/>
            </a:rPr>
            <a:t>1</a:t>
          </a:r>
          <a:endParaRPr lang="en-US">
            <a:latin typeface="Times New Roman" panose="02020603050405020304" pitchFamily="18" charset="0"/>
            <a:cs typeface="Times New Roman" panose="02020603050405020304" pitchFamily="18" charset="0"/>
          </a:endParaRPr>
        </a:p>
      </dgm:t>
    </dgm:pt>
    <dgm:pt modelId="{522DA4BC-A6AE-4C83-A15C-BF9D2DFC77A6}" type="parTrans" cxnId="{F5E2B40D-B6C4-48BF-8F0E-4F13A1F47386}">
      <dgm:prSet/>
      <dgm:spPr/>
      <dgm:t>
        <a:bodyPr/>
        <a:lstStyle/>
        <a:p>
          <a:endParaRPr lang="en-US"/>
        </a:p>
      </dgm:t>
    </dgm:pt>
    <dgm:pt modelId="{B92D9F3C-13AB-4FE6-B129-8A79733242A3}" type="sibTrans" cxnId="{F5E2B40D-B6C4-48BF-8F0E-4F13A1F47386}">
      <dgm:prSet/>
      <dgm:spPr/>
      <dgm:t>
        <a:bodyPr/>
        <a:lstStyle/>
        <a:p>
          <a:endParaRPr lang="en-US"/>
        </a:p>
      </dgm:t>
    </dgm:pt>
    <dgm:pt modelId="{0243E7EF-8774-4A69-BC1E-6EE29B4E5B0F}">
      <dgm:prSet phldrT="[Text]"/>
      <dgm:spPr/>
      <dgm:t>
        <a:bodyPr/>
        <a:lstStyle/>
        <a:p>
          <a:r>
            <a:rPr lang="en-US" smtClean="0">
              <a:latin typeface="Times New Roman" panose="02020603050405020304" pitchFamily="18" charset="0"/>
              <a:cs typeface="Times New Roman" panose="02020603050405020304" pitchFamily="18" charset="0"/>
            </a:rPr>
            <a:t>2</a:t>
          </a:r>
          <a:endParaRPr lang="en-US">
            <a:latin typeface="Times New Roman" panose="02020603050405020304" pitchFamily="18" charset="0"/>
            <a:cs typeface="Times New Roman" panose="02020603050405020304" pitchFamily="18" charset="0"/>
          </a:endParaRPr>
        </a:p>
      </dgm:t>
    </dgm:pt>
    <dgm:pt modelId="{6310F38C-A883-47FD-B778-1EBC5F07B27E}" type="parTrans" cxnId="{D9829CD0-B201-4E7A-B1F6-41430397B4BC}">
      <dgm:prSet/>
      <dgm:spPr/>
      <dgm:t>
        <a:bodyPr/>
        <a:lstStyle/>
        <a:p>
          <a:endParaRPr lang="en-US"/>
        </a:p>
      </dgm:t>
    </dgm:pt>
    <dgm:pt modelId="{3B4A96C9-7121-4BD8-BFC9-11957EB59674}" type="sibTrans" cxnId="{D9829CD0-B201-4E7A-B1F6-41430397B4BC}">
      <dgm:prSet/>
      <dgm:spPr/>
      <dgm:t>
        <a:bodyPr/>
        <a:lstStyle/>
        <a:p>
          <a:endParaRPr lang="en-US"/>
        </a:p>
      </dgm:t>
    </dgm:pt>
    <dgm:pt modelId="{C7D9087A-71B0-4442-9209-B016C408D5E2}">
      <dgm:prSet phldrT="[Text]"/>
      <dgm:spPr/>
      <dgm:t>
        <a:bodyPr/>
        <a:lstStyle/>
        <a:p>
          <a:r>
            <a:rPr lang="en-US" err="1" smtClean="0">
              <a:latin typeface="Times New Roman" panose="02020603050405020304" pitchFamily="18" charset="0"/>
              <a:cs typeface="Times New Roman" panose="02020603050405020304" pitchFamily="18" charset="0"/>
            </a:rPr>
            <a:t>Mạnh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bằng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linh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hoạt</a:t>
          </a:r>
          <a:endParaRPr lang="en-US">
            <a:latin typeface="Times New Roman" panose="02020603050405020304" pitchFamily="18" charset="0"/>
            <a:cs typeface="Times New Roman" panose="02020603050405020304" pitchFamily="18" charset="0"/>
          </a:endParaRPr>
        </a:p>
      </dgm:t>
    </dgm:pt>
    <dgm:pt modelId="{B5A8D7AC-442B-4A82-B71C-3F4DADE88E91}" type="parTrans" cxnId="{08F8E718-ED85-45F8-81FB-214A96AB93E4}">
      <dgm:prSet/>
      <dgm:spPr/>
      <dgm:t>
        <a:bodyPr/>
        <a:lstStyle/>
        <a:p>
          <a:endParaRPr lang="en-US"/>
        </a:p>
      </dgm:t>
    </dgm:pt>
    <dgm:pt modelId="{DE157BFF-803E-4334-BE13-1E210A84FD95}" type="sibTrans" cxnId="{08F8E718-ED85-45F8-81FB-214A96AB93E4}">
      <dgm:prSet/>
      <dgm:spPr/>
      <dgm:t>
        <a:bodyPr/>
        <a:lstStyle/>
        <a:p>
          <a:endParaRPr lang="en-US"/>
        </a:p>
      </dgm:t>
    </dgm:pt>
    <dgm:pt modelId="{5E6CC7BB-A2EB-4C19-9402-0F2520E2B5FD}">
      <dgm:prSet phldrT="[Text]"/>
      <dgm:spPr/>
      <dgm:t>
        <a:bodyPr/>
        <a:lstStyle/>
        <a:p>
          <a:r>
            <a:rPr lang="en-US" smtClean="0">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dgm:t>
    </dgm:pt>
    <dgm:pt modelId="{F13F913B-79AB-4725-8642-3B4E02451FA3}" type="parTrans" cxnId="{974AC666-F5E9-4B44-89CC-2816ADF4C025}">
      <dgm:prSet/>
      <dgm:spPr/>
      <dgm:t>
        <a:bodyPr/>
        <a:lstStyle/>
        <a:p>
          <a:endParaRPr lang="en-US"/>
        </a:p>
      </dgm:t>
    </dgm:pt>
    <dgm:pt modelId="{69352C2C-3735-4056-B509-4EB61939D963}" type="sibTrans" cxnId="{974AC666-F5E9-4B44-89CC-2816ADF4C025}">
      <dgm:prSet/>
      <dgm:spPr/>
      <dgm:t>
        <a:bodyPr/>
        <a:lstStyle/>
        <a:p>
          <a:endParaRPr lang="en-US"/>
        </a:p>
      </dgm:t>
    </dgm:pt>
    <dgm:pt modelId="{71EC4E98-1227-4115-9AAF-D5975330F022}">
      <dgm:prSet phldrT="[Text]"/>
      <dgm:spPr/>
      <dgm:t>
        <a:bodyPr/>
        <a:lstStyle/>
        <a:p>
          <a:r>
            <a:rPr lang="en-US" err="1" smtClean="0">
              <a:latin typeface="Times New Roman" panose="02020603050405020304" pitchFamily="18" charset="0"/>
              <a:cs typeface="Times New Roman" panose="02020603050405020304" pitchFamily="18" charset="0"/>
            </a:rPr>
            <a:t>Mạnh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không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bằng</a:t>
          </a:r>
          <a:endParaRPr lang="en-US">
            <a:latin typeface="Times New Roman" panose="02020603050405020304" pitchFamily="18" charset="0"/>
            <a:cs typeface="Times New Roman" panose="02020603050405020304" pitchFamily="18" charset="0"/>
          </a:endParaRPr>
        </a:p>
      </dgm:t>
    </dgm:pt>
    <dgm:pt modelId="{869EA561-2F27-44AD-8C6A-0751BFEA2957}" type="parTrans" cxnId="{E5BB302D-B701-4BE4-8579-E7E9A5293FB4}">
      <dgm:prSet/>
      <dgm:spPr/>
      <dgm:t>
        <a:bodyPr/>
        <a:lstStyle/>
        <a:p>
          <a:endParaRPr lang="en-US"/>
        </a:p>
      </dgm:t>
    </dgm:pt>
    <dgm:pt modelId="{245FBC0D-D197-4B8A-8C7F-3FF330E79CF8}" type="sibTrans" cxnId="{E5BB302D-B701-4BE4-8579-E7E9A5293FB4}">
      <dgm:prSet/>
      <dgm:spPr/>
      <dgm:t>
        <a:bodyPr/>
        <a:lstStyle/>
        <a:p>
          <a:endParaRPr lang="en-US"/>
        </a:p>
      </dgm:t>
    </dgm:pt>
    <dgm:pt modelId="{C2659B08-BDF7-43DF-9894-AF70D9936784}">
      <dgm:prSet phldrT="[Text]"/>
      <dgm:spPr/>
      <dgm:t>
        <a:bodyPr/>
        <a:lstStyle/>
        <a:p>
          <a:r>
            <a:rPr lang="en-US" err="1" smtClean="0">
              <a:latin typeface="Times New Roman" panose="02020603050405020304" pitchFamily="18" charset="0"/>
              <a:cs typeface="Times New Roman" panose="02020603050405020304" pitchFamily="18" charset="0"/>
            </a:rPr>
            <a:t>Mạnh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cân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bằng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linh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hoạt</a:t>
          </a:r>
          <a:endParaRPr lang="en-US">
            <a:latin typeface="Times New Roman" panose="02020603050405020304" pitchFamily="18" charset="0"/>
            <a:cs typeface="Times New Roman" panose="02020603050405020304" pitchFamily="18" charset="0"/>
          </a:endParaRPr>
        </a:p>
      </dgm:t>
    </dgm:pt>
    <dgm:pt modelId="{0DF1D6F1-FE3F-4139-A995-732B928EB537}" type="sibTrans" cxnId="{3383DA02-7289-4C79-ACE2-3186C5BC07A3}">
      <dgm:prSet/>
      <dgm:spPr/>
      <dgm:t>
        <a:bodyPr/>
        <a:lstStyle/>
        <a:p>
          <a:endParaRPr lang="en-US"/>
        </a:p>
      </dgm:t>
    </dgm:pt>
    <dgm:pt modelId="{27B5E01D-2F62-4A25-9B6B-0B7F79770D1C}" type="parTrans" cxnId="{3383DA02-7289-4C79-ACE2-3186C5BC07A3}">
      <dgm:prSet/>
      <dgm:spPr/>
      <dgm:t>
        <a:bodyPr/>
        <a:lstStyle/>
        <a:p>
          <a:endParaRPr lang="en-US"/>
        </a:p>
      </dgm:t>
    </dgm:pt>
    <dgm:pt modelId="{10498371-EE4A-4DE8-B123-5AF7F7EE03E2}">
      <dgm:prSet phldrT="[Text]"/>
      <dgm:spPr/>
      <dgm:t>
        <a:bodyPr/>
        <a:lstStyle/>
        <a:p>
          <a:r>
            <a:rPr lang="en-US" smtClean="0">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dgm:t>
    </dgm:pt>
    <dgm:pt modelId="{39146C24-FACB-4817-B753-A58295A3F9F8}" type="parTrans" cxnId="{386B993C-7CD1-4E18-A403-1E2856BDEA8C}">
      <dgm:prSet/>
      <dgm:spPr/>
      <dgm:t>
        <a:bodyPr/>
        <a:lstStyle/>
        <a:p>
          <a:endParaRPr lang="en-US"/>
        </a:p>
      </dgm:t>
    </dgm:pt>
    <dgm:pt modelId="{2A8EF684-FB1F-4D3B-A867-EE5DD86A3FE0}" type="sibTrans" cxnId="{386B993C-7CD1-4E18-A403-1E2856BDEA8C}">
      <dgm:prSet/>
      <dgm:spPr/>
      <dgm:t>
        <a:bodyPr/>
        <a:lstStyle/>
        <a:p>
          <a:endParaRPr lang="en-US"/>
        </a:p>
      </dgm:t>
    </dgm:pt>
    <dgm:pt modelId="{D62A7CFC-D6DC-4A8D-B723-0893D0AEF7C9}">
      <dgm:prSet phldrT="[Text]"/>
      <dgm:spPr/>
      <dgm:t>
        <a:bodyPr/>
        <a:lstStyle/>
        <a:p>
          <a:r>
            <a:rPr lang="en-US" err="1" smtClean="0">
              <a:latin typeface="Times New Roman" panose="02020603050405020304" pitchFamily="18" charset="0"/>
              <a:cs typeface="Times New Roman" panose="02020603050405020304" pitchFamily="18" charset="0"/>
            </a:rPr>
            <a:t>Yếu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hưng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yếu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chế</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dgm:t>
    </dgm:pt>
    <dgm:pt modelId="{D4B0681D-3B2F-459D-ADA4-EF7FD9DCF04F}" type="parTrans" cxnId="{2B8F5D41-B014-42B3-9BA6-A7688957E936}">
      <dgm:prSet/>
      <dgm:spPr/>
      <dgm:t>
        <a:bodyPr/>
        <a:lstStyle/>
        <a:p>
          <a:endParaRPr lang="en-US"/>
        </a:p>
      </dgm:t>
    </dgm:pt>
    <dgm:pt modelId="{560B3FE6-DA84-4D88-BFD3-3F8BE8571652}" type="sibTrans" cxnId="{2B8F5D41-B014-42B3-9BA6-A7688957E936}">
      <dgm:prSet/>
      <dgm:spPr/>
      <dgm:t>
        <a:bodyPr/>
        <a:lstStyle/>
        <a:p>
          <a:endParaRPr lang="en-US"/>
        </a:p>
      </dgm:t>
    </dgm:pt>
    <dgm:pt modelId="{8E443DAD-4BA4-452A-B700-9BD4B350FCE6}" type="pres">
      <dgm:prSet presAssocID="{399ABD1B-C775-41CD-A020-FF0CDC907AFC}" presName="linearFlow" presStyleCnt="0">
        <dgm:presLayoutVars>
          <dgm:dir/>
          <dgm:animLvl val="lvl"/>
          <dgm:resizeHandles val="exact"/>
        </dgm:presLayoutVars>
      </dgm:prSet>
      <dgm:spPr/>
    </dgm:pt>
    <dgm:pt modelId="{4FE6AF9A-3882-4934-B5C9-AC2C5FCC9483}" type="pres">
      <dgm:prSet presAssocID="{03B6F531-B9B3-43AD-8459-9A552E8DE7AA}" presName="composite" presStyleCnt="0"/>
      <dgm:spPr/>
    </dgm:pt>
    <dgm:pt modelId="{F03C6282-5A6A-4A52-8245-0A7DA5B2AF92}" type="pres">
      <dgm:prSet presAssocID="{03B6F531-B9B3-43AD-8459-9A552E8DE7AA}" presName="parentText" presStyleLbl="alignNode1" presStyleIdx="0" presStyleCnt="4">
        <dgm:presLayoutVars>
          <dgm:chMax val="1"/>
          <dgm:bulletEnabled val="1"/>
        </dgm:presLayoutVars>
      </dgm:prSet>
      <dgm:spPr/>
    </dgm:pt>
    <dgm:pt modelId="{3230BCC2-ED35-4F5C-BEFC-60A51921E239}" type="pres">
      <dgm:prSet presAssocID="{03B6F531-B9B3-43AD-8459-9A552E8DE7AA}" presName="descendantText" presStyleLbl="alignAcc1" presStyleIdx="0" presStyleCnt="4">
        <dgm:presLayoutVars>
          <dgm:bulletEnabled val="1"/>
        </dgm:presLayoutVars>
      </dgm:prSet>
      <dgm:spPr/>
      <dgm:t>
        <a:bodyPr/>
        <a:lstStyle/>
        <a:p>
          <a:endParaRPr lang="en-US"/>
        </a:p>
      </dgm:t>
    </dgm:pt>
    <dgm:pt modelId="{337A7593-8DB5-4AC9-B962-0DA453953542}" type="pres">
      <dgm:prSet presAssocID="{B92D9F3C-13AB-4FE6-B129-8A79733242A3}" presName="sp" presStyleCnt="0"/>
      <dgm:spPr/>
    </dgm:pt>
    <dgm:pt modelId="{EFB3A4C0-575D-4046-9E96-1053623116B2}" type="pres">
      <dgm:prSet presAssocID="{0243E7EF-8774-4A69-BC1E-6EE29B4E5B0F}" presName="composite" presStyleCnt="0"/>
      <dgm:spPr/>
    </dgm:pt>
    <dgm:pt modelId="{33B815F0-CAE8-44D9-9D6E-52EEF91B441F}" type="pres">
      <dgm:prSet presAssocID="{0243E7EF-8774-4A69-BC1E-6EE29B4E5B0F}" presName="parentText" presStyleLbl="alignNode1" presStyleIdx="1" presStyleCnt="4">
        <dgm:presLayoutVars>
          <dgm:chMax val="1"/>
          <dgm:bulletEnabled val="1"/>
        </dgm:presLayoutVars>
      </dgm:prSet>
      <dgm:spPr/>
    </dgm:pt>
    <dgm:pt modelId="{B7625AA5-C108-4F6E-8317-60CF99059408}" type="pres">
      <dgm:prSet presAssocID="{0243E7EF-8774-4A69-BC1E-6EE29B4E5B0F}" presName="descendantText" presStyleLbl="alignAcc1" presStyleIdx="1" presStyleCnt="4">
        <dgm:presLayoutVars>
          <dgm:bulletEnabled val="1"/>
        </dgm:presLayoutVars>
      </dgm:prSet>
      <dgm:spPr/>
      <dgm:t>
        <a:bodyPr/>
        <a:lstStyle/>
        <a:p>
          <a:endParaRPr lang="en-US"/>
        </a:p>
      </dgm:t>
    </dgm:pt>
    <dgm:pt modelId="{9BF84E3B-B5DB-4970-84C5-7EEF167C22CD}" type="pres">
      <dgm:prSet presAssocID="{3B4A96C9-7121-4BD8-BFC9-11957EB59674}" presName="sp" presStyleCnt="0"/>
      <dgm:spPr/>
    </dgm:pt>
    <dgm:pt modelId="{406275FA-7E2D-4241-BD28-D4E09C3D59D5}" type="pres">
      <dgm:prSet presAssocID="{5E6CC7BB-A2EB-4C19-9402-0F2520E2B5FD}" presName="composite" presStyleCnt="0"/>
      <dgm:spPr/>
    </dgm:pt>
    <dgm:pt modelId="{45254ED2-4997-47A6-A1D0-BAF426E55FF7}" type="pres">
      <dgm:prSet presAssocID="{5E6CC7BB-A2EB-4C19-9402-0F2520E2B5FD}" presName="parentText" presStyleLbl="alignNode1" presStyleIdx="2" presStyleCnt="4">
        <dgm:presLayoutVars>
          <dgm:chMax val="1"/>
          <dgm:bulletEnabled val="1"/>
        </dgm:presLayoutVars>
      </dgm:prSet>
      <dgm:spPr/>
    </dgm:pt>
    <dgm:pt modelId="{4B258C6C-A03A-4965-8A0D-165969BFD739}" type="pres">
      <dgm:prSet presAssocID="{5E6CC7BB-A2EB-4C19-9402-0F2520E2B5FD}" presName="descendantText" presStyleLbl="alignAcc1" presStyleIdx="2" presStyleCnt="4">
        <dgm:presLayoutVars>
          <dgm:bulletEnabled val="1"/>
        </dgm:presLayoutVars>
      </dgm:prSet>
      <dgm:spPr/>
      <dgm:t>
        <a:bodyPr/>
        <a:lstStyle/>
        <a:p>
          <a:endParaRPr lang="en-US"/>
        </a:p>
      </dgm:t>
    </dgm:pt>
    <dgm:pt modelId="{1F0DC8CF-8034-4A7A-A8C0-1300CE7208D6}" type="pres">
      <dgm:prSet presAssocID="{69352C2C-3735-4056-B509-4EB61939D963}" presName="sp" presStyleCnt="0"/>
      <dgm:spPr/>
    </dgm:pt>
    <dgm:pt modelId="{325D2DCC-8931-4187-9A49-0F44496A4A57}" type="pres">
      <dgm:prSet presAssocID="{10498371-EE4A-4DE8-B123-5AF7F7EE03E2}" presName="composite" presStyleCnt="0"/>
      <dgm:spPr/>
    </dgm:pt>
    <dgm:pt modelId="{9DAD5994-15C4-49C5-9238-0B59BA0AE30C}" type="pres">
      <dgm:prSet presAssocID="{10498371-EE4A-4DE8-B123-5AF7F7EE03E2}" presName="parentText" presStyleLbl="alignNode1" presStyleIdx="3" presStyleCnt="4">
        <dgm:presLayoutVars>
          <dgm:chMax val="1"/>
          <dgm:bulletEnabled val="1"/>
        </dgm:presLayoutVars>
      </dgm:prSet>
      <dgm:spPr/>
    </dgm:pt>
    <dgm:pt modelId="{9455CCD8-EF16-431A-90D2-6DE7AC6006CC}" type="pres">
      <dgm:prSet presAssocID="{10498371-EE4A-4DE8-B123-5AF7F7EE03E2}" presName="descendantText" presStyleLbl="alignAcc1" presStyleIdx="3" presStyleCnt="4">
        <dgm:presLayoutVars>
          <dgm:bulletEnabled val="1"/>
        </dgm:presLayoutVars>
      </dgm:prSet>
      <dgm:spPr/>
      <dgm:t>
        <a:bodyPr/>
        <a:lstStyle/>
        <a:p>
          <a:endParaRPr lang="en-US"/>
        </a:p>
      </dgm:t>
    </dgm:pt>
  </dgm:ptLst>
  <dgm:cxnLst>
    <dgm:cxn modelId="{B651A27B-B152-4355-9FB1-70D6A24B80E1}" type="presOf" srcId="{5E6CC7BB-A2EB-4C19-9402-0F2520E2B5FD}" destId="{45254ED2-4997-47A6-A1D0-BAF426E55FF7}" srcOrd="0" destOrd="0" presId="urn:microsoft.com/office/officeart/2005/8/layout/chevron2"/>
    <dgm:cxn modelId="{A6D06AF6-BA17-40AB-9519-F928B886AC64}" type="presOf" srcId="{C2659B08-BDF7-43DF-9894-AF70D9936784}" destId="{3230BCC2-ED35-4F5C-BEFC-60A51921E239}" srcOrd="0" destOrd="0" presId="urn:microsoft.com/office/officeart/2005/8/layout/chevron2"/>
    <dgm:cxn modelId="{D9829CD0-B201-4E7A-B1F6-41430397B4BC}" srcId="{399ABD1B-C775-41CD-A020-FF0CDC907AFC}" destId="{0243E7EF-8774-4A69-BC1E-6EE29B4E5B0F}" srcOrd="1" destOrd="0" parTransId="{6310F38C-A883-47FD-B778-1EBC5F07B27E}" sibTransId="{3B4A96C9-7121-4BD8-BFC9-11957EB59674}"/>
    <dgm:cxn modelId="{D2446119-F985-418A-A072-B36889AA2678}" type="presOf" srcId="{D62A7CFC-D6DC-4A8D-B723-0893D0AEF7C9}" destId="{9455CCD8-EF16-431A-90D2-6DE7AC6006CC}" srcOrd="0" destOrd="0" presId="urn:microsoft.com/office/officeart/2005/8/layout/chevron2"/>
    <dgm:cxn modelId="{F5E2B40D-B6C4-48BF-8F0E-4F13A1F47386}" srcId="{399ABD1B-C775-41CD-A020-FF0CDC907AFC}" destId="{03B6F531-B9B3-43AD-8459-9A552E8DE7AA}" srcOrd="0" destOrd="0" parTransId="{522DA4BC-A6AE-4C83-A15C-BF9D2DFC77A6}" sibTransId="{B92D9F3C-13AB-4FE6-B129-8A79733242A3}"/>
    <dgm:cxn modelId="{08F8E718-ED85-45F8-81FB-214A96AB93E4}" srcId="{0243E7EF-8774-4A69-BC1E-6EE29B4E5B0F}" destId="{C7D9087A-71B0-4442-9209-B016C408D5E2}" srcOrd="0" destOrd="0" parTransId="{B5A8D7AC-442B-4A82-B71C-3F4DADE88E91}" sibTransId="{DE157BFF-803E-4334-BE13-1E210A84FD95}"/>
    <dgm:cxn modelId="{D41B36D3-3BBA-4EF0-A0A1-9E5582261D14}" type="presOf" srcId="{399ABD1B-C775-41CD-A020-FF0CDC907AFC}" destId="{8E443DAD-4BA4-452A-B700-9BD4B350FCE6}" srcOrd="0" destOrd="0" presId="urn:microsoft.com/office/officeart/2005/8/layout/chevron2"/>
    <dgm:cxn modelId="{2B8F5D41-B014-42B3-9BA6-A7688957E936}" srcId="{10498371-EE4A-4DE8-B123-5AF7F7EE03E2}" destId="{D62A7CFC-D6DC-4A8D-B723-0893D0AEF7C9}" srcOrd="0" destOrd="0" parTransId="{D4B0681D-3B2F-459D-ADA4-EF7FD9DCF04F}" sibTransId="{560B3FE6-DA84-4D88-BFD3-3F8BE8571652}"/>
    <dgm:cxn modelId="{E5BB302D-B701-4BE4-8579-E7E9A5293FB4}" srcId="{5E6CC7BB-A2EB-4C19-9402-0F2520E2B5FD}" destId="{71EC4E98-1227-4115-9AAF-D5975330F022}" srcOrd="0" destOrd="0" parTransId="{869EA561-2F27-44AD-8C6A-0751BFEA2957}" sibTransId="{245FBC0D-D197-4B8A-8C7F-3FF330E79CF8}"/>
    <dgm:cxn modelId="{3383DA02-7289-4C79-ACE2-3186C5BC07A3}" srcId="{03B6F531-B9B3-43AD-8459-9A552E8DE7AA}" destId="{C2659B08-BDF7-43DF-9894-AF70D9936784}" srcOrd="0" destOrd="0" parTransId="{27B5E01D-2F62-4A25-9B6B-0B7F79770D1C}" sibTransId="{0DF1D6F1-FE3F-4139-A995-732B928EB537}"/>
    <dgm:cxn modelId="{90ECFD60-936A-497D-ACB4-1ED952058052}" type="presOf" srcId="{0243E7EF-8774-4A69-BC1E-6EE29B4E5B0F}" destId="{33B815F0-CAE8-44D9-9D6E-52EEF91B441F}" srcOrd="0" destOrd="0" presId="urn:microsoft.com/office/officeart/2005/8/layout/chevron2"/>
    <dgm:cxn modelId="{386B993C-7CD1-4E18-A403-1E2856BDEA8C}" srcId="{399ABD1B-C775-41CD-A020-FF0CDC907AFC}" destId="{10498371-EE4A-4DE8-B123-5AF7F7EE03E2}" srcOrd="3" destOrd="0" parTransId="{39146C24-FACB-4817-B753-A58295A3F9F8}" sibTransId="{2A8EF684-FB1F-4D3B-A867-EE5DD86A3FE0}"/>
    <dgm:cxn modelId="{0332F93B-9F45-4681-ACBD-C8389A139E43}" type="presOf" srcId="{C7D9087A-71B0-4442-9209-B016C408D5E2}" destId="{B7625AA5-C108-4F6E-8317-60CF99059408}" srcOrd="0" destOrd="0" presId="urn:microsoft.com/office/officeart/2005/8/layout/chevron2"/>
    <dgm:cxn modelId="{EAB2432C-10A6-48F8-9A0F-079C0AE43AEC}" type="presOf" srcId="{03B6F531-B9B3-43AD-8459-9A552E8DE7AA}" destId="{F03C6282-5A6A-4A52-8245-0A7DA5B2AF92}" srcOrd="0" destOrd="0" presId="urn:microsoft.com/office/officeart/2005/8/layout/chevron2"/>
    <dgm:cxn modelId="{974AC666-F5E9-4B44-89CC-2816ADF4C025}" srcId="{399ABD1B-C775-41CD-A020-FF0CDC907AFC}" destId="{5E6CC7BB-A2EB-4C19-9402-0F2520E2B5FD}" srcOrd="2" destOrd="0" parTransId="{F13F913B-79AB-4725-8642-3B4E02451FA3}" sibTransId="{69352C2C-3735-4056-B509-4EB61939D963}"/>
    <dgm:cxn modelId="{1648471C-A257-4C5C-8C08-26C3C8CCB6F8}" type="presOf" srcId="{10498371-EE4A-4DE8-B123-5AF7F7EE03E2}" destId="{9DAD5994-15C4-49C5-9238-0B59BA0AE30C}" srcOrd="0" destOrd="0" presId="urn:microsoft.com/office/officeart/2005/8/layout/chevron2"/>
    <dgm:cxn modelId="{DD10FEBE-C6B9-4D8E-A72B-674D04D03654}" type="presOf" srcId="{71EC4E98-1227-4115-9AAF-D5975330F022}" destId="{4B258C6C-A03A-4965-8A0D-165969BFD739}" srcOrd="0" destOrd="0" presId="urn:microsoft.com/office/officeart/2005/8/layout/chevron2"/>
    <dgm:cxn modelId="{80C18EA4-C4B2-4E71-B098-952E3E70B930}" type="presParOf" srcId="{8E443DAD-4BA4-452A-B700-9BD4B350FCE6}" destId="{4FE6AF9A-3882-4934-B5C9-AC2C5FCC9483}" srcOrd="0" destOrd="0" presId="urn:microsoft.com/office/officeart/2005/8/layout/chevron2"/>
    <dgm:cxn modelId="{39AC4BAD-A038-4388-B997-495372D3F57D}" type="presParOf" srcId="{4FE6AF9A-3882-4934-B5C9-AC2C5FCC9483}" destId="{F03C6282-5A6A-4A52-8245-0A7DA5B2AF92}" srcOrd="0" destOrd="0" presId="urn:microsoft.com/office/officeart/2005/8/layout/chevron2"/>
    <dgm:cxn modelId="{53D5AF1C-B675-4EAF-8965-53EEEC06DB39}" type="presParOf" srcId="{4FE6AF9A-3882-4934-B5C9-AC2C5FCC9483}" destId="{3230BCC2-ED35-4F5C-BEFC-60A51921E239}" srcOrd="1" destOrd="0" presId="urn:microsoft.com/office/officeart/2005/8/layout/chevron2"/>
    <dgm:cxn modelId="{35AE2B4C-48BD-4EC7-A982-CF18AE21C3FC}" type="presParOf" srcId="{8E443DAD-4BA4-452A-B700-9BD4B350FCE6}" destId="{337A7593-8DB5-4AC9-B962-0DA453953542}" srcOrd="1" destOrd="0" presId="urn:microsoft.com/office/officeart/2005/8/layout/chevron2"/>
    <dgm:cxn modelId="{47DF488A-6CC4-4D16-9B63-0095089AC33D}" type="presParOf" srcId="{8E443DAD-4BA4-452A-B700-9BD4B350FCE6}" destId="{EFB3A4C0-575D-4046-9E96-1053623116B2}" srcOrd="2" destOrd="0" presId="urn:microsoft.com/office/officeart/2005/8/layout/chevron2"/>
    <dgm:cxn modelId="{783E3C35-BB2B-44CC-89FB-B9DEBED93916}" type="presParOf" srcId="{EFB3A4C0-575D-4046-9E96-1053623116B2}" destId="{33B815F0-CAE8-44D9-9D6E-52EEF91B441F}" srcOrd="0" destOrd="0" presId="urn:microsoft.com/office/officeart/2005/8/layout/chevron2"/>
    <dgm:cxn modelId="{4C1AE6AB-266C-4E1B-86AC-C8A009E284CB}" type="presParOf" srcId="{EFB3A4C0-575D-4046-9E96-1053623116B2}" destId="{B7625AA5-C108-4F6E-8317-60CF99059408}" srcOrd="1" destOrd="0" presId="urn:microsoft.com/office/officeart/2005/8/layout/chevron2"/>
    <dgm:cxn modelId="{46D01BF2-1FB1-4831-A2D6-07BA17C56C82}" type="presParOf" srcId="{8E443DAD-4BA4-452A-B700-9BD4B350FCE6}" destId="{9BF84E3B-B5DB-4970-84C5-7EEF167C22CD}" srcOrd="3" destOrd="0" presId="urn:microsoft.com/office/officeart/2005/8/layout/chevron2"/>
    <dgm:cxn modelId="{A8D3F628-4348-4EE3-803E-473C65E9F01E}" type="presParOf" srcId="{8E443DAD-4BA4-452A-B700-9BD4B350FCE6}" destId="{406275FA-7E2D-4241-BD28-D4E09C3D59D5}" srcOrd="4" destOrd="0" presId="urn:microsoft.com/office/officeart/2005/8/layout/chevron2"/>
    <dgm:cxn modelId="{4DBCA0C3-57C5-47BA-9BA5-988F705AF9D4}" type="presParOf" srcId="{406275FA-7E2D-4241-BD28-D4E09C3D59D5}" destId="{45254ED2-4997-47A6-A1D0-BAF426E55FF7}" srcOrd="0" destOrd="0" presId="urn:microsoft.com/office/officeart/2005/8/layout/chevron2"/>
    <dgm:cxn modelId="{C756C281-B6C4-4DCE-A15A-8DFF53243BE6}" type="presParOf" srcId="{406275FA-7E2D-4241-BD28-D4E09C3D59D5}" destId="{4B258C6C-A03A-4965-8A0D-165969BFD739}" srcOrd="1" destOrd="0" presId="urn:microsoft.com/office/officeart/2005/8/layout/chevron2"/>
    <dgm:cxn modelId="{8A9F0B4C-6807-4D99-A573-A70838E9A526}" type="presParOf" srcId="{8E443DAD-4BA4-452A-B700-9BD4B350FCE6}" destId="{1F0DC8CF-8034-4A7A-A8C0-1300CE7208D6}" srcOrd="5" destOrd="0" presId="urn:microsoft.com/office/officeart/2005/8/layout/chevron2"/>
    <dgm:cxn modelId="{9A460A6A-1A71-4CDE-9822-0D091B76BBB6}" type="presParOf" srcId="{8E443DAD-4BA4-452A-B700-9BD4B350FCE6}" destId="{325D2DCC-8931-4187-9A49-0F44496A4A57}" srcOrd="6" destOrd="0" presId="urn:microsoft.com/office/officeart/2005/8/layout/chevron2"/>
    <dgm:cxn modelId="{1984AD71-F3A5-4FEC-8BAD-B3C00D3B968C}" type="presParOf" srcId="{325D2DCC-8931-4187-9A49-0F44496A4A57}" destId="{9DAD5994-15C4-49C5-9238-0B59BA0AE30C}" srcOrd="0" destOrd="0" presId="urn:microsoft.com/office/officeart/2005/8/layout/chevron2"/>
    <dgm:cxn modelId="{B1D8D942-DCDE-4E42-B8B4-0723022B3339}" type="presParOf" srcId="{325D2DCC-8931-4187-9A49-0F44496A4A57}" destId="{9455CCD8-EF16-431A-90D2-6DE7AC6006C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C6282-5A6A-4A52-8245-0A7DA5B2AF92}">
      <dsp:nvSpPr>
        <dsp:cNvPr id="0" name=""/>
        <dsp:cNvSpPr/>
      </dsp:nvSpPr>
      <dsp:spPr>
        <a:xfrm rot="5400000">
          <a:off x="-167163" y="170269"/>
          <a:ext cx="1114425" cy="78009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1</a:t>
          </a:r>
          <a:endParaRPr lang="en-US" sz="2300" kern="1200">
            <a:latin typeface="Times New Roman" panose="02020603050405020304" pitchFamily="18" charset="0"/>
            <a:cs typeface="Times New Roman" panose="02020603050405020304" pitchFamily="18" charset="0"/>
          </a:endParaRPr>
        </a:p>
      </dsp:txBody>
      <dsp:txXfrm rot="-5400000">
        <a:off x="2" y="393154"/>
        <a:ext cx="780097" cy="334328"/>
      </dsp:txXfrm>
    </dsp:sp>
    <dsp:sp modelId="{3230BCC2-ED35-4F5C-BEFC-60A51921E239}">
      <dsp:nvSpPr>
        <dsp:cNvPr id="0" name=""/>
        <dsp:cNvSpPr/>
      </dsp:nvSpPr>
      <dsp:spPr>
        <a:xfrm rot="5400000">
          <a:off x="4635993" y="-3852790"/>
          <a:ext cx="724376" cy="84361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err="1" smtClean="0">
              <a:latin typeface="Times New Roman" panose="02020603050405020304" pitchFamily="18" charset="0"/>
              <a:cs typeface="Times New Roman" panose="02020603050405020304" pitchFamily="18" charset="0"/>
            </a:rPr>
            <a:t>Mạnh</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cân</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bằng</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linh</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hoạt</a:t>
          </a:r>
          <a:endParaRPr lang="en-US" sz="4500" kern="1200">
            <a:latin typeface="Times New Roman" panose="02020603050405020304" pitchFamily="18" charset="0"/>
            <a:cs typeface="Times New Roman" panose="02020603050405020304" pitchFamily="18" charset="0"/>
          </a:endParaRPr>
        </a:p>
      </dsp:txBody>
      <dsp:txXfrm rot="-5400000">
        <a:off x="780098" y="38466"/>
        <a:ext cx="8400806" cy="653654"/>
      </dsp:txXfrm>
    </dsp:sp>
    <dsp:sp modelId="{33B815F0-CAE8-44D9-9D6E-52EEF91B441F}">
      <dsp:nvSpPr>
        <dsp:cNvPr id="0" name=""/>
        <dsp:cNvSpPr/>
      </dsp:nvSpPr>
      <dsp:spPr>
        <a:xfrm rot="5400000">
          <a:off x="-167163" y="1136126"/>
          <a:ext cx="1114425" cy="78009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2</a:t>
          </a:r>
          <a:endParaRPr lang="en-US" sz="2300" kern="1200">
            <a:latin typeface="Times New Roman" panose="02020603050405020304" pitchFamily="18" charset="0"/>
            <a:cs typeface="Times New Roman" panose="02020603050405020304" pitchFamily="18" charset="0"/>
          </a:endParaRPr>
        </a:p>
      </dsp:txBody>
      <dsp:txXfrm rot="-5400000">
        <a:off x="2" y="1359011"/>
        <a:ext cx="780097" cy="334328"/>
      </dsp:txXfrm>
    </dsp:sp>
    <dsp:sp modelId="{B7625AA5-C108-4F6E-8317-60CF99059408}">
      <dsp:nvSpPr>
        <dsp:cNvPr id="0" name=""/>
        <dsp:cNvSpPr/>
      </dsp:nvSpPr>
      <dsp:spPr>
        <a:xfrm rot="5400000">
          <a:off x="4635993" y="-2886932"/>
          <a:ext cx="724376" cy="84361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err="1" smtClean="0">
              <a:latin typeface="Times New Roman" panose="02020603050405020304" pitchFamily="18" charset="0"/>
              <a:cs typeface="Times New Roman" panose="02020603050405020304" pitchFamily="18" charset="0"/>
            </a:rPr>
            <a:t>Mạnh</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cân</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bằng</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không</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linh</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hoạt</a:t>
          </a:r>
          <a:endParaRPr lang="en-US" sz="4500" kern="1200">
            <a:latin typeface="Times New Roman" panose="02020603050405020304" pitchFamily="18" charset="0"/>
            <a:cs typeface="Times New Roman" panose="02020603050405020304" pitchFamily="18" charset="0"/>
          </a:endParaRPr>
        </a:p>
      </dsp:txBody>
      <dsp:txXfrm rot="-5400000">
        <a:off x="780098" y="1004324"/>
        <a:ext cx="8400806" cy="653654"/>
      </dsp:txXfrm>
    </dsp:sp>
    <dsp:sp modelId="{45254ED2-4997-47A6-A1D0-BAF426E55FF7}">
      <dsp:nvSpPr>
        <dsp:cNvPr id="0" name=""/>
        <dsp:cNvSpPr/>
      </dsp:nvSpPr>
      <dsp:spPr>
        <a:xfrm rot="5400000">
          <a:off x="-167163" y="2101984"/>
          <a:ext cx="1114425" cy="78009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3</a:t>
          </a:r>
          <a:endParaRPr lang="en-US" sz="2300" kern="1200">
            <a:latin typeface="Times New Roman" panose="02020603050405020304" pitchFamily="18" charset="0"/>
            <a:cs typeface="Times New Roman" panose="02020603050405020304" pitchFamily="18" charset="0"/>
          </a:endParaRPr>
        </a:p>
      </dsp:txBody>
      <dsp:txXfrm rot="-5400000">
        <a:off x="2" y="2324869"/>
        <a:ext cx="780097" cy="334328"/>
      </dsp:txXfrm>
    </dsp:sp>
    <dsp:sp modelId="{4B258C6C-A03A-4965-8A0D-165969BFD739}">
      <dsp:nvSpPr>
        <dsp:cNvPr id="0" name=""/>
        <dsp:cNvSpPr/>
      </dsp:nvSpPr>
      <dsp:spPr>
        <a:xfrm rot="5400000">
          <a:off x="4635993" y="-1921074"/>
          <a:ext cx="724376" cy="84361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err="1" smtClean="0">
              <a:latin typeface="Times New Roman" panose="02020603050405020304" pitchFamily="18" charset="0"/>
              <a:cs typeface="Times New Roman" panose="02020603050405020304" pitchFamily="18" charset="0"/>
            </a:rPr>
            <a:t>Mạnh</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không</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cân</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bằng</a:t>
          </a:r>
          <a:endParaRPr lang="en-US" sz="4500" kern="1200">
            <a:latin typeface="Times New Roman" panose="02020603050405020304" pitchFamily="18" charset="0"/>
            <a:cs typeface="Times New Roman" panose="02020603050405020304" pitchFamily="18" charset="0"/>
          </a:endParaRPr>
        </a:p>
      </dsp:txBody>
      <dsp:txXfrm rot="-5400000">
        <a:off x="780098" y="1970182"/>
        <a:ext cx="8400806" cy="653654"/>
      </dsp:txXfrm>
    </dsp:sp>
    <dsp:sp modelId="{9DAD5994-15C4-49C5-9238-0B59BA0AE30C}">
      <dsp:nvSpPr>
        <dsp:cNvPr id="0" name=""/>
        <dsp:cNvSpPr/>
      </dsp:nvSpPr>
      <dsp:spPr>
        <a:xfrm rot="5400000">
          <a:off x="-167163" y="3067842"/>
          <a:ext cx="1114425" cy="78009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anose="02020603050405020304" pitchFamily="18" charset="0"/>
              <a:cs typeface="Times New Roman" panose="02020603050405020304" pitchFamily="18" charset="0"/>
            </a:rPr>
            <a:t>4</a:t>
          </a:r>
          <a:endParaRPr lang="en-US" sz="2300" kern="1200">
            <a:latin typeface="Times New Roman" panose="02020603050405020304" pitchFamily="18" charset="0"/>
            <a:cs typeface="Times New Roman" panose="02020603050405020304" pitchFamily="18" charset="0"/>
          </a:endParaRPr>
        </a:p>
      </dsp:txBody>
      <dsp:txXfrm rot="-5400000">
        <a:off x="2" y="3290727"/>
        <a:ext cx="780097" cy="334328"/>
      </dsp:txXfrm>
    </dsp:sp>
    <dsp:sp modelId="{9455CCD8-EF16-431A-90D2-6DE7AC6006CC}">
      <dsp:nvSpPr>
        <dsp:cNvPr id="0" name=""/>
        <dsp:cNvSpPr/>
      </dsp:nvSpPr>
      <dsp:spPr>
        <a:xfrm rot="5400000">
          <a:off x="4635993" y="-955217"/>
          <a:ext cx="724376" cy="84361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0040" tIns="28575" rIns="28575" bIns="28575" numCol="1" spcCol="1270" anchor="ctr" anchorCtr="0">
          <a:noAutofit/>
        </a:bodyPr>
        <a:lstStyle/>
        <a:p>
          <a:pPr marL="285750" lvl="1" indent="-285750" algn="l" defTabSz="2000250">
            <a:lnSpc>
              <a:spcPct val="90000"/>
            </a:lnSpc>
            <a:spcBef>
              <a:spcPct val="0"/>
            </a:spcBef>
            <a:spcAft>
              <a:spcPct val="15000"/>
            </a:spcAft>
            <a:buChar char="••"/>
          </a:pPr>
          <a:r>
            <a:rPr lang="en-US" sz="4500" kern="1200" err="1" smtClean="0">
              <a:latin typeface="Times New Roman" panose="02020603050405020304" pitchFamily="18" charset="0"/>
              <a:cs typeface="Times New Roman" panose="02020603050405020304" pitchFamily="18" charset="0"/>
            </a:rPr>
            <a:t>Yếu</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hưng</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phấn</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yếu</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hơn</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ức</a:t>
          </a:r>
          <a:r>
            <a:rPr lang="en-US" sz="4500" kern="1200" smtClean="0">
              <a:latin typeface="Times New Roman" panose="02020603050405020304" pitchFamily="18" charset="0"/>
              <a:cs typeface="Times New Roman" panose="02020603050405020304" pitchFamily="18" charset="0"/>
            </a:rPr>
            <a:t> </a:t>
          </a:r>
          <a:r>
            <a:rPr lang="en-US" sz="4500" kern="1200" err="1" smtClean="0">
              <a:latin typeface="Times New Roman" panose="02020603050405020304" pitchFamily="18" charset="0"/>
              <a:cs typeface="Times New Roman" panose="02020603050405020304" pitchFamily="18" charset="0"/>
            </a:rPr>
            <a:t>chế</a:t>
          </a:r>
          <a:r>
            <a:rPr lang="en-US" sz="4500" kern="1200" smtClean="0">
              <a:latin typeface="Times New Roman" panose="02020603050405020304" pitchFamily="18" charset="0"/>
              <a:cs typeface="Times New Roman" panose="02020603050405020304" pitchFamily="18" charset="0"/>
            </a:rPr>
            <a:t>)</a:t>
          </a:r>
          <a:endParaRPr lang="en-US" sz="4500" kern="1200">
            <a:latin typeface="Times New Roman" panose="02020603050405020304" pitchFamily="18" charset="0"/>
            <a:cs typeface="Times New Roman" panose="02020603050405020304" pitchFamily="18" charset="0"/>
          </a:endParaRPr>
        </a:p>
      </dsp:txBody>
      <dsp:txXfrm rot="-5400000">
        <a:off x="780098" y="2936039"/>
        <a:ext cx="8400806" cy="6536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FC42-9BAF-4248-B57A-176A77592800}" type="datetimeFigureOut">
              <a:rPr lang="en-US" smtClean="0"/>
              <a:t>17/10/2016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6B671-31A1-4DDE-8052-24E9ED8404E4}" type="slidenum">
              <a:rPr lang="en-US" smtClean="0"/>
              <a:t>‹#›</a:t>
            </a:fld>
            <a:endParaRPr lang="en-US"/>
          </a:p>
        </p:txBody>
      </p:sp>
    </p:spTree>
    <p:extLst>
      <p:ext uri="{BB962C8B-B14F-4D97-AF65-F5344CB8AC3E}">
        <p14:creationId xmlns:p14="http://schemas.microsoft.com/office/powerpoint/2010/main" val="338769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6B671-31A1-4DDE-8052-24E9ED8404E4}" type="slidenum">
              <a:rPr lang="en-US" smtClean="0"/>
              <a:t>1</a:t>
            </a:fld>
            <a:endParaRPr lang="en-US"/>
          </a:p>
        </p:txBody>
      </p:sp>
    </p:spTree>
    <p:extLst>
      <p:ext uri="{BB962C8B-B14F-4D97-AF65-F5344CB8AC3E}">
        <p14:creationId xmlns:p14="http://schemas.microsoft.com/office/powerpoint/2010/main" val="377034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6B671-31A1-4DDE-8052-24E9ED8404E4}" type="slidenum">
              <a:rPr lang="en-US" smtClean="0"/>
              <a:t>3</a:t>
            </a:fld>
            <a:endParaRPr lang="en-US"/>
          </a:p>
        </p:txBody>
      </p:sp>
    </p:spTree>
    <p:extLst>
      <p:ext uri="{BB962C8B-B14F-4D97-AF65-F5344CB8AC3E}">
        <p14:creationId xmlns:p14="http://schemas.microsoft.com/office/powerpoint/2010/main" val="1808896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6B671-31A1-4DDE-8052-24E9ED8404E4}" type="slidenum">
              <a:rPr lang="en-US" smtClean="0"/>
              <a:t>14</a:t>
            </a:fld>
            <a:endParaRPr lang="en-US"/>
          </a:p>
        </p:txBody>
      </p:sp>
    </p:spTree>
    <p:extLst>
      <p:ext uri="{BB962C8B-B14F-4D97-AF65-F5344CB8AC3E}">
        <p14:creationId xmlns:p14="http://schemas.microsoft.com/office/powerpoint/2010/main" val="3524612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77D39A3-4A8F-45B1-9047-A07289031C8E}" type="datetime1">
              <a:rPr lang="en-US" smtClean="0"/>
              <a:t>17/10/2016</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smtClean="0"/>
              <a:t>Khí chất - 15DTH04 - Nhóm 11</a:t>
            </a:r>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507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572574-F1EA-4E7D-96EC-5A75B8CD3296}"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8586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85554-B70F-42BB-AA1C-3D3B316CA3EE}"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11087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8E2CA-702C-4652-92E1-21A5817D4597}"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7437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BA4324-F145-412C-A574-B943942806A5}"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3893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ABA7F62-8F4B-4E79-86EB-FE53BB94F1AB}" type="datetime1">
              <a:rPr lang="en-US" smtClean="0"/>
              <a:t>17/10/2016</a:t>
            </a:fld>
            <a:endParaRPr lang="en-US"/>
          </a:p>
        </p:txBody>
      </p:sp>
      <p:sp>
        <p:nvSpPr>
          <p:cNvPr id="4" name="Footer Placeholder 3"/>
          <p:cNvSpPr>
            <a:spLocks noGrp="1"/>
          </p:cNvSpPr>
          <p:nvPr>
            <p:ph type="ftr" sz="quarter" idx="11"/>
          </p:nvPr>
        </p:nvSpPr>
        <p:spPr/>
        <p:txBody>
          <a:bodyPr/>
          <a:lstStyle/>
          <a:p>
            <a:r>
              <a:rPr lang="en-US" smtClean="0"/>
              <a:t>Khí chất - 15DTH04 - Nhóm 11</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60568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AB8CEBC-9273-4BE5-8B91-3F7BF195E584}" type="datetime1">
              <a:rPr lang="en-US" smtClean="0"/>
              <a:t>17/10/2016</a:t>
            </a:fld>
            <a:endParaRPr lang="en-US"/>
          </a:p>
        </p:txBody>
      </p:sp>
      <p:sp>
        <p:nvSpPr>
          <p:cNvPr id="4" name="Footer Placeholder 3"/>
          <p:cNvSpPr>
            <a:spLocks noGrp="1"/>
          </p:cNvSpPr>
          <p:nvPr>
            <p:ph type="ftr" sz="quarter" idx="11"/>
          </p:nvPr>
        </p:nvSpPr>
        <p:spPr/>
        <p:txBody>
          <a:bodyPr/>
          <a:lstStyle/>
          <a:p>
            <a:r>
              <a:rPr lang="en-US" smtClean="0"/>
              <a:t>Khí chất - 15DTH04 - Nhóm 11</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172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E35E5-2E57-4F8E-B2C6-C75BF1C9F26D}" type="datetime1">
              <a:rPr lang="en-US" smtClean="0"/>
              <a:t>17/10/2016</a:t>
            </a:fld>
            <a:endParaRPr lang="en-US"/>
          </a:p>
        </p:txBody>
      </p:sp>
      <p:sp>
        <p:nvSpPr>
          <p:cNvPr id="5" name="Footer Placeholder 4"/>
          <p:cNvSpPr>
            <a:spLocks noGrp="1"/>
          </p:cNvSpPr>
          <p:nvPr>
            <p:ph type="ftr" sz="quarter" idx="11"/>
          </p:nvPr>
        </p:nvSpPr>
        <p:spPr/>
        <p:txBody>
          <a:bodyPr/>
          <a:lstStyle/>
          <a:p>
            <a:r>
              <a:rPr lang="en-US" smtClean="0"/>
              <a:t>Khí chất - 15DTH04 - Nhóm 11</a:t>
            </a:r>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2755369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7E3262-4959-47EB-B70B-E1CC8803038B}" type="datetime1">
              <a:rPr lang="en-US" smtClean="0"/>
              <a:t>17/10/2016</a:t>
            </a:fld>
            <a:endParaRPr lang="en-US"/>
          </a:p>
        </p:txBody>
      </p:sp>
      <p:sp>
        <p:nvSpPr>
          <p:cNvPr id="5" name="Footer Placeholder 4"/>
          <p:cNvSpPr>
            <a:spLocks noGrp="1"/>
          </p:cNvSpPr>
          <p:nvPr>
            <p:ph type="ftr" sz="quarter" idx="11"/>
          </p:nvPr>
        </p:nvSpPr>
        <p:spPr/>
        <p:txBody>
          <a:bodyPr/>
          <a:lstStyle/>
          <a:p>
            <a:r>
              <a:rPr lang="en-US" smtClean="0"/>
              <a:t>Khí chất - 15DTH04 - Nhóm 11</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68857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DA4CAE-249F-4817-8C75-162A25D3971E}" type="datetime1">
              <a:rPr lang="en-US" smtClean="0"/>
              <a:t>17/10/2016</a:t>
            </a:fld>
            <a:endParaRPr lang="en-US"/>
          </a:p>
        </p:txBody>
      </p:sp>
      <p:sp>
        <p:nvSpPr>
          <p:cNvPr id="5" name="Footer Placeholder 4"/>
          <p:cNvSpPr>
            <a:spLocks noGrp="1"/>
          </p:cNvSpPr>
          <p:nvPr>
            <p:ph type="ftr" sz="quarter" idx="11"/>
          </p:nvPr>
        </p:nvSpPr>
        <p:spPr/>
        <p:txBody>
          <a:bodyPr/>
          <a:lstStyle/>
          <a:p>
            <a:r>
              <a:rPr lang="en-US" smtClean="0"/>
              <a:t>Khí chất - 15DTH04 - Nhóm 11</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9371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19E757-6A06-4AE2-BB12-3C354B6DD7FD}" type="datetime1">
              <a:rPr lang="en-US" smtClean="0"/>
              <a:t>17/10/2016</a:t>
            </a:fld>
            <a:endParaRPr lang="en-US"/>
          </a:p>
        </p:txBody>
      </p:sp>
      <p:sp>
        <p:nvSpPr>
          <p:cNvPr id="5" name="Footer Placeholder 4"/>
          <p:cNvSpPr>
            <a:spLocks noGrp="1"/>
          </p:cNvSpPr>
          <p:nvPr>
            <p:ph type="ftr" sz="quarter" idx="11"/>
          </p:nvPr>
        </p:nvSpPr>
        <p:spPr/>
        <p:txBody>
          <a:bodyPr/>
          <a:lstStyle/>
          <a:p>
            <a:r>
              <a:rPr lang="en-US" smtClean="0"/>
              <a:t>Khí chất - 15DTH04 - Nhóm 11</a:t>
            </a: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234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A54288-AA4C-44E6-875A-7AEA5D1960DB}"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8196097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6AB66B-05D8-47F4-B2D1-190B02646F6C}" type="datetime1">
              <a:rPr lang="en-US" smtClean="0"/>
              <a:t>17/10/2016</a:t>
            </a:fld>
            <a:endParaRPr lang="en-US"/>
          </a:p>
        </p:txBody>
      </p:sp>
      <p:sp>
        <p:nvSpPr>
          <p:cNvPr id="8" name="Footer Placeholder 7"/>
          <p:cNvSpPr>
            <a:spLocks noGrp="1"/>
          </p:cNvSpPr>
          <p:nvPr>
            <p:ph type="ftr" sz="quarter" idx="11"/>
          </p:nvPr>
        </p:nvSpPr>
        <p:spPr/>
        <p:txBody>
          <a:bodyPr/>
          <a:lstStyle/>
          <a:p>
            <a:r>
              <a:rPr lang="en-US" smtClean="0"/>
              <a:t>Khí chất - 15DTH04 - Nhóm 11</a:t>
            </a:r>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61573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2C27AD-42A2-4FFD-AE70-188F32E2719E}" type="datetime1">
              <a:rPr lang="en-US" smtClean="0"/>
              <a:t>17/10/2016</a:t>
            </a:fld>
            <a:endParaRPr lang="en-US"/>
          </a:p>
        </p:txBody>
      </p:sp>
      <p:sp>
        <p:nvSpPr>
          <p:cNvPr id="4" name="Footer Placeholder 3"/>
          <p:cNvSpPr>
            <a:spLocks noGrp="1"/>
          </p:cNvSpPr>
          <p:nvPr>
            <p:ph type="ftr" sz="quarter" idx="11"/>
          </p:nvPr>
        </p:nvSpPr>
        <p:spPr/>
        <p:txBody>
          <a:bodyPr/>
          <a:lstStyle/>
          <a:p>
            <a:r>
              <a:rPr lang="en-US" smtClean="0"/>
              <a:t>Khí chất - 15DTH04 - Nhóm 11</a:t>
            </a:r>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5685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120B6-B7EE-421C-9E6E-025E81F4EB0B}" type="datetime1">
              <a:rPr lang="en-US" smtClean="0"/>
              <a:t>17/10/2016</a:t>
            </a:fld>
            <a:endParaRPr lang="en-US"/>
          </a:p>
        </p:txBody>
      </p:sp>
      <p:sp>
        <p:nvSpPr>
          <p:cNvPr id="3" name="Footer Placeholder 2"/>
          <p:cNvSpPr>
            <a:spLocks noGrp="1"/>
          </p:cNvSpPr>
          <p:nvPr>
            <p:ph type="ftr" sz="quarter" idx="11"/>
          </p:nvPr>
        </p:nvSpPr>
        <p:spPr/>
        <p:txBody>
          <a:bodyPr/>
          <a:lstStyle/>
          <a:p>
            <a:r>
              <a:rPr lang="en-US" smtClean="0"/>
              <a:t>Khí chất - 15DTH04 - Nhóm 11</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172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26A018-B861-4114-8D77-745EF4D08A92}"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3187323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76424-237E-4DC1-9787-757B28DBEB2D}" type="datetime1">
              <a:rPr lang="en-US" smtClean="0"/>
              <a:t>17/10/2016</a:t>
            </a:fld>
            <a:endParaRPr lang="en-US"/>
          </a:p>
        </p:txBody>
      </p:sp>
      <p:sp>
        <p:nvSpPr>
          <p:cNvPr id="6" name="Footer Placeholder 5"/>
          <p:cNvSpPr>
            <a:spLocks noGrp="1"/>
          </p:cNvSpPr>
          <p:nvPr>
            <p:ph type="ftr" sz="quarter" idx="11"/>
          </p:nvPr>
        </p:nvSpPr>
        <p:spPr/>
        <p:txBody>
          <a:bodyPr/>
          <a:lstStyle/>
          <a:p>
            <a:r>
              <a:rPr lang="en-US" smtClean="0"/>
              <a:t>Khí chất - 15DTH04 - Nhóm 11</a:t>
            </a:r>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539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460B79A-E7C0-4A1F-9680-90C2B4BF2A91}" type="datetime1">
              <a:rPr lang="en-US" smtClean="0"/>
              <a:t>17/10/2016</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smtClean="0"/>
              <a:t>Khí chất - 15DTH04 - Nhóm 11</a:t>
            </a:r>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8682051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2489252" y="3045330"/>
            <a:ext cx="7955514" cy="2490538"/>
          </a:xfrm>
        </p:spPr>
        <p:txBody>
          <a:bodyPr>
            <a:noAutofit/>
          </a:bodyPr>
          <a:lstStyle/>
          <a:p>
            <a:r>
              <a:rPr lang="en-US" sz="14400" cap="none" smtClean="0">
                <a:ln w="0"/>
                <a:gradFill>
                  <a:gsLst>
                    <a:gs pos="0">
                      <a:schemeClr val="accent5">
                        <a:lumMod val="50000"/>
                      </a:schemeClr>
                    </a:gs>
                    <a:gs pos="50000">
                      <a:schemeClr val="accent5"/>
                    </a:gs>
                    <a:gs pos="100000">
                      <a:schemeClr val="accent5">
                        <a:lumMod val="60000"/>
                        <a:lumOff val="40000"/>
                      </a:schemeClr>
                    </a:gs>
                  </a:gsLst>
                  <a:lin ang="5400000"/>
                </a:gradFill>
                <a:effectLst>
                  <a:outerShdw blurRad="60007" dist="310007" dir="7680000" sy="30000" kx="1300200" algn="ctr" rotWithShape="0">
                    <a:prstClr val="black">
                      <a:alpha val="32000"/>
                    </a:prstClr>
                  </a:outerShdw>
                  <a:reflection blurRad="6350" stA="53000" endA="300" endPos="35500" dir="5400000" sy="-90000" algn="bl" rotWithShape="0"/>
                </a:effectLst>
                <a:latin typeface="UVN But Long 1" pitchFamily="2" charset="0"/>
              </a:rPr>
              <a:t>KHÍ CHẤT</a:t>
            </a:r>
            <a:endParaRPr lang="en-US" sz="14400" cap="none">
              <a:ln w="0"/>
              <a:gradFill>
                <a:gsLst>
                  <a:gs pos="0">
                    <a:schemeClr val="accent5">
                      <a:lumMod val="50000"/>
                    </a:schemeClr>
                  </a:gs>
                  <a:gs pos="50000">
                    <a:schemeClr val="accent5"/>
                  </a:gs>
                  <a:gs pos="100000">
                    <a:schemeClr val="accent5">
                      <a:lumMod val="60000"/>
                      <a:lumOff val="40000"/>
                    </a:schemeClr>
                  </a:gs>
                </a:gsLst>
                <a:lin ang="5400000"/>
              </a:gradFill>
              <a:effectLst>
                <a:outerShdw blurRad="60007" dist="310007" dir="7680000" sy="30000" kx="1300200" algn="ctr" rotWithShape="0">
                  <a:prstClr val="black">
                    <a:alpha val="32000"/>
                  </a:prstClr>
                </a:outerShdw>
                <a:reflection blurRad="6350" stA="53000" endA="300" endPos="35500" dir="5400000" sy="-90000" algn="bl" rotWithShape="0"/>
              </a:effectLst>
              <a:latin typeface="UVN But Long 1" pitchFamily="2" charset="0"/>
            </a:endParaRPr>
          </a:p>
        </p:txBody>
      </p:sp>
      <p:sp>
        <p:nvSpPr>
          <p:cNvPr id="7" name="Rectangle 6"/>
          <p:cNvSpPr/>
          <p:nvPr/>
        </p:nvSpPr>
        <p:spPr>
          <a:xfrm>
            <a:off x="1098334" y="1888129"/>
            <a:ext cx="4247637" cy="1446550"/>
          </a:xfrm>
          <a:prstGeom prst="rect">
            <a:avLst/>
          </a:prstGeom>
          <a:noFill/>
        </p:spPr>
        <p:txBody>
          <a:bodyPr wrap="none" lIns="91440" tIns="45720" rIns="91440" bIns="45720">
            <a:spAutoFit/>
          </a:bodyPr>
          <a:lstStyle/>
          <a:p>
            <a:pPr algn="ctr"/>
            <a:r>
              <a:rPr lang="en-US" sz="8800" b="1"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VN Giay Trang" panose="020D0406040103070904" pitchFamily="34" charset="0"/>
              </a:rPr>
              <a:t>Nhóm</a:t>
            </a:r>
            <a:r>
              <a:rPr lang="en-US" sz="8800"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VN Giay Trang" panose="020D0406040103070904" pitchFamily="34" charset="0"/>
              </a:rPr>
              <a:t> 11:</a:t>
            </a:r>
            <a:endParaRPr lang="en-US" sz="8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UVN Giay Trang" panose="020D04060401030709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9" y="409008"/>
            <a:ext cx="3684830" cy="1123577"/>
          </a:xfrm>
          <a:prstGeom prst="rect">
            <a:avLst/>
          </a:prstGeom>
        </p:spPr>
      </p:pic>
      <p:sp>
        <p:nvSpPr>
          <p:cNvPr id="10" name="Slide Number Placeholder 9"/>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92880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5" name="TextBox 4"/>
          <p:cNvSpPr txBox="1"/>
          <p:nvPr/>
        </p:nvSpPr>
        <p:spPr>
          <a:xfrm>
            <a:off x="1032054" y="829474"/>
            <a:ext cx="4853591" cy="523220"/>
          </a:xfrm>
          <a:prstGeom prst="rect">
            <a:avLst/>
          </a:prstGeom>
          <a:noFill/>
        </p:spPr>
        <p:txBody>
          <a:bodyPr wrap="square" rtlCol="0">
            <a:spAutoFit/>
          </a:bodyPr>
          <a:lstStyle/>
          <a:p>
            <a:r>
              <a:rPr lang="en-US" sz="2800" b="1" u="sng" smtClean="0">
                <a:solidFill>
                  <a:srgbClr val="0070C0"/>
                </a:solidFill>
                <a:latin typeface="Times New Roman" panose="02020603050405020304" pitchFamily="18" charset="0"/>
                <a:cs typeface="Times New Roman" panose="02020603050405020304" pitchFamily="18" charset="0"/>
              </a:rPr>
              <a:t>3.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3: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nóng nảy:</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32053" y="1661375"/>
            <a:ext cx="9902109" cy="3539430"/>
          </a:xfrm>
          <a:prstGeom prst="rect">
            <a:avLst/>
          </a:prstGeom>
          <a:noFill/>
        </p:spPr>
        <p:txBody>
          <a:bodyPr wrap="square" rtlCol="0">
            <a:spAutoFit/>
          </a:bodyPr>
          <a:lstStyle/>
          <a:p>
            <a:pPr algn="just"/>
            <a:r>
              <a:rPr lang="en-US" sz="2800" smtClean="0">
                <a:latin typeface="+mj-lt"/>
              </a:rPr>
              <a:t>	</a:t>
            </a:r>
            <a:r>
              <a:rPr lang="vi-VN" sz="2800" smtClean="0">
                <a:latin typeface="+mj-lt"/>
              </a:rPr>
              <a:t>Loại </a:t>
            </a:r>
            <a:r>
              <a:rPr lang="vi-VN" sz="2800">
                <a:latin typeface="+mj-lt"/>
              </a:rPr>
              <a:t>khí chất này thường tương ứng với kiểu thần kinh mạnh và không </a:t>
            </a:r>
            <a:r>
              <a:rPr lang="vi-VN" sz="2800">
                <a:latin typeface="+mj-lt"/>
              </a:rPr>
              <a:t>cân </a:t>
            </a:r>
            <a:r>
              <a:rPr lang="vi-VN" sz="2800" smtClean="0">
                <a:latin typeface="+mj-lt"/>
              </a:rPr>
              <a:t>b</a:t>
            </a:r>
            <a:r>
              <a:rPr lang="en-US" sz="2800" smtClean="0">
                <a:latin typeface="Times New Roman" panose="02020603050405020304" pitchFamily="18" charset="0"/>
                <a:cs typeface="Times New Roman" panose="02020603050405020304" pitchFamily="18" charset="0"/>
              </a:rPr>
              <a:t>ằ</a:t>
            </a:r>
            <a:r>
              <a:rPr lang="vi-VN" sz="2800" smtClean="0">
                <a:latin typeface="+mj-lt"/>
              </a:rPr>
              <a:t>ng</a:t>
            </a:r>
            <a:r>
              <a:rPr lang="vi-VN" sz="2800">
                <a:latin typeface="+mj-lt"/>
              </a:rPr>
              <a:t>. Tâm l</a:t>
            </a:r>
            <a:r>
              <a:rPr lang="en-US" sz="2800">
                <a:latin typeface="Times New Roman" panose="02020603050405020304" pitchFamily="18" charset="0"/>
                <a:cs typeface="Times New Roman" panose="02020603050405020304" pitchFamily="18" charset="0"/>
              </a:rPr>
              <a:t>í</a:t>
            </a:r>
            <a:r>
              <a:rPr lang="en-US" sz="2800">
                <a:latin typeface="+mj-lt"/>
              </a:rPr>
              <a:t> </a:t>
            </a:r>
            <a:r>
              <a:rPr lang="vi-VN" sz="2800">
                <a:latin typeface="+mj-lt"/>
              </a:rPr>
              <a:t>của họ thường biểu hiện một cách mạnh mẽ, nhận thức tương đối mạnh nhưng không sâu sắc, dễ bị biểu hiện bên ngoài </a:t>
            </a:r>
            <a:r>
              <a:rPr lang="vi-VN" sz="2800">
                <a:latin typeface="+mj-lt"/>
              </a:rPr>
              <a:t>đánh </a:t>
            </a:r>
            <a:r>
              <a:rPr lang="vi-VN" sz="2800" smtClean="0">
                <a:latin typeface="+mj-lt"/>
              </a:rPr>
              <a:t>lừ</a:t>
            </a:r>
            <a:r>
              <a:rPr lang="en-US" sz="2800" smtClean="0">
                <a:latin typeface="Times New Roman" panose="02020603050405020304" pitchFamily="18" charset="0"/>
                <a:cs typeface="Times New Roman" panose="02020603050405020304" pitchFamily="18" charset="0"/>
              </a:rPr>
              <a:t>a.</a:t>
            </a:r>
          </a:p>
          <a:p>
            <a:pPr algn="just"/>
            <a:r>
              <a:rPr lang="en-US" sz="2800" smtClean="0">
                <a:latin typeface="Times New Roman" panose="02020603050405020304" pitchFamily="18" charset="0"/>
                <a:cs typeface="Times New Roman" panose="02020603050405020304" pitchFamily="18" charset="0"/>
              </a:rPr>
              <a:t>- </a:t>
            </a:r>
            <a:r>
              <a:rPr lang="vi-VN" sz="2800" smtClean="0">
                <a:latin typeface="Times New Roman" panose="02020603050405020304" pitchFamily="18" charset="0"/>
                <a:cs typeface="Times New Roman" panose="02020603050405020304" pitchFamily="18" charset="0"/>
              </a:rPr>
              <a:t>Ư</a:t>
            </a:r>
            <a:r>
              <a:rPr lang="en-US" sz="2800" smtClean="0">
                <a:latin typeface="Times New Roman" panose="02020603050405020304" pitchFamily="18" charset="0"/>
                <a:cs typeface="Times New Roman" panose="02020603050405020304" pitchFamily="18" charset="0"/>
              </a:rPr>
              <a:t>u điểm:</a:t>
            </a:r>
            <a:endParaRPr lang="en-US" sz="2800" smtClean="0">
              <a:latin typeface="+mj-lt"/>
              <a:cs typeface="Times New Roman" panose="02020603050405020304" pitchFamily="18" charset="0"/>
            </a:endParaRPr>
          </a:p>
          <a:p>
            <a:pPr marL="914400" lvl="1" indent="-457200" algn="just">
              <a:buFont typeface="Arial" panose="020B0604020202020204" pitchFamily="34" charset="0"/>
              <a:buChar char="•"/>
            </a:pPr>
            <a:r>
              <a:rPr lang="vi-VN" sz="2800" smtClean="0">
                <a:latin typeface="+mj-lt"/>
              </a:rPr>
              <a:t>Thường </a:t>
            </a:r>
            <a:r>
              <a:rPr lang="vi-VN" sz="2800">
                <a:latin typeface="+mj-lt"/>
              </a:rPr>
              <a:t>thẳng thắn, trung thực, không úp mở </a:t>
            </a:r>
            <a:r>
              <a:rPr lang="vi-VN" sz="2800">
                <a:latin typeface="+mj-lt"/>
              </a:rPr>
              <a:t>quanh </a:t>
            </a:r>
            <a:r>
              <a:rPr lang="vi-VN" sz="2800" smtClean="0">
                <a:latin typeface="+mj-lt"/>
              </a:rPr>
              <a:t>co.</a:t>
            </a:r>
            <a:endParaRPr lang="en-US" sz="2800" smtClean="0">
              <a:latin typeface="+mj-lt"/>
            </a:endParaRPr>
          </a:p>
          <a:p>
            <a:pPr marL="914400" lvl="1" indent="-457200" algn="just">
              <a:buFont typeface="Arial" panose="020B0604020202020204" pitchFamily="34" charset="0"/>
              <a:buChar char="•"/>
            </a:pPr>
            <a:r>
              <a:rPr lang="vi-VN" sz="2800" smtClean="0">
                <a:latin typeface="+mj-lt"/>
              </a:rPr>
              <a:t>Trong </a:t>
            </a:r>
            <a:r>
              <a:rPr lang="vi-VN" sz="2800">
                <a:latin typeface="+mj-lt"/>
              </a:rPr>
              <a:t>công tác là người dũng cảm, sẵn sàng hiến thân cho sự nghiệp với tất cả lòng nhiệt tình say </a:t>
            </a:r>
            <a:r>
              <a:rPr lang="vi-VN" sz="2800">
                <a:latin typeface="+mj-lt"/>
              </a:rPr>
              <a:t>sưa</a:t>
            </a:r>
            <a:r>
              <a:rPr lang="vi-VN" sz="2800" smtClean="0">
                <a:latin typeface="+mj-lt"/>
              </a:rPr>
              <a:t>.</a:t>
            </a:r>
            <a:endParaRPr lang="en-US" sz="2800">
              <a:latin typeface="+mj-lt"/>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10620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4" name="TextBox 3"/>
          <p:cNvSpPr txBox="1"/>
          <p:nvPr/>
        </p:nvSpPr>
        <p:spPr>
          <a:xfrm>
            <a:off x="1032054" y="829474"/>
            <a:ext cx="4853591" cy="523220"/>
          </a:xfrm>
          <a:prstGeom prst="rect">
            <a:avLst/>
          </a:prstGeom>
          <a:noFill/>
        </p:spPr>
        <p:txBody>
          <a:bodyPr wrap="square" rtlCol="0">
            <a:spAutoFit/>
          </a:bodyPr>
          <a:lstStyle/>
          <a:p>
            <a:r>
              <a:rPr lang="en-US" sz="2800" b="1" u="sng" smtClean="0">
                <a:solidFill>
                  <a:srgbClr val="0070C0"/>
                </a:solidFill>
                <a:latin typeface="Times New Roman" panose="02020603050405020304" pitchFamily="18" charset="0"/>
                <a:cs typeface="Times New Roman" panose="02020603050405020304" pitchFamily="18" charset="0"/>
              </a:rPr>
              <a:t>3.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3: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nóng nảy:</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25996" y="1414249"/>
            <a:ext cx="10314232" cy="4201150"/>
          </a:xfrm>
          <a:prstGeom prst="rect">
            <a:avLst/>
          </a:prstGeom>
          <a:noFill/>
        </p:spPr>
        <p:txBody>
          <a:bodyPr wrap="square" rtlCol="0">
            <a:spAutoFit/>
          </a:bodyPr>
          <a:lstStyle/>
          <a:p>
            <a:pPr algn="just"/>
            <a:r>
              <a:rPr lang="en-US" sz="2800" smtClean="0">
                <a:latin typeface="Times New Roman" panose="02020603050405020304" pitchFamily="18" charset="0"/>
                <a:cs typeface="Times New Roman" panose="02020603050405020304" pitchFamily="18" charset="0"/>
              </a:rPr>
              <a:t>- Nhược điểm:</a:t>
            </a:r>
          </a:p>
          <a:p>
            <a:pPr marL="914400" lvl="1" indent="-457200" algn="just">
              <a:buFont typeface="Arial" panose="020B0604020202020204" pitchFamily="34" charset="0"/>
              <a:buChar char="•"/>
            </a:pPr>
            <a:r>
              <a:rPr lang="vi-VN" sz="2800" smtClean="0">
                <a:latin typeface="Times New Roman" panose="02020603050405020304" pitchFamily="18" charset="0"/>
                <a:cs typeface="Times New Roman" panose="02020603050405020304" pitchFamily="18" charset="0"/>
              </a:rPr>
              <a:t>Hay </a:t>
            </a:r>
            <a:r>
              <a:rPr lang="vi-VN" sz="2800">
                <a:latin typeface="Times New Roman" panose="02020603050405020304" pitchFamily="18" charset="0"/>
                <a:cs typeface="Times New Roman" panose="02020603050405020304" pitchFamily="18" charset="0"/>
              </a:rPr>
              <a:t>vội vàng, hấp tấp, nóng nảy khi đánh giá sự </a:t>
            </a:r>
            <a:r>
              <a:rPr lang="vi-VN" sz="2800">
                <a:latin typeface="Times New Roman" panose="02020603050405020304" pitchFamily="18" charset="0"/>
                <a:cs typeface="Times New Roman" panose="02020603050405020304" pitchFamily="18" charset="0"/>
              </a:rPr>
              <a:t>việc</a:t>
            </a:r>
            <a:r>
              <a:rPr lang="vi-VN" sz="2800" smtClean="0">
                <a:latin typeface="Times New Roman" panose="02020603050405020304" pitchFamily="18" charset="0"/>
                <a:cs typeface="Times New Roman" panose="02020603050405020304" pitchFamily="18" charset="0"/>
              </a:rPr>
              <a:t>.</a:t>
            </a:r>
            <a:endParaRPr lang="en-US" sz="2800" smtClean="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D</a:t>
            </a:r>
            <a:r>
              <a:rPr lang="vi-VN" sz="2800" smtClean="0">
                <a:latin typeface="Times New Roman" panose="02020603050405020304" pitchFamily="18" charset="0"/>
                <a:cs typeface="Times New Roman" panose="02020603050405020304" pitchFamily="18" charset="0"/>
              </a:rPr>
              <a:t>ễ </a:t>
            </a:r>
            <a:r>
              <a:rPr lang="vi-VN" sz="2800">
                <a:latin typeface="Times New Roman" panose="02020603050405020304" pitchFamily="18" charset="0"/>
                <a:cs typeface="Times New Roman" panose="02020603050405020304" pitchFamily="18" charset="0"/>
              </a:rPr>
              <a:t>bị </a:t>
            </a:r>
            <a:r>
              <a:rPr lang="en-US" sz="2800">
                <a:latin typeface="Times New Roman" panose="02020603050405020304" pitchFamily="18" charset="0"/>
                <a:cs typeface="Times New Roman" panose="02020603050405020304" pitchFamily="18" charset="0"/>
              </a:rPr>
              <a:t>k</a:t>
            </a:r>
            <a:r>
              <a:rPr lang="vi-VN" sz="2800">
                <a:latin typeface="Times New Roman" panose="02020603050405020304" pitchFamily="18" charset="0"/>
                <a:cs typeface="Times New Roman" panose="02020603050405020304" pitchFamily="18" charset="0"/>
              </a:rPr>
              <a:t>ích thích và thường phản ứng nhanh </a:t>
            </a:r>
            <a:r>
              <a:rPr lang="vi-VN" sz="2800">
                <a:latin typeface="Times New Roman" panose="02020603050405020304" pitchFamily="18" charset="0"/>
                <a:cs typeface="Times New Roman" panose="02020603050405020304" pitchFamily="18" charset="0"/>
              </a:rPr>
              <a:t>và </a:t>
            </a:r>
            <a:r>
              <a:rPr lang="vi-VN" sz="2800" smtClean="0">
                <a:latin typeface="Times New Roman" panose="02020603050405020304" pitchFamily="18" charset="0"/>
                <a:cs typeface="Times New Roman" panose="02020603050405020304" pitchFamily="18" charset="0"/>
              </a:rPr>
              <a:t>mạnh.</a:t>
            </a:r>
            <a:endParaRPr lang="en-US" sz="2800" smtClean="0">
              <a:latin typeface="Times New Roman" panose="02020603050405020304" pitchFamily="18" charset="0"/>
              <a:cs typeface="Times New Roman" panose="02020603050405020304" pitchFamily="18" charset="0"/>
            </a:endParaRPr>
          </a:p>
          <a:p>
            <a:pPr algn="just"/>
            <a:endParaRPr lang="en-US" sz="1500" smtClean="0">
              <a:latin typeface="Times New Roman" panose="02020603050405020304" pitchFamily="18" charset="0"/>
              <a:cs typeface="Times New Roman" panose="02020603050405020304" pitchFamily="18" charset="0"/>
            </a:endParaRPr>
          </a:p>
          <a:p>
            <a:pPr marL="457200" indent="-457200" algn="just">
              <a:buFontTx/>
              <a:buChar char="-"/>
            </a:pPr>
            <a:r>
              <a:rPr lang="en-US" sz="2800" smtClean="0">
                <a:latin typeface="Times New Roman" panose="02020603050405020304" pitchFamily="18" charset="0"/>
                <a:cs typeface="Times New Roman" panose="02020603050405020304" pitchFamily="18" charset="0"/>
                <a:sym typeface="Wingdings" panose="05000000000000000000" pitchFamily="2" charset="2"/>
              </a:rPr>
              <a:t>Kết luận: </a:t>
            </a:r>
          </a:p>
          <a:p>
            <a:pPr algn="just"/>
            <a:r>
              <a:rPr lang="en-US" sz="2800">
                <a:latin typeface="Times New Roman" panose="02020603050405020304" pitchFamily="18" charset="0"/>
                <a:cs typeface="Times New Roman" panose="02020603050405020304" pitchFamily="18" charset="0"/>
                <a:sym typeface="Wingdings" panose="05000000000000000000" pitchFamily="2" charset="2"/>
              </a:rPr>
              <a:t>	</a:t>
            </a:r>
            <a:r>
              <a:rPr lang="vi-VN" sz="2800" smtClean="0">
                <a:latin typeface="Times New Roman" panose="02020603050405020304" pitchFamily="18" charset="0"/>
                <a:cs typeface="Times New Roman" panose="02020603050405020304" pitchFamily="18" charset="0"/>
              </a:rPr>
              <a:t>Người </a:t>
            </a:r>
            <a:r>
              <a:rPr lang="vi-VN" sz="2800">
                <a:latin typeface="Times New Roman" panose="02020603050405020304" pitchFamily="18" charset="0"/>
                <a:cs typeface="Times New Roman" panose="02020603050405020304" pitchFamily="18" charset="0"/>
              </a:rPr>
              <a:t>nóng nảy thường có tình tự kiềm chế kém, dễ bị xúc động, tính khí thất thường, đó là vì sự không cân bằng của quá trình thần kinh – hưng phấn mạnh hơn </a:t>
            </a:r>
            <a:r>
              <a:rPr lang="vi-VN" sz="2800">
                <a:latin typeface="Times New Roman" panose="02020603050405020304" pitchFamily="18" charset="0"/>
                <a:cs typeface="Times New Roman" panose="02020603050405020304" pitchFamily="18" charset="0"/>
              </a:rPr>
              <a:t>ức </a:t>
            </a:r>
            <a:r>
              <a:rPr lang="vi-VN" sz="2800" smtClean="0">
                <a:latin typeface="Times New Roman" panose="02020603050405020304" pitchFamily="18" charset="0"/>
                <a:cs typeface="Times New Roman" panose="02020603050405020304" pitchFamily="18" charset="0"/>
              </a:rPr>
              <a:t>chế</a:t>
            </a:r>
            <a:r>
              <a:rPr 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sym typeface="Wingdings" panose="05000000000000000000" pitchFamily="2" charset="2"/>
              </a:rPr>
              <a:t></a:t>
            </a: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H</a:t>
            </a:r>
            <a:r>
              <a:rPr lang="vi-VN" sz="2800">
                <a:latin typeface="Times New Roman" panose="02020603050405020304" pitchFamily="18" charset="0"/>
                <a:cs typeface="Times New Roman" panose="02020603050405020304" pitchFamily="18" charset="0"/>
              </a:rPr>
              <a:t>ọ dễ sinh nóng nảy bộp chộp. Trong việc làm, họ tỏ ra quả quyết nhưng dễ đi đến liều mạng. Dễ vui nhưng cũng dễ nổi nóng và </a:t>
            </a:r>
            <a:r>
              <a:rPr lang="vi-VN" sz="2800">
                <a:latin typeface="Times New Roman" panose="02020603050405020304" pitchFamily="18" charset="0"/>
                <a:cs typeface="Times New Roman" panose="02020603050405020304" pitchFamily="18" charset="0"/>
              </a:rPr>
              <a:t>hay </a:t>
            </a:r>
            <a:r>
              <a:rPr lang="vi-VN" sz="2800" smtClean="0">
                <a:latin typeface="Times New Roman" panose="02020603050405020304" pitchFamily="18" charset="0"/>
                <a:cs typeface="Times New Roman" panose="02020603050405020304" pitchFamily="18" charset="0"/>
              </a:rPr>
              <a:t>“đao </a:t>
            </a:r>
            <a:r>
              <a:rPr lang="vi-VN" sz="2800">
                <a:latin typeface="Times New Roman" panose="02020603050405020304" pitchFamily="18" charset="0"/>
                <a:cs typeface="Times New Roman" panose="02020603050405020304" pitchFamily="18" charset="0"/>
              </a:rPr>
              <a:t>to búa lớn”.</a:t>
            </a:r>
            <a:endParaRPr lang="en-US" sz="28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364586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5" name="TextBox 4"/>
          <p:cNvSpPr txBox="1"/>
          <p:nvPr/>
        </p:nvSpPr>
        <p:spPr>
          <a:xfrm>
            <a:off x="1032054" y="829474"/>
            <a:ext cx="4853591" cy="523220"/>
          </a:xfrm>
          <a:prstGeom prst="rect">
            <a:avLst/>
          </a:prstGeom>
          <a:noFill/>
        </p:spPr>
        <p:txBody>
          <a:bodyPr wrap="square" rtlCol="0">
            <a:spAutoFit/>
          </a:bodyPr>
          <a:lstStyle/>
          <a:p>
            <a:r>
              <a:rPr lang="en-US" sz="2800" b="1" u="sng">
                <a:solidFill>
                  <a:srgbClr val="0070C0"/>
                </a:solidFill>
                <a:latin typeface="Times New Roman" panose="02020603050405020304" pitchFamily="18" charset="0"/>
                <a:cs typeface="Times New Roman" panose="02020603050405020304" pitchFamily="18" charset="0"/>
              </a:rPr>
              <a:t>4</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4: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ưu tư:</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97205" y="1352694"/>
            <a:ext cx="10560676" cy="4324261"/>
          </a:xfrm>
          <a:prstGeom prst="rect">
            <a:avLst/>
          </a:prstGeom>
          <a:noFill/>
        </p:spPr>
        <p:txBody>
          <a:bodyPr wrap="square" rtlCol="0">
            <a:spAutoFit/>
          </a:bodyPr>
          <a:lstStyle/>
          <a:p>
            <a:pPr algn="just"/>
            <a:r>
              <a:rPr lang="en-US" sz="2500" b="1" smtClean="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Loại </a:t>
            </a:r>
            <a:r>
              <a:rPr lang="vi-VN" sz="2500">
                <a:latin typeface="Times New Roman" panose="02020603050405020304" pitchFamily="18" charset="0"/>
                <a:cs typeface="Times New Roman" panose="02020603050405020304" pitchFamily="18" charset="0"/>
              </a:rPr>
              <a:t>này tương ứng với loại thần kinh yếu. Do ức chế mạnh hơn hưng phấn nên các kích thích bện ngoài dễ làm kìm hãm hay đình chỉ hoạt động. Loài người này thường hay lop lắng thiếu tự tin</a:t>
            </a:r>
            <a:r>
              <a:rPr lang="vi-VN" sz="2500">
                <a:latin typeface="Times New Roman" panose="02020603050405020304" pitchFamily="18" charset="0"/>
                <a:cs typeface="Times New Roman" panose="02020603050405020304" pitchFamily="18" charset="0"/>
              </a:rPr>
              <a:t>. </a:t>
            </a:r>
            <a:endParaRPr lang="en-US" sz="2500" smtClean="0">
              <a:latin typeface="Times New Roman" panose="02020603050405020304" pitchFamily="18" charset="0"/>
              <a:cs typeface="Times New Roman" panose="02020603050405020304" pitchFamily="18" charset="0"/>
            </a:endParaRPr>
          </a:p>
          <a:p>
            <a:pPr algn="just"/>
            <a:r>
              <a:rPr lang="en-US" sz="2500" smtClean="0">
                <a:latin typeface="Times New Roman" panose="02020603050405020304" pitchFamily="18" charset="0"/>
                <a:cs typeface="Times New Roman" panose="02020603050405020304" pitchFamily="18" charset="0"/>
              </a:rPr>
              <a:t>- </a:t>
            </a:r>
            <a:r>
              <a:rPr lang="vi-VN" sz="2500" smtClean="0">
                <a:latin typeface="Times New Roman" panose="02020603050405020304" pitchFamily="18" charset="0"/>
                <a:cs typeface="Times New Roman" panose="02020603050405020304" pitchFamily="18" charset="0"/>
              </a:rPr>
              <a:t>Ư</a:t>
            </a:r>
            <a:r>
              <a:rPr lang="en-US" sz="2500" smtClean="0">
                <a:latin typeface="Times New Roman" panose="02020603050405020304" pitchFamily="18" charset="0"/>
                <a:cs typeface="Times New Roman" panose="02020603050405020304" pitchFamily="18" charset="0"/>
              </a:rPr>
              <a:t>u điểm:</a:t>
            </a:r>
          </a:p>
          <a:p>
            <a:pPr marL="800100" lvl="1" indent="-342900" algn="just">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Nhận </a:t>
            </a:r>
            <a:r>
              <a:rPr lang="vi-VN" sz="2500">
                <a:latin typeface="Times New Roman" panose="02020603050405020304" pitchFamily="18" charset="0"/>
                <a:cs typeface="Times New Roman" panose="02020603050405020304" pitchFamily="18" charset="0"/>
              </a:rPr>
              <a:t>thức khá sâu sắc, tế nhị, suy nghĩ sâu sắc, chín </a:t>
            </a:r>
            <a:r>
              <a:rPr lang="vi-VN" sz="2500">
                <a:latin typeface="Times New Roman" panose="02020603050405020304" pitchFamily="18" charset="0"/>
                <a:cs typeface="Times New Roman" panose="02020603050405020304" pitchFamily="18" charset="0"/>
              </a:rPr>
              <a:t>chắn</a:t>
            </a:r>
            <a:r>
              <a:rPr lang="en-US" sz="2500" smtClean="0">
                <a:latin typeface="Times New Roman" panose="02020603050405020304" pitchFamily="18" charset="0"/>
                <a:cs typeface="Times New Roman" panose="02020603050405020304" pitchFamily="18" charset="0"/>
              </a:rPr>
              <a:t>.</a:t>
            </a:r>
            <a:endParaRPr lang="en-US" sz="250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500" smtClean="0">
                <a:latin typeface="Times New Roman" panose="02020603050405020304" pitchFamily="18" charset="0"/>
                <a:cs typeface="Times New Roman" panose="02020603050405020304" pitchFamily="18" charset="0"/>
              </a:rPr>
              <a:t>N</a:t>
            </a:r>
            <a:r>
              <a:rPr lang="vi-VN" sz="2500">
                <a:latin typeface="Times New Roman" panose="02020603050405020304" pitchFamily="18" charset="0"/>
                <a:cs typeface="Times New Roman" panose="02020603050405020304" pitchFamily="18" charset="0"/>
              </a:rPr>
              <a:t>ăng lực tưởng tượng dồi dào phong phú, lường trước được mọi hậu quả của hành động</a:t>
            </a:r>
            <a:r>
              <a:rPr lang="vi-VN" sz="2500">
                <a:latin typeface="Times New Roman" panose="02020603050405020304" pitchFamily="18" charset="0"/>
                <a:cs typeface="Times New Roman" panose="02020603050405020304" pitchFamily="18" charset="0"/>
              </a:rPr>
              <a:t>. </a:t>
            </a:r>
            <a:endParaRPr lang="en-US" sz="250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Tình </a:t>
            </a:r>
            <a:r>
              <a:rPr lang="vi-VN" sz="2500">
                <a:latin typeface="Times New Roman" panose="02020603050405020304" pitchFamily="18" charset="0"/>
                <a:cs typeface="Times New Roman" panose="02020603050405020304" pitchFamily="18" charset="0"/>
              </a:rPr>
              <a:t>cảm bền vững và thắm thiết</a:t>
            </a:r>
            <a:r>
              <a:rPr lang="vi-VN" sz="2500">
                <a:latin typeface="Times New Roman" panose="02020603050405020304" pitchFamily="18" charset="0"/>
                <a:cs typeface="Times New Roman" panose="02020603050405020304" pitchFamily="18" charset="0"/>
              </a:rPr>
              <a:t>. </a:t>
            </a:r>
            <a:endParaRPr lang="en-US" sz="250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Đối </a:t>
            </a:r>
            <a:r>
              <a:rPr lang="vi-VN" sz="2500">
                <a:latin typeface="Times New Roman" panose="02020603050405020304" pitchFamily="18" charset="0"/>
                <a:cs typeface="Times New Roman" panose="02020603050405020304" pitchFamily="18" charset="0"/>
              </a:rPr>
              <a:t>với mọi người xung quanh tuy ít cởi mở nhưng dễ cảm thông</a:t>
            </a:r>
            <a:r>
              <a:rPr lang="vi-VN" sz="2500">
                <a:latin typeface="Times New Roman" panose="02020603050405020304" pitchFamily="18" charset="0"/>
                <a:cs typeface="Times New Roman" panose="02020603050405020304" pitchFamily="18" charset="0"/>
              </a:rPr>
              <a:t>. </a:t>
            </a:r>
            <a:endParaRPr lang="en-US" sz="250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vi-VN" sz="2500" smtClean="0">
                <a:latin typeface="Times New Roman" panose="02020603050405020304" pitchFamily="18" charset="0"/>
                <a:cs typeface="Times New Roman" panose="02020603050405020304" pitchFamily="18" charset="0"/>
              </a:rPr>
              <a:t>Trong </a:t>
            </a:r>
            <a:r>
              <a:rPr lang="vi-VN" sz="2500">
                <a:latin typeface="Times New Roman" panose="02020603050405020304" pitchFamily="18" charset="0"/>
                <a:cs typeface="Times New Roman" panose="02020603050405020304" pitchFamily="18" charset="0"/>
              </a:rPr>
              <a:t>những hoàn cảnh bình thường ít thay đổi thì họ làm việc tốt và có trách nhiệm.</a:t>
            </a:r>
            <a:endParaRPr lang="en-US" sz="25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418162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7" name="TextBox 6"/>
          <p:cNvSpPr txBox="1"/>
          <p:nvPr/>
        </p:nvSpPr>
        <p:spPr>
          <a:xfrm>
            <a:off x="1032054" y="829474"/>
            <a:ext cx="4853591" cy="523220"/>
          </a:xfrm>
          <a:prstGeom prst="rect">
            <a:avLst/>
          </a:prstGeom>
          <a:noFill/>
        </p:spPr>
        <p:txBody>
          <a:bodyPr wrap="square" rtlCol="0">
            <a:spAutoFit/>
          </a:bodyPr>
          <a:lstStyle/>
          <a:p>
            <a:r>
              <a:rPr lang="en-US" sz="2800" b="1" u="sng">
                <a:solidFill>
                  <a:srgbClr val="0070C0"/>
                </a:solidFill>
                <a:latin typeface="Times New Roman" panose="02020603050405020304" pitchFamily="18" charset="0"/>
                <a:cs typeface="Times New Roman" panose="02020603050405020304" pitchFamily="18" charset="0"/>
              </a:rPr>
              <a:t>4</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4: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ưu tư:</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32054" y="1725769"/>
            <a:ext cx="9850594" cy="2246769"/>
          </a:xfrm>
          <a:prstGeom prst="rect">
            <a:avLst/>
          </a:prstGeom>
          <a:noFill/>
        </p:spPr>
        <p:txBody>
          <a:bodyPr wrap="square" rtlCol="0">
            <a:spAutoFit/>
          </a:bodyPr>
          <a:lstStyle/>
          <a:p>
            <a:pPr algn="just"/>
            <a:r>
              <a:rPr lang="en-US" sz="2800" smtClean="0">
                <a:latin typeface="Times New Roman" panose="02020603050405020304" pitchFamily="18" charset="0"/>
                <a:cs typeface="Times New Roman" panose="02020603050405020304" pitchFamily="18" charset="0"/>
              </a:rPr>
              <a:t>- Nhược điểm:</a:t>
            </a:r>
          </a:p>
          <a:p>
            <a:pPr marL="914400" lvl="1" indent="-457200" algn="just">
              <a:buFont typeface="Arial" panose="020B0604020202020204" pitchFamily="34" charset="0"/>
              <a:buChar char="•"/>
            </a:pPr>
            <a:r>
              <a:rPr lang="vi-VN" sz="2800" smtClean="0">
                <a:latin typeface="Times New Roman" panose="02020603050405020304" pitchFamily="18" charset="0"/>
                <a:cs typeface="Times New Roman" panose="02020603050405020304" pitchFamily="18" charset="0"/>
              </a:rPr>
              <a:t>Thiếu </a:t>
            </a:r>
            <a:r>
              <a:rPr lang="vi-VN" sz="2800">
                <a:latin typeface="Times New Roman" panose="02020603050405020304" pitchFamily="18" charset="0"/>
                <a:cs typeface="Times New Roman" panose="02020603050405020304" pitchFamily="18" charset="0"/>
              </a:rPr>
              <a:t>tinh thần vươn lên, dám nghĩ, dám làm</a:t>
            </a:r>
            <a:r>
              <a:rPr lang="vi-VN" sz="2800">
                <a:latin typeface="Times New Roman" panose="02020603050405020304" pitchFamily="18" charset="0"/>
                <a:cs typeface="Times New Roman" panose="02020603050405020304" pitchFamily="18" charset="0"/>
              </a:rPr>
              <a:t>. </a:t>
            </a:r>
            <a:endParaRPr lang="en-US" sz="2800" smtClean="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2800" smtClean="0">
                <a:latin typeface="Times New Roman" panose="02020603050405020304" pitchFamily="18" charset="0"/>
                <a:cs typeface="Times New Roman" panose="02020603050405020304" pitchFamily="18" charset="0"/>
              </a:rPr>
              <a:t>Những </a:t>
            </a:r>
            <a:r>
              <a:rPr lang="vi-VN" sz="2800">
                <a:latin typeface="Times New Roman" panose="02020603050405020304" pitchFamily="18" charset="0"/>
                <a:cs typeface="Times New Roman" panose="02020603050405020304" pitchFamily="18" charset="0"/>
              </a:rPr>
              <a:t>tác động</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của hoàn cảnh bên ngoài, đặc biệt là tác động mạnh mẽ mới dễ làm cho họ có thài độ </a:t>
            </a:r>
            <a:r>
              <a:rPr lang="vi-VN" sz="2800">
                <a:latin typeface="Times New Roman" panose="02020603050405020304" pitchFamily="18" charset="0"/>
                <a:cs typeface="Times New Roman" panose="02020603050405020304" pitchFamily="18" charset="0"/>
              </a:rPr>
              <a:t>e </a:t>
            </a:r>
            <a:r>
              <a:rPr lang="vi-VN" sz="2800" smtClean="0">
                <a:latin typeface="Times New Roman" panose="02020603050405020304" pitchFamily="18" charset="0"/>
                <a:cs typeface="Times New Roman" panose="02020603050405020304" pitchFamily="18" charset="0"/>
              </a:rPr>
              <a:t>ngại.</a:t>
            </a:r>
            <a:endParaRPr lang="en-US" sz="2800" smtClean="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vi-VN" sz="2800" smtClean="0">
                <a:latin typeface="Times New Roman" panose="02020603050405020304" pitchFamily="18" charset="0"/>
                <a:cs typeface="Times New Roman" panose="02020603050405020304" pitchFamily="18" charset="0"/>
              </a:rPr>
              <a:t>Sợ </a:t>
            </a:r>
            <a:r>
              <a:rPr lang="vi-VN" sz="2800">
                <a:latin typeface="Times New Roman" panose="02020603050405020304" pitchFamily="18" charset="0"/>
                <a:cs typeface="Times New Roman" panose="02020603050405020304" pitchFamily="18" charset="0"/>
              </a:rPr>
              <a:t>sệt bề ngoài, trong họ có vẻ yều đuối ủy mị, chậm chạp.</a:t>
            </a:r>
            <a:endParaRPr lang="en-US" sz="28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39598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7" name="TextBox 6"/>
          <p:cNvSpPr txBox="1"/>
          <p:nvPr/>
        </p:nvSpPr>
        <p:spPr>
          <a:xfrm>
            <a:off x="1032054" y="829474"/>
            <a:ext cx="4853591" cy="523220"/>
          </a:xfrm>
          <a:prstGeom prst="rect">
            <a:avLst/>
          </a:prstGeom>
          <a:noFill/>
        </p:spPr>
        <p:txBody>
          <a:bodyPr wrap="square" rtlCol="0">
            <a:spAutoFit/>
          </a:bodyPr>
          <a:lstStyle/>
          <a:p>
            <a:r>
              <a:rPr lang="en-US" sz="2800" b="1" u="sng" smtClean="0">
                <a:solidFill>
                  <a:srgbClr val="0070C0"/>
                </a:solidFill>
                <a:latin typeface="Times New Roman" panose="02020603050405020304" pitchFamily="18" charset="0"/>
                <a:cs typeface="Times New Roman" panose="02020603050405020304" pitchFamily="18" charset="0"/>
              </a:rPr>
              <a:t>5. Kết luận:</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50006" y="1584101"/>
            <a:ext cx="9865217" cy="3108543"/>
          </a:xfrm>
          <a:prstGeom prst="rect">
            <a:avLst/>
          </a:prstGeom>
          <a:noFill/>
        </p:spPr>
        <p:txBody>
          <a:bodyPr wrap="square" rtlCol="0">
            <a:spAutoFit/>
          </a:bodyPr>
          <a:lstStyle/>
          <a:p>
            <a:pPr marL="457200" indent="-457200" algn="just">
              <a:buFont typeface="Arial" panose="020B0604020202020204" pitchFamily="34" charset="0"/>
              <a:buChar char="•"/>
            </a:pPr>
            <a:r>
              <a:rPr lang="vi-VN" sz="2800">
                <a:latin typeface="Times New Roman" panose="02020603050405020304" pitchFamily="18" charset="0"/>
                <a:cs typeface="Times New Roman" panose="02020603050405020304" pitchFamily="18" charset="0"/>
              </a:rPr>
              <a:t>Loại khí chất nào cũng có ưu và nhược điểm, không có loại nào tốt, xấu </a:t>
            </a:r>
            <a:r>
              <a:rPr lang="vi-VN" sz="2800">
                <a:latin typeface="Times New Roman" panose="02020603050405020304" pitchFamily="18" charset="0"/>
                <a:cs typeface="Times New Roman" panose="02020603050405020304" pitchFamily="18" charset="0"/>
              </a:rPr>
              <a:t>hoàn </a:t>
            </a:r>
            <a:r>
              <a:rPr lang="vi-VN" sz="2800" smtClean="0">
                <a:latin typeface="Times New Roman" panose="02020603050405020304" pitchFamily="18" charset="0"/>
                <a:cs typeface="Times New Roman" panose="02020603050405020304" pitchFamily="18" charset="0"/>
              </a:rPr>
              <a:t>toàn.</a:t>
            </a:r>
            <a:endParaRPr lang="en-US" sz="280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2800" smtClean="0">
                <a:latin typeface="Times New Roman" panose="02020603050405020304" pitchFamily="18" charset="0"/>
                <a:cs typeface="Times New Roman" panose="02020603050405020304" pitchFamily="18" charset="0"/>
              </a:rPr>
              <a:t>Đây </a:t>
            </a:r>
            <a:r>
              <a:rPr lang="vi-VN" sz="2800">
                <a:latin typeface="Times New Roman" panose="02020603050405020304" pitchFamily="18" charset="0"/>
                <a:cs typeface="Times New Roman" panose="02020603050405020304" pitchFamily="18" charset="0"/>
              </a:rPr>
              <a:t>chỉ là 4 loại khí chất cơ bản rõ nét nhất. Trong thực tế, ít người đ</a:t>
            </a:r>
            <a:r>
              <a:rPr lang="en-US" sz="2800">
                <a:latin typeface="Times New Roman" panose="02020603050405020304" pitchFamily="18" charset="0"/>
                <a:cs typeface="Times New Roman" panose="02020603050405020304" pitchFamily="18" charset="0"/>
              </a:rPr>
              <a:t>ơ</a:t>
            </a:r>
            <a:r>
              <a:rPr lang="vi-VN" sz="2800">
                <a:latin typeface="Times New Roman" panose="02020603050405020304" pitchFamily="18" charset="0"/>
                <a:cs typeface="Times New Roman" panose="02020603050405020304" pitchFamily="18" charset="0"/>
              </a:rPr>
              <a:t>n thuần thuộc về một loại khí chất nào. Khí chất ở mỗi người thường bao gồm nhiều thành phần trong cả 4 loại trên </a:t>
            </a:r>
            <a:r>
              <a:rPr lang="vi-VN" sz="2800">
                <a:latin typeface="Times New Roman" panose="02020603050405020304" pitchFamily="18" charset="0"/>
                <a:cs typeface="Times New Roman" panose="02020603050405020304" pitchFamily="18" charset="0"/>
              </a:rPr>
              <a:t>tức </a:t>
            </a:r>
            <a:r>
              <a:rPr lang="vi-VN" sz="2800" smtClean="0">
                <a:latin typeface="Times New Roman" panose="02020603050405020304" pitchFamily="18" charset="0"/>
                <a:cs typeface="Times New Roman" panose="02020603050405020304" pitchFamily="18" charset="0"/>
              </a:rPr>
              <a:t>l</a:t>
            </a:r>
            <a:r>
              <a:rPr lang="en-US" sz="2800">
                <a:latin typeface="Times New Roman" panose="02020603050405020304" pitchFamily="18" charset="0"/>
                <a:cs typeface="Times New Roman" panose="02020603050405020304" pitchFamily="18" charset="0"/>
              </a:rPr>
              <a:t>à</a:t>
            </a:r>
            <a:r>
              <a:rPr lang="vi-VN" sz="2800" smtClean="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khí chất của một nguời thường là sự pha trộn của một loại khí </a:t>
            </a:r>
            <a:r>
              <a:rPr lang="vi-VN" sz="2800">
                <a:latin typeface="Times New Roman" panose="02020603050405020304" pitchFamily="18" charset="0"/>
                <a:cs typeface="Times New Roman" panose="02020603050405020304" pitchFamily="18" charset="0"/>
              </a:rPr>
              <a:t>chất</a:t>
            </a:r>
            <a:r>
              <a:rPr lang="vi-VN" sz="2800" smtClean="0">
                <a:latin typeface="Times New Roman" panose="02020603050405020304" pitchFamily="18" charset="0"/>
                <a:cs typeface="Times New Roman" panose="02020603050405020304" pitchFamily="18" charset="0"/>
              </a:rPr>
              <a:t>.</a:t>
            </a:r>
            <a:endParaRPr lang="en-US" sz="2800"/>
          </a:p>
        </p:txBody>
      </p:sp>
      <p:sp>
        <p:nvSpPr>
          <p:cNvPr id="9" name="Slide Number Placeholder 8"/>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40910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6" name="TextBox 5"/>
          <p:cNvSpPr txBox="1"/>
          <p:nvPr/>
        </p:nvSpPr>
        <p:spPr>
          <a:xfrm>
            <a:off x="1032054" y="829474"/>
            <a:ext cx="4853591" cy="523220"/>
          </a:xfrm>
          <a:prstGeom prst="rect">
            <a:avLst/>
          </a:prstGeom>
          <a:noFill/>
        </p:spPr>
        <p:txBody>
          <a:bodyPr wrap="square" rtlCol="0">
            <a:spAutoFit/>
          </a:bodyPr>
          <a:lstStyle/>
          <a:p>
            <a:r>
              <a:rPr lang="en-US" sz="2800" b="1" u="sng" smtClean="0">
                <a:solidFill>
                  <a:srgbClr val="0070C0"/>
                </a:solidFill>
                <a:latin typeface="Times New Roman" panose="02020603050405020304" pitchFamily="18" charset="0"/>
                <a:cs typeface="Times New Roman" panose="02020603050405020304" pitchFamily="18" charset="0"/>
              </a:rPr>
              <a:t>5. Kết luận:</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114733" y="1803042"/>
            <a:ext cx="9296802" cy="2246769"/>
          </a:xfrm>
          <a:prstGeom prst="rect">
            <a:avLst/>
          </a:prstGeom>
          <a:noFill/>
        </p:spPr>
        <p:txBody>
          <a:bodyPr wrap="square" rtlCol="0">
            <a:spAutoFit/>
          </a:bodyPr>
          <a:lstStyle/>
          <a:p>
            <a:pPr marL="457200" indent="-457200" algn="just">
              <a:buFont typeface="Arial" panose="020B0604020202020204" pitchFamily="34" charset="0"/>
              <a:buChar char="•"/>
            </a:pPr>
            <a:r>
              <a:rPr lang="vi-VN" sz="2800">
                <a:latin typeface="+mj-lt"/>
              </a:rPr>
              <a:t>Do ở người có nhiều kiểu thần kinh trung gian chuyển tiếp, nên cũng có nhiều loại khí chất</a:t>
            </a:r>
            <a:r>
              <a:rPr lang="en-US" sz="2800">
                <a:latin typeface="+mj-lt"/>
              </a:rPr>
              <a:t>. </a:t>
            </a:r>
            <a:endParaRPr lang="en-US" sz="2800" smtClean="0">
              <a:latin typeface="+mj-lt"/>
            </a:endParaRPr>
          </a:p>
          <a:p>
            <a:pPr marL="457200" indent="-457200" algn="just">
              <a:buFont typeface="Arial" panose="020B0604020202020204" pitchFamily="34" charset="0"/>
              <a:buChar char="•"/>
            </a:pPr>
            <a:r>
              <a:rPr lang="vi-VN" sz="2800" smtClean="0">
                <a:latin typeface="+mj-lt"/>
              </a:rPr>
              <a:t>Khí </a:t>
            </a:r>
            <a:r>
              <a:rPr lang="vi-VN" sz="2800">
                <a:latin typeface="+mj-lt"/>
              </a:rPr>
              <a:t>chất của con người có thể biến đổi với tác động của hoàn cảnh sống, rèn luyện, giáo dục. Điều đó nói lên bản chất xã hội của khí </a:t>
            </a:r>
            <a:r>
              <a:rPr lang="vi-VN" sz="2800">
                <a:latin typeface="+mj-lt"/>
              </a:rPr>
              <a:t>chất</a:t>
            </a:r>
            <a:r>
              <a:rPr lang="vi-VN" sz="2800" smtClean="0">
                <a:latin typeface="+mj-lt"/>
              </a:rPr>
              <a:t>.</a:t>
            </a:r>
            <a:endParaRPr lang="en-US" sz="2800">
              <a:latin typeface="+mj-lt"/>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324210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681138" cy="5589431"/>
          </a:xfrm>
          <a:prstGeom prst="rect">
            <a:avLst/>
          </a:prstGeom>
        </p:spPr>
      </p:pic>
    </p:spTree>
    <p:extLst>
      <p:ext uri="{BB962C8B-B14F-4D97-AF65-F5344CB8AC3E}">
        <p14:creationId xmlns:p14="http://schemas.microsoft.com/office/powerpoint/2010/main" val="285257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9702" y="437882"/>
            <a:ext cx="5473521"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A – </a:t>
            </a:r>
            <a:r>
              <a:rPr lang="en-US" sz="3200" err="1" smtClean="0">
                <a:solidFill>
                  <a:srgbClr val="FF0000"/>
                </a:solidFill>
                <a:latin typeface="UTM Americana EB" panose="02040603050506020204" pitchFamily="18" charset="0"/>
              </a:rPr>
              <a:t>Khái</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niệm</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6" name="TextBox 5"/>
          <p:cNvSpPr txBox="1"/>
          <p:nvPr/>
        </p:nvSpPr>
        <p:spPr>
          <a:xfrm>
            <a:off x="991673" y="1339403"/>
            <a:ext cx="9465971"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err="1" smtClean="0">
                <a:latin typeface="Times New Roman" panose="02020603050405020304" pitchFamily="18" charset="0"/>
                <a:cs typeface="Times New Roman" panose="02020603050405020304" pitchFamily="18" charset="0"/>
              </a:rPr>
              <a:t>Khí</a:t>
            </a:r>
            <a:r>
              <a:rPr lang="en-US" sz="2800" smtClean="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chất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sự</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biểu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hiện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về</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mặt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cường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độ</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tốc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độ</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nhịp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độ</a:t>
            </a:r>
            <a:r>
              <a:rPr lang="en-US" sz="2800">
                <a:latin typeface="Times New Roman" panose="02020603050405020304" pitchFamily="18" charset="0"/>
                <a:cs typeface="Times New Roman" panose="02020603050405020304" pitchFamily="18" charset="0"/>
              </a:rPr>
              <a:t> c</a:t>
            </a:r>
            <a:r>
              <a:rPr lang="vi-VN" sz="2800">
                <a:latin typeface="Times New Roman" panose="02020603050405020304" pitchFamily="18" charset="0"/>
                <a:cs typeface="Times New Roman" panose="02020603050405020304" pitchFamily="18" charset="0"/>
              </a:rPr>
              <a:t>ủa hoạt động tâm lí trong những hành vi, cử chỉ, cách nói năng của cá nhân.</a:t>
            </a:r>
            <a:endParaRPr lang="en-US" sz="28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2800" smtClean="0">
                <a:latin typeface="Times New Roman" panose="02020603050405020304" pitchFamily="18" charset="0"/>
                <a:cs typeface="Times New Roman" panose="02020603050405020304" pitchFamily="18" charset="0"/>
              </a:rPr>
              <a:t>Hoạt </a:t>
            </a:r>
            <a:r>
              <a:rPr lang="vi-VN" sz="2800">
                <a:latin typeface="Times New Roman" panose="02020603050405020304" pitchFamily="18" charset="0"/>
                <a:cs typeface="Times New Roman" panose="02020603050405020304" pitchFamily="18" charset="0"/>
              </a:rPr>
              <a:t>động tâm lí của cá nhân biểu hiện ra bên ngoài rất khác nhau, nên khí chất của con người cũng rất đa dạng, muôn màu muôn vẻ. </a:t>
            </a:r>
            <a:r>
              <a:rPr lang="vi-VN" sz="2800">
                <a:latin typeface="Times New Roman" panose="02020603050405020304" pitchFamily="18" charset="0"/>
                <a:cs typeface="Times New Roman" panose="02020603050405020304" pitchFamily="18" charset="0"/>
              </a:rPr>
              <a:t>Khí chất được biểu hiện ở hành vi,  cử chỉ tương ứng. </a:t>
            </a:r>
            <a:r>
              <a:rPr lang="vi-VN" sz="2800">
                <a:latin typeface="Times New Roman" panose="02020603050405020304" pitchFamily="18" charset="0"/>
                <a:cs typeface="Times New Roman" panose="02020603050405020304" pitchFamily="18" charset="0"/>
              </a:rPr>
              <a:t>Khí chất tạo nên cái riêng biệt của cá nhân, làm cho tâm lí cá nhân thể hiện ra ngoài theo một sắc thái nhất định</a:t>
            </a:r>
            <a:r>
              <a:rPr lang="vi-VN"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9578755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68" y="1306339"/>
            <a:ext cx="9852338" cy="2003531"/>
          </a:xfrm>
        </p:spPr>
        <p:txBody>
          <a:bodyPr>
            <a:noAutofit/>
          </a:bodyPr>
          <a:lstStyle/>
          <a:p>
            <a:pPr algn="just"/>
            <a:r>
              <a:rPr lang="en-US" sz="2800" cap="none" smtClean="0">
                <a:solidFill>
                  <a:schemeClr val="tx1"/>
                </a:solidFill>
                <a:latin typeface="Times New Roman" panose="02020603050405020304" pitchFamily="18" charset="0"/>
                <a:cs typeface="Times New Roman" panose="02020603050405020304" pitchFamily="18" charset="0"/>
              </a:rPr>
              <a:t>	</a:t>
            </a:r>
            <a:r>
              <a:rPr lang="vi-VN" sz="2800" cap="none" smtClean="0">
                <a:solidFill>
                  <a:schemeClr val="tx1"/>
                </a:solidFill>
                <a:latin typeface="Times New Roman" panose="02020603050405020304" pitchFamily="18" charset="0"/>
                <a:cs typeface="Times New Roman" panose="02020603050405020304" pitchFamily="18" charset="0"/>
              </a:rPr>
              <a:t>Theo </a:t>
            </a:r>
            <a:r>
              <a:rPr lang="en-US" sz="2800" cap="none">
                <a:solidFill>
                  <a:schemeClr val="tx1"/>
                </a:solidFill>
                <a:latin typeface="Times New Roman" panose="02020603050405020304" pitchFamily="18" charset="0"/>
                <a:cs typeface="Times New Roman" panose="02020603050405020304" pitchFamily="18" charset="0"/>
              </a:rPr>
              <a:t>P</a:t>
            </a:r>
            <a:r>
              <a:rPr lang="vi-VN" sz="2800" cap="none" smtClean="0">
                <a:solidFill>
                  <a:schemeClr val="tx1"/>
                </a:solidFill>
                <a:latin typeface="Times New Roman" panose="02020603050405020304" pitchFamily="18" charset="0"/>
                <a:cs typeface="Times New Roman" panose="02020603050405020304" pitchFamily="18" charset="0"/>
              </a:rPr>
              <a:t>aplop</a:t>
            </a:r>
            <a:r>
              <a:rPr lang="vi-VN" sz="2800" cap="none" smtClean="0">
                <a:solidFill>
                  <a:schemeClr val="tx1"/>
                </a:solidFill>
                <a:latin typeface="Times New Roman" panose="02020603050405020304" pitchFamily="18" charset="0"/>
                <a:cs typeface="Times New Roman" panose="02020603050405020304" pitchFamily="18" charset="0"/>
              </a:rPr>
              <a:t>, hoạt động thần kinh của con người bao gồm hai quá trình thần kinh cơ </a:t>
            </a:r>
            <a:r>
              <a:rPr lang="vi-VN" sz="2800" cap="none" smtClean="0">
                <a:solidFill>
                  <a:schemeClr val="tx1"/>
                </a:solidFill>
                <a:latin typeface="Times New Roman" panose="02020603050405020304" pitchFamily="18" charset="0"/>
                <a:cs typeface="Times New Roman" panose="02020603050405020304" pitchFamily="18" charset="0"/>
              </a:rPr>
              <a:t>bản: </a:t>
            </a:r>
            <a:r>
              <a:rPr lang="vi-VN" sz="2800" cap="none" smtClean="0">
                <a:solidFill>
                  <a:schemeClr val="tx1"/>
                </a:solidFill>
                <a:latin typeface="Times New Roman" panose="02020603050405020304" pitchFamily="18" charset="0"/>
                <a:cs typeface="Times New Roman" panose="02020603050405020304" pitchFamily="18" charset="0"/>
              </a:rPr>
              <a:t>hưng phấn và ứng chế. Hai quá trình này có ba thuộc </a:t>
            </a:r>
            <a:r>
              <a:rPr lang="vi-VN" sz="2800" cap="none" smtClean="0">
                <a:solidFill>
                  <a:schemeClr val="tx1"/>
                </a:solidFill>
                <a:latin typeface="Times New Roman" panose="02020603050405020304" pitchFamily="18" charset="0"/>
                <a:cs typeface="Times New Roman" panose="02020603050405020304" pitchFamily="18" charset="0"/>
              </a:rPr>
              <a:t>tính: </a:t>
            </a:r>
            <a:r>
              <a:rPr lang="vi-VN" sz="2800" cap="none" smtClean="0">
                <a:solidFill>
                  <a:schemeClr val="tx1"/>
                </a:solidFill>
                <a:latin typeface="Times New Roman" panose="02020603050405020304" pitchFamily="18" charset="0"/>
                <a:cs typeface="Times New Roman" panose="02020603050405020304" pitchFamily="18" charset="0"/>
              </a:rPr>
              <a:t>cường độ, sự linh hoạt và tính cân bằng. Sự kết hợp độc đáo giữa các thuộc tính này tạo ra các kiểu hoạt động </a:t>
            </a:r>
            <a:r>
              <a:rPr lang="vi-VN" sz="2800" cap="none" smtClean="0">
                <a:solidFill>
                  <a:schemeClr val="tx1"/>
                </a:solidFill>
                <a:latin typeface="Times New Roman" panose="02020603050405020304" pitchFamily="18" charset="0"/>
                <a:cs typeface="Times New Roman" panose="02020603050405020304" pitchFamily="18" charset="0"/>
              </a:rPr>
              <a:t>th</a:t>
            </a:r>
            <a:r>
              <a:rPr lang="en-US" sz="2800" cap="none" smtClean="0">
                <a:solidFill>
                  <a:schemeClr val="tx1"/>
                </a:solidFill>
                <a:latin typeface="Times New Roman" panose="02020603050405020304" pitchFamily="18" charset="0"/>
                <a:cs typeface="Times New Roman" panose="02020603050405020304" pitchFamily="18" charset="0"/>
              </a:rPr>
              <a:t>ầ</a:t>
            </a:r>
            <a:r>
              <a:rPr lang="vi-VN" sz="2800" cap="none" smtClean="0">
                <a:solidFill>
                  <a:schemeClr val="tx1"/>
                </a:solidFill>
                <a:latin typeface="Times New Roman" panose="02020603050405020304" pitchFamily="18" charset="0"/>
                <a:cs typeface="Times New Roman" panose="02020603050405020304" pitchFamily="18" charset="0"/>
              </a:rPr>
              <a:t>n </a:t>
            </a:r>
            <a:r>
              <a:rPr lang="vi-VN" sz="2800" cap="none" smtClean="0">
                <a:solidFill>
                  <a:schemeClr val="tx1"/>
                </a:solidFill>
                <a:latin typeface="Times New Roman" panose="02020603050405020304" pitchFamily="18" charset="0"/>
                <a:cs typeface="Times New Roman" panose="02020603050405020304" pitchFamily="18" charset="0"/>
              </a:rPr>
              <a:t>kinh ở con người. </a:t>
            </a:r>
            <a:r>
              <a:rPr lang="en-US" sz="2800" cap="none" smtClean="0">
                <a:solidFill>
                  <a:schemeClr val="tx1"/>
                </a:solidFill>
                <a:latin typeface="Times New Roman" panose="02020603050405020304" pitchFamily="18" charset="0"/>
                <a:cs typeface="Times New Roman" panose="02020603050405020304" pitchFamily="18" charset="0"/>
              </a:rPr>
              <a:t>	</a:t>
            </a:r>
            <a:endParaRPr lang="en-US" sz="2800" cap="none">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69702" y="437882"/>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B – </a:t>
            </a:r>
            <a:r>
              <a:rPr lang="en-US" sz="3200" err="1" smtClean="0">
                <a:solidFill>
                  <a:srgbClr val="FF0000"/>
                </a:solidFill>
                <a:latin typeface="UTM Americana EB" panose="02040603050506020204" pitchFamily="18" charset="0"/>
              </a:rPr>
              <a:t>Các</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thần</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kinh</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và</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các</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loại</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7661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702" y="437882"/>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B – </a:t>
            </a:r>
            <a:r>
              <a:rPr lang="en-US" sz="3200" err="1" smtClean="0">
                <a:solidFill>
                  <a:srgbClr val="FF0000"/>
                </a:solidFill>
                <a:latin typeface="UTM Americana EB" panose="02040603050506020204" pitchFamily="18" charset="0"/>
              </a:rPr>
              <a:t>Các</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thần</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kinh</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và</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các</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loại</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graphicFrame>
        <p:nvGraphicFramePr>
          <p:cNvPr id="5" name="Diagram 4"/>
          <p:cNvGraphicFramePr/>
          <p:nvPr>
            <p:extLst>
              <p:ext uri="{D42A27DB-BD31-4B8C-83A1-F6EECF244321}">
                <p14:modId xmlns:p14="http://schemas.microsoft.com/office/powerpoint/2010/main" val="3126085929"/>
              </p:ext>
            </p:extLst>
          </p:nvPr>
        </p:nvGraphicFramePr>
        <p:xfrm>
          <a:off x="1125469" y="1210614"/>
          <a:ext cx="9216265" cy="4018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6675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9702" y="437882"/>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B – </a:t>
            </a:r>
            <a:r>
              <a:rPr lang="en-US" sz="3200" err="1" smtClean="0">
                <a:solidFill>
                  <a:srgbClr val="FF0000"/>
                </a:solidFill>
                <a:latin typeface="UTM Americana EB" panose="02040603050506020204" pitchFamily="18" charset="0"/>
              </a:rPr>
              <a:t>Các</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thần</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kinh</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và</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các</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loại</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5" name="TextBox 4"/>
          <p:cNvSpPr txBox="1"/>
          <p:nvPr/>
        </p:nvSpPr>
        <p:spPr>
          <a:xfrm>
            <a:off x="1030309" y="1210613"/>
            <a:ext cx="10006885" cy="3970318"/>
          </a:xfrm>
          <a:prstGeom prst="rect">
            <a:avLst/>
          </a:prstGeom>
          <a:noFill/>
        </p:spPr>
        <p:txBody>
          <a:bodyPr wrap="square" rtlCol="0">
            <a:spAutoFit/>
          </a:bodyPr>
          <a:lstStyle/>
          <a:p>
            <a:pPr algn="just"/>
            <a:r>
              <a:rPr lang="en-US" sz="2800" smtClean="0">
                <a:latin typeface="+mj-lt"/>
                <a:sym typeface="Wingdings" panose="05000000000000000000" pitchFamily="2" charset="2"/>
              </a:rPr>
              <a:t> </a:t>
            </a:r>
            <a:r>
              <a:rPr lang="vi-VN" sz="2800" smtClean="0">
                <a:latin typeface="+mj-lt"/>
              </a:rPr>
              <a:t>Các </a:t>
            </a:r>
            <a:r>
              <a:rPr lang="vi-VN" sz="2800">
                <a:latin typeface="+mj-lt"/>
              </a:rPr>
              <a:t>kiểu thần kinh của con người </a:t>
            </a:r>
            <a:r>
              <a:rPr lang="vi-VN" sz="2800" b="1" i="1" u="sng">
                <a:latin typeface="+mj-lt"/>
              </a:rPr>
              <a:t>vừa là bẩm sinh vừa là tự </a:t>
            </a:r>
            <a:r>
              <a:rPr lang="vi-VN" sz="2800" b="1" i="1" u="sng" smtClean="0">
                <a:latin typeface="+mj-lt"/>
              </a:rPr>
              <a:t>tạo</a:t>
            </a:r>
            <a:r>
              <a:rPr lang="en-US" sz="280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vi-VN" sz="2800" smtClean="0">
                <a:latin typeface="+mj-lt"/>
              </a:rPr>
              <a:t>Chúng </a:t>
            </a:r>
            <a:r>
              <a:rPr lang="vi-VN" sz="2800">
                <a:latin typeface="+mj-lt"/>
              </a:rPr>
              <a:t>là bẩm sinh vì sự hình thành của chúng một phần là do ảnh hưởng của những đặc điểm, cấu trúc của hệ thần kinh, do ảnh hưởng của những đặc điểm hoạt động của thế hệ trước để </a:t>
            </a:r>
            <a:r>
              <a:rPr lang="vi-VN" sz="2800" smtClean="0">
                <a:latin typeface="+mj-lt"/>
              </a:rPr>
              <a:t>lại.</a:t>
            </a:r>
            <a:endParaRPr lang="en-US" sz="2800" smtClean="0">
              <a:latin typeface="+mj-lt"/>
            </a:endParaRPr>
          </a:p>
          <a:p>
            <a:pPr marL="457200" indent="-457200" algn="just">
              <a:buFont typeface="Arial" panose="020B0604020202020204" pitchFamily="34" charset="0"/>
              <a:buChar char="•"/>
            </a:pPr>
            <a:r>
              <a:rPr lang="vi-VN" sz="2800" smtClean="0">
                <a:latin typeface="+mj-lt"/>
              </a:rPr>
              <a:t>Chúng </a:t>
            </a:r>
            <a:r>
              <a:rPr lang="vi-VN" sz="2800">
                <a:latin typeface="+mj-lt"/>
              </a:rPr>
              <a:t>là tự tạo vì sự hình thành </a:t>
            </a:r>
            <a:r>
              <a:rPr lang="vi-VN" sz="2800" smtClean="0">
                <a:latin typeface="+mj-lt"/>
              </a:rPr>
              <a:t>của</a:t>
            </a:r>
            <a:r>
              <a:rPr lang="en-US" sz="2800" smtClean="0">
                <a:latin typeface="+mj-lt"/>
              </a:rPr>
              <a:t> </a:t>
            </a:r>
            <a:r>
              <a:rPr lang="en-US" sz="2800" err="1" smtClean="0">
                <a:latin typeface="Times New Roman" panose="02020603050405020304" pitchFamily="18" charset="0"/>
                <a:cs typeface="Times New Roman" panose="02020603050405020304" pitchFamily="18" charset="0"/>
              </a:rPr>
              <a:t>ch</a:t>
            </a:r>
            <a:r>
              <a:rPr lang="vi-VN" sz="2800" smtClean="0">
                <a:latin typeface="+mj-lt"/>
              </a:rPr>
              <a:t>úng </a:t>
            </a:r>
            <a:r>
              <a:rPr lang="vi-VN" sz="2800">
                <a:latin typeface="+mj-lt"/>
              </a:rPr>
              <a:t>một phần là do ảnh hưởng của hoạt động hình thành phản xạ có điều kiện trong quá trình phát triển của từng người tạo ra. Các kiểu thần kinh có thể biến đổi đi do sự luyện tập, do giáo dục, do hoạt động của con người trong cuộc sống.</a:t>
            </a:r>
            <a:endParaRPr lang="en-US" sz="2800">
              <a:latin typeface="+mj-lt"/>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12887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205" y="3402037"/>
            <a:ext cx="10660605" cy="2511835"/>
          </a:xfrm>
        </p:spPr>
        <p:txBody>
          <a:bodyPr>
            <a:normAutofit/>
          </a:bodyPr>
          <a:lstStyle/>
          <a:p>
            <a:pPr algn="l"/>
            <a:r>
              <a:rPr lang="en-US" sz="2500" cap="none" smtClean="0"/>
              <a:t>	</a:t>
            </a:r>
            <a:r>
              <a:rPr lang="en-US" sz="3100" cap="none" smtClean="0"/>
              <a:t/>
            </a:r>
            <a:br>
              <a:rPr lang="en-US" sz="3100" cap="none" smtClean="0"/>
            </a:br>
            <a:r>
              <a:rPr lang="en-US" sz="3100" cap="none"/>
              <a:t/>
            </a:r>
            <a:br>
              <a:rPr lang="en-US" sz="3100" cap="none"/>
            </a:br>
            <a:r>
              <a:rPr lang="en-US" sz="3100" cap="none" smtClean="0"/>
              <a:t/>
            </a:r>
            <a:br>
              <a:rPr lang="en-US" sz="3100" cap="none" smtClean="0"/>
            </a:br>
            <a:endParaRPr lang="en-US" sz="3100" cap="none"/>
          </a:p>
        </p:txBody>
      </p:sp>
      <p:sp>
        <p:nvSpPr>
          <p:cNvPr id="3" name="TextBox 2"/>
          <p:cNvSpPr txBox="1"/>
          <p:nvPr/>
        </p:nvSpPr>
        <p:spPr>
          <a:xfrm>
            <a:off x="697205" y="334852"/>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4" name="TextBox 3"/>
          <p:cNvSpPr txBox="1"/>
          <p:nvPr/>
        </p:nvSpPr>
        <p:spPr>
          <a:xfrm>
            <a:off x="1032054" y="919627"/>
            <a:ext cx="4546243" cy="523220"/>
          </a:xfrm>
          <a:prstGeom prst="rect">
            <a:avLst/>
          </a:prstGeom>
          <a:noFill/>
        </p:spPr>
        <p:txBody>
          <a:bodyPr wrap="square" rtlCol="0">
            <a:spAutoFit/>
          </a:bodyPr>
          <a:lstStyle/>
          <a:p>
            <a:r>
              <a:rPr lang="en-US" sz="2800" b="1" u="sng" smtClean="0">
                <a:solidFill>
                  <a:srgbClr val="0070C0"/>
                </a:solidFill>
                <a:latin typeface="Times New Roman" panose="02020603050405020304" pitchFamily="18" charset="0"/>
                <a:cs typeface="Times New Roman" panose="02020603050405020304" pitchFamily="18" charset="0"/>
              </a:rPr>
              <a:t>1.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1: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sôi</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nổi</a:t>
            </a:r>
            <a:r>
              <a:rPr lang="en-US" sz="2800" b="1" u="sng" smtClean="0">
                <a:solidFill>
                  <a:srgbClr val="0070C0"/>
                </a:solidFill>
                <a:latin typeface="Times New Roman" panose="02020603050405020304" pitchFamily="18" charset="0"/>
                <a:cs typeface="Times New Roman" panose="02020603050405020304" pitchFamily="18" charset="0"/>
              </a:rPr>
              <a:t>:</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352282" y="1697585"/>
            <a:ext cx="8925059" cy="2246769"/>
          </a:xfrm>
          <a:prstGeom prst="rect">
            <a:avLst/>
          </a:prstGeom>
          <a:noFill/>
        </p:spPr>
        <p:txBody>
          <a:bodyPr wrap="square" rtlCol="0">
            <a:spAutoFit/>
          </a:bodyPr>
          <a:lstStyle/>
          <a:p>
            <a:pPr algn="just"/>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Đây</a:t>
            </a:r>
            <a:r>
              <a:rPr lang="en-US" sz="2800" smtClean="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một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loại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khí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chất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tương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ứng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với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kiểu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thần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kinh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mạnh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cân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bằng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linh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hoạt</a:t>
            </a:r>
            <a:r>
              <a:rPr lang="en-US" sz="2800">
                <a:latin typeface="Times New Roman" panose="02020603050405020304" pitchFamily="18" charset="0"/>
                <a:cs typeface="Times New Roman" panose="02020603050405020304" pitchFamily="18" charset="0"/>
              </a:rPr>
              <a:t>. Do </a:t>
            </a:r>
            <a:r>
              <a:rPr lang="en-US" sz="2800" err="1">
                <a:latin typeface="Times New Roman" panose="02020603050405020304" pitchFamily="18" charset="0"/>
                <a:cs typeface="Times New Roman" panose="02020603050405020304" pitchFamily="18" charset="0"/>
              </a:rPr>
              <a:t>những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thuộc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tính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mạnh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cân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bằng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linh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hoạt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của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hưng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phấn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và</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ức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chế</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nên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người</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thuộc</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kiểu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này</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hoạt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động</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mạnh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mẽ</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rất</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dễ</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thành</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lập</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phản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xạ</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có</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điều</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kiện</a:t>
            </a:r>
            <a:r>
              <a:rPr lang="en-US" sz="2800" smtClean="0">
                <a:latin typeface="Times New Roman" panose="02020603050405020304" pitchFamily="18" charset="0"/>
                <a:cs typeface="Times New Roman" panose="02020603050405020304" pitchFamily="18" charset="0"/>
              </a:rPr>
              <a:t>.</a:t>
            </a:r>
          </a:p>
        </p:txBody>
      </p:sp>
      <p:sp>
        <p:nvSpPr>
          <p:cNvPr id="8" name="Slide Number Placeholder 7"/>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42752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43" y="5303025"/>
            <a:ext cx="11309684" cy="2511835"/>
          </a:xfrm>
        </p:spPr>
        <p:txBody>
          <a:bodyPr>
            <a:noAutofit/>
          </a:bodyPr>
          <a:lstStyle/>
          <a:p>
            <a:pPr algn="l"/>
            <a:r>
              <a:rPr lang="en-US" sz="1400" b="1" smtClean="0"/>
              <a:t/>
            </a:r>
            <a:br>
              <a:rPr lang="en-US" sz="1400" b="1" smtClean="0"/>
            </a:br>
            <a:r>
              <a:rPr lang="en-US" sz="1400" b="1" smtClean="0"/>
              <a:t/>
            </a:r>
            <a:br>
              <a:rPr lang="en-US" sz="1400" b="1" smtClean="0"/>
            </a:br>
            <a:r>
              <a:rPr lang="en-US" sz="1400" b="1"/>
              <a:t>	</a:t>
            </a:r>
            <a:r>
              <a:rPr lang="en-US" sz="1400" b="1" smtClean="0"/>
              <a:t>	</a:t>
            </a:r>
            <a:r>
              <a:rPr lang="en-US" sz="1400" b="1" smtClean="0">
                <a:latin typeface="Times New Roman" panose="02020603050405020304" pitchFamily="18" charset="0"/>
                <a:cs typeface="Times New Roman" panose="02020603050405020304" pitchFamily="18" charset="0"/>
              </a:rPr>
              <a:t>-</a:t>
            </a:r>
            <a:r>
              <a:rPr lang="en-US" sz="2400" cap="none">
                <a:latin typeface="Times New Roman" panose="02020603050405020304" pitchFamily="18" charset="0"/>
                <a:cs typeface="Times New Roman" panose="02020603050405020304" pitchFamily="18" charset="0"/>
              </a:rPr>
              <a:t>		</a:t>
            </a:r>
            <a:r>
              <a:rPr lang="en-US" sz="2400" cap="none" smtClean="0">
                <a:latin typeface="Times New Roman" panose="02020603050405020304" pitchFamily="18" charset="0"/>
                <a:cs typeface="Times New Roman" panose="02020603050405020304" pitchFamily="18" charset="0"/>
              </a:rPr>
              <a:t>	</a:t>
            </a:r>
            <a:r>
              <a:rPr lang="en-US" sz="2400"/>
              <a:t/>
            </a:r>
            <a:br>
              <a:rPr lang="en-US" sz="2400"/>
            </a:br>
            <a:r>
              <a:rPr lang="en-US" sz="2400"/>
              <a:t/>
            </a:r>
            <a:br>
              <a:rPr lang="en-US" sz="2400"/>
            </a:br>
            <a:endParaRPr lang="en-US" sz="2400"/>
          </a:p>
        </p:txBody>
      </p:sp>
      <p:sp>
        <p:nvSpPr>
          <p:cNvPr id="3" name="TextBox 2"/>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4" name="TextBox 3"/>
          <p:cNvSpPr txBox="1"/>
          <p:nvPr/>
        </p:nvSpPr>
        <p:spPr>
          <a:xfrm>
            <a:off x="1032054" y="790837"/>
            <a:ext cx="4546243" cy="523220"/>
          </a:xfrm>
          <a:prstGeom prst="rect">
            <a:avLst/>
          </a:prstGeom>
          <a:noFill/>
        </p:spPr>
        <p:txBody>
          <a:bodyPr wrap="square" rtlCol="0">
            <a:spAutoFit/>
          </a:bodyPr>
          <a:lstStyle/>
          <a:p>
            <a:r>
              <a:rPr lang="en-US" sz="2800" b="1" u="sng" smtClean="0">
                <a:solidFill>
                  <a:srgbClr val="0070C0"/>
                </a:solidFill>
                <a:latin typeface="Times New Roman" panose="02020603050405020304" pitchFamily="18" charset="0"/>
                <a:cs typeface="Times New Roman" panose="02020603050405020304" pitchFamily="18" charset="0"/>
              </a:rPr>
              <a:t>1.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1: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sôi</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nổi</a:t>
            </a:r>
            <a:r>
              <a:rPr lang="en-US" sz="2800" b="1" u="sng" smtClean="0">
                <a:solidFill>
                  <a:srgbClr val="0070C0"/>
                </a:solidFill>
                <a:latin typeface="Times New Roman" panose="02020603050405020304" pitchFamily="18" charset="0"/>
                <a:cs typeface="Times New Roman" panose="02020603050405020304" pitchFamily="18" charset="0"/>
              </a:rPr>
              <a:t>:</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79550" y="1314057"/>
            <a:ext cx="10985678" cy="4093428"/>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 </a:t>
            </a:r>
            <a:r>
              <a:rPr lang="vi-VN" sz="2600" smtClean="0">
                <a:latin typeface="Times New Roman" panose="02020603050405020304" pitchFamily="18" charset="0"/>
                <a:cs typeface="Times New Roman" panose="02020603050405020304" pitchFamily="18" charset="0"/>
              </a:rPr>
              <a:t>Ư</a:t>
            </a:r>
            <a:r>
              <a:rPr lang="en-US" sz="2600" smtClean="0">
                <a:latin typeface="Times New Roman" panose="02020603050405020304" pitchFamily="18" charset="0"/>
                <a:cs typeface="Times New Roman" panose="02020603050405020304" pitchFamily="18" charset="0"/>
              </a:rPr>
              <a:t>u điểm:</a:t>
            </a:r>
          </a:p>
          <a:p>
            <a:pPr marL="914400" lvl="1" indent="-457200">
              <a:buFont typeface="Arial" panose="020B0604020202020204" pitchFamily="34" charset="0"/>
              <a:buChar char="•"/>
            </a:pPr>
            <a:r>
              <a:rPr lang="en-US" sz="2600" smtClean="0">
                <a:latin typeface="Times New Roman" panose="02020603050405020304" pitchFamily="18" charset="0"/>
                <a:cs typeface="Times New Roman" panose="02020603050405020304" pitchFamily="18" charset="0"/>
              </a:rPr>
              <a:t>Nhận </a:t>
            </a:r>
            <a:r>
              <a:rPr lang="en-US" sz="2600" err="1">
                <a:latin typeface="Times New Roman" panose="02020603050405020304" pitchFamily="18" charset="0"/>
                <a:cs typeface="Times New Roman" panose="02020603050405020304" pitchFamily="18" charset="0"/>
              </a:rPr>
              <a:t>thức</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nhanh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nhớ</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nhanh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phản</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ứng</a:t>
            </a:r>
            <a:r>
              <a:rPr lang="en-US" sz="2600" smtClean="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nhanh</a:t>
            </a:r>
            <a:r>
              <a:rPr lang="en-US" sz="2600">
                <a:latin typeface="Times New Roman" panose="02020603050405020304" pitchFamily="18" charset="0"/>
                <a:cs typeface="Times New Roman" panose="02020603050405020304" pitchFamily="18" charset="0"/>
              </a:rPr>
              <a:t>. </a:t>
            </a:r>
            <a:endParaRPr lang="en-US" sz="260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600" smtClean="0">
                <a:latin typeface="Times New Roman" panose="02020603050405020304" pitchFamily="18" charset="0"/>
                <a:cs typeface="Times New Roman" panose="02020603050405020304" pitchFamily="18" charset="0"/>
              </a:rPr>
              <a:t>Tình </a:t>
            </a:r>
            <a:r>
              <a:rPr lang="en-US" sz="2600" err="1">
                <a:latin typeface="Times New Roman" panose="02020603050405020304" pitchFamily="18" charset="0"/>
                <a:cs typeface="Times New Roman" panose="02020603050405020304" pitchFamily="18" charset="0"/>
              </a:rPr>
              <a:t>cảm</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dễ</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dàng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xuất</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hiện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vui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tính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lạc</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quan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cởi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mở</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vui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vẻ</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quan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hệ</a:t>
            </a:r>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rộng</a:t>
            </a:r>
            <a:r>
              <a:rPr lang="en-US" sz="2600" smtClean="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rãi </a:t>
            </a:r>
            <a:r>
              <a:rPr lang="en-US" sz="2600" err="1">
                <a:latin typeface="Times New Roman" panose="02020603050405020304" pitchFamily="18" charset="0"/>
                <a:cs typeface="Times New Roman" panose="02020603050405020304" pitchFamily="18" charset="0"/>
              </a:rPr>
              <a:t>thân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mật</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với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mọi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người</a:t>
            </a:r>
            <a:r>
              <a:rPr lang="en-US" sz="2600">
                <a:latin typeface="Times New Roman" panose="02020603050405020304" pitchFamily="18" charset="0"/>
                <a:cs typeface="Times New Roman" panose="02020603050405020304" pitchFamily="18" charset="0"/>
              </a:rPr>
              <a:t>. </a:t>
            </a:r>
            <a:endParaRPr lang="en-US" sz="260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600" smtClean="0">
                <a:latin typeface="Times New Roman" panose="02020603050405020304" pitchFamily="18" charset="0"/>
                <a:cs typeface="Times New Roman" panose="02020603050405020304" pitchFamily="18" charset="0"/>
              </a:rPr>
              <a:t>Hăng </a:t>
            </a:r>
            <a:r>
              <a:rPr lang="en-US" sz="2600" err="1">
                <a:latin typeface="Times New Roman" panose="02020603050405020304" pitchFamily="18" charset="0"/>
                <a:cs typeface="Times New Roman" panose="02020603050405020304" pitchFamily="18" charset="0"/>
              </a:rPr>
              <a:t>hái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tham</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gia</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mọi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công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việc</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đã</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thích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ứng</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với</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hoàn</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cảnh</a:t>
            </a:r>
            <a:r>
              <a:rPr lang="en-US" sz="2600">
                <a:latin typeface="Times New Roman" panose="02020603050405020304" pitchFamily="18" charset="0"/>
                <a:cs typeface="Times New Roman" panose="02020603050405020304" pitchFamily="18" charset="0"/>
              </a:rPr>
              <a:t> </a:t>
            </a:r>
            <a:r>
              <a:rPr lang="en-US" sz="2600" err="1">
                <a:latin typeface="Times New Roman" panose="02020603050405020304" pitchFamily="18" charset="0"/>
                <a:cs typeface="Times New Roman" panose="02020603050405020304" pitchFamily="18" charset="0"/>
              </a:rPr>
              <a:t>mới</a:t>
            </a:r>
            <a:r>
              <a:rPr lang="en-US" sz="2600">
                <a:latin typeface="Times New Roman" panose="02020603050405020304" pitchFamily="18" charset="0"/>
                <a:cs typeface="Times New Roman" panose="02020603050405020304" pitchFamily="18" charset="0"/>
              </a:rPr>
              <a:t>. </a:t>
            </a:r>
            <a:endParaRPr lang="en-US" sz="2600">
              <a:latin typeface="Times New Roman" panose="02020603050405020304" pitchFamily="18" charset="0"/>
              <a:cs typeface="Times New Roman" panose="02020603050405020304" pitchFamily="18" charset="0"/>
            </a:endParaRPr>
          </a:p>
          <a:p>
            <a:r>
              <a:rPr lang="en-US" sz="2600" smtClean="0">
                <a:latin typeface="Times New Roman" panose="02020603050405020304" pitchFamily="18" charset="0"/>
                <a:cs typeface="Times New Roman" panose="02020603050405020304" pitchFamily="18" charset="0"/>
              </a:rPr>
              <a:t>- Nhược điểm:</a:t>
            </a:r>
          </a:p>
          <a:p>
            <a:pPr marL="914400" lvl="1" indent="-457200">
              <a:buFont typeface="Arial" panose="020B0604020202020204" pitchFamily="34" charset="0"/>
              <a:buChar char="•"/>
            </a:pPr>
            <a:r>
              <a:rPr lang="en-US" sz="2600" smtClean="0">
                <a:latin typeface="Times New Roman" panose="02020603050405020304" pitchFamily="18" charset="0"/>
                <a:cs typeface="Times New Roman" panose="02020603050405020304" pitchFamily="18" charset="0"/>
              </a:rPr>
              <a:t>Nhận </a:t>
            </a:r>
            <a:r>
              <a:rPr lang="en-US" sz="2600">
                <a:latin typeface="Times New Roman" panose="02020603050405020304" pitchFamily="18" charset="0"/>
                <a:cs typeface="Times New Roman" panose="02020603050405020304" pitchFamily="18" charset="0"/>
              </a:rPr>
              <a:t>thức nhanh nhưng </a:t>
            </a:r>
            <a:r>
              <a:rPr lang="en-US" sz="2600">
                <a:latin typeface="Times New Roman" panose="02020603050405020304" pitchFamily="18" charset="0"/>
                <a:cs typeface="Times New Roman" panose="02020603050405020304" pitchFamily="18" charset="0"/>
              </a:rPr>
              <a:t>chưa </a:t>
            </a:r>
            <a:r>
              <a:rPr lang="en-US" sz="2600" smtClean="0">
                <a:latin typeface="Times New Roman" panose="02020603050405020304" pitchFamily="18" charset="0"/>
                <a:cs typeface="Times New Roman" panose="02020603050405020304" pitchFamily="18" charset="0"/>
              </a:rPr>
              <a:t>sâu.</a:t>
            </a:r>
            <a:endParaRPr lang="en-US" sz="260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600" smtClean="0">
                <a:latin typeface="Times New Roman" panose="02020603050405020304" pitchFamily="18" charset="0"/>
                <a:cs typeface="Times New Roman" panose="02020603050405020304" pitchFamily="18" charset="0"/>
              </a:rPr>
              <a:t>Tình </a:t>
            </a:r>
            <a:r>
              <a:rPr lang="en-US" sz="2600">
                <a:latin typeface="Times New Roman" panose="02020603050405020304" pitchFamily="18" charset="0"/>
                <a:cs typeface="Times New Roman" panose="02020603050405020304" pitchFamily="18" charset="0"/>
              </a:rPr>
              <a:t>cảm dễ thay đổi, hời hợt, hành động thiếu </a:t>
            </a:r>
            <a:r>
              <a:rPr lang="en-US" sz="2600">
                <a:latin typeface="Times New Roman" panose="02020603050405020304" pitchFamily="18" charset="0"/>
                <a:cs typeface="Times New Roman" panose="02020603050405020304" pitchFamily="18" charset="0"/>
              </a:rPr>
              <a:t>kiên </a:t>
            </a:r>
            <a:r>
              <a:rPr lang="en-US" sz="2600" smtClean="0">
                <a:latin typeface="Times New Roman" panose="02020603050405020304" pitchFamily="18" charset="0"/>
                <a:cs typeface="Times New Roman" panose="02020603050405020304" pitchFamily="18" charset="0"/>
              </a:rPr>
              <a:t>trì…</a:t>
            </a:r>
            <a:endParaRPr lang="en-US" sz="2600" smtClean="0">
              <a:latin typeface="Times New Roman" panose="02020603050405020304" pitchFamily="18" charset="0"/>
              <a:cs typeface="Times New Roman" panose="02020603050405020304" pitchFamily="18" charset="0"/>
            </a:endParaRPr>
          </a:p>
          <a:p>
            <a:r>
              <a:rPr lang="en-US" sz="2600" smtClean="0">
                <a:latin typeface="Times New Roman" panose="02020603050405020304" pitchFamily="18" charset="0"/>
                <a:cs typeface="Times New Roman" panose="02020603050405020304" pitchFamily="18" charset="0"/>
              </a:rPr>
              <a:t>- Kết luận: Đây </a:t>
            </a:r>
            <a:r>
              <a:rPr lang="en-US" sz="2600">
                <a:latin typeface="Times New Roman" panose="02020603050405020304" pitchFamily="18" charset="0"/>
                <a:cs typeface="Times New Roman" panose="02020603050405020304" pitchFamily="18" charset="0"/>
              </a:rPr>
              <a:t>là kiểu hoạt động nhiệt tình, làm việc có hiệu quả khi làm những công việc phù h</a:t>
            </a:r>
            <a:r>
              <a:rPr lang="vi-VN" sz="2600">
                <a:latin typeface="Times New Roman" panose="02020603050405020304" pitchFamily="18" charset="0"/>
                <a:cs typeface="Times New Roman" panose="02020603050405020304" pitchFamily="18" charset="0"/>
              </a:rPr>
              <a:t>ợp với hứng thú và thường xuyên được kích </a:t>
            </a:r>
            <a:r>
              <a:rPr lang="vi-VN" sz="2600">
                <a:latin typeface="Times New Roman" panose="02020603050405020304" pitchFamily="18" charset="0"/>
                <a:cs typeface="Times New Roman" panose="02020603050405020304" pitchFamily="18" charset="0"/>
              </a:rPr>
              <a:t>thích</a:t>
            </a:r>
            <a:r>
              <a:rPr lang="vi-VN" sz="2600" smtClean="0">
                <a:latin typeface="Times New Roman" panose="02020603050405020304" pitchFamily="18" charset="0"/>
                <a:cs typeface="Times New Roman" panose="02020603050405020304" pitchFamily="18" charset="0"/>
              </a:rPr>
              <a:t>.</a:t>
            </a:r>
            <a:endParaRPr lang="en-US" sz="2600"/>
          </a:p>
        </p:txBody>
      </p:sp>
      <p:sp>
        <p:nvSpPr>
          <p:cNvPr id="8" name="Slide Number Placeholder 7"/>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115532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5" name="TextBox 4"/>
          <p:cNvSpPr txBox="1"/>
          <p:nvPr/>
        </p:nvSpPr>
        <p:spPr>
          <a:xfrm>
            <a:off x="1032054" y="816595"/>
            <a:ext cx="4853591" cy="523220"/>
          </a:xfrm>
          <a:prstGeom prst="rect">
            <a:avLst/>
          </a:prstGeom>
          <a:noFill/>
        </p:spPr>
        <p:txBody>
          <a:bodyPr wrap="square" rtlCol="0">
            <a:spAutoFit/>
          </a:bodyPr>
          <a:lstStyle/>
          <a:p>
            <a:r>
              <a:rPr lang="en-US" sz="2800" b="1" u="sng">
                <a:solidFill>
                  <a:srgbClr val="0070C0"/>
                </a:solidFill>
                <a:latin typeface="Times New Roman" panose="02020603050405020304" pitchFamily="18" charset="0"/>
                <a:cs typeface="Times New Roman" panose="02020603050405020304" pitchFamily="18" charset="0"/>
              </a:rPr>
              <a:t>2</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2: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bình thản:</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97205" y="1749512"/>
            <a:ext cx="10378626" cy="3054682"/>
          </a:xfrm>
          <a:prstGeom prst="rect">
            <a:avLst/>
          </a:prstGeom>
          <a:noFill/>
        </p:spPr>
        <p:txBody>
          <a:bodyPr wrap="square" rtlCol="0">
            <a:spAutoFit/>
          </a:bodyPr>
          <a:lstStyle/>
          <a:p>
            <a:pPr algn="just"/>
            <a:r>
              <a:rPr lang="en-US" sz="2750" smtClean="0">
                <a:latin typeface="+mj-lt"/>
              </a:rPr>
              <a:t>	</a:t>
            </a:r>
            <a:r>
              <a:rPr lang="vi-VN" sz="2750" smtClean="0">
                <a:latin typeface="+mj-lt"/>
              </a:rPr>
              <a:t>Loại </a:t>
            </a:r>
            <a:r>
              <a:rPr lang="vi-VN" sz="2750">
                <a:latin typeface="+mj-lt"/>
              </a:rPr>
              <a:t>khí chất này tương ứng với kiểu thần kinh mạnh, cân bằng, không linh hoạt, khó thành lập phản xạ có điều kiện nhưng khi lập được thì lại khó bị phá </a:t>
            </a:r>
            <a:r>
              <a:rPr lang="vi-VN" sz="2750">
                <a:latin typeface="+mj-lt"/>
              </a:rPr>
              <a:t>vỡ</a:t>
            </a:r>
            <a:r>
              <a:rPr lang="vi-VN" sz="2750" smtClean="0">
                <a:latin typeface="+mj-lt"/>
              </a:rPr>
              <a:t>.</a:t>
            </a:r>
            <a:endParaRPr lang="en-US" sz="2750" smtClean="0">
              <a:latin typeface="+mj-lt"/>
            </a:endParaRPr>
          </a:p>
          <a:p>
            <a:pPr algn="just"/>
            <a:r>
              <a:rPr lang="en-US" sz="2750" smtClean="0">
                <a:latin typeface="+mj-lt"/>
                <a:cs typeface="Times New Roman" panose="02020603050405020304" pitchFamily="18" charset="0"/>
              </a:rPr>
              <a:t>- </a:t>
            </a:r>
            <a:r>
              <a:rPr lang="vi-VN" sz="2750" smtClean="0">
                <a:latin typeface="+mj-lt"/>
                <a:cs typeface="Times New Roman" panose="02020603050405020304" pitchFamily="18" charset="0"/>
              </a:rPr>
              <a:t>Ư</a:t>
            </a:r>
            <a:r>
              <a:rPr lang="en-US" sz="2750">
                <a:latin typeface="Times New Roman" panose="02020603050405020304" pitchFamily="18" charset="0"/>
                <a:cs typeface="Times New Roman" panose="02020603050405020304" pitchFamily="18" charset="0"/>
              </a:rPr>
              <a:t>u </a:t>
            </a:r>
            <a:r>
              <a:rPr lang="en-US" sz="2750" smtClean="0">
                <a:latin typeface="Times New Roman" panose="02020603050405020304" pitchFamily="18" charset="0"/>
                <a:cs typeface="Times New Roman" panose="02020603050405020304" pitchFamily="18" charset="0"/>
              </a:rPr>
              <a:t>đi</a:t>
            </a:r>
            <a:r>
              <a:rPr lang="en-US" sz="2750" smtClean="0">
                <a:latin typeface="+mj-lt"/>
              </a:rPr>
              <a:t>ể</a:t>
            </a:r>
            <a:r>
              <a:rPr lang="en-US" sz="2750" smtClean="0">
                <a:latin typeface="Times New Roman" panose="02020603050405020304" pitchFamily="18" charset="0"/>
                <a:cs typeface="Times New Roman" panose="02020603050405020304" pitchFamily="18" charset="0"/>
              </a:rPr>
              <a:t>m:</a:t>
            </a:r>
            <a:endParaRPr lang="en-US" sz="2750" smtClean="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750" smtClean="0">
                <a:latin typeface="Times New Roman" panose="02020603050405020304" pitchFamily="18" charset="0"/>
                <a:cs typeface="Times New Roman" panose="02020603050405020304" pitchFamily="18" charset="0"/>
              </a:rPr>
              <a:t>Có </a:t>
            </a:r>
            <a:r>
              <a:rPr lang="en-US" sz="2750">
                <a:latin typeface="Times New Roman" panose="02020603050405020304" pitchFamily="18" charset="0"/>
                <a:cs typeface="Times New Roman" panose="02020603050405020304" pitchFamily="18" charset="0"/>
              </a:rPr>
              <a:t>t</a:t>
            </a:r>
            <a:r>
              <a:rPr lang="vi-VN" sz="2750">
                <a:latin typeface="+mj-lt"/>
              </a:rPr>
              <a:t>âm lí bền </a:t>
            </a:r>
            <a:r>
              <a:rPr lang="vi-VN" sz="2750">
                <a:latin typeface="+mj-lt"/>
              </a:rPr>
              <a:t>vững</a:t>
            </a:r>
            <a:r>
              <a:rPr lang="en-US" sz="2750" smtClean="0">
                <a:latin typeface="+mj-lt"/>
                <a:cs typeface="Times New Roman" panose="02020603050405020304" pitchFamily="18" charset="0"/>
              </a:rPr>
              <a:t>.</a:t>
            </a:r>
            <a:endParaRPr lang="en-US" sz="2750" smtClean="0">
              <a:latin typeface="+mj-lt"/>
              <a:cs typeface="Times New Roman" panose="02020603050405020304" pitchFamily="18" charset="0"/>
            </a:endParaRPr>
          </a:p>
          <a:p>
            <a:pPr marL="914400" lvl="1" indent="-457200" algn="just">
              <a:buFont typeface="Arial" panose="020B0604020202020204" pitchFamily="34" charset="0"/>
              <a:buChar char="•"/>
            </a:pPr>
            <a:r>
              <a:rPr lang="vi-VN" sz="2750" smtClean="0">
                <a:latin typeface="+mj-lt"/>
              </a:rPr>
              <a:t>Bình </a:t>
            </a:r>
            <a:r>
              <a:rPr lang="vi-VN" sz="2750">
                <a:latin typeface="+mj-lt"/>
              </a:rPr>
              <a:t>tĩnh, chín chắn trong hoạt động, kiên trì, thận trọng, chu đáo trong hành </a:t>
            </a:r>
            <a:r>
              <a:rPr lang="vi-VN" sz="2750">
                <a:latin typeface="+mj-lt"/>
              </a:rPr>
              <a:t>động</a:t>
            </a:r>
            <a:r>
              <a:rPr lang="en-US" sz="2750" smtClean="0">
                <a:latin typeface="+mj-lt"/>
                <a:cs typeface="Times New Roman" panose="02020603050405020304" pitchFamily="18" charset="0"/>
              </a:rPr>
              <a:t>.</a:t>
            </a:r>
            <a:endParaRPr lang="en-US" sz="2750" smtClean="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36870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7205" y="270457"/>
            <a:ext cx="9762185" cy="584775"/>
          </a:xfrm>
          <a:prstGeom prst="rect">
            <a:avLst/>
          </a:prstGeom>
          <a:noFill/>
        </p:spPr>
        <p:txBody>
          <a:bodyPr wrap="square" rtlCol="0">
            <a:spAutoFit/>
          </a:bodyPr>
          <a:lstStyle/>
          <a:p>
            <a:r>
              <a:rPr lang="en-US" sz="3200" smtClean="0">
                <a:solidFill>
                  <a:srgbClr val="FF0000"/>
                </a:solidFill>
                <a:latin typeface="UTM Americana EB" panose="02040603050506020204" pitchFamily="18" charset="0"/>
              </a:rPr>
              <a:t>C – </a:t>
            </a:r>
            <a:r>
              <a:rPr lang="en-US" sz="3200" err="1" smtClean="0">
                <a:solidFill>
                  <a:srgbClr val="FF0000"/>
                </a:solidFill>
                <a:latin typeface="UTM Americana EB" panose="02040603050506020204" pitchFamily="18" charset="0"/>
              </a:rPr>
              <a:t>Một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số</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kiểu</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khí</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chất</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cơ</a:t>
            </a:r>
            <a:r>
              <a:rPr lang="en-US" sz="3200" smtClean="0">
                <a:solidFill>
                  <a:srgbClr val="FF0000"/>
                </a:solidFill>
                <a:latin typeface="UTM Americana EB" panose="02040603050506020204" pitchFamily="18" charset="0"/>
              </a:rPr>
              <a:t> </a:t>
            </a:r>
            <a:r>
              <a:rPr lang="en-US" sz="3200" err="1" smtClean="0">
                <a:solidFill>
                  <a:srgbClr val="FF0000"/>
                </a:solidFill>
                <a:latin typeface="UTM Americana EB" panose="02040603050506020204" pitchFamily="18" charset="0"/>
              </a:rPr>
              <a:t>bản</a:t>
            </a:r>
            <a:r>
              <a:rPr lang="en-US" sz="3200" smtClean="0">
                <a:solidFill>
                  <a:srgbClr val="FF0000"/>
                </a:solidFill>
                <a:latin typeface="UTM Americana EB" panose="02040603050506020204" pitchFamily="18" charset="0"/>
              </a:rPr>
              <a:t>:</a:t>
            </a:r>
            <a:endParaRPr lang="en-US" sz="3200">
              <a:solidFill>
                <a:srgbClr val="FF0000"/>
              </a:solidFill>
              <a:latin typeface="UTM Americana EB" panose="02040603050506020204" pitchFamily="18" charset="0"/>
            </a:endParaRPr>
          </a:p>
        </p:txBody>
      </p:sp>
      <p:sp>
        <p:nvSpPr>
          <p:cNvPr id="4" name="TextBox 3"/>
          <p:cNvSpPr txBox="1"/>
          <p:nvPr/>
        </p:nvSpPr>
        <p:spPr>
          <a:xfrm>
            <a:off x="1032054" y="816595"/>
            <a:ext cx="4853591" cy="523220"/>
          </a:xfrm>
          <a:prstGeom prst="rect">
            <a:avLst/>
          </a:prstGeom>
          <a:noFill/>
        </p:spPr>
        <p:txBody>
          <a:bodyPr wrap="square" rtlCol="0">
            <a:spAutoFit/>
          </a:bodyPr>
          <a:lstStyle/>
          <a:p>
            <a:r>
              <a:rPr lang="en-US" sz="2800" b="1" u="sng">
                <a:solidFill>
                  <a:srgbClr val="0070C0"/>
                </a:solidFill>
                <a:latin typeface="Times New Roman" panose="02020603050405020304" pitchFamily="18" charset="0"/>
                <a:cs typeface="Times New Roman" panose="02020603050405020304" pitchFamily="18" charset="0"/>
              </a:rPr>
              <a:t>2</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Kiểu</a:t>
            </a:r>
            <a:r>
              <a:rPr lang="en-US" sz="2800" b="1" u="sng" smtClean="0">
                <a:solidFill>
                  <a:srgbClr val="0070C0"/>
                </a:solidFill>
                <a:latin typeface="Times New Roman" panose="02020603050405020304" pitchFamily="18" charset="0"/>
                <a:cs typeface="Times New Roman" panose="02020603050405020304" pitchFamily="18" charset="0"/>
              </a:rPr>
              <a:t> 2: </a:t>
            </a:r>
            <a:r>
              <a:rPr lang="en-US" sz="2800" b="1" u="sng" err="1" smtClean="0">
                <a:solidFill>
                  <a:srgbClr val="0070C0"/>
                </a:solidFill>
                <a:latin typeface="Times New Roman" panose="02020603050405020304" pitchFamily="18" charset="0"/>
                <a:cs typeface="Times New Roman" panose="02020603050405020304" pitchFamily="18" charset="0"/>
              </a:rPr>
              <a:t>Khí</a:t>
            </a:r>
            <a:r>
              <a:rPr lang="en-US" sz="2800" b="1" u="sng" smtClean="0">
                <a:solidFill>
                  <a:srgbClr val="0070C0"/>
                </a:solidFill>
                <a:latin typeface="Times New Roman" panose="02020603050405020304" pitchFamily="18" charset="0"/>
                <a:cs typeface="Times New Roman" panose="02020603050405020304" pitchFamily="18" charset="0"/>
              </a:rPr>
              <a:t> </a:t>
            </a:r>
            <a:r>
              <a:rPr lang="en-US" sz="2800" b="1" u="sng" err="1" smtClean="0">
                <a:solidFill>
                  <a:srgbClr val="0070C0"/>
                </a:solidFill>
                <a:latin typeface="Times New Roman" panose="02020603050405020304" pitchFamily="18" charset="0"/>
                <a:cs typeface="Times New Roman" panose="02020603050405020304" pitchFamily="18" charset="0"/>
              </a:rPr>
              <a:t>chất</a:t>
            </a:r>
            <a:r>
              <a:rPr lang="en-US" sz="2800" b="1" u="sng" smtClean="0">
                <a:solidFill>
                  <a:srgbClr val="0070C0"/>
                </a:solidFill>
                <a:latin typeface="Times New Roman" panose="02020603050405020304" pitchFamily="18" charset="0"/>
                <a:cs typeface="Times New Roman" panose="02020603050405020304" pitchFamily="18" charset="0"/>
              </a:rPr>
              <a:t> bình thản:</a:t>
            </a:r>
            <a:endParaRPr lang="en-US" sz="2800" b="1" u="sng">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15156" y="1687132"/>
            <a:ext cx="10470524" cy="2908489"/>
          </a:xfrm>
          <a:prstGeom prst="rect">
            <a:avLst/>
          </a:prstGeom>
          <a:noFill/>
        </p:spPr>
        <p:txBody>
          <a:bodyPr wrap="square" rtlCol="0">
            <a:spAutoFit/>
          </a:bodyPr>
          <a:lstStyle/>
          <a:p>
            <a:pPr marL="1371600" lvl="2" indent="-457200" algn="just">
              <a:buFont typeface="Arial" panose="020B0604020202020204" pitchFamily="34" charset="0"/>
              <a:buChar char="•"/>
            </a:pPr>
            <a:r>
              <a:rPr lang="vi-VN" sz="2800">
                <a:latin typeface="+mj-lt"/>
              </a:rPr>
              <a:t>Có năng lực kiềm chế, năng lực tự chủ cao</a:t>
            </a:r>
            <a:r>
              <a:rPr lang="en-US" sz="2800">
                <a:latin typeface="+mj-lt"/>
              </a:rPr>
              <a:t>.</a:t>
            </a:r>
          </a:p>
          <a:p>
            <a:pPr marL="1371600" lvl="2" indent="-457200" algn="just">
              <a:buFont typeface="Arial" panose="020B0604020202020204" pitchFamily="34" charset="0"/>
              <a:buChar char="•"/>
            </a:pPr>
            <a:r>
              <a:rPr lang="vi-VN" sz="2800">
                <a:latin typeface="+mj-lt"/>
              </a:rPr>
              <a:t>Làm việc một cách điềm đạm, có mức độ, có phương pháp, là người lao động kiên trì, bình tĩnh trong cuộc </a:t>
            </a:r>
            <a:r>
              <a:rPr lang="vi-VN" sz="2800">
                <a:latin typeface="+mj-lt"/>
              </a:rPr>
              <a:t>sống</a:t>
            </a:r>
            <a:r>
              <a:rPr lang="vi-VN" sz="2800" smtClean="0">
                <a:latin typeface="+mj-lt"/>
              </a:rPr>
              <a:t>.</a:t>
            </a:r>
            <a:endParaRPr lang="en-US" sz="2800" smtClean="0">
              <a:latin typeface="+mj-lt"/>
            </a:endParaRPr>
          </a:p>
          <a:p>
            <a:pPr lvl="2" algn="just"/>
            <a:endParaRPr lang="en-US" sz="1500" smtClean="0">
              <a:latin typeface="+mj-lt"/>
              <a:cs typeface="Times New Roman" panose="02020603050405020304" pitchFamily="18" charset="0"/>
            </a:endParaRPr>
          </a:p>
          <a:p>
            <a:pPr lvl="1" algn="just"/>
            <a:r>
              <a:rPr lang="en-US" sz="2800" smtClean="0">
                <a:latin typeface="Times New Roman" panose="02020603050405020304" pitchFamily="18" charset="0"/>
                <a:cs typeface="Times New Roman" panose="02020603050405020304" pitchFamily="18" charset="0"/>
              </a:rPr>
              <a:t>- Nhược điểm:</a:t>
            </a:r>
          </a:p>
          <a:p>
            <a:pPr marL="1371600" lvl="2" indent="-457200" algn="just">
              <a:buFont typeface="Arial" panose="020B0604020202020204" pitchFamily="34" charset="0"/>
              <a:buChar char="•"/>
            </a:pPr>
            <a:r>
              <a:rPr lang="vi-VN" sz="2800" smtClean="0">
                <a:latin typeface="+mj-lt"/>
              </a:rPr>
              <a:t>Chậm chạp, ít biểu lộ sự hăng hái, hay do dự nên bỏ lỡ thời cơ, ít tháo vát.</a:t>
            </a:r>
            <a:endParaRPr lang="en-US" sz="2800">
              <a:latin typeface="+mj-lt"/>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300263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293</TotalTime>
  <Words>1084</Words>
  <Application>Microsoft Office PowerPoint</Application>
  <PresentationFormat>Widescreen</PresentationFormat>
  <Paragraphs>104</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Impact</vt:lpstr>
      <vt:lpstr>Times New Roman</vt:lpstr>
      <vt:lpstr>UTM Americana EB</vt:lpstr>
      <vt:lpstr>UVN But Long 1</vt:lpstr>
      <vt:lpstr>UVN Giay Trang</vt:lpstr>
      <vt:lpstr>Wingdings</vt:lpstr>
      <vt:lpstr>Main Event</vt:lpstr>
      <vt:lpstr>PowerPoint Presentation</vt:lpstr>
      <vt:lpstr>PowerPoint Presentation</vt:lpstr>
      <vt:lpstr> Theo Paplop, hoạt động thần kinh của con người bao gồm hai quá trình thần kinh cơ bản: hưng phấn và ứng chế. Hai quá trình này có ba thuộc tính: cường độ, sự linh hoạt và tính cân bằng. Sự kết hợp độc đáo giữa các thuộc tính này tạo ra các kiểu hoạt động thần kinh ở con người.  </vt:lpstr>
      <vt:lpstr>PowerPoint Presentation</vt:lpstr>
      <vt:lpstr>PowerPoint Presentation</vt:lpstr>
      <vt:lpstr>    </vt:lpstr>
      <vt:lpstr>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Pham Quoc</dc:creator>
  <cp:lastModifiedBy>Phước Nguyễn Trọng Minh Hồng</cp:lastModifiedBy>
  <cp:revision>25</cp:revision>
  <dcterms:created xsi:type="dcterms:W3CDTF">2016-10-12T08:50:20Z</dcterms:created>
  <dcterms:modified xsi:type="dcterms:W3CDTF">2016-10-17T15:43:01Z</dcterms:modified>
</cp:coreProperties>
</file>