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45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68A530-55D5-4861-B530-25FAFC456126}"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3CE7E-5940-4C0C-9FA0-7DAF64F49B7F}" type="slidenum">
              <a:rPr lang="en-US" smtClean="0"/>
              <a:t>‹#›</a:t>
            </a:fld>
            <a:endParaRPr lang="en-US"/>
          </a:p>
        </p:txBody>
      </p:sp>
    </p:spTree>
    <p:extLst>
      <p:ext uri="{BB962C8B-B14F-4D97-AF65-F5344CB8AC3E}">
        <p14:creationId xmlns:p14="http://schemas.microsoft.com/office/powerpoint/2010/main" val="123896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8A530-55D5-4861-B530-25FAFC456126}"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3CE7E-5940-4C0C-9FA0-7DAF64F49B7F}" type="slidenum">
              <a:rPr lang="en-US" smtClean="0"/>
              <a:t>‹#›</a:t>
            </a:fld>
            <a:endParaRPr lang="en-US"/>
          </a:p>
        </p:txBody>
      </p:sp>
    </p:spTree>
    <p:extLst>
      <p:ext uri="{BB962C8B-B14F-4D97-AF65-F5344CB8AC3E}">
        <p14:creationId xmlns:p14="http://schemas.microsoft.com/office/powerpoint/2010/main" val="4019295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8A530-55D5-4861-B530-25FAFC456126}"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3CE7E-5940-4C0C-9FA0-7DAF64F49B7F}" type="slidenum">
              <a:rPr lang="en-US" smtClean="0"/>
              <a:t>‹#›</a:t>
            </a:fld>
            <a:endParaRPr lang="en-US"/>
          </a:p>
        </p:txBody>
      </p:sp>
    </p:spTree>
    <p:extLst>
      <p:ext uri="{BB962C8B-B14F-4D97-AF65-F5344CB8AC3E}">
        <p14:creationId xmlns:p14="http://schemas.microsoft.com/office/powerpoint/2010/main" val="255775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8A530-55D5-4861-B530-25FAFC456126}"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3CE7E-5940-4C0C-9FA0-7DAF64F49B7F}" type="slidenum">
              <a:rPr lang="en-US" smtClean="0"/>
              <a:t>‹#›</a:t>
            </a:fld>
            <a:endParaRPr lang="en-US"/>
          </a:p>
        </p:txBody>
      </p:sp>
    </p:spTree>
    <p:extLst>
      <p:ext uri="{BB962C8B-B14F-4D97-AF65-F5344CB8AC3E}">
        <p14:creationId xmlns:p14="http://schemas.microsoft.com/office/powerpoint/2010/main" val="2258002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68A530-55D5-4861-B530-25FAFC456126}"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3CE7E-5940-4C0C-9FA0-7DAF64F49B7F}" type="slidenum">
              <a:rPr lang="en-US" smtClean="0"/>
              <a:t>‹#›</a:t>
            </a:fld>
            <a:endParaRPr lang="en-US"/>
          </a:p>
        </p:txBody>
      </p:sp>
    </p:spTree>
    <p:extLst>
      <p:ext uri="{BB962C8B-B14F-4D97-AF65-F5344CB8AC3E}">
        <p14:creationId xmlns:p14="http://schemas.microsoft.com/office/powerpoint/2010/main" val="83646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68A530-55D5-4861-B530-25FAFC456126}"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3CE7E-5940-4C0C-9FA0-7DAF64F49B7F}" type="slidenum">
              <a:rPr lang="en-US" smtClean="0"/>
              <a:t>‹#›</a:t>
            </a:fld>
            <a:endParaRPr lang="en-US"/>
          </a:p>
        </p:txBody>
      </p:sp>
    </p:spTree>
    <p:extLst>
      <p:ext uri="{BB962C8B-B14F-4D97-AF65-F5344CB8AC3E}">
        <p14:creationId xmlns:p14="http://schemas.microsoft.com/office/powerpoint/2010/main" val="364796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68A530-55D5-4861-B530-25FAFC456126}" type="datetimeFigureOut">
              <a:rPr lang="en-US" smtClean="0"/>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3CE7E-5940-4C0C-9FA0-7DAF64F49B7F}" type="slidenum">
              <a:rPr lang="en-US" smtClean="0"/>
              <a:t>‹#›</a:t>
            </a:fld>
            <a:endParaRPr lang="en-US"/>
          </a:p>
        </p:txBody>
      </p:sp>
    </p:spTree>
    <p:extLst>
      <p:ext uri="{BB962C8B-B14F-4D97-AF65-F5344CB8AC3E}">
        <p14:creationId xmlns:p14="http://schemas.microsoft.com/office/powerpoint/2010/main" val="209321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68A530-55D5-4861-B530-25FAFC456126}" type="datetimeFigureOut">
              <a:rPr lang="en-US" smtClean="0"/>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3CE7E-5940-4C0C-9FA0-7DAF64F49B7F}" type="slidenum">
              <a:rPr lang="en-US" smtClean="0"/>
              <a:t>‹#›</a:t>
            </a:fld>
            <a:endParaRPr lang="en-US"/>
          </a:p>
        </p:txBody>
      </p:sp>
    </p:spTree>
    <p:extLst>
      <p:ext uri="{BB962C8B-B14F-4D97-AF65-F5344CB8AC3E}">
        <p14:creationId xmlns:p14="http://schemas.microsoft.com/office/powerpoint/2010/main" val="212902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8A530-55D5-4861-B530-25FAFC456126}"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3CE7E-5940-4C0C-9FA0-7DAF64F49B7F}" type="slidenum">
              <a:rPr lang="en-US" smtClean="0"/>
              <a:t>‹#›</a:t>
            </a:fld>
            <a:endParaRPr lang="en-US"/>
          </a:p>
        </p:txBody>
      </p:sp>
    </p:spTree>
    <p:extLst>
      <p:ext uri="{BB962C8B-B14F-4D97-AF65-F5344CB8AC3E}">
        <p14:creationId xmlns:p14="http://schemas.microsoft.com/office/powerpoint/2010/main" val="4131054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68A530-55D5-4861-B530-25FAFC456126}"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3CE7E-5940-4C0C-9FA0-7DAF64F49B7F}" type="slidenum">
              <a:rPr lang="en-US" smtClean="0"/>
              <a:t>‹#›</a:t>
            </a:fld>
            <a:endParaRPr lang="en-US"/>
          </a:p>
        </p:txBody>
      </p:sp>
    </p:spTree>
    <p:extLst>
      <p:ext uri="{BB962C8B-B14F-4D97-AF65-F5344CB8AC3E}">
        <p14:creationId xmlns:p14="http://schemas.microsoft.com/office/powerpoint/2010/main" val="75329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68A530-55D5-4861-B530-25FAFC456126}"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3CE7E-5940-4C0C-9FA0-7DAF64F49B7F}" type="slidenum">
              <a:rPr lang="en-US" smtClean="0"/>
              <a:t>‹#›</a:t>
            </a:fld>
            <a:endParaRPr lang="en-US"/>
          </a:p>
        </p:txBody>
      </p:sp>
    </p:spTree>
    <p:extLst>
      <p:ext uri="{BB962C8B-B14F-4D97-AF65-F5344CB8AC3E}">
        <p14:creationId xmlns:p14="http://schemas.microsoft.com/office/powerpoint/2010/main" val="373204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8A530-55D5-4861-B530-25FAFC456126}" type="datetimeFigureOut">
              <a:rPr lang="en-US" smtClean="0"/>
              <a:t>12/14/2017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3CE7E-5940-4C0C-9FA0-7DAF64F49B7F}" type="slidenum">
              <a:rPr lang="en-US" smtClean="0"/>
              <a:t>‹#›</a:t>
            </a:fld>
            <a:endParaRPr lang="en-US"/>
          </a:p>
        </p:txBody>
      </p:sp>
    </p:spTree>
    <p:extLst>
      <p:ext uri="{BB962C8B-B14F-4D97-AF65-F5344CB8AC3E}">
        <p14:creationId xmlns:p14="http://schemas.microsoft.com/office/powerpoint/2010/main" val="2241321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bwMode="auto">
          <a:xfrm>
            <a:off x="457200" y="1219200"/>
            <a:ext cx="82296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en-US" sz="2400" smtClean="0"/>
              <a:t>3.1. Lệnh truy vấn dữ liệu:</a:t>
            </a:r>
          </a:p>
          <a:p>
            <a:pPr marL="0" indent="0">
              <a:buFontTx/>
              <a:buNone/>
            </a:pPr>
            <a:r>
              <a:rPr lang="en-US" altLang="en-US" sz="2400" smtClean="0"/>
              <a:t>Câu lệnh tổng quát:</a:t>
            </a:r>
          </a:p>
          <a:p>
            <a:pPr marL="0" indent="0">
              <a:buFontTx/>
              <a:buNone/>
            </a:pPr>
            <a:r>
              <a:rPr lang="en-US" altLang="en-US" sz="2400" smtClean="0"/>
              <a:t>	SELECT [predicate] { * | table.* | &lt;Danh sách Field&gt;</a:t>
            </a:r>
          </a:p>
          <a:p>
            <a:pPr marL="0" indent="0">
              <a:buFontTx/>
              <a:buNone/>
            </a:pPr>
            <a:r>
              <a:rPr lang="en-US" altLang="en-US" sz="2400" smtClean="0"/>
              <a:t>	FROM &lt;Danh sách Quan hệ&gt;</a:t>
            </a:r>
          </a:p>
          <a:p>
            <a:pPr marL="0" indent="0">
              <a:buFontTx/>
              <a:buNone/>
            </a:pPr>
            <a:r>
              <a:rPr lang="en-US" altLang="en-US" sz="2400" smtClean="0"/>
              <a:t>	[WHERE &lt;Điều kiện&gt; ]</a:t>
            </a:r>
          </a:p>
          <a:p>
            <a:pPr marL="0" indent="0">
              <a:buFontTx/>
              <a:buNone/>
            </a:pPr>
            <a:r>
              <a:rPr lang="en-US" altLang="en-US" sz="2400" smtClean="0"/>
              <a:t>	[GROUP BY &lt;Danh sách Thuộc tính&gt; ]</a:t>
            </a:r>
          </a:p>
          <a:p>
            <a:pPr marL="0" indent="0">
              <a:buFontTx/>
              <a:buNone/>
            </a:pPr>
            <a:r>
              <a:rPr lang="en-US" altLang="en-US" sz="2400" smtClean="0"/>
              <a:t>	[HAVING &lt;Điều kiện của nhóm&gt; ]</a:t>
            </a:r>
          </a:p>
          <a:p>
            <a:pPr marL="0" indent="0">
              <a:buFontTx/>
              <a:buNone/>
            </a:pPr>
            <a:r>
              <a:rPr lang="en-US" altLang="en-US" sz="2400" smtClean="0"/>
              <a:t>	[ORDER BY Field1 [ACS|DESC],... ]</a:t>
            </a:r>
          </a:p>
          <a:p>
            <a:pPr marL="0" indent="0">
              <a:buFontTx/>
              <a:buNone/>
            </a:pPr>
            <a:r>
              <a:rPr lang="en-US" altLang="en-US" sz="2400" b="1" smtClean="0"/>
              <a:t>Công dụng:</a:t>
            </a:r>
            <a:r>
              <a:rPr lang="en-US" altLang="en-US" sz="2400" smtClean="0"/>
              <a:t> Tạo ra 1 quan hệ mới  từ  các quan hệ ghi sau từ khóa From</a:t>
            </a:r>
          </a:p>
          <a:p>
            <a:pPr marL="0" indent="0">
              <a:buFontTx/>
              <a:buNone/>
            </a:pPr>
            <a:endParaRPr lang="en-US" altLang="en-US" sz="2400" smtClean="0"/>
          </a:p>
        </p:txBody>
      </p:sp>
      <p:sp>
        <p:nvSpPr>
          <p:cNvPr id="4" name="Title 1"/>
          <p:cNvSpPr txBox="1">
            <a:spLocks noGrp="1"/>
          </p:cNvSpPr>
          <p:nvPr>
            <p:ph type="title"/>
          </p:nvPr>
        </p:nvSpPr>
        <p:spPr>
          <a:xfrm>
            <a:off x="457200" y="274638"/>
            <a:ext cx="8229600" cy="8683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a:t>
            </a:r>
            <a:r>
              <a:rPr lang="en-US" b="1" dirty="0" err="1" smtClean="0">
                <a:solidFill>
                  <a:schemeClr val="accent2">
                    <a:lumMod val="75000"/>
                  </a:schemeClr>
                </a:solidFill>
              </a:rPr>
              <a:t>3:Ngôn</a:t>
            </a:r>
            <a:r>
              <a:rPr lang="en-US" b="1" dirty="0" smtClean="0">
                <a:solidFill>
                  <a:schemeClr val="accent2">
                    <a:lumMod val="75000"/>
                  </a:schemeClr>
                </a:solidFill>
              </a:rPr>
              <a:t> </a:t>
            </a:r>
            <a:r>
              <a:rPr lang="en-US" b="1" dirty="0" err="1" smtClean="0">
                <a:solidFill>
                  <a:schemeClr val="accent2">
                    <a:lumMod val="75000"/>
                  </a:schemeClr>
                </a:solidFill>
              </a:rPr>
              <a:t>ngữ</a:t>
            </a:r>
            <a:r>
              <a:rPr lang="en-US" b="1" dirty="0" smtClean="0">
                <a:solidFill>
                  <a:schemeClr val="accent2">
                    <a:lumMod val="75000"/>
                  </a:schemeClr>
                </a:solidFill>
              </a:rPr>
              <a:t> </a:t>
            </a:r>
            <a:r>
              <a:rPr lang="en-US" b="1" dirty="0" err="1" smtClean="0">
                <a:solidFill>
                  <a:schemeClr val="accent2">
                    <a:lumMod val="75000"/>
                  </a:schemeClr>
                </a:solidFill>
              </a:rPr>
              <a:t>xử</a:t>
            </a:r>
            <a:r>
              <a:rPr lang="en-US" b="1" dirty="0" smtClean="0">
                <a:solidFill>
                  <a:schemeClr val="accent2">
                    <a:lumMod val="75000"/>
                  </a:schemeClr>
                </a:solidFill>
              </a:rPr>
              <a:t> </a:t>
            </a:r>
            <a:r>
              <a:rPr lang="en-US" b="1" dirty="0" err="1" smtClean="0">
                <a:solidFill>
                  <a:schemeClr val="accent2">
                    <a:lumMod val="75000"/>
                  </a:schemeClr>
                </a:solidFill>
              </a:rPr>
              <a:t>lý</a:t>
            </a:r>
            <a:r>
              <a:rPr lang="en-US" b="1" dirty="0" smtClean="0">
                <a:solidFill>
                  <a:schemeClr val="accent2">
                    <a:lumMod val="75000"/>
                  </a:schemeClr>
                </a:solidFill>
              </a:rPr>
              <a:t> </a:t>
            </a:r>
            <a:r>
              <a:rPr lang="en-US" b="1" dirty="0" err="1" smtClean="0">
                <a:solidFill>
                  <a:schemeClr val="accent2">
                    <a:lumMod val="75000"/>
                  </a:schemeClr>
                </a:solidFill>
              </a:rPr>
              <a:t>truy</a:t>
            </a:r>
            <a:r>
              <a:rPr lang="en-US" b="1" dirty="0" smtClean="0">
                <a:solidFill>
                  <a:schemeClr val="accent2">
                    <a:lumMod val="75000"/>
                  </a:schemeClr>
                </a:solidFill>
              </a:rPr>
              <a:t> </a:t>
            </a:r>
            <a:r>
              <a:rPr lang="en-US" b="1" dirty="0" err="1" smtClean="0">
                <a:solidFill>
                  <a:schemeClr val="accent2">
                    <a:lumMod val="75000"/>
                  </a:schemeClr>
                </a:solidFill>
              </a:rPr>
              <a:t>vấn</a:t>
            </a:r>
            <a:endParaRPr lang="en-US" b="1" dirty="0" smtClean="0">
              <a:solidFill>
                <a:schemeClr val="accent2">
                  <a:lumMod val="75000"/>
                </a:schemeClr>
              </a:solidFill>
            </a:endParaRPr>
          </a:p>
        </p:txBody>
      </p:sp>
    </p:spTree>
    <p:extLst>
      <p:ext uri="{BB962C8B-B14F-4D97-AF65-F5344CB8AC3E}">
        <p14:creationId xmlns:p14="http://schemas.microsoft.com/office/powerpoint/2010/main" val="2842636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5410200"/>
          </a:xfrm>
        </p:spPr>
        <p:txBody>
          <a:bodyPr/>
          <a:lstStyle/>
          <a:p>
            <a:pPr>
              <a:lnSpc>
                <a:spcPct val="90000"/>
              </a:lnSpc>
              <a:buFont typeface="Wingdings" pitchFamily="2" charset="2"/>
              <a:buNone/>
              <a:defRPr/>
            </a:pPr>
            <a:r>
              <a:rPr lang="en-US" altLang="en-US" sz="2000" dirty="0" err="1" smtClean="0"/>
              <a:t>Thêm</a:t>
            </a:r>
            <a:r>
              <a:rPr lang="en-US" altLang="en-US" sz="2000" dirty="0" smtClean="0"/>
              <a:t> </a:t>
            </a:r>
            <a:r>
              <a:rPr lang="en-US" altLang="en-US" sz="2000" dirty="0" err="1" smtClean="0"/>
              <a:t>dữ</a:t>
            </a:r>
            <a:r>
              <a:rPr lang="en-US" altLang="en-US" sz="2000" dirty="0" smtClean="0"/>
              <a:t> </a:t>
            </a:r>
            <a:r>
              <a:rPr lang="en-US" altLang="en-US" sz="2000" dirty="0" err="1" smtClean="0"/>
              <a:t>liệu</a:t>
            </a:r>
            <a:r>
              <a:rPr lang="en-US" altLang="en-US" sz="2000" dirty="0" smtClean="0"/>
              <a:t> </a:t>
            </a:r>
            <a:r>
              <a:rPr lang="en-US" altLang="en-US" sz="2000" dirty="0" err="1" smtClean="0"/>
              <a:t>vào</a:t>
            </a:r>
            <a:r>
              <a:rPr lang="en-US" altLang="en-US" sz="2000" dirty="0" smtClean="0"/>
              <a:t> </a:t>
            </a:r>
            <a:r>
              <a:rPr lang="en-US" altLang="en-US" sz="2000" dirty="0" err="1" smtClean="0"/>
              <a:t>bảng</a:t>
            </a:r>
            <a:endParaRPr lang="en-US" altLang="en-US" sz="2000" dirty="0" smtClean="0"/>
          </a:p>
          <a:p>
            <a:pPr>
              <a:defRPr/>
            </a:pPr>
            <a:r>
              <a:rPr lang="en-US" sz="2000" b="1" dirty="0" err="1"/>
              <a:t>cp1</a:t>
            </a:r>
            <a:r>
              <a:rPr lang="en-US" sz="2000" b="1" dirty="0"/>
              <a:t>:</a:t>
            </a:r>
            <a:r>
              <a:rPr lang="en-US" sz="2000" dirty="0"/>
              <a:t>	INSERT INTO </a:t>
            </a:r>
            <a:r>
              <a:rPr lang="en-US" sz="2000" dirty="0" err="1"/>
              <a:t>TenQH</a:t>
            </a:r>
            <a:r>
              <a:rPr lang="en-US" sz="2000" dirty="0"/>
              <a:t> VALUES (</a:t>
            </a:r>
            <a:r>
              <a:rPr lang="en-US" sz="2000" dirty="0" err="1"/>
              <a:t>value1</a:t>
            </a:r>
            <a:r>
              <a:rPr lang="en-US" sz="2000" dirty="0"/>
              <a:t>[, </a:t>
            </a:r>
            <a:r>
              <a:rPr lang="en-US" sz="2000" dirty="0" err="1"/>
              <a:t>value2</a:t>
            </a:r>
            <a:r>
              <a:rPr lang="en-US" sz="2000" dirty="0"/>
              <a:t>[, ...])</a:t>
            </a:r>
          </a:p>
          <a:p>
            <a:pPr marL="0" indent="0">
              <a:buFontTx/>
              <a:buNone/>
              <a:defRPr/>
            </a:pPr>
            <a:r>
              <a:rPr lang="en-US" sz="2000" dirty="0" smtClean="0"/>
              <a:t>     </a:t>
            </a:r>
            <a:r>
              <a:rPr lang="en-US" sz="2000" dirty="0" err="1" smtClean="0"/>
              <a:t>Ví</a:t>
            </a:r>
            <a:r>
              <a:rPr lang="en-US" sz="2000" dirty="0" smtClean="0"/>
              <a:t> </a:t>
            </a:r>
            <a:r>
              <a:rPr lang="en-US" sz="2000" dirty="0" err="1"/>
              <a:t>dụ</a:t>
            </a:r>
            <a:r>
              <a:rPr lang="en-US" sz="2000" dirty="0"/>
              <a:t>: </a:t>
            </a:r>
            <a:r>
              <a:rPr lang="en-US" sz="2000" dirty="0" err="1"/>
              <a:t>Thêm</a:t>
            </a:r>
            <a:r>
              <a:rPr lang="en-US" sz="2000" dirty="0"/>
              <a:t> </a:t>
            </a:r>
            <a:r>
              <a:rPr lang="en-US" sz="2000" dirty="0" err="1"/>
              <a:t>một</a:t>
            </a:r>
            <a:r>
              <a:rPr lang="en-US" sz="2000" dirty="0"/>
              <a:t> </a:t>
            </a:r>
            <a:r>
              <a:rPr lang="en-US" sz="2000" dirty="0" err="1"/>
              <a:t>nhân</a:t>
            </a:r>
            <a:r>
              <a:rPr lang="en-US" sz="2000" dirty="0"/>
              <a:t> </a:t>
            </a:r>
            <a:r>
              <a:rPr lang="en-US" sz="2000" dirty="0" err="1"/>
              <a:t>viên</a:t>
            </a:r>
            <a:r>
              <a:rPr lang="en-US" sz="2000" dirty="0"/>
              <a:t> </a:t>
            </a:r>
            <a:r>
              <a:rPr lang="en-US" sz="2000" dirty="0" err="1"/>
              <a:t>mới</a:t>
            </a:r>
            <a:endParaRPr lang="en-US" sz="2000" dirty="0"/>
          </a:p>
          <a:p>
            <a:pPr marL="0" indent="0">
              <a:buFontTx/>
              <a:buNone/>
              <a:defRPr/>
            </a:pPr>
            <a:r>
              <a:rPr lang="en-US" sz="2000" dirty="0" smtClean="0"/>
              <a:t>     INSERT </a:t>
            </a:r>
            <a:r>
              <a:rPr lang="en-US" sz="2000" dirty="0"/>
              <a:t>INTO </a:t>
            </a:r>
            <a:r>
              <a:rPr lang="en-US" sz="2000" dirty="0" err="1"/>
              <a:t>KH</a:t>
            </a:r>
            <a:r>
              <a:rPr lang="en-US" sz="2000" dirty="0"/>
              <a:t> VALUES (5, 'Anh', #1/5/78#)</a:t>
            </a:r>
          </a:p>
          <a:p>
            <a:pPr>
              <a:defRPr/>
            </a:pPr>
            <a:r>
              <a:rPr lang="en-US" sz="2000" b="1" dirty="0" err="1"/>
              <a:t>cp2</a:t>
            </a:r>
            <a:r>
              <a:rPr lang="en-US" sz="2000" b="1" dirty="0"/>
              <a:t>:	</a:t>
            </a:r>
            <a:r>
              <a:rPr lang="en-US" sz="2000" dirty="0" err="1"/>
              <a:t>Thêm</a:t>
            </a:r>
            <a:r>
              <a:rPr lang="en-US" sz="2000" dirty="0"/>
              <a:t> 1 </a:t>
            </a:r>
            <a:r>
              <a:rPr lang="en-US" sz="2000" dirty="0" err="1"/>
              <a:t>bộ</a:t>
            </a:r>
            <a:r>
              <a:rPr lang="en-US" sz="2000" dirty="0"/>
              <a:t> </a:t>
            </a:r>
            <a:r>
              <a:rPr lang="en-US" sz="2000" dirty="0" err="1"/>
              <a:t>với</a:t>
            </a:r>
            <a:r>
              <a:rPr lang="en-US" sz="2000" dirty="0"/>
              <a:t> </a:t>
            </a:r>
            <a:r>
              <a:rPr lang="en-US" sz="2000" dirty="0" err="1"/>
              <a:t>các</a:t>
            </a:r>
            <a:r>
              <a:rPr lang="en-US" sz="2000" dirty="0"/>
              <a:t> </a:t>
            </a:r>
            <a:r>
              <a:rPr lang="en-US" sz="2000" dirty="0" err="1"/>
              <a:t>giá</a:t>
            </a:r>
            <a:r>
              <a:rPr lang="en-US" sz="2000" dirty="0"/>
              <a:t> </a:t>
            </a:r>
            <a:r>
              <a:rPr lang="en-US" sz="2000" dirty="0" err="1"/>
              <a:t>trị</a:t>
            </a:r>
            <a:r>
              <a:rPr lang="en-US" sz="2000" dirty="0"/>
              <a:t> </a:t>
            </a:r>
            <a:r>
              <a:rPr lang="en-US" sz="2000" dirty="0" err="1"/>
              <a:t>không</a:t>
            </a:r>
            <a:r>
              <a:rPr lang="en-US" sz="2000" dirty="0"/>
              <a:t> </a:t>
            </a:r>
            <a:r>
              <a:rPr lang="en-US" sz="2000" dirty="0" err="1"/>
              <a:t>đầy</a:t>
            </a:r>
            <a:r>
              <a:rPr lang="en-US" sz="2000" dirty="0"/>
              <a:t> </a:t>
            </a:r>
            <a:r>
              <a:rPr lang="en-US" sz="2000" dirty="0" err="1"/>
              <a:t>đủ</a:t>
            </a:r>
            <a:r>
              <a:rPr lang="en-US" sz="2000" dirty="0"/>
              <a:t> (</a:t>
            </a:r>
            <a:r>
              <a:rPr lang="en-US" sz="2000" dirty="0" err="1"/>
              <a:t>Các</a:t>
            </a:r>
            <a:r>
              <a:rPr lang="en-US" sz="2000" dirty="0"/>
              <a:t> Field </a:t>
            </a:r>
            <a:r>
              <a:rPr lang="en-US" sz="2000" dirty="0" err="1"/>
              <a:t>không</a:t>
            </a:r>
            <a:r>
              <a:rPr lang="en-US" sz="2000" dirty="0"/>
              <a:t> </a:t>
            </a:r>
            <a:r>
              <a:rPr lang="en-US" sz="2000" dirty="0" err="1"/>
              <a:t>liệt</a:t>
            </a:r>
            <a:r>
              <a:rPr lang="en-US" sz="2000" dirty="0"/>
              <a:t> </a:t>
            </a:r>
            <a:r>
              <a:rPr lang="en-US" sz="2000" dirty="0" err="1"/>
              <a:t>kê</a:t>
            </a:r>
            <a:r>
              <a:rPr lang="en-US" sz="2000" dirty="0"/>
              <a:t> </a:t>
            </a:r>
            <a:r>
              <a:rPr lang="en-US" sz="2000" dirty="0" err="1"/>
              <a:t>sẽ</a:t>
            </a:r>
            <a:r>
              <a:rPr lang="en-US" sz="2000" dirty="0"/>
              <a:t> </a:t>
            </a:r>
            <a:r>
              <a:rPr lang="en-US" sz="2000" dirty="0" err="1"/>
              <a:t>có</a:t>
            </a:r>
            <a:r>
              <a:rPr lang="en-US" sz="2000" dirty="0"/>
              <a:t> </a:t>
            </a:r>
            <a:r>
              <a:rPr lang="en-US" sz="2000" dirty="0" err="1"/>
              <a:t>giá</a:t>
            </a:r>
            <a:r>
              <a:rPr lang="en-US" sz="2000" dirty="0"/>
              <a:t> </a:t>
            </a:r>
            <a:r>
              <a:rPr lang="en-US" sz="2000" dirty="0" err="1"/>
              <a:t>trị</a:t>
            </a:r>
            <a:r>
              <a:rPr lang="en-US" sz="2000" dirty="0"/>
              <a:t> NULL). </a:t>
            </a:r>
            <a:endParaRPr lang="en-US" sz="2000" dirty="0" smtClean="0"/>
          </a:p>
          <a:p>
            <a:pPr marL="0" indent="0">
              <a:buFontTx/>
              <a:buNone/>
              <a:defRPr/>
            </a:pPr>
            <a:r>
              <a:rPr lang="en-US" sz="2000" dirty="0"/>
              <a:t> </a:t>
            </a:r>
            <a:r>
              <a:rPr lang="en-US" sz="2000" dirty="0" smtClean="0"/>
              <a:t>    INSERT </a:t>
            </a:r>
            <a:r>
              <a:rPr lang="en-US" sz="2000" dirty="0"/>
              <a:t>INTO </a:t>
            </a:r>
            <a:r>
              <a:rPr lang="en-US" sz="2000" dirty="0" err="1"/>
              <a:t>TenQH</a:t>
            </a:r>
            <a:r>
              <a:rPr lang="en-US" sz="2000" dirty="0"/>
              <a:t> [(</a:t>
            </a:r>
            <a:r>
              <a:rPr lang="en-US" sz="2000" dirty="0" err="1"/>
              <a:t>field1</a:t>
            </a:r>
            <a:r>
              <a:rPr lang="en-US" sz="2000" dirty="0"/>
              <a:t>[, </a:t>
            </a:r>
            <a:r>
              <a:rPr lang="en-US" sz="2000" dirty="0" err="1"/>
              <a:t>field2</a:t>
            </a:r>
            <a:r>
              <a:rPr lang="en-US" sz="2000" dirty="0"/>
              <a:t>[, ...]])] </a:t>
            </a:r>
          </a:p>
          <a:p>
            <a:pPr marL="0" indent="0">
              <a:buFontTx/>
              <a:buNone/>
              <a:defRPr/>
            </a:pPr>
            <a:r>
              <a:rPr lang="en-US" sz="2000" dirty="0" smtClean="0"/>
              <a:t>     VALUES </a:t>
            </a:r>
            <a:r>
              <a:rPr lang="en-US" sz="2000" dirty="0"/>
              <a:t>(</a:t>
            </a:r>
            <a:r>
              <a:rPr lang="en-US" sz="2000" dirty="0" err="1"/>
              <a:t>value1</a:t>
            </a:r>
            <a:r>
              <a:rPr lang="en-US" sz="2000" dirty="0"/>
              <a:t>[, </a:t>
            </a:r>
            <a:r>
              <a:rPr lang="en-US" sz="2000" dirty="0" err="1"/>
              <a:t>value2</a:t>
            </a:r>
            <a:r>
              <a:rPr lang="en-US" sz="2000" dirty="0"/>
              <a:t>[, ...]);</a:t>
            </a:r>
          </a:p>
          <a:p>
            <a:pPr marL="0" indent="0">
              <a:buFontTx/>
              <a:buNone/>
              <a:defRPr/>
            </a:pPr>
            <a:r>
              <a:rPr lang="en-US" sz="2000" dirty="0" smtClean="0"/>
              <a:t>     </a:t>
            </a:r>
            <a:r>
              <a:rPr lang="en-US" sz="2000" dirty="0" err="1" smtClean="0"/>
              <a:t>Ví</a:t>
            </a:r>
            <a:r>
              <a:rPr lang="en-US" sz="2000" dirty="0" smtClean="0"/>
              <a:t> </a:t>
            </a:r>
            <a:r>
              <a:rPr lang="en-US" sz="2000" dirty="0" err="1"/>
              <a:t>dụ</a:t>
            </a:r>
            <a:r>
              <a:rPr lang="en-US" sz="2000" dirty="0"/>
              <a:t>: </a:t>
            </a:r>
            <a:r>
              <a:rPr lang="en-US" sz="2000" dirty="0" err="1"/>
              <a:t>Thêm</a:t>
            </a:r>
            <a:r>
              <a:rPr lang="en-US" sz="2000" dirty="0"/>
              <a:t> 1 </a:t>
            </a:r>
            <a:r>
              <a:rPr lang="en-US" sz="2000" dirty="0" err="1"/>
              <a:t>nhân</a:t>
            </a:r>
            <a:r>
              <a:rPr lang="en-US" sz="2000" dirty="0"/>
              <a:t> </a:t>
            </a:r>
            <a:r>
              <a:rPr lang="en-US" sz="2000" dirty="0" err="1"/>
              <a:t>viên</a:t>
            </a:r>
            <a:r>
              <a:rPr lang="en-US" sz="2000" dirty="0"/>
              <a:t> </a:t>
            </a:r>
            <a:r>
              <a:rPr lang="en-US" sz="2000" dirty="0" err="1"/>
              <a:t>mới</a:t>
            </a:r>
            <a:r>
              <a:rPr lang="en-US" sz="2000" dirty="0"/>
              <a:t> </a:t>
            </a:r>
            <a:r>
              <a:rPr lang="en-US" sz="2000" dirty="0" err="1"/>
              <a:t>chỉ</a:t>
            </a:r>
            <a:r>
              <a:rPr lang="en-US" sz="2000" dirty="0"/>
              <a:t> </a:t>
            </a:r>
            <a:r>
              <a:rPr lang="en-US" sz="2000" dirty="0" err="1"/>
              <a:t>biết</a:t>
            </a:r>
            <a:r>
              <a:rPr lang="en-US" sz="2000" dirty="0"/>
              <a:t> </a:t>
            </a:r>
            <a:r>
              <a:rPr lang="en-US" sz="2000" dirty="0" err="1"/>
              <a:t>Msnv</a:t>
            </a:r>
            <a:r>
              <a:rPr lang="en-US" sz="2000" dirty="0"/>
              <a:t>, </a:t>
            </a:r>
            <a:r>
              <a:rPr lang="en-US" sz="2000" dirty="0" err="1"/>
              <a:t>Tên</a:t>
            </a:r>
            <a:r>
              <a:rPr lang="en-US" sz="2000" dirty="0"/>
              <a:t>, </a:t>
            </a:r>
            <a:r>
              <a:rPr lang="en-US" sz="2000" dirty="0" err="1"/>
              <a:t>Giới</a:t>
            </a:r>
            <a:r>
              <a:rPr lang="en-US" sz="2000" dirty="0"/>
              <a:t> </a:t>
            </a:r>
            <a:r>
              <a:rPr lang="en-US" sz="2000" dirty="0" err="1"/>
              <a:t>tính</a:t>
            </a:r>
            <a:endParaRPr lang="en-US" sz="2000" dirty="0"/>
          </a:p>
          <a:p>
            <a:pPr marL="0" indent="0">
              <a:buFontTx/>
              <a:buNone/>
              <a:defRPr/>
            </a:pPr>
            <a:r>
              <a:rPr lang="en-US" sz="2000" dirty="0" smtClean="0"/>
              <a:t>      INSERT </a:t>
            </a:r>
            <a:r>
              <a:rPr lang="en-US" sz="2000" dirty="0"/>
              <a:t>INTO </a:t>
            </a:r>
            <a:r>
              <a:rPr lang="en-US" sz="2000" dirty="0" err="1"/>
              <a:t>KH</a:t>
            </a:r>
            <a:r>
              <a:rPr lang="en-US" sz="2000" dirty="0"/>
              <a:t> (</a:t>
            </a:r>
            <a:r>
              <a:rPr lang="en-US" sz="2000" dirty="0" err="1"/>
              <a:t>Msnv</a:t>
            </a:r>
            <a:r>
              <a:rPr lang="en-US" sz="2000" dirty="0"/>
              <a:t>, Ten, GT) VALUES (5, 'Anh', 'Nam')</a:t>
            </a:r>
          </a:p>
          <a:p>
            <a:pPr>
              <a:defRPr/>
            </a:pPr>
            <a:r>
              <a:rPr lang="en-US" sz="2000" b="1" dirty="0" err="1"/>
              <a:t>cp3</a:t>
            </a:r>
            <a:r>
              <a:rPr lang="en-US" sz="2000" b="1" dirty="0"/>
              <a:t>: </a:t>
            </a:r>
            <a:r>
              <a:rPr lang="en-US" sz="2000" dirty="0" err="1"/>
              <a:t>Thêm</a:t>
            </a:r>
            <a:r>
              <a:rPr lang="en-US" sz="2000" dirty="0"/>
              <a:t> </a:t>
            </a:r>
            <a:r>
              <a:rPr lang="en-US" sz="2000" dirty="0" err="1"/>
              <a:t>vào</a:t>
            </a:r>
            <a:r>
              <a:rPr lang="en-US" sz="2000" dirty="0"/>
              <a:t> </a:t>
            </a:r>
            <a:r>
              <a:rPr lang="en-US" sz="2000" dirty="0" err="1"/>
              <a:t>QH</a:t>
            </a:r>
            <a:r>
              <a:rPr lang="en-US" sz="2000" dirty="0"/>
              <a:t> </a:t>
            </a:r>
            <a:r>
              <a:rPr lang="en-US" sz="2000" dirty="0" err="1"/>
              <a:t>các</a:t>
            </a:r>
            <a:r>
              <a:rPr lang="en-US" sz="2000" dirty="0"/>
              <a:t> </a:t>
            </a:r>
            <a:r>
              <a:rPr lang="en-US" sz="2000" dirty="0" err="1"/>
              <a:t>bộ</a:t>
            </a:r>
            <a:r>
              <a:rPr lang="en-US" sz="2000" dirty="0"/>
              <a:t> </a:t>
            </a:r>
            <a:r>
              <a:rPr lang="en-US" sz="2000" dirty="0" err="1"/>
              <a:t>là</a:t>
            </a:r>
            <a:r>
              <a:rPr lang="en-US" sz="2000" dirty="0"/>
              <a:t> </a:t>
            </a:r>
            <a:r>
              <a:rPr lang="en-US" sz="2000" dirty="0" err="1"/>
              <a:t>kết</a:t>
            </a:r>
            <a:r>
              <a:rPr lang="en-US" sz="2000" dirty="0"/>
              <a:t> </a:t>
            </a:r>
            <a:r>
              <a:rPr lang="en-US" sz="2000" dirty="0" err="1"/>
              <a:t>quả</a:t>
            </a:r>
            <a:r>
              <a:rPr lang="en-US" sz="2000" dirty="0"/>
              <a:t> </a:t>
            </a:r>
            <a:r>
              <a:rPr lang="en-US" sz="2000" dirty="0" err="1"/>
              <a:t>của</a:t>
            </a:r>
            <a:r>
              <a:rPr lang="en-US" sz="2000" dirty="0"/>
              <a:t> </a:t>
            </a:r>
            <a:r>
              <a:rPr lang="en-US" sz="2000" dirty="0" err="1"/>
              <a:t>câu</a:t>
            </a:r>
            <a:r>
              <a:rPr lang="en-US" sz="2000" dirty="0"/>
              <a:t> </a:t>
            </a:r>
            <a:r>
              <a:rPr lang="en-US" sz="2000" dirty="0" err="1"/>
              <a:t>lệnh</a:t>
            </a:r>
            <a:r>
              <a:rPr lang="en-US" sz="2000" dirty="0"/>
              <a:t> Select.</a:t>
            </a:r>
          </a:p>
          <a:p>
            <a:pPr marL="0" indent="0">
              <a:buFontTx/>
              <a:buNone/>
              <a:defRPr/>
            </a:pPr>
            <a:r>
              <a:rPr lang="en-US" sz="2000" dirty="0" smtClean="0"/>
              <a:t>     INSERT </a:t>
            </a:r>
            <a:r>
              <a:rPr lang="en-US" sz="2000" dirty="0"/>
              <a:t>INTO </a:t>
            </a:r>
            <a:r>
              <a:rPr lang="en-US" sz="2000" dirty="0" err="1"/>
              <a:t>TenQH</a:t>
            </a:r>
            <a:r>
              <a:rPr lang="en-US" sz="2000" dirty="0"/>
              <a:t> [(</a:t>
            </a:r>
            <a:r>
              <a:rPr lang="en-US" sz="2000" dirty="0" err="1"/>
              <a:t>field1</a:t>
            </a:r>
            <a:r>
              <a:rPr lang="en-US" sz="2000" dirty="0"/>
              <a:t>[, </a:t>
            </a:r>
            <a:r>
              <a:rPr lang="en-US" sz="2000" dirty="0" err="1"/>
              <a:t>field2</a:t>
            </a:r>
            <a:r>
              <a:rPr lang="en-US" sz="2000" dirty="0"/>
              <a:t>[, ...]])]</a:t>
            </a:r>
          </a:p>
          <a:p>
            <a:pPr marL="0" indent="0">
              <a:buFontTx/>
              <a:buNone/>
              <a:defRPr/>
            </a:pPr>
            <a:r>
              <a:rPr lang="en-US" sz="2000" dirty="0" smtClean="0"/>
              <a:t>     SELECT </a:t>
            </a:r>
            <a:r>
              <a:rPr lang="en-US" sz="2000" dirty="0"/>
              <a:t>[source.]</a:t>
            </a:r>
            <a:r>
              <a:rPr lang="en-US" sz="2000" dirty="0" err="1"/>
              <a:t>field1</a:t>
            </a:r>
            <a:r>
              <a:rPr lang="en-US" sz="2000" dirty="0"/>
              <a:t>[, </a:t>
            </a:r>
            <a:r>
              <a:rPr lang="en-US" sz="2000" dirty="0" err="1"/>
              <a:t>field2</a:t>
            </a:r>
            <a:r>
              <a:rPr lang="en-US" sz="2000" dirty="0"/>
              <a:t>[, ...] FROM </a:t>
            </a:r>
            <a:r>
              <a:rPr lang="en-US" sz="2000" dirty="0" err="1"/>
              <a:t>tableexpression</a:t>
            </a:r>
            <a:r>
              <a:rPr lang="en-US" sz="2000" dirty="0"/>
              <a:t>...;</a:t>
            </a:r>
          </a:p>
          <a:p>
            <a:pPr>
              <a:lnSpc>
                <a:spcPct val="90000"/>
              </a:lnSpc>
              <a:buFont typeface="Wingdings" pitchFamily="2" charset="2"/>
              <a:buNone/>
              <a:defRPr/>
            </a:pPr>
            <a:endParaRPr lang="en-US" altLang="en-US" sz="2000" dirty="0" smtClean="0"/>
          </a:p>
        </p:txBody>
      </p:sp>
      <p:sp>
        <p:nvSpPr>
          <p:cNvPr id="4" name="Title 1"/>
          <p:cNvSpPr txBox="1">
            <a:spLocks noGrp="1"/>
          </p:cNvSpPr>
          <p:nvPr>
            <p:ph type="title"/>
          </p:nvPr>
        </p:nvSpPr>
        <p:spPr>
          <a:xfrm>
            <a:off x="457200" y="274638"/>
            <a:ext cx="8229600" cy="8683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3(</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3622233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5410200"/>
          </a:xfrm>
        </p:spPr>
        <p:txBody>
          <a:bodyPr/>
          <a:lstStyle/>
          <a:p>
            <a:pPr>
              <a:lnSpc>
                <a:spcPct val="90000"/>
              </a:lnSpc>
              <a:buFont typeface="Wingdings" pitchFamily="2" charset="2"/>
              <a:buNone/>
              <a:defRPr/>
            </a:pPr>
            <a:r>
              <a:rPr lang="en-US" altLang="en-US" sz="2000" dirty="0" err="1" smtClean="0"/>
              <a:t>Xóa</a:t>
            </a:r>
            <a:r>
              <a:rPr lang="en-US" altLang="en-US" sz="2000" dirty="0" smtClean="0"/>
              <a:t> </a:t>
            </a:r>
            <a:r>
              <a:rPr lang="en-US" altLang="en-US" sz="2000" dirty="0" err="1" smtClean="0"/>
              <a:t>dữ</a:t>
            </a:r>
            <a:r>
              <a:rPr lang="en-US" altLang="en-US" sz="2000" dirty="0" smtClean="0"/>
              <a:t> </a:t>
            </a:r>
            <a:r>
              <a:rPr lang="en-US" altLang="en-US" sz="2000" dirty="0" err="1" smtClean="0"/>
              <a:t>liệu</a:t>
            </a:r>
            <a:r>
              <a:rPr lang="en-US" altLang="en-US" sz="2000" dirty="0" smtClean="0"/>
              <a:t>:</a:t>
            </a:r>
          </a:p>
          <a:p>
            <a:pPr>
              <a:defRPr/>
            </a:pPr>
            <a:r>
              <a:rPr lang="en-US" sz="2000" dirty="0" smtClean="0"/>
              <a:t>DELETE [</a:t>
            </a:r>
            <a:r>
              <a:rPr lang="en-US" sz="2000" dirty="0" err="1" smtClean="0"/>
              <a:t>tênQH</a:t>
            </a:r>
            <a:r>
              <a:rPr lang="en-US" sz="2000" dirty="0" smtClean="0"/>
              <a:t>.*] FROM </a:t>
            </a:r>
            <a:r>
              <a:rPr lang="en-US" sz="2000" dirty="0" err="1" smtClean="0"/>
              <a:t>TênQH</a:t>
            </a:r>
            <a:r>
              <a:rPr lang="en-US" sz="2000" dirty="0" smtClean="0"/>
              <a:t> [WHERE &lt;</a:t>
            </a:r>
            <a:r>
              <a:rPr lang="en-US" sz="2000" dirty="0" err="1" smtClean="0"/>
              <a:t>điều</a:t>
            </a:r>
            <a:r>
              <a:rPr lang="en-US" sz="2000" dirty="0" smtClean="0"/>
              <a:t> </a:t>
            </a:r>
            <a:r>
              <a:rPr lang="en-US" sz="2000" dirty="0" err="1" smtClean="0"/>
              <a:t>kiện</a:t>
            </a:r>
            <a:r>
              <a:rPr lang="en-US" sz="2000" dirty="0" smtClean="0"/>
              <a:t>&gt;];</a:t>
            </a:r>
          </a:p>
          <a:p>
            <a:pPr marL="0" indent="0">
              <a:buFontTx/>
              <a:buNone/>
              <a:defRPr/>
            </a:pPr>
            <a:r>
              <a:rPr lang="en-US" sz="2000" dirty="0" smtClean="0"/>
              <a:t>      </a:t>
            </a:r>
            <a:r>
              <a:rPr lang="en-US" sz="2000" dirty="0" err="1" smtClean="0"/>
              <a:t>Ví</a:t>
            </a:r>
            <a:r>
              <a:rPr lang="en-US" sz="2000" dirty="0" smtClean="0"/>
              <a:t> </a:t>
            </a:r>
            <a:r>
              <a:rPr lang="en-US" sz="2000" dirty="0" err="1" smtClean="0"/>
              <a:t>dụ</a:t>
            </a:r>
            <a:r>
              <a:rPr lang="en-US" sz="2000" dirty="0" smtClean="0"/>
              <a:t>:</a:t>
            </a:r>
            <a:r>
              <a:rPr lang="en-US" sz="2000" b="1" dirty="0" smtClean="0"/>
              <a:t>  </a:t>
            </a:r>
            <a:r>
              <a:rPr lang="en-US" sz="2000" dirty="0" err="1" smtClean="0"/>
              <a:t>Xóa</a:t>
            </a:r>
            <a:r>
              <a:rPr lang="en-US" sz="2000" dirty="0" smtClean="0"/>
              <a:t> </a:t>
            </a:r>
            <a:r>
              <a:rPr lang="en-US" sz="2000" dirty="0" err="1" smtClean="0"/>
              <a:t>các</a:t>
            </a:r>
            <a:r>
              <a:rPr lang="en-US" sz="2000" dirty="0" smtClean="0"/>
              <a:t> </a:t>
            </a:r>
            <a:r>
              <a:rPr lang="en-US" sz="2000" dirty="0" err="1" smtClean="0"/>
              <a:t>DDH</a:t>
            </a:r>
            <a:r>
              <a:rPr lang="en-US" sz="2000" dirty="0" smtClean="0"/>
              <a:t> </a:t>
            </a:r>
            <a:r>
              <a:rPr lang="en-US" sz="2000" dirty="0" err="1" smtClean="0"/>
              <a:t>trước</a:t>
            </a:r>
            <a:r>
              <a:rPr lang="en-US" sz="2000" dirty="0" smtClean="0"/>
              <a:t> </a:t>
            </a:r>
            <a:r>
              <a:rPr lang="en-US" sz="2000" dirty="0" err="1" smtClean="0"/>
              <a:t>ngày</a:t>
            </a:r>
            <a:r>
              <a:rPr lang="en-US" sz="2000" dirty="0" smtClean="0"/>
              <a:t> 1/1/2000</a:t>
            </a:r>
          </a:p>
          <a:p>
            <a:pPr marL="0" indent="0">
              <a:buFontTx/>
              <a:buNone/>
              <a:defRPr/>
            </a:pPr>
            <a:r>
              <a:rPr lang="en-US" sz="2000" dirty="0" smtClean="0"/>
              <a:t>      DELETE  FROM </a:t>
            </a:r>
            <a:r>
              <a:rPr lang="en-US" sz="2000" dirty="0" err="1" smtClean="0"/>
              <a:t>DDH</a:t>
            </a:r>
            <a:r>
              <a:rPr lang="en-US" sz="2000" dirty="0" smtClean="0"/>
              <a:t> WHERE </a:t>
            </a:r>
            <a:r>
              <a:rPr lang="en-US" sz="2000" dirty="0" err="1" smtClean="0"/>
              <a:t>NgayLHD</a:t>
            </a:r>
            <a:r>
              <a:rPr lang="en-US" sz="2000" dirty="0" smtClean="0"/>
              <a:t> &lt;= ‘1/1/2000’</a:t>
            </a:r>
          </a:p>
          <a:p>
            <a:pPr marL="0" indent="0">
              <a:buFontTx/>
              <a:buNone/>
              <a:defRPr/>
            </a:pPr>
            <a:r>
              <a:rPr lang="en-US" sz="2000" dirty="0" err="1" smtClean="0"/>
              <a:t>Cặp</a:t>
            </a:r>
            <a:r>
              <a:rPr lang="en-US" sz="2000" dirty="0" smtClean="0"/>
              <a:t> </a:t>
            </a:r>
            <a:r>
              <a:rPr lang="en-US" sz="2000" dirty="0" err="1" smtClean="0"/>
              <a:t>nhật</a:t>
            </a:r>
            <a:r>
              <a:rPr lang="en-US" sz="2000" dirty="0" smtClean="0"/>
              <a:t> </a:t>
            </a:r>
            <a:r>
              <a:rPr lang="en-US" sz="2000" dirty="0" err="1" smtClean="0"/>
              <a:t>dữ</a:t>
            </a:r>
            <a:r>
              <a:rPr lang="en-US" sz="2000" dirty="0" smtClean="0"/>
              <a:t> </a:t>
            </a:r>
            <a:r>
              <a:rPr lang="en-US" sz="2000" dirty="0" err="1" smtClean="0"/>
              <a:t>liệu</a:t>
            </a:r>
            <a:r>
              <a:rPr lang="en-US" sz="2000" dirty="0" smtClean="0"/>
              <a:t>:</a:t>
            </a:r>
          </a:p>
          <a:p>
            <a:pPr>
              <a:defRPr/>
            </a:pPr>
            <a:r>
              <a:rPr lang="en-US" sz="2000" dirty="0" smtClean="0"/>
              <a:t>UPDATE </a:t>
            </a:r>
            <a:r>
              <a:rPr lang="en-US" sz="2000" dirty="0" err="1" smtClean="0"/>
              <a:t>tênQH</a:t>
            </a:r>
            <a:r>
              <a:rPr lang="en-US" sz="2000" dirty="0" smtClean="0"/>
              <a:t> SET &lt;</a:t>
            </a:r>
            <a:r>
              <a:rPr lang="en-US" sz="2000" dirty="0" err="1" smtClean="0"/>
              <a:t>Field1</a:t>
            </a:r>
            <a:r>
              <a:rPr lang="en-US" sz="2000" dirty="0" smtClean="0"/>
              <a:t>&gt;=&lt;</a:t>
            </a:r>
            <a:r>
              <a:rPr lang="en-US" sz="2000" dirty="0" err="1" smtClean="0"/>
              <a:t>BT1</a:t>
            </a:r>
            <a:r>
              <a:rPr lang="en-US" sz="2000" dirty="0" smtClean="0"/>
              <a:t>&gt;,&lt;</a:t>
            </a:r>
            <a:r>
              <a:rPr lang="en-US" sz="2000" dirty="0" err="1" smtClean="0"/>
              <a:t>Field2</a:t>
            </a:r>
            <a:r>
              <a:rPr lang="en-US" sz="2000" dirty="0" smtClean="0"/>
              <a:t>&gt;=&lt;</a:t>
            </a:r>
            <a:r>
              <a:rPr lang="en-US" sz="2000" dirty="0" err="1" smtClean="0"/>
              <a:t>BT2</a:t>
            </a:r>
            <a:r>
              <a:rPr lang="en-US" sz="2000" dirty="0" smtClean="0"/>
              <a:t>&gt;... </a:t>
            </a:r>
          </a:p>
          <a:p>
            <a:pPr marL="0" indent="0">
              <a:buFontTx/>
              <a:buNone/>
              <a:defRPr/>
            </a:pPr>
            <a:r>
              <a:rPr lang="en-US" sz="2000" dirty="0" smtClean="0"/>
              <a:t>     WHERE &lt;</a:t>
            </a:r>
            <a:r>
              <a:rPr lang="en-US" sz="2000" dirty="0" err="1" smtClean="0"/>
              <a:t>ĐiềuKiện</a:t>
            </a:r>
            <a:r>
              <a:rPr lang="en-US" sz="2000" dirty="0" smtClean="0"/>
              <a:t>&gt;;</a:t>
            </a:r>
          </a:p>
          <a:p>
            <a:pPr marL="0" indent="0">
              <a:buFontTx/>
              <a:buNone/>
              <a:defRPr/>
            </a:pPr>
            <a:r>
              <a:rPr lang="en-US" sz="2000" dirty="0" smtClean="0"/>
              <a:t>      </a:t>
            </a:r>
            <a:r>
              <a:rPr lang="en-US" sz="2000" dirty="0" err="1" smtClean="0"/>
              <a:t>Ví</a:t>
            </a:r>
            <a:r>
              <a:rPr lang="en-US" sz="2000" dirty="0" smtClean="0"/>
              <a:t> </a:t>
            </a:r>
            <a:r>
              <a:rPr lang="en-US" sz="2000" dirty="0" err="1" smtClean="0"/>
              <a:t>dụ</a:t>
            </a:r>
            <a:r>
              <a:rPr lang="en-US" sz="2000" dirty="0" smtClean="0"/>
              <a:t>: </a:t>
            </a:r>
            <a:r>
              <a:rPr lang="en-US" sz="2000" dirty="0" err="1" smtClean="0"/>
              <a:t>Cập</a:t>
            </a:r>
            <a:r>
              <a:rPr lang="en-US" sz="2000" dirty="0" smtClean="0"/>
              <a:t> </a:t>
            </a:r>
            <a:r>
              <a:rPr lang="en-US" sz="2000" dirty="0" err="1" smtClean="0"/>
              <a:t>nhật</a:t>
            </a:r>
            <a:r>
              <a:rPr lang="en-US" sz="2000" dirty="0" smtClean="0"/>
              <a:t> </a:t>
            </a:r>
            <a:r>
              <a:rPr lang="en-US" sz="2000" dirty="0" err="1" smtClean="0"/>
              <a:t>đơn</a:t>
            </a:r>
            <a:r>
              <a:rPr lang="en-US" sz="2000" dirty="0" smtClean="0"/>
              <a:t> </a:t>
            </a:r>
            <a:r>
              <a:rPr lang="en-US" sz="2000" dirty="0" err="1" smtClean="0"/>
              <a:t>giá</a:t>
            </a:r>
            <a:r>
              <a:rPr lang="en-US" sz="2000" dirty="0" smtClean="0"/>
              <a:t> </a:t>
            </a:r>
            <a:r>
              <a:rPr lang="en-US" sz="2000" dirty="0" err="1" smtClean="0"/>
              <a:t>của</a:t>
            </a:r>
            <a:r>
              <a:rPr lang="en-US" sz="2000" dirty="0" smtClean="0"/>
              <a:t> </a:t>
            </a:r>
            <a:r>
              <a:rPr lang="en-US" sz="2000" dirty="0" err="1" smtClean="0"/>
              <a:t>sản</a:t>
            </a:r>
            <a:r>
              <a:rPr lang="en-US" sz="2000" dirty="0" smtClean="0"/>
              <a:t> </a:t>
            </a:r>
            <a:r>
              <a:rPr lang="en-US" sz="2000" dirty="0" err="1" smtClean="0"/>
              <a:t>phẩm</a:t>
            </a:r>
            <a:r>
              <a:rPr lang="en-US" sz="2000" dirty="0" smtClean="0"/>
              <a:t> 2,4,6 </a:t>
            </a:r>
            <a:r>
              <a:rPr lang="en-US" sz="2000" dirty="0" err="1" smtClean="0"/>
              <a:t>lên</a:t>
            </a:r>
            <a:r>
              <a:rPr lang="en-US" sz="2000" dirty="0" smtClean="0"/>
              <a:t> 5%</a:t>
            </a:r>
          </a:p>
          <a:p>
            <a:pPr marL="0" indent="0">
              <a:buFontTx/>
              <a:buNone/>
              <a:defRPr/>
            </a:pPr>
            <a:r>
              <a:rPr lang="en-US" sz="2000" dirty="0" smtClean="0"/>
              <a:t>      UPDATE  </a:t>
            </a:r>
            <a:r>
              <a:rPr lang="en-US" sz="2000" dirty="0" err="1" smtClean="0"/>
              <a:t>HH</a:t>
            </a:r>
            <a:r>
              <a:rPr lang="en-US" sz="2000" dirty="0" smtClean="0"/>
              <a:t>  SET </a:t>
            </a:r>
            <a:r>
              <a:rPr lang="en-US" sz="2000" dirty="0" err="1" smtClean="0"/>
              <a:t>DonGia</a:t>
            </a:r>
            <a:r>
              <a:rPr lang="en-US" sz="2000" dirty="0" smtClean="0"/>
              <a:t> = [</a:t>
            </a:r>
            <a:r>
              <a:rPr lang="en-US" sz="2000" dirty="0" err="1" smtClean="0"/>
              <a:t>DonGia</a:t>
            </a:r>
            <a:r>
              <a:rPr lang="en-US" sz="2000" dirty="0" smtClean="0"/>
              <a:t>]*1.05 WHERE </a:t>
            </a:r>
            <a:r>
              <a:rPr lang="en-US" sz="2000" dirty="0" err="1" smtClean="0"/>
              <a:t>Mshh</a:t>
            </a:r>
            <a:r>
              <a:rPr lang="en-US" sz="2000" dirty="0" smtClean="0"/>
              <a:t> In (2,4,6);</a:t>
            </a:r>
          </a:p>
          <a:p>
            <a:pPr marL="0" indent="0">
              <a:buFontTx/>
              <a:buNone/>
              <a:defRPr/>
            </a:pPr>
            <a:r>
              <a:rPr lang="en-US" sz="2000" dirty="0" err="1" smtClean="0"/>
              <a:t>Thên</a:t>
            </a:r>
            <a:r>
              <a:rPr lang="en-US" sz="2000" dirty="0" smtClean="0"/>
              <a:t> </a:t>
            </a:r>
            <a:r>
              <a:rPr lang="en-US" sz="2000" dirty="0" err="1" smtClean="0"/>
              <a:t>thuộc</a:t>
            </a:r>
            <a:r>
              <a:rPr lang="en-US" sz="2000" dirty="0" smtClean="0"/>
              <a:t> </a:t>
            </a:r>
            <a:r>
              <a:rPr lang="en-US" sz="2000" dirty="0" err="1" smtClean="0"/>
              <a:t>tính</a:t>
            </a:r>
            <a:r>
              <a:rPr lang="en-US" sz="2000" dirty="0" smtClean="0"/>
              <a:t> </a:t>
            </a:r>
            <a:r>
              <a:rPr lang="en-US" sz="2000" dirty="0" err="1" smtClean="0"/>
              <a:t>cho</a:t>
            </a:r>
            <a:r>
              <a:rPr lang="en-US" sz="2000" dirty="0" smtClean="0"/>
              <a:t> </a:t>
            </a:r>
            <a:r>
              <a:rPr lang="en-US" sz="2000" dirty="0" err="1" smtClean="0"/>
              <a:t>bảng</a:t>
            </a:r>
            <a:r>
              <a:rPr lang="en-US" sz="2000" dirty="0" smtClean="0"/>
              <a:t>:</a:t>
            </a:r>
          </a:p>
          <a:p>
            <a:pPr>
              <a:defRPr/>
            </a:pPr>
            <a:r>
              <a:rPr lang="en-US" sz="2000" dirty="0" smtClean="0"/>
              <a:t>ALTER TABLE  </a:t>
            </a:r>
            <a:r>
              <a:rPr lang="en-US" sz="2000" dirty="0" err="1" smtClean="0"/>
              <a:t>TenQH</a:t>
            </a:r>
            <a:r>
              <a:rPr lang="en-US" sz="2000" dirty="0" smtClean="0"/>
              <a:t> ADD COLUMN fieldname  type[(size)] </a:t>
            </a:r>
          </a:p>
          <a:p>
            <a:pPr marL="0" indent="0">
              <a:buFontTx/>
              <a:buNone/>
              <a:defRPr/>
            </a:pPr>
            <a:r>
              <a:rPr lang="en-US" sz="2000" dirty="0" smtClean="0"/>
              <a:t>     [NOT NULL] [CONSTRAINT &lt;index&gt;];</a:t>
            </a:r>
          </a:p>
          <a:p>
            <a:pPr marL="0" indent="0">
              <a:buFontTx/>
              <a:buNone/>
              <a:defRPr/>
            </a:pPr>
            <a:r>
              <a:rPr lang="en-US" sz="2000" dirty="0" smtClean="0"/>
              <a:t>     </a:t>
            </a:r>
            <a:r>
              <a:rPr lang="en-US" sz="2000" dirty="0" err="1" smtClean="0"/>
              <a:t>Ví</a:t>
            </a:r>
            <a:r>
              <a:rPr lang="en-US" sz="2000" dirty="0" smtClean="0"/>
              <a:t> </a:t>
            </a:r>
            <a:r>
              <a:rPr lang="en-US" sz="2000" dirty="0" err="1" smtClean="0"/>
              <a:t>dụ</a:t>
            </a:r>
            <a:r>
              <a:rPr lang="en-US" sz="2000" dirty="0" smtClean="0"/>
              <a:t>: </a:t>
            </a:r>
            <a:r>
              <a:rPr lang="en-US" sz="2000" dirty="0" err="1" smtClean="0"/>
              <a:t>Thêm</a:t>
            </a:r>
            <a:r>
              <a:rPr lang="en-US" sz="2000" dirty="0" smtClean="0"/>
              <a:t> </a:t>
            </a:r>
            <a:r>
              <a:rPr lang="en-US" sz="2000" dirty="0" err="1" smtClean="0"/>
              <a:t>thuộc</a:t>
            </a:r>
            <a:r>
              <a:rPr lang="en-US" sz="2000" dirty="0" smtClean="0"/>
              <a:t> </a:t>
            </a:r>
            <a:r>
              <a:rPr lang="en-US" sz="2000" dirty="0" err="1" smtClean="0"/>
              <a:t>tính</a:t>
            </a:r>
            <a:r>
              <a:rPr lang="en-US" sz="2000" dirty="0" smtClean="0"/>
              <a:t> </a:t>
            </a:r>
            <a:r>
              <a:rPr lang="en-US" sz="2000" dirty="0" err="1" smtClean="0"/>
              <a:t>TổngTien</a:t>
            </a:r>
            <a:r>
              <a:rPr lang="en-US" sz="2000" dirty="0" smtClean="0"/>
              <a:t> </a:t>
            </a:r>
            <a:r>
              <a:rPr lang="en-US" sz="2000" dirty="0" err="1" smtClean="0"/>
              <a:t>cho</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HoaDon</a:t>
            </a:r>
            <a:endParaRPr lang="en-US" sz="2000" dirty="0" smtClean="0"/>
          </a:p>
          <a:p>
            <a:pPr marL="0" indent="0">
              <a:buFontTx/>
              <a:buNone/>
              <a:defRPr/>
            </a:pPr>
            <a:r>
              <a:rPr lang="en-US" sz="2000" dirty="0"/>
              <a:t> </a:t>
            </a:r>
            <a:r>
              <a:rPr lang="en-US" sz="2000" dirty="0" smtClean="0"/>
              <a:t>     Alter table </a:t>
            </a:r>
            <a:r>
              <a:rPr lang="en-US" sz="2000" dirty="0" err="1" smtClean="0"/>
              <a:t>Hoadon</a:t>
            </a:r>
            <a:r>
              <a:rPr lang="en-US" sz="2000" dirty="0" smtClean="0"/>
              <a:t> add column </a:t>
            </a:r>
            <a:r>
              <a:rPr lang="en-US" sz="2000" dirty="0" err="1" smtClean="0"/>
              <a:t>TổngTien</a:t>
            </a:r>
            <a:r>
              <a:rPr lang="en-US" sz="2000" dirty="0" smtClean="0"/>
              <a:t> </a:t>
            </a:r>
            <a:r>
              <a:rPr lang="en-US" sz="2000" dirty="0" err="1" smtClean="0"/>
              <a:t>bigint</a:t>
            </a:r>
            <a:r>
              <a:rPr lang="en-US" sz="2000" dirty="0" smtClean="0"/>
              <a:t> not null</a:t>
            </a:r>
          </a:p>
          <a:p>
            <a:pPr>
              <a:lnSpc>
                <a:spcPct val="90000"/>
              </a:lnSpc>
              <a:buFont typeface="Wingdings" pitchFamily="2" charset="2"/>
              <a:buNone/>
              <a:defRPr/>
            </a:pPr>
            <a:endParaRPr lang="en-US" altLang="en-US" sz="2000" dirty="0" smtClean="0"/>
          </a:p>
        </p:txBody>
      </p:sp>
      <p:sp>
        <p:nvSpPr>
          <p:cNvPr id="4" name="Title 1"/>
          <p:cNvSpPr txBox="1">
            <a:spLocks noGrp="1"/>
          </p:cNvSpPr>
          <p:nvPr>
            <p:ph type="title"/>
          </p:nvPr>
        </p:nvSpPr>
        <p:spPr>
          <a:xfrm>
            <a:off x="457200" y="274638"/>
            <a:ext cx="8229600" cy="8683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3(</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152771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bwMode="auto">
          <a:xfrm>
            <a:off x="609600" y="1066800"/>
            <a:ext cx="8229600" cy="541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smtClean="0"/>
              <a:t>Cho CSDL sau:</a:t>
            </a:r>
          </a:p>
          <a:p>
            <a:pPr>
              <a:buFontTx/>
              <a:buNone/>
            </a:pPr>
            <a:r>
              <a:rPr lang="en-US" altLang="en-US" sz="2400" smtClean="0"/>
              <a:t>     KH(</a:t>
            </a:r>
            <a:r>
              <a:rPr lang="en-US" altLang="en-US" sz="2400" u="sng" smtClean="0"/>
              <a:t>MaKH</a:t>
            </a:r>
            <a:r>
              <a:rPr lang="en-US" altLang="en-US" sz="2400" smtClean="0"/>
              <a:t>, TenKH, ĐC, ĐT)</a:t>
            </a:r>
          </a:p>
          <a:p>
            <a:pPr>
              <a:buFontTx/>
              <a:buNone/>
            </a:pPr>
            <a:r>
              <a:rPr lang="en-US" altLang="en-US" sz="2400" smtClean="0"/>
              <a:t>     HĐ(</a:t>
            </a:r>
            <a:r>
              <a:rPr lang="en-US" altLang="en-US" sz="2400" u="sng" smtClean="0"/>
              <a:t>SoHĐ</a:t>
            </a:r>
            <a:r>
              <a:rPr lang="en-US" altLang="en-US" sz="2400" smtClean="0"/>
              <a:t>, MaKH, NgayHĐ)</a:t>
            </a:r>
          </a:p>
          <a:p>
            <a:pPr>
              <a:buFontTx/>
              <a:buNone/>
            </a:pPr>
            <a:r>
              <a:rPr lang="en-US" altLang="en-US" sz="2400" smtClean="0"/>
              <a:t>     CTHĐ(</a:t>
            </a:r>
            <a:r>
              <a:rPr lang="en-US" altLang="en-US" sz="2400" u="sng" smtClean="0"/>
              <a:t>SoHĐ,MaHG</a:t>
            </a:r>
            <a:r>
              <a:rPr lang="en-US" altLang="en-US" sz="2400" smtClean="0"/>
              <a:t>,SLM,ĐGB)</a:t>
            </a:r>
          </a:p>
          <a:p>
            <a:pPr>
              <a:buFontTx/>
              <a:buNone/>
            </a:pPr>
            <a:r>
              <a:rPr lang="en-US" altLang="en-US" sz="2400" smtClean="0"/>
              <a:t>     HH(</a:t>
            </a:r>
            <a:r>
              <a:rPr lang="en-US" altLang="en-US" sz="2400" u="sng" smtClean="0"/>
              <a:t>MaHG</a:t>
            </a:r>
            <a:r>
              <a:rPr lang="en-US" altLang="en-US" sz="2400" smtClean="0"/>
              <a:t>, TenHG, SLT, ĐGM)</a:t>
            </a:r>
          </a:p>
          <a:p>
            <a:r>
              <a:rPr lang="en-US" altLang="en-US" sz="2400" smtClean="0"/>
              <a:t>a- Cho biết tên khách hàng đã đặt mua tất cả các mặt hàng?</a:t>
            </a:r>
          </a:p>
          <a:p>
            <a:r>
              <a:rPr lang="en-US" altLang="en-US" sz="2400" smtClean="0"/>
              <a:t>b- Cho biết tên các mặt hàng mà chưa có ai đặt mua?</a:t>
            </a:r>
          </a:p>
          <a:p>
            <a:r>
              <a:rPr lang="en-US" altLang="en-US" sz="2400" smtClean="0"/>
              <a:t>c- Cho biết tên các khách hàng đã đặt hàng trong ngày 20/11/2011?</a:t>
            </a:r>
          </a:p>
          <a:p>
            <a:r>
              <a:rPr lang="en-US" altLang="en-US" sz="2400" smtClean="0"/>
              <a:t>d- Cho biết số lượng các mặt hàng đã được đặt trong ngày 12/05/2013?</a:t>
            </a:r>
          </a:p>
          <a:p>
            <a:pPr>
              <a:buFontTx/>
              <a:buNone/>
            </a:pPr>
            <a:endParaRPr lang="en-US" altLang="en-US" sz="2400" smtClean="0"/>
          </a:p>
        </p:txBody>
      </p:sp>
      <p:sp>
        <p:nvSpPr>
          <p:cNvPr id="4" name="Title 1"/>
          <p:cNvSpPr txBox="1">
            <a:spLocks noGrp="1"/>
          </p:cNvSpPr>
          <p:nvPr>
            <p:ph type="title"/>
          </p:nvPr>
        </p:nvSpPr>
        <p:spPr>
          <a:xfrm>
            <a:off x="457200" y="274638"/>
            <a:ext cx="8229600" cy="8683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a:t>
            </a:r>
            <a:r>
              <a:rPr lang="en-US" b="1" dirty="0" err="1" smtClean="0">
                <a:solidFill>
                  <a:schemeClr val="accent2">
                    <a:lumMod val="75000"/>
                  </a:schemeClr>
                </a:solidFill>
              </a:rPr>
              <a:t>tập</a:t>
            </a:r>
            <a:r>
              <a:rPr lang="en-US" b="1" dirty="0" smtClean="0">
                <a:solidFill>
                  <a:schemeClr val="accent2">
                    <a:lumMod val="75000"/>
                  </a:schemeClr>
                </a:solidFill>
              </a:rPr>
              <a:t> </a:t>
            </a:r>
            <a:r>
              <a:rPr lang="en-US" b="1" dirty="0" err="1" smtClean="0">
                <a:solidFill>
                  <a:schemeClr val="accent2">
                    <a:lumMod val="75000"/>
                  </a:schemeClr>
                </a:solidFill>
              </a:rPr>
              <a:t>bài</a:t>
            </a:r>
            <a:r>
              <a:rPr lang="en-US" b="1" dirty="0" smtClean="0">
                <a:solidFill>
                  <a:schemeClr val="accent2">
                    <a:lumMod val="75000"/>
                  </a:schemeClr>
                </a:solidFill>
              </a:rPr>
              <a:t> 3</a:t>
            </a:r>
          </a:p>
        </p:txBody>
      </p:sp>
    </p:spTree>
    <p:extLst>
      <p:ext uri="{BB962C8B-B14F-4D97-AF65-F5344CB8AC3E}">
        <p14:creationId xmlns:p14="http://schemas.microsoft.com/office/powerpoint/2010/main" val="1016612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5410200"/>
          </a:xfrm>
        </p:spPr>
        <p:txBody>
          <a:bodyPr/>
          <a:lstStyle/>
          <a:p>
            <a:pPr>
              <a:defRPr/>
            </a:pPr>
            <a:r>
              <a:rPr lang="en-US" altLang="en-US" sz="2400" dirty="0" err="1"/>
              <a:t>Congty</a:t>
            </a:r>
            <a:r>
              <a:rPr lang="en-US" altLang="en-US" sz="2400" dirty="0"/>
              <a:t> (</a:t>
            </a:r>
            <a:r>
              <a:rPr lang="en-US" altLang="en-US" sz="2400" dirty="0" err="1"/>
              <a:t>mact</a:t>
            </a:r>
            <a:r>
              <a:rPr lang="en-US" altLang="en-US" sz="2400" dirty="0"/>
              <a:t>, </a:t>
            </a:r>
            <a:r>
              <a:rPr lang="en-US" altLang="en-US" sz="2400" dirty="0" err="1"/>
              <a:t>tencongty</a:t>
            </a:r>
            <a:r>
              <a:rPr lang="en-US" altLang="en-US" sz="2400" dirty="0"/>
              <a:t>, </a:t>
            </a:r>
            <a:r>
              <a:rPr lang="en-US" altLang="en-US" sz="2400" dirty="0" err="1"/>
              <a:t>thanhpho</a:t>
            </a:r>
            <a:r>
              <a:rPr lang="en-US" altLang="en-US" sz="2400" dirty="0"/>
              <a:t>)</a:t>
            </a:r>
          </a:p>
          <a:p>
            <a:pPr>
              <a:defRPr/>
            </a:pPr>
            <a:r>
              <a:rPr lang="en-US" altLang="en-US" sz="2400" dirty="0" err="1"/>
              <a:t>Nhanvien</a:t>
            </a:r>
            <a:r>
              <a:rPr lang="en-US" altLang="en-US" sz="2400" dirty="0"/>
              <a:t>(</a:t>
            </a:r>
            <a:r>
              <a:rPr lang="en-US" altLang="en-US" sz="2400" dirty="0" err="1"/>
              <a:t>manv,tennv</a:t>
            </a:r>
            <a:r>
              <a:rPr lang="en-US" altLang="en-US" sz="2400" dirty="0"/>
              <a:t>, </a:t>
            </a:r>
            <a:r>
              <a:rPr lang="en-US" altLang="en-US" sz="2400" dirty="0" err="1"/>
              <a:t>diachi</a:t>
            </a:r>
            <a:r>
              <a:rPr lang="en-US" altLang="en-US" sz="2400" dirty="0"/>
              <a:t> ,</a:t>
            </a:r>
            <a:r>
              <a:rPr lang="en-US" altLang="en-US" sz="2400" dirty="0" err="1"/>
              <a:t>bacluong</a:t>
            </a:r>
            <a:r>
              <a:rPr lang="en-US" altLang="en-US" sz="2400" dirty="0"/>
              <a:t> ,</a:t>
            </a:r>
          </a:p>
          <a:p>
            <a:pPr>
              <a:buFontTx/>
              <a:buNone/>
              <a:defRPr/>
            </a:pPr>
            <a:r>
              <a:rPr lang="en-US" altLang="en-US" sz="2400" dirty="0"/>
              <a:t>                      </a:t>
            </a:r>
            <a:r>
              <a:rPr lang="en-US" altLang="en-US" sz="2400" dirty="0" err="1"/>
              <a:t>chuyenmon</a:t>
            </a:r>
            <a:r>
              <a:rPr lang="en-US" altLang="en-US" sz="2400" dirty="0"/>
              <a:t>, </a:t>
            </a:r>
            <a:r>
              <a:rPr lang="en-US" altLang="en-US" sz="2400" dirty="0" err="1"/>
              <a:t>mact</a:t>
            </a:r>
            <a:r>
              <a:rPr lang="en-US" altLang="en-US" sz="2400" dirty="0"/>
              <a:t> )</a:t>
            </a:r>
          </a:p>
          <a:p>
            <a:pPr>
              <a:defRPr/>
            </a:pPr>
            <a:r>
              <a:rPr lang="en-US" altLang="en-US" sz="2400" dirty="0" err="1"/>
              <a:t>Duan</a:t>
            </a:r>
            <a:r>
              <a:rPr lang="en-US" altLang="en-US" sz="2400" dirty="0"/>
              <a:t>(</a:t>
            </a:r>
            <a:r>
              <a:rPr lang="en-US" altLang="en-US" sz="2400" dirty="0" err="1"/>
              <a:t>mada</a:t>
            </a:r>
            <a:r>
              <a:rPr lang="en-US" altLang="en-US" sz="2400" dirty="0"/>
              <a:t>, </a:t>
            </a:r>
            <a:r>
              <a:rPr lang="en-US" altLang="en-US" sz="2400" dirty="0" err="1"/>
              <a:t>tenduan</a:t>
            </a:r>
            <a:r>
              <a:rPr lang="en-US" altLang="en-US" sz="2400" dirty="0"/>
              <a:t>, </a:t>
            </a:r>
            <a:r>
              <a:rPr lang="en-US" altLang="en-US" sz="2400" dirty="0" err="1"/>
              <a:t>mact</a:t>
            </a:r>
            <a:r>
              <a:rPr lang="en-US" altLang="en-US" sz="2400" dirty="0"/>
              <a:t>, </a:t>
            </a:r>
            <a:r>
              <a:rPr lang="en-US" altLang="en-US" sz="2400" dirty="0" err="1"/>
              <a:t>thoigianthuchien</a:t>
            </a:r>
            <a:r>
              <a:rPr lang="en-US" altLang="en-US" sz="2400" dirty="0"/>
              <a:t>)</a:t>
            </a:r>
          </a:p>
          <a:p>
            <a:pPr>
              <a:defRPr/>
            </a:pPr>
            <a:r>
              <a:rPr lang="en-US" altLang="en-US" sz="2400" dirty="0" err="1"/>
              <a:t>Thamgia</a:t>
            </a:r>
            <a:r>
              <a:rPr lang="en-US" altLang="en-US" sz="2400" dirty="0"/>
              <a:t>(</a:t>
            </a:r>
            <a:r>
              <a:rPr lang="en-US" altLang="en-US" sz="2400" dirty="0" err="1"/>
              <a:t>mada</a:t>
            </a:r>
            <a:r>
              <a:rPr lang="en-US" altLang="en-US" sz="2400" dirty="0"/>
              <a:t>, </a:t>
            </a:r>
            <a:r>
              <a:rPr lang="en-US" altLang="en-US" sz="2400" dirty="0" err="1"/>
              <a:t>manv</a:t>
            </a:r>
            <a:r>
              <a:rPr lang="en-US" altLang="en-US" sz="2400" dirty="0"/>
              <a:t>, </a:t>
            </a:r>
            <a:r>
              <a:rPr lang="en-US" altLang="en-US" sz="2400" dirty="0" err="1"/>
              <a:t>vaitro</a:t>
            </a:r>
            <a:r>
              <a:rPr lang="en-US" altLang="en-US" sz="2400" dirty="0" smtClean="0"/>
              <a:t>)</a:t>
            </a:r>
          </a:p>
          <a:p>
            <a:pPr marL="0" indent="0">
              <a:buFontTx/>
              <a:buNone/>
              <a:defRPr/>
            </a:pPr>
            <a:endParaRPr lang="en-US" altLang="en-US" sz="2400" dirty="0"/>
          </a:p>
          <a:p>
            <a:pPr marL="514350" indent="-514350">
              <a:buFontTx/>
              <a:buAutoNum type="arabicParenR"/>
              <a:defRPr/>
            </a:pPr>
            <a:r>
              <a:rPr lang="en-US" altLang="en-US" sz="2400" dirty="0" err="1"/>
              <a:t>Tênnv</a:t>
            </a:r>
            <a:r>
              <a:rPr lang="en-US" altLang="en-US" sz="2400" dirty="0"/>
              <a:t> </a:t>
            </a:r>
            <a:r>
              <a:rPr lang="en-US" altLang="en-US" sz="2400" dirty="0" err="1"/>
              <a:t>tham</a:t>
            </a:r>
            <a:r>
              <a:rPr lang="en-US" altLang="en-US" sz="2400" dirty="0"/>
              <a:t> </a:t>
            </a:r>
            <a:r>
              <a:rPr lang="en-US" altLang="en-US" sz="2400" dirty="0" err="1"/>
              <a:t>gia</a:t>
            </a:r>
            <a:r>
              <a:rPr lang="en-US" altLang="en-US" sz="2400" dirty="0"/>
              <a:t> </a:t>
            </a:r>
            <a:r>
              <a:rPr lang="en-US" altLang="en-US" sz="2400" dirty="0" err="1"/>
              <a:t>nhiều</a:t>
            </a:r>
            <a:r>
              <a:rPr lang="en-US" altLang="en-US" sz="2400" dirty="0"/>
              <a:t> </a:t>
            </a:r>
            <a:r>
              <a:rPr lang="en-US" altLang="en-US" sz="2400" dirty="0" err="1"/>
              <a:t>dự</a:t>
            </a:r>
            <a:r>
              <a:rPr lang="en-US" altLang="en-US" sz="2400" dirty="0"/>
              <a:t> </a:t>
            </a:r>
            <a:r>
              <a:rPr lang="en-US" altLang="en-US" sz="2400" dirty="0" err="1"/>
              <a:t>án</a:t>
            </a:r>
            <a:r>
              <a:rPr lang="en-US" altLang="en-US" sz="2400" dirty="0"/>
              <a:t> </a:t>
            </a:r>
            <a:r>
              <a:rPr lang="en-US" altLang="en-US" sz="2400" dirty="0" err="1"/>
              <a:t>nhất</a:t>
            </a:r>
            <a:r>
              <a:rPr lang="en-US" altLang="en-US" sz="2400" dirty="0"/>
              <a:t>?</a:t>
            </a:r>
          </a:p>
          <a:p>
            <a:pPr marL="514350" indent="-514350">
              <a:buFontTx/>
              <a:buAutoNum type="arabicParenR"/>
              <a:defRPr/>
            </a:pPr>
            <a:r>
              <a:rPr lang="en-US" altLang="en-US" sz="2400" dirty="0" err="1"/>
              <a:t>Tên</a:t>
            </a:r>
            <a:r>
              <a:rPr lang="en-US" altLang="en-US" sz="2400" dirty="0"/>
              <a:t> </a:t>
            </a:r>
            <a:r>
              <a:rPr lang="en-US" altLang="en-US" sz="2400" dirty="0" err="1"/>
              <a:t>công</a:t>
            </a:r>
            <a:r>
              <a:rPr lang="en-US" altLang="en-US" sz="2400" dirty="0"/>
              <a:t> ty </a:t>
            </a:r>
            <a:r>
              <a:rPr lang="en-US" altLang="en-US" sz="2400" dirty="0" err="1"/>
              <a:t>có</a:t>
            </a:r>
            <a:r>
              <a:rPr lang="en-US" altLang="en-US" sz="2400" dirty="0"/>
              <a:t> </a:t>
            </a:r>
            <a:r>
              <a:rPr lang="en-US" altLang="en-US" sz="2400" dirty="0" err="1"/>
              <a:t>ít</a:t>
            </a:r>
            <a:r>
              <a:rPr lang="en-US" altLang="en-US" sz="2400" dirty="0"/>
              <a:t> </a:t>
            </a:r>
            <a:r>
              <a:rPr lang="en-US" altLang="en-US" sz="2400" dirty="0" err="1"/>
              <a:t>nhân</a:t>
            </a:r>
            <a:r>
              <a:rPr lang="en-US" altLang="en-US" sz="2400" dirty="0"/>
              <a:t> </a:t>
            </a:r>
            <a:r>
              <a:rPr lang="en-US" altLang="en-US" sz="2400" dirty="0" err="1"/>
              <a:t>viên</a:t>
            </a:r>
            <a:r>
              <a:rPr lang="en-US" altLang="en-US" sz="2400" dirty="0"/>
              <a:t> </a:t>
            </a:r>
            <a:r>
              <a:rPr lang="en-US" altLang="en-US" sz="2400" dirty="0" err="1"/>
              <a:t>nhất</a:t>
            </a:r>
            <a:r>
              <a:rPr lang="en-US" altLang="en-US" sz="2400" dirty="0"/>
              <a:t>?</a:t>
            </a:r>
          </a:p>
          <a:p>
            <a:pPr marL="514350" indent="-514350">
              <a:buFontTx/>
              <a:buAutoNum type="arabicParenR"/>
              <a:defRPr/>
            </a:pPr>
            <a:r>
              <a:rPr lang="en-US" altLang="en-US" sz="2400" dirty="0" err="1"/>
              <a:t>Tên</a:t>
            </a:r>
            <a:r>
              <a:rPr lang="en-US" altLang="en-US" sz="2400" dirty="0"/>
              <a:t> </a:t>
            </a:r>
            <a:r>
              <a:rPr lang="en-US" altLang="en-US" sz="2400" dirty="0" err="1"/>
              <a:t>dự</a:t>
            </a:r>
            <a:r>
              <a:rPr lang="en-US" altLang="en-US" sz="2400" dirty="0"/>
              <a:t> </a:t>
            </a:r>
            <a:r>
              <a:rPr lang="en-US" altLang="en-US" sz="2400" dirty="0" err="1"/>
              <a:t>án</a:t>
            </a:r>
            <a:r>
              <a:rPr lang="en-US" altLang="en-US" sz="2400" dirty="0"/>
              <a:t> </a:t>
            </a:r>
            <a:r>
              <a:rPr lang="en-US" altLang="en-US" sz="2400" dirty="0" err="1"/>
              <a:t>có</a:t>
            </a:r>
            <a:r>
              <a:rPr lang="en-US" altLang="en-US" sz="2400" dirty="0"/>
              <a:t> </a:t>
            </a:r>
            <a:r>
              <a:rPr lang="en-US" altLang="en-US" sz="2400" dirty="0" err="1" smtClean="0"/>
              <a:t>thời</a:t>
            </a:r>
            <a:r>
              <a:rPr lang="en-US" altLang="en-US" sz="2400" dirty="0" smtClean="0"/>
              <a:t> </a:t>
            </a:r>
            <a:r>
              <a:rPr lang="en-US" altLang="en-US" sz="2400" dirty="0" err="1" smtClean="0"/>
              <a:t>gian</a:t>
            </a:r>
            <a:r>
              <a:rPr lang="en-US" altLang="en-US" sz="2400" dirty="0" smtClean="0"/>
              <a:t> </a:t>
            </a:r>
            <a:r>
              <a:rPr lang="en-US" altLang="en-US" sz="2400" dirty="0" err="1" smtClean="0"/>
              <a:t>thực</a:t>
            </a:r>
            <a:r>
              <a:rPr lang="en-US" altLang="en-US" sz="2400" dirty="0" smtClean="0"/>
              <a:t> </a:t>
            </a:r>
            <a:r>
              <a:rPr lang="en-US" altLang="en-US" sz="2400" dirty="0" err="1" smtClean="0"/>
              <a:t>hiện</a:t>
            </a:r>
            <a:r>
              <a:rPr lang="en-US" altLang="en-US" sz="2400" dirty="0" smtClean="0"/>
              <a:t> </a:t>
            </a:r>
            <a:r>
              <a:rPr lang="en-US" altLang="en-US" sz="2400" dirty="0" err="1" smtClean="0"/>
              <a:t>lớn</a:t>
            </a:r>
            <a:r>
              <a:rPr lang="en-US" altLang="en-US" sz="2400" dirty="0" smtClean="0"/>
              <a:t> </a:t>
            </a:r>
            <a:r>
              <a:rPr lang="en-US" altLang="en-US" sz="2400" dirty="0" err="1" smtClean="0"/>
              <a:t>thứ</a:t>
            </a:r>
            <a:r>
              <a:rPr lang="en-US" altLang="en-US" sz="2400" smtClean="0"/>
              <a:t> 2?</a:t>
            </a:r>
            <a:endParaRPr lang="en-US" altLang="en-US" sz="2400" dirty="0" smtClean="0"/>
          </a:p>
          <a:p>
            <a:pPr marL="514350" indent="-514350">
              <a:buFontTx/>
              <a:buAutoNum type="arabicParenR"/>
              <a:defRPr/>
            </a:pPr>
            <a:r>
              <a:rPr lang="en-US" altLang="en-US" sz="2400" dirty="0" err="1" smtClean="0"/>
              <a:t>Liệt</a:t>
            </a:r>
            <a:r>
              <a:rPr lang="en-US" altLang="en-US" sz="2400" dirty="0" smtClean="0"/>
              <a:t> </a:t>
            </a:r>
            <a:r>
              <a:rPr lang="en-US" altLang="en-US" sz="2400" dirty="0" err="1" smtClean="0"/>
              <a:t>kê</a:t>
            </a:r>
            <a:r>
              <a:rPr lang="en-US" altLang="en-US" sz="2400" dirty="0" smtClean="0"/>
              <a:t> </a:t>
            </a:r>
            <a:r>
              <a:rPr lang="en-US" altLang="en-US" sz="2400" dirty="0" err="1" smtClean="0"/>
              <a:t>những</a:t>
            </a:r>
            <a:r>
              <a:rPr lang="en-US" altLang="en-US" sz="2400" dirty="0" smtClean="0"/>
              <a:t> </a:t>
            </a:r>
            <a:r>
              <a:rPr lang="en-US" altLang="en-US" sz="2400" dirty="0" err="1" smtClean="0"/>
              <a:t>dự</a:t>
            </a:r>
            <a:r>
              <a:rPr lang="en-US" altLang="en-US" sz="2400" dirty="0" smtClean="0"/>
              <a:t> </a:t>
            </a:r>
            <a:r>
              <a:rPr lang="en-US" altLang="en-US" sz="2400" dirty="0" err="1" smtClean="0"/>
              <a:t>án</a:t>
            </a:r>
            <a:r>
              <a:rPr lang="en-US" altLang="en-US" sz="2400" dirty="0" smtClean="0"/>
              <a:t> </a:t>
            </a:r>
            <a:r>
              <a:rPr lang="en-US" altLang="en-US" sz="2400" dirty="0" err="1" smtClean="0"/>
              <a:t>mà</a:t>
            </a:r>
            <a:r>
              <a:rPr lang="en-US" altLang="en-US" sz="2400" dirty="0" smtClean="0"/>
              <a:t> </a:t>
            </a:r>
            <a:r>
              <a:rPr lang="en-US" altLang="en-US" sz="2400" dirty="0" err="1" smtClean="0"/>
              <a:t>công</a:t>
            </a:r>
            <a:r>
              <a:rPr lang="en-US" altLang="en-US" sz="2400" dirty="0" smtClean="0"/>
              <a:t> ty ‘</a:t>
            </a:r>
            <a:r>
              <a:rPr lang="en-US" altLang="en-US" sz="2400" dirty="0" err="1" smtClean="0"/>
              <a:t>Cổ</a:t>
            </a:r>
            <a:r>
              <a:rPr lang="en-US" altLang="en-US" sz="2400" dirty="0" smtClean="0"/>
              <a:t> </a:t>
            </a:r>
            <a:r>
              <a:rPr lang="en-US" altLang="en-US" sz="2400" dirty="0" err="1" smtClean="0"/>
              <a:t>phần</a:t>
            </a:r>
            <a:r>
              <a:rPr lang="en-US" altLang="en-US" sz="2400" dirty="0" smtClean="0"/>
              <a:t> </a:t>
            </a:r>
            <a:r>
              <a:rPr lang="en-US" altLang="en-US" sz="2400" dirty="0" err="1" smtClean="0"/>
              <a:t>xây</a:t>
            </a:r>
            <a:r>
              <a:rPr lang="en-US" altLang="en-US" sz="2400" dirty="0" smtClean="0"/>
              <a:t> </a:t>
            </a:r>
            <a:r>
              <a:rPr lang="en-US" altLang="en-US" sz="2400" dirty="0" err="1" smtClean="0"/>
              <a:t>dựng</a:t>
            </a:r>
            <a:r>
              <a:rPr lang="en-US" altLang="en-US" sz="2400" dirty="0" smtClean="0"/>
              <a:t> 1’ </a:t>
            </a:r>
            <a:r>
              <a:rPr lang="en-US" altLang="en-US" sz="2400" dirty="0" err="1" smtClean="0"/>
              <a:t>đã</a:t>
            </a:r>
            <a:r>
              <a:rPr lang="en-US" altLang="en-US" sz="2400" dirty="0" smtClean="0"/>
              <a:t> </a:t>
            </a:r>
            <a:r>
              <a:rPr lang="en-US" altLang="en-US" sz="2400" dirty="0" err="1" smtClean="0"/>
              <a:t>có</a:t>
            </a:r>
            <a:r>
              <a:rPr lang="en-US" altLang="en-US" sz="2400" dirty="0" smtClean="0"/>
              <a:t> </a:t>
            </a:r>
            <a:r>
              <a:rPr lang="en-US" altLang="en-US" sz="2400" dirty="0" err="1" smtClean="0"/>
              <a:t>nhân</a:t>
            </a:r>
            <a:r>
              <a:rPr lang="en-US" altLang="en-US" sz="2400" dirty="0" smtClean="0"/>
              <a:t> </a:t>
            </a:r>
            <a:r>
              <a:rPr lang="en-US" altLang="en-US" sz="2400" dirty="0" err="1" smtClean="0"/>
              <a:t>viên</a:t>
            </a:r>
            <a:r>
              <a:rPr lang="en-US" altLang="en-US" sz="2400" dirty="0" smtClean="0"/>
              <a:t> </a:t>
            </a:r>
            <a:r>
              <a:rPr lang="en-US" altLang="en-US" sz="2400" dirty="0" err="1" smtClean="0"/>
              <a:t>tham</a:t>
            </a:r>
            <a:r>
              <a:rPr lang="en-US" altLang="en-US" sz="2400" dirty="0" smtClean="0"/>
              <a:t> </a:t>
            </a:r>
            <a:r>
              <a:rPr lang="en-US" altLang="en-US" sz="2400" dirty="0" err="1" smtClean="0"/>
              <a:t>gia</a:t>
            </a:r>
            <a:r>
              <a:rPr lang="en-US" altLang="en-US" sz="2400" dirty="0" smtClean="0"/>
              <a:t> </a:t>
            </a:r>
            <a:r>
              <a:rPr lang="en-US" altLang="en-US" sz="2400" dirty="0" err="1" smtClean="0"/>
              <a:t>với</a:t>
            </a:r>
            <a:r>
              <a:rPr lang="en-US" altLang="en-US" sz="2400" dirty="0" smtClean="0"/>
              <a:t> </a:t>
            </a:r>
            <a:r>
              <a:rPr lang="en-US" altLang="en-US" sz="2400" dirty="0" err="1" smtClean="0"/>
              <a:t>vai</a:t>
            </a:r>
            <a:r>
              <a:rPr lang="en-US" altLang="en-US" sz="2400" dirty="0" smtClean="0"/>
              <a:t> </a:t>
            </a:r>
            <a:r>
              <a:rPr lang="en-US" altLang="en-US" sz="2400" dirty="0" err="1" smtClean="0"/>
              <a:t>trò</a:t>
            </a:r>
            <a:r>
              <a:rPr lang="en-US" altLang="en-US" sz="2400" dirty="0" smtClean="0"/>
              <a:t> ‘</a:t>
            </a:r>
            <a:r>
              <a:rPr lang="en-US" altLang="en-US" sz="2400" dirty="0" err="1" smtClean="0"/>
              <a:t>chủ</a:t>
            </a:r>
            <a:r>
              <a:rPr lang="en-US" altLang="en-US" sz="2400" dirty="0" smtClean="0"/>
              <a:t> </a:t>
            </a:r>
            <a:r>
              <a:rPr lang="en-US" altLang="en-US" sz="2400" dirty="0" err="1" smtClean="0"/>
              <a:t>dự</a:t>
            </a:r>
            <a:r>
              <a:rPr lang="en-US" altLang="en-US" sz="2400" dirty="0" smtClean="0"/>
              <a:t> </a:t>
            </a:r>
            <a:r>
              <a:rPr lang="en-US" altLang="en-US" sz="2400" dirty="0" err="1" smtClean="0"/>
              <a:t>án</a:t>
            </a:r>
            <a:r>
              <a:rPr lang="en-US" altLang="en-US" sz="2400" dirty="0" smtClean="0"/>
              <a:t>’</a:t>
            </a:r>
            <a:endParaRPr lang="en-US" altLang="en-US" sz="2400" dirty="0"/>
          </a:p>
        </p:txBody>
      </p:sp>
      <p:sp>
        <p:nvSpPr>
          <p:cNvPr id="4" name="Title 1"/>
          <p:cNvSpPr txBox="1">
            <a:spLocks noGrp="1"/>
          </p:cNvSpPr>
          <p:nvPr>
            <p:ph type="title"/>
          </p:nvPr>
        </p:nvSpPr>
        <p:spPr>
          <a:xfrm>
            <a:off x="457200" y="274638"/>
            <a:ext cx="8229600" cy="8683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a:t>
            </a:r>
            <a:r>
              <a:rPr lang="en-US" b="1" dirty="0" err="1" smtClean="0">
                <a:solidFill>
                  <a:schemeClr val="accent2">
                    <a:lumMod val="75000"/>
                  </a:schemeClr>
                </a:solidFill>
              </a:rPr>
              <a:t>tập</a:t>
            </a:r>
            <a:r>
              <a:rPr lang="en-US" b="1" dirty="0" smtClean="0">
                <a:solidFill>
                  <a:schemeClr val="accent2">
                    <a:lumMod val="75000"/>
                  </a:schemeClr>
                </a:solidFill>
              </a:rPr>
              <a:t> </a:t>
            </a:r>
            <a:r>
              <a:rPr lang="en-US" b="1" dirty="0" err="1" smtClean="0">
                <a:solidFill>
                  <a:schemeClr val="accent2">
                    <a:lumMod val="75000"/>
                  </a:schemeClr>
                </a:solidFill>
              </a:rPr>
              <a:t>bài</a:t>
            </a:r>
            <a:r>
              <a:rPr lang="en-US" b="1" dirty="0" smtClean="0">
                <a:solidFill>
                  <a:schemeClr val="accent2">
                    <a:lumMod val="75000"/>
                  </a:schemeClr>
                </a:solidFill>
              </a:rPr>
              <a:t> 3</a:t>
            </a:r>
          </a:p>
        </p:txBody>
      </p:sp>
    </p:spTree>
    <p:extLst>
      <p:ext uri="{BB962C8B-B14F-4D97-AF65-F5344CB8AC3E}">
        <p14:creationId xmlns:p14="http://schemas.microsoft.com/office/powerpoint/2010/main" val="2091563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bwMode="auto">
          <a:xfrm>
            <a:off x="609600" y="1066800"/>
            <a:ext cx="8229600" cy="4830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en-US" sz="2400" b="1" smtClean="0"/>
              <a:t>SELECT</a:t>
            </a:r>
          </a:p>
          <a:p>
            <a:pPr lvl="1">
              <a:lnSpc>
                <a:spcPct val="90000"/>
              </a:lnSpc>
            </a:pPr>
            <a:r>
              <a:rPr lang="en-US" altLang="en-US" sz="2400" smtClean="0"/>
              <a:t>Tương đương phép chiếu của ĐSQH</a:t>
            </a:r>
          </a:p>
          <a:p>
            <a:pPr lvl="1">
              <a:lnSpc>
                <a:spcPct val="90000"/>
              </a:lnSpc>
            </a:pPr>
            <a:r>
              <a:rPr lang="en-US" altLang="en-US" sz="2400" smtClean="0"/>
              <a:t>Liệt kê các thuộc tính cần hiển thị trong kết quả</a:t>
            </a:r>
          </a:p>
          <a:p>
            <a:pPr>
              <a:lnSpc>
                <a:spcPct val="90000"/>
              </a:lnSpc>
            </a:pPr>
            <a:r>
              <a:rPr lang="en-US" altLang="en-US" sz="2400" b="1" smtClean="0"/>
              <a:t>WHERE</a:t>
            </a:r>
          </a:p>
          <a:p>
            <a:pPr lvl="1">
              <a:lnSpc>
                <a:spcPct val="90000"/>
              </a:lnSpc>
            </a:pPr>
            <a:r>
              <a:rPr lang="en-US" altLang="en-US" sz="2400" smtClean="0"/>
              <a:t>Tương ứng với điều kiện chọn trong ĐSQH</a:t>
            </a:r>
          </a:p>
          <a:p>
            <a:pPr lvl="1">
              <a:lnSpc>
                <a:spcPct val="90000"/>
              </a:lnSpc>
            </a:pPr>
            <a:r>
              <a:rPr lang="en-US" altLang="en-US" sz="2400" smtClean="0"/>
              <a:t>Điều kiện liên quan tới thuộc tính, sử dụng các phép nối luận lý </a:t>
            </a:r>
            <a:r>
              <a:rPr lang="en-US" altLang="en-US" sz="2400" smtClean="0">
                <a:solidFill>
                  <a:schemeClr val="accent2"/>
                </a:solidFill>
              </a:rPr>
              <a:t>AND, OR, NOT</a:t>
            </a:r>
            <a:r>
              <a:rPr lang="en-US" altLang="en-US" sz="2400" smtClean="0"/>
              <a:t>, các phép toán so sánh, </a:t>
            </a:r>
            <a:r>
              <a:rPr lang="en-US" altLang="en-US" sz="2400" smtClean="0">
                <a:solidFill>
                  <a:schemeClr val="accent2"/>
                </a:solidFill>
              </a:rPr>
              <a:t>BETWEEN</a:t>
            </a:r>
          </a:p>
          <a:p>
            <a:pPr>
              <a:lnSpc>
                <a:spcPct val="90000"/>
              </a:lnSpc>
            </a:pPr>
            <a:r>
              <a:rPr lang="en-US" altLang="en-US" sz="2400" b="1" smtClean="0"/>
              <a:t>FROM</a:t>
            </a:r>
          </a:p>
          <a:p>
            <a:pPr lvl="1">
              <a:lnSpc>
                <a:spcPct val="90000"/>
              </a:lnSpc>
            </a:pPr>
            <a:r>
              <a:rPr lang="en-US" altLang="en-US" sz="2400" smtClean="0"/>
              <a:t>Liệt kê các quan hệ cần thiết, các phép kết</a:t>
            </a:r>
          </a:p>
          <a:p>
            <a:endParaRPr lang="en-US" altLang="en-US" sz="2400" smtClean="0"/>
          </a:p>
        </p:txBody>
      </p:sp>
      <p:sp>
        <p:nvSpPr>
          <p:cNvPr id="4" name="Title 1"/>
          <p:cNvSpPr txBox="1">
            <a:spLocks noGrp="1"/>
          </p:cNvSpPr>
          <p:nvPr>
            <p:ph type="title"/>
          </p:nvPr>
        </p:nvSpPr>
        <p:spPr>
          <a:xfrm>
            <a:off x="457200" y="274638"/>
            <a:ext cx="8229600" cy="8683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3(</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2500761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534400" cy="5562600"/>
          </a:xfrm>
        </p:spPr>
        <p:txBody>
          <a:bodyPr/>
          <a:lstStyle/>
          <a:p>
            <a:pPr marL="342900" lvl="2" indent="-342900">
              <a:defRPr/>
            </a:pPr>
            <a:r>
              <a:rPr lang="en-US" b="1" dirty="0" smtClean="0"/>
              <a:t>GROUP BY </a:t>
            </a:r>
            <a:r>
              <a:rPr lang="en-US" b="1" dirty="0" err="1" smtClean="0"/>
              <a:t>và</a:t>
            </a:r>
            <a:r>
              <a:rPr lang="en-US" b="1" dirty="0" smtClean="0"/>
              <a:t> HAVING </a:t>
            </a:r>
          </a:p>
          <a:p>
            <a:pPr marL="0" indent="0">
              <a:buFontTx/>
              <a:buNone/>
              <a:defRPr/>
            </a:pPr>
            <a:r>
              <a:rPr lang="en-US" sz="2400" dirty="0" smtClean="0"/>
              <a:t>  </a:t>
            </a:r>
            <a:r>
              <a:rPr lang="en-US" sz="2400" dirty="0" err="1" smtClean="0"/>
              <a:t>Dùng</a:t>
            </a:r>
            <a:r>
              <a:rPr lang="en-US" sz="2400" dirty="0" smtClean="0"/>
              <a:t> </a:t>
            </a:r>
            <a:r>
              <a:rPr lang="en-US" sz="2400" dirty="0" err="1"/>
              <a:t>tổng</a:t>
            </a:r>
            <a:r>
              <a:rPr lang="en-US" sz="2400" dirty="0"/>
              <a:t> </a:t>
            </a:r>
            <a:r>
              <a:rPr lang="en-US" sz="2400" dirty="0" err="1"/>
              <a:t>hợp</a:t>
            </a:r>
            <a:r>
              <a:rPr lang="en-US" sz="2400" dirty="0"/>
              <a:t>, </a:t>
            </a:r>
            <a:r>
              <a:rPr lang="en-US" sz="2400" dirty="0" err="1"/>
              <a:t>thống</a:t>
            </a:r>
            <a:r>
              <a:rPr lang="en-US" sz="2400" dirty="0"/>
              <a:t> </a:t>
            </a:r>
            <a:r>
              <a:rPr lang="en-US" sz="2400" dirty="0" err="1"/>
              <a:t>kê</a:t>
            </a:r>
            <a:r>
              <a:rPr lang="en-US" sz="2400" dirty="0"/>
              <a:t> </a:t>
            </a:r>
            <a:r>
              <a:rPr lang="en-US" sz="2400" dirty="0" err="1"/>
              <a:t>dữ</a:t>
            </a:r>
            <a:r>
              <a:rPr lang="en-US" sz="2400" dirty="0"/>
              <a:t> </a:t>
            </a:r>
            <a:r>
              <a:rPr lang="en-US" sz="2400" dirty="0" err="1"/>
              <a:t>liệu</a:t>
            </a:r>
            <a:r>
              <a:rPr lang="en-US" sz="2400" dirty="0"/>
              <a:t> </a:t>
            </a:r>
            <a:r>
              <a:rPr lang="en-US" sz="2400" dirty="0" err="1"/>
              <a:t>theo</a:t>
            </a:r>
            <a:r>
              <a:rPr lang="en-US" sz="2400" dirty="0"/>
              <a:t> </a:t>
            </a:r>
            <a:r>
              <a:rPr lang="en-US" sz="2400" dirty="0" err="1"/>
              <a:t>từng</a:t>
            </a:r>
            <a:r>
              <a:rPr lang="en-US" sz="2400" dirty="0"/>
              <a:t> </a:t>
            </a:r>
            <a:r>
              <a:rPr lang="en-US" sz="2400" dirty="0" err="1"/>
              <a:t>nhóm</a:t>
            </a:r>
            <a:r>
              <a:rPr lang="en-US" sz="2400" dirty="0"/>
              <a:t> </a:t>
            </a:r>
            <a:r>
              <a:rPr lang="en-US" sz="2400" dirty="0" err="1"/>
              <a:t>dựa</a:t>
            </a:r>
            <a:r>
              <a:rPr lang="en-US" sz="2400" dirty="0"/>
              <a:t> </a:t>
            </a:r>
            <a:r>
              <a:rPr lang="en-US" sz="2400" dirty="0" err="1"/>
              <a:t>trên</a:t>
            </a:r>
            <a:r>
              <a:rPr lang="en-US" sz="2400" dirty="0"/>
              <a:t> </a:t>
            </a:r>
            <a:r>
              <a:rPr lang="en-US" sz="2400" dirty="0" err="1"/>
              <a:t>giá</a:t>
            </a:r>
            <a:r>
              <a:rPr lang="en-US" sz="2400" dirty="0"/>
              <a:t> </a:t>
            </a:r>
            <a:r>
              <a:rPr lang="en-US" sz="2400" dirty="0" err="1"/>
              <a:t>trị</a:t>
            </a:r>
            <a:r>
              <a:rPr lang="en-US" sz="2400" dirty="0"/>
              <a:t> </a:t>
            </a:r>
            <a:r>
              <a:rPr lang="en-US" sz="2400" dirty="0" err="1"/>
              <a:t>của</a:t>
            </a:r>
            <a:r>
              <a:rPr lang="en-US" sz="2400" dirty="0"/>
              <a:t> </a:t>
            </a:r>
            <a:r>
              <a:rPr lang="en-US" sz="2400" dirty="0" err="1"/>
              <a:t>các</a:t>
            </a:r>
            <a:r>
              <a:rPr lang="en-US" sz="2400" dirty="0"/>
              <a:t> </a:t>
            </a:r>
            <a:r>
              <a:rPr lang="en-US" sz="2400" dirty="0" err="1"/>
              <a:t>thuộc</a:t>
            </a:r>
            <a:r>
              <a:rPr lang="en-US" sz="2400" dirty="0"/>
              <a:t> </a:t>
            </a:r>
            <a:r>
              <a:rPr lang="en-US" sz="2400" dirty="0" err="1"/>
              <a:t>tính</a:t>
            </a:r>
            <a:r>
              <a:rPr lang="en-US" sz="2400" dirty="0"/>
              <a:t> </a:t>
            </a:r>
            <a:r>
              <a:rPr lang="en-US" sz="2400" dirty="0" err="1"/>
              <a:t>trong</a:t>
            </a:r>
            <a:r>
              <a:rPr lang="en-US" sz="2400" dirty="0"/>
              <a:t>. </a:t>
            </a:r>
            <a:r>
              <a:rPr lang="en-US" sz="2400" dirty="0" err="1"/>
              <a:t>Trong</a:t>
            </a:r>
            <a:r>
              <a:rPr lang="en-US" sz="2400" dirty="0"/>
              <a:t> </a:t>
            </a:r>
            <a:r>
              <a:rPr lang="en-US" sz="2400" dirty="0" err="1"/>
              <a:t>đó</a:t>
            </a:r>
            <a:r>
              <a:rPr lang="en-US" sz="2400" dirty="0"/>
              <a:t>, </a:t>
            </a:r>
            <a:r>
              <a:rPr lang="en-US" sz="2400" dirty="0" err="1"/>
              <a:t>phát</a:t>
            </a:r>
            <a:r>
              <a:rPr lang="en-US" sz="2400" dirty="0"/>
              <a:t> </a:t>
            </a:r>
            <a:r>
              <a:rPr lang="en-US" sz="2400" dirty="0" err="1"/>
              <a:t>biểu</a:t>
            </a:r>
            <a:r>
              <a:rPr lang="en-US" sz="2400" dirty="0"/>
              <a:t> Having </a:t>
            </a:r>
            <a:r>
              <a:rPr lang="en-US" sz="2400" dirty="0" err="1"/>
              <a:t>dùng</a:t>
            </a:r>
            <a:r>
              <a:rPr lang="en-US" sz="2400" dirty="0"/>
              <a:t> </a:t>
            </a:r>
            <a:r>
              <a:rPr lang="en-US" sz="2400" dirty="0" err="1"/>
              <a:t>chọn</a:t>
            </a:r>
            <a:r>
              <a:rPr lang="en-US" sz="2400" dirty="0"/>
              <a:t> </a:t>
            </a:r>
            <a:r>
              <a:rPr lang="en-US" sz="2400" dirty="0" err="1"/>
              <a:t>ra</a:t>
            </a:r>
            <a:r>
              <a:rPr lang="en-US" sz="2400" dirty="0"/>
              <a:t> </a:t>
            </a:r>
            <a:r>
              <a:rPr lang="en-US" sz="2400" dirty="0" err="1"/>
              <a:t>những</a:t>
            </a:r>
            <a:r>
              <a:rPr lang="en-US" sz="2400" dirty="0"/>
              <a:t> </a:t>
            </a:r>
            <a:r>
              <a:rPr lang="en-US" sz="2400" dirty="0" err="1"/>
              <a:t>nhóm</a:t>
            </a:r>
            <a:r>
              <a:rPr lang="en-US" sz="2400" dirty="0"/>
              <a:t> </a:t>
            </a:r>
            <a:r>
              <a:rPr lang="en-US" sz="2400" dirty="0" err="1"/>
              <a:t>theo</a:t>
            </a:r>
            <a:r>
              <a:rPr lang="en-US" sz="2400" dirty="0"/>
              <a:t> </a:t>
            </a:r>
            <a:r>
              <a:rPr lang="en-US" sz="2400" dirty="0" err="1"/>
              <a:t>điều</a:t>
            </a:r>
            <a:r>
              <a:rPr lang="en-US" sz="2400" dirty="0"/>
              <a:t> </a:t>
            </a:r>
            <a:r>
              <a:rPr lang="en-US" sz="2400" dirty="0" err="1"/>
              <a:t>kiện</a:t>
            </a:r>
            <a:r>
              <a:rPr lang="en-US" sz="2400" dirty="0"/>
              <a:t>.</a:t>
            </a:r>
          </a:p>
          <a:p>
            <a:pPr>
              <a:defRPr/>
            </a:pPr>
            <a:r>
              <a:rPr lang="en-US" sz="2400" b="1" dirty="0" err="1"/>
              <a:t>Các</a:t>
            </a:r>
            <a:r>
              <a:rPr lang="en-US" sz="2400" b="1" dirty="0"/>
              <a:t> </a:t>
            </a:r>
            <a:r>
              <a:rPr lang="en-US" sz="2400" b="1" dirty="0" err="1"/>
              <a:t>hàm</a:t>
            </a:r>
            <a:r>
              <a:rPr lang="en-US" sz="2400" b="1" dirty="0"/>
              <a:t> </a:t>
            </a:r>
            <a:r>
              <a:rPr lang="en-US" sz="2400" b="1" dirty="0" err="1"/>
              <a:t>tổng</a:t>
            </a:r>
            <a:r>
              <a:rPr lang="en-US" sz="2400" b="1" dirty="0"/>
              <a:t> </a:t>
            </a:r>
            <a:r>
              <a:rPr lang="en-US" sz="2400" b="1" dirty="0" err="1"/>
              <a:t>hợp</a:t>
            </a:r>
            <a:r>
              <a:rPr lang="en-US" sz="2400" b="1" dirty="0"/>
              <a:t> </a:t>
            </a:r>
            <a:r>
              <a:rPr lang="en-US" sz="2400" b="1" dirty="0" err="1"/>
              <a:t>theo</a:t>
            </a:r>
            <a:r>
              <a:rPr lang="en-US" sz="2400" b="1" dirty="0"/>
              <a:t> </a:t>
            </a:r>
            <a:r>
              <a:rPr lang="en-US" sz="2400" b="1" dirty="0" err="1"/>
              <a:t>nhóm</a:t>
            </a:r>
            <a:r>
              <a:rPr lang="en-US" sz="2400" b="1" dirty="0"/>
              <a:t>:</a:t>
            </a:r>
            <a:endParaRPr lang="en-US" sz="2400" dirty="0"/>
          </a:p>
          <a:p>
            <a:pPr marL="0" indent="0">
              <a:buFontTx/>
              <a:buNone/>
              <a:defRPr/>
            </a:pPr>
            <a:r>
              <a:rPr lang="en-US" sz="2400" b="1" dirty="0" smtClean="0"/>
              <a:t>- Sum(</a:t>
            </a:r>
            <a:r>
              <a:rPr lang="en-US" sz="2400" b="1" dirty="0" err="1" smtClean="0"/>
              <a:t>Biểu</a:t>
            </a:r>
            <a:r>
              <a:rPr lang="en-US" sz="2400" b="1" dirty="0" smtClean="0"/>
              <a:t> </a:t>
            </a:r>
            <a:r>
              <a:rPr lang="en-US" sz="2400" b="1" dirty="0" err="1"/>
              <a:t>thức</a:t>
            </a:r>
            <a:r>
              <a:rPr lang="en-US" sz="2400" b="1" dirty="0"/>
              <a:t>)</a:t>
            </a:r>
            <a:r>
              <a:rPr lang="en-US" sz="2400" dirty="0"/>
              <a:t>:</a:t>
            </a:r>
            <a:r>
              <a:rPr lang="en-US" sz="2400" dirty="0" err="1"/>
              <a:t>Tính</a:t>
            </a:r>
            <a:r>
              <a:rPr lang="en-US" sz="2400" dirty="0"/>
              <a:t> </a:t>
            </a:r>
            <a:r>
              <a:rPr lang="en-US" sz="2400" dirty="0" err="1"/>
              <a:t>tổng</a:t>
            </a:r>
            <a:r>
              <a:rPr lang="en-US" sz="2400" dirty="0"/>
              <a:t> </a:t>
            </a:r>
            <a:r>
              <a:rPr lang="en-US" sz="2400" dirty="0" err="1"/>
              <a:t>giá</a:t>
            </a:r>
            <a:r>
              <a:rPr lang="en-US" sz="2400" dirty="0"/>
              <a:t> </a:t>
            </a:r>
            <a:r>
              <a:rPr lang="en-US" sz="2400" dirty="0" err="1"/>
              <a:t>trị</a:t>
            </a:r>
            <a:r>
              <a:rPr lang="en-US" sz="2400" dirty="0"/>
              <a:t> </a:t>
            </a:r>
            <a:r>
              <a:rPr lang="en-US" sz="2400" dirty="0" err="1"/>
              <a:t>các</a:t>
            </a:r>
            <a:r>
              <a:rPr lang="en-US" sz="2400" dirty="0"/>
              <a:t> </a:t>
            </a:r>
            <a:r>
              <a:rPr lang="en-US" sz="2400" dirty="0" err="1"/>
              <a:t>biểu</a:t>
            </a:r>
            <a:r>
              <a:rPr lang="en-US" sz="2400" dirty="0"/>
              <a:t> </a:t>
            </a:r>
            <a:r>
              <a:rPr lang="en-US" sz="2400" dirty="0" err="1"/>
              <a:t>thức</a:t>
            </a:r>
            <a:r>
              <a:rPr lang="en-US" sz="2400" dirty="0"/>
              <a:t> </a:t>
            </a:r>
            <a:r>
              <a:rPr lang="en-US" sz="2400" dirty="0" err="1"/>
              <a:t>số</a:t>
            </a:r>
            <a:r>
              <a:rPr lang="en-US" sz="2400" dirty="0"/>
              <a:t> </a:t>
            </a:r>
            <a:r>
              <a:rPr lang="en-US" sz="2400" dirty="0" err="1"/>
              <a:t>trên</a:t>
            </a:r>
            <a:r>
              <a:rPr lang="en-US" sz="2400" dirty="0"/>
              <a:t> </a:t>
            </a:r>
            <a:r>
              <a:rPr lang="en-US" sz="2400" dirty="0" err="1"/>
              <a:t>các</a:t>
            </a:r>
            <a:r>
              <a:rPr lang="en-US" sz="2400" dirty="0"/>
              <a:t> </a:t>
            </a:r>
            <a:r>
              <a:rPr lang="en-US" sz="2400" dirty="0" err="1"/>
              <a:t>bộ</a:t>
            </a:r>
            <a:r>
              <a:rPr lang="en-US" sz="2400" dirty="0"/>
              <a:t> </a:t>
            </a:r>
            <a:r>
              <a:rPr lang="en-US" sz="2400" dirty="0" err="1"/>
              <a:t>thuộc</a:t>
            </a:r>
            <a:r>
              <a:rPr lang="en-US" sz="2400" dirty="0"/>
              <a:t> </a:t>
            </a:r>
            <a:r>
              <a:rPr lang="en-US" sz="2400" dirty="0" err="1"/>
              <a:t>nhóm</a:t>
            </a:r>
            <a:endParaRPr lang="en-US" sz="2400" dirty="0"/>
          </a:p>
          <a:p>
            <a:pPr marL="0" indent="0">
              <a:buFontTx/>
              <a:buNone/>
              <a:defRPr/>
            </a:pPr>
            <a:r>
              <a:rPr lang="en-US" sz="2400" b="1" dirty="0" smtClean="0"/>
              <a:t>- Max(</a:t>
            </a:r>
            <a:r>
              <a:rPr lang="en-US" sz="2400" b="1" dirty="0" err="1" smtClean="0"/>
              <a:t>Biểu</a:t>
            </a:r>
            <a:r>
              <a:rPr lang="en-US" sz="2400" b="1" dirty="0" smtClean="0"/>
              <a:t> </a:t>
            </a:r>
            <a:r>
              <a:rPr lang="en-US" sz="2400" b="1" dirty="0" err="1"/>
              <a:t>thức</a:t>
            </a:r>
            <a:r>
              <a:rPr lang="en-US" sz="2400" dirty="0"/>
              <a:t>): </a:t>
            </a:r>
            <a:r>
              <a:rPr lang="en-US" sz="2400" dirty="0" err="1"/>
              <a:t>Chọn</a:t>
            </a:r>
            <a:r>
              <a:rPr lang="en-US" sz="2400" dirty="0"/>
              <a:t> </a:t>
            </a:r>
            <a:r>
              <a:rPr lang="en-US" sz="2400" dirty="0" err="1"/>
              <a:t>ra</a:t>
            </a:r>
            <a:r>
              <a:rPr lang="en-US" sz="2400" dirty="0"/>
              <a:t> </a:t>
            </a:r>
            <a:r>
              <a:rPr lang="en-US" sz="2400" dirty="0" err="1"/>
              <a:t>giá</a:t>
            </a:r>
            <a:r>
              <a:rPr lang="en-US" sz="2400" dirty="0"/>
              <a:t> </a:t>
            </a:r>
            <a:r>
              <a:rPr lang="en-US" sz="2400" dirty="0" err="1"/>
              <a:t>trị</a:t>
            </a:r>
            <a:r>
              <a:rPr lang="en-US" sz="2400" dirty="0"/>
              <a:t> </a:t>
            </a:r>
            <a:r>
              <a:rPr lang="en-US" sz="2400" dirty="0" err="1"/>
              <a:t>lớn</a:t>
            </a:r>
            <a:r>
              <a:rPr lang="en-US" sz="2400" dirty="0"/>
              <a:t> </a:t>
            </a:r>
            <a:r>
              <a:rPr lang="en-US" sz="2400" dirty="0" err="1"/>
              <a:t>nhất</a:t>
            </a:r>
            <a:r>
              <a:rPr lang="en-US" sz="2400" dirty="0"/>
              <a:t> </a:t>
            </a:r>
            <a:r>
              <a:rPr lang="en-US" sz="2400" dirty="0" err="1"/>
              <a:t>trên</a:t>
            </a:r>
            <a:r>
              <a:rPr lang="en-US" sz="2400" dirty="0"/>
              <a:t> </a:t>
            </a:r>
            <a:r>
              <a:rPr lang="en-US" sz="2400" dirty="0" err="1"/>
              <a:t>các</a:t>
            </a:r>
            <a:r>
              <a:rPr lang="en-US" sz="2400" dirty="0"/>
              <a:t> </a:t>
            </a:r>
            <a:r>
              <a:rPr lang="en-US" sz="2400" dirty="0" err="1"/>
              <a:t>bộ</a:t>
            </a:r>
            <a:r>
              <a:rPr lang="en-US" sz="2400" dirty="0"/>
              <a:t> </a:t>
            </a:r>
            <a:r>
              <a:rPr lang="en-US" sz="2400" dirty="0" err="1"/>
              <a:t>thuộc</a:t>
            </a:r>
            <a:r>
              <a:rPr lang="en-US" sz="2400" dirty="0"/>
              <a:t> </a:t>
            </a:r>
            <a:r>
              <a:rPr lang="en-US" sz="2400" dirty="0" err="1"/>
              <a:t>nhóm</a:t>
            </a:r>
            <a:endParaRPr lang="en-US" sz="2400" dirty="0"/>
          </a:p>
          <a:p>
            <a:pPr marL="0" indent="0">
              <a:buFontTx/>
              <a:buNone/>
              <a:defRPr/>
            </a:pPr>
            <a:r>
              <a:rPr lang="en-US" sz="2400" b="1" dirty="0" smtClean="0"/>
              <a:t>- Min(</a:t>
            </a:r>
            <a:r>
              <a:rPr lang="en-US" sz="2400" b="1" dirty="0" err="1" smtClean="0"/>
              <a:t>Biểu</a:t>
            </a:r>
            <a:r>
              <a:rPr lang="en-US" sz="2400" b="1" dirty="0" smtClean="0"/>
              <a:t> </a:t>
            </a:r>
            <a:r>
              <a:rPr lang="en-US" sz="2400" b="1" dirty="0" err="1"/>
              <a:t>thức</a:t>
            </a:r>
            <a:r>
              <a:rPr lang="en-US" sz="2400" b="1" dirty="0"/>
              <a:t>)</a:t>
            </a:r>
            <a:r>
              <a:rPr lang="en-US" sz="2400" dirty="0"/>
              <a:t>: </a:t>
            </a:r>
            <a:r>
              <a:rPr lang="en-US" sz="2400" dirty="0" err="1"/>
              <a:t>Chọn</a:t>
            </a:r>
            <a:r>
              <a:rPr lang="en-US" sz="2400" dirty="0"/>
              <a:t> </a:t>
            </a:r>
            <a:r>
              <a:rPr lang="en-US" sz="2400" dirty="0" err="1"/>
              <a:t>ra</a:t>
            </a:r>
            <a:r>
              <a:rPr lang="en-US" sz="2400" dirty="0"/>
              <a:t> </a:t>
            </a:r>
            <a:r>
              <a:rPr lang="en-US" sz="2400" dirty="0" err="1"/>
              <a:t>giá</a:t>
            </a:r>
            <a:r>
              <a:rPr lang="en-US" sz="2400" dirty="0"/>
              <a:t> </a:t>
            </a:r>
            <a:r>
              <a:rPr lang="en-US" sz="2400" dirty="0" err="1"/>
              <a:t>trị</a:t>
            </a:r>
            <a:r>
              <a:rPr lang="en-US" sz="2400" dirty="0"/>
              <a:t> </a:t>
            </a:r>
            <a:r>
              <a:rPr lang="en-US" sz="2400" dirty="0" err="1"/>
              <a:t>thấp</a:t>
            </a:r>
            <a:r>
              <a:rPr lang="en-US" sz="2400" dirty="0"/>
              <a:t> </a:t>
            </a:r>
            <a:r>
              <a:rPr lang="en-US" sz="2400" dirty="0" err="1"/>
              <a:t>nhất</a:t>
            </a:r>
            <a:r>
              <a:rPr lang="en-US" sz="2400" dirty="0"/>
              <a:t> </a:t>
            </a:r>
            <a:r>
              <a:rPr lang="en-US" sz="2400" dirty="0" err="1"/>
              <a:t>trên</a:t>
            </a:r>
            <a:r>
              <a:rPr lang="en-US" sz="2400" dirty="0"/>
              <a:t> </a:t>
            </a:r>
            <a:r>
              <a:rPr lang="en-US" sz="2400" dirty="0" err="1"/>
              <a:t>các</a:t>
            </a:r>
            <a:r>
              <a:rPr lang="en-US" sz="2400" dirty="0"/>
              <a:t> </a:t>
            </a:r>
            <a:r>
              <a:rPr lang="en-US" sz="2400" dirty="0" err="1"/>
              <a:t>bộ</a:t>
            </a:r>
            <a:r>
              <a:rPr lang="en-US" sz="2400" dirty="0"/>
              <a:t> </a:t>
            </a:r>
            <a:r>
              <a:rPr lang="en-US" sz="2400" dirty="0" err="1"/>
              <a:t>thuộc</a:t>
            </a:r>
            <a:r>
              <a:rPr lang="en-US" sz="2400" dirty="0"/>
              <a:t> </a:t>
            </a:r>
            <a:r>
              <a:rPr lang="en-US" sz="2400" dirty="0" err="1"/>
              <a:t>nhóm</a:t>
            </a:r>
            <a:endParaRPr lang="en-US" sz="2400" dirty="0"/>
          </a:p>
          <a:p>
            <a:pPr marL="0" indent="0">
              <a:buFontTx/>
              <a:buNone/>
              <a:defRPr/>
            </a:pPr>
            <a:r>
              <a:rPr lang="en-US" sz="2400" b="1" dirty="0" smtClean="0"/>
              <a:t>- </a:t>
            </a:r>
            <a:r>
              <a:rPr lang="en-US" sz="2400" b="1" dirty="0" err="1" smtClean="0"/>
              <a:t>Avg</a:t>
            </a:r>
            <a:r>
              <a:rPr lang="en-US" sz="2400" b="1" dirty="0" smtClean="0"/>
              <a:t>(</a:t>
            </a:r>
            <a:r>
              <a:rPr lang="en-US" sz="2400" b="1" dirty="0" err="1" smtClean="0"/>
              <a:t>Biểu</a:t>
            </a:r>
            <a:r>
              <a:rPr lang="en-US" sz="2400" b="1" dirty="0" smtClean="0"/>
              <a:t> </a:t>
            </a:r>
            <a:r>
              <a:rPr lang="en-US" sz="2400" b="1" dirty="0" err="1"/>
              <a:t>thức</a:t>
            </a:r>
            <a:r>
              <a:rPr lang="en-US" sz="2400" b="1" dirty="0"/>
              <a:t>)</a:t>
            </a:r>
            <a:r>
              <a:rPr lang="en-US" sz="2400" dirty="0"/>
              <a:t>: </a:t>
            </a:r>
            <a:r>
              <a:rPr lang="en-US" sz="2400" dirty="0" err="1"/>
              <a:t>Tính</a:t>
            </a:r>
            <a:r>
              <a:rPr lang="en-US" sz="2400" dirty="0"/>
              <a:t> </a:t>
            </a:r>
            <a:r>
              <a:rPr lang="en-US" sz="2400" dirty="0" err="1"/>
              <a:t>trung</a:t>
            </a:r>
            <a:r>
              <a:rPr lang="en-US" sz="2400" dirty="0"/>
              <a:t> </a:t>
            </a:r>
            <a:r>
              <a:rPr lang="en-US" sz="2400" dirty="0" err="1"/>
              <a:t>bình</a:t>
            </a:r>
            <a:r>
              <a:rPr lang="en-US" sz="2400" dirty="0"/>
              <a:t> </a:t>
            </a:r>
            <a:r>
              <a:rPr lang="en-US" sz="2400" dirty="0" err="1"/>
              <a:t>cộng</a:t>
            </a:r>
            <a:r>
              <a:rPr lang="en-US" sz="2400" dirty="0"/>
              <a:t> </a:t>
            </a:r>
            <a:r>
              <a:rPr lang="en-US" sz="2400" dirty="0" err="1"/>
              <a:t>giá</a:t>
            </a:r>
            <a:r>
              <a:rPr lang="en-US" sz="2400" dirty="0"/>
              <a:t> </a:t>
            </a:r>
            <a:r>
              <a:rPr lang="en-US" sz="2400" dirty="0" err="1"/>
              <a:t>trị</a:t>
            </a:r>
            <a:r>
              <a:rPr lang="en-US" sz="2400" dirty="0"/>
              <a:t> </a:t>
            </a:r>
            <a:r>
              <a:rPr lang="en-US" sz="2400" dirty="0" err="1"/>
              <a:t>biểu</a:t>
            </a:r>
            <a:r>
              <a:rPr lang="en-US" sz="2400" dirty="0"/>
              <a:t> </a:t>
            </a:r>
            <a:r>
              <a:rPr lang="en-US" sz="2400" dirty="0" err="1"/>
              <a:t>thức</a:t>
            </a:r>
            <a:r>
              <a:rPr lang="en-US" sz="2400" dirty="0"/>
              <a:t> </a:t>
            </a:r>
            <a:r>
              <a:rPr lang="en-US" sz="2400" dirty="0" err="1"/>
              <a:t>trên</a:t>
            </a:r>
            <a:r>
              <a:rPr lang="en-US" sz="2400" dirty="0"/>
              <a:t> </a:t>
            </a:r>
            <a:r>
              <a:rPr lang="en-US" sz="2400" dirty="0" err="1"/>
              <a:t>các</a:t>
            </a:r>
            <a:r>
              <a:rPr lang="en-US" sz="2400" dirty="0"/>
              <a:t> </a:t>
            </a:r>
            <a:r>
              <a:rPr lang="en-US" sz="2400" dirty="0" err="1"/>
              <a:t>bộ</a:t>
            </a:r>
            <a:r>
              <a:rPr lang="en-US" sz="2400" dirty="0"/>
              <a:t> </a:t>
            </a:r>
            <a:r>
              <a:rPr lang="en-US" sz="2400" dirty="0" err="1"/>
              <a:t>thuộc</a:t>
            </a:r>
            <a:r>
              <a:rPr lang="en-US" sz="2400" dirty="0"/>
              <a:t> </a:t>
            </a:r>
            <a:r>
              <a:rPr lang="en-US" sz="2400" dirty="0" err="1"/>
              <a:t>nhóm</a:t>
            </a:r>
            <a:endParaRPr lang="en-US" sz="2400" dirty="0"/>
          </a:p>
          <a:p>
            <a:pPr marL="0" indent="0">
              <a:buFontTx/>
              <a:buNone/>
              <a:defRPr/>
            </a:pPr>
            <a:r>
              <a:rPr lang="en-US" sz="2400" b="1" dirty="0" smtClean="0"/>
              <a:t>- Count</a:t>
            </a:r>
            <a:r>
              <a:rPr lang="en-US" sz="2400" b="1" dirty="0"/>
              <a:t>(* | </a:t>
            </a:r>
            <a:r>
              <a:rPr lang="en-US" sz="2400" b="1" dirty="0" err="1"/>
              <a:t>Biểu</a:t>
            </a:r>
            <a:r>
              <a:rPr lang="en-US" sz="2400" b="1" dirty="0"/>
              <a:t> </a:t>
            </a:r>
            <a:r>
              <a:rPr lang="en-US" sz="2400" b="1" dirty="0" err="1"/>
              <a:t>thức</a:t>
            </a:r>
            <a:r>
              <a:rPr lang="en-US" sz="2400" b="1" dirty="0"/>
              <a:t> | Distinct </a:t>
            </a:r>
            <a:r>
              <a:rPr lang="en-US" sz="2400" b="1" dirty="0" err="1"/>
              <a:t>Biểu</a:t>
            </a:r>
            <a:r>
              <a:rPr lang="en-US" sz="2400" b="1" dirty="0"/>
              <a:t> </a:t>
            </a:r>
            <a:r>
              <a:rPr lang="en-US" sz="2400" b="1" dirty="0" err="1"/>
              <a:t>thức</a:t>
            </a:r>
            <a:r>
              <a:rPr lang="en-US" sz="2400" b="1" dirty="0"/>
              <a:t>)</a:t>
            </a:r>
            <a:r>
              <a:rPr lang="en-US" sz="2400" dirty="0"/>
              <a:t>: </a:t>
            </a:r>
            <a:r>
              <a:rPr lang="en-US" sz="2400" dirty="0" err="1"/>
              <a:t>Đếm</a:t>
            </a:r>
            <a:r>
              <a:rPr lang="en-US" sz="2400" dirty="0"/>
              <a:t> </a:t>
            </a:r>
            <a:r>
              <a:rPr lang="en-US" sz="2400" dirty="0" err="1"/>
              <a:t>các</a:t>
            </a:r>
            <a:r>
              <a:rPr lang="en-US" sz="2400" dirty="0"/>
              <a:t> </a:t>
            </a:r>
            <a:r>
              <a:rPr lang="en-US" sz="2400" dirty="0" err="1"/>
              <a:t>bộ</a:t>
            </a:r>
            <a:r>
              <a:rPr lang="en-US" sz="2400" dirty="0"/>
              <a:t> </a:t>
            </a:r>
            <a:r>
              <a:rPr lang="en-US" sz="2400" dirty="0" err="1"/>
              <a:t>trong</a:t>
            </a:r>
            <a:r>
              <a:rPr lang="en-US" sz="2400" dirty="0"/>
              <a:t> </a:t>
            </a:r>
            <a:r>
              <a:rPr lang="en-US" sz="2400" dirty="0" err="1"/>
              <a:t>từng</a:t>
            </a:r>
            <a:r>
              <a:rPr lang="en-US" sz="2400" dirty="0"/>
              <a:t> </a:t>
            </a:r>
            <a:r>
              <a:rPr lang="en-US" sz="2400" dirty="0" err="1"/>
              <a:t>nhóm</a:t>
            </a:r>
            <a:r>
              <a:rPr lang="en-US" sz="2400" dirty="0"/>
              <a:t>.</a:t>
            </a:r>
          </a:p>
          <a:p>
            <a:pPr>
              <a:defRPr/>
            </a:pPr>
            <a:endParaRPr lang="en-US" sz="2400" dirty="0"/>
          </a:p>
        </p:txBody>
      </p:sp>
      <p:sp>
        <p:nvSpPr>
          <p:cNvPr id="4" name="Title 1"/>
          <p:cNvSpPr txBox="1">
            <a:spLocks noGrp="1"/>
          </p:cNvSpPr>
          <p:nvPr>
            <p:ph type="title"/>
          </p:nvPr>
        </p:nvSpPr>
        <p:spPr>
          <a:xfrm>
            <a:off x="457200" y="274638"/>
            <a:ext cx="8229600" cy="8683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3(</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3475828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bwMode="auto">
          <a:xfrm>
            <a:off x="609600" y="1066800"/>
            <a:ext cx="8229600" cy="4830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2" indent="-342900"/>
            <a:r>
              <a:rPr lang="en-US" altLang="en-US" b="1" smtClean="0"/>
              <a:t>ORDER BY </a:t>
            </a:r>
          </a:p>
          <a:p>
            <a:pPr marL="0" indent="0">
              <a:buFontTx/>
              <a:buNone/>
            </a:pPr>
            <a:r>
              <a:rPr lang="en-US" altLang="en-US" sz="2400" smtClean="0"/>
              <a:t>Sắp thứ tự các bộ theo thứ  tăng hay giảm của các giá trị trên các thuộc tính xuất hiện sau từ khóa order by, thứ tự ưu tiên từ trái sang phải.</a:t>
            </a:r>
          </a:p>
          <a:p>
            <a:pPr marL="0" indent="0">
              <a:buFontTx/>
              <a:buNone/>
            </a:pPr>
            <a:r>
              <a:rPr lang="en-US" altLang="en-US" sz="2400" smtClean="0"/>
              <a:t>  Ví dụ: Tính tiền bán từng mặt hàng trong CTDDH và sắp thứ tự giảm dần theo SoDDH, và thành tiền bán hàng.</a:t>
            </a:r>
          </a:p>
          <a:p>
            <a:pPr marL="0" indent="0">
              <a:buFontTx/>
              <a:buNone/>
            </a:pPr>
            <a:r>
              <a:rPr lang="en-US" altLang="en-US" sz="2400" smtClean="0"/>
              <a:t>    SELECT SoDDH, MSHH, SL, Dg, GiamGia, </a:t>
            </a:r>
            <a:br>
              <a:rPr lang="en-US" altLang="en-US" sz="2400" smtClean="0"/>
            </a:br>
            <a:r>
              <a:rPr lang="en-US" altLang="en-US" sz="2400" smtClean="0"/>
              <a:t>                    SL*DG*(1- GiamGia)*100 As ThanhTien </a:t>
            </a:r>
          </a:p>
          <a:p>
            <a:pPr marL="0" indent="0">
              <a:buFontTx/>
              <a:buNone/>
            </a:pPr>
            <a:r>
              <a:rPr lang="en-US" altLang="en-US" sz="2400" smtClean="0"/>
              <a:t>    FROM CTDDH </a:t>
            </a:r>
          </a:p>
          <a:p>
            <a:pPr marL="0" indent="0">
              <a:buFontTx/>
              <a:buNone/>
            </a:pPr>
            <a:r>
              <a:rPr lang="en-US" altLang="en-US" sz="2400" smtClean="0"/>
              <a:t>    Order By SoDDH, ThanhTien Desc;</a:t>
            </a:r>
          </a:p>
          <a:p>
            <a:pPr marL="0" indent="0">
              <a:buFontTx/>
              <a:buNone/>
            </a:pPr>
            <a:endParaRPr lang="en-US" altLang="en-US" sz="2400" smtClean="0"/>
          </a:p>
        </p:txBody>
      </p:sp>
      <p:sp>
        <p:nvSpPr>
          <p:cNvPr id="4" name="Title 1"/>
          <p:cNvSpPr txBox="1">
            <a:spLocks noGrp="1"/>
          </p:cNvSpPr>
          <p:nvPr>
            <p:ph type="title"/>
          </p:nvPr>
        </p:nvSpPr>
        <p:spPr>
          <a:xfrm>
            <a:off x="457200" y="274638"/>
            <a:ext cx="8229600" cy="8683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3(</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3159862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4830763"/>
          </a:xfrm>
        </p:spPr>
        <p:txBody>
          <a:bodyPr/>
          <a:lstStyle/>
          <a:p>
            <a:pPr marL="0" indent="0">
              <a:buFontTx/>
              <a:buNone/>
              <a:defRPr/>
            </a:pPr>
            <a:r>
              <a:rPr lang="en-US" sz="2400" dirty="0" err="1" smtClean="0"/>
              <a:t>Một</a:t>
            </a:r>
            <a:r>
              <a:rPr lang="en-US" sz="2400" dirty="0" smtClean="0"/>
              <a:t> </a:t>
            </a:r>
            <a:r>
              <a:rPr lang="en-US" sz="2400" dirty="0" err="1" smtClean="0"/>
              <a:t>số</a:t>
            </a:r>
            <a:r>
              <a:rPr lang="en-US" sz="2400" dirty="0" smtClean="0"/>
              <a:t> </a:t>
            </a:r>
            <a:r>
              <a:rPr lang="en-US" sz="2400" dirty="0" err="1" smtClean="0"/>
              <a:t>toán</a:t>
            </a:r>
            <a:r>
              <a:rPr lang="en-US" sz="2400" dirty="0" smtClean="0"/>
              <a:t> </a:t>
            </a:r>
            <a:r>
              <a:rPr lang="en-US" sz="2400" dirty="0" err="1" smtClean="0"/>
              <a:t>tử</a:t>
            </a:r>
            <a:r>
              <a:rPr lang="en-US" sz="2400" dirty="0" smtClean="0"/>
              <a:t> :</a:t>
            </a:r>
          </a:p>
          <a:p>
            <a:pPr>
              <a:spcBef>
                <a:spcPct val="15000"/>
              </a:spcBef>
              <a:buSzPct val="76000"/>
              <a:defRPr/>
            </a:pPr>
            <a:r>
              <a:rPr lang="en-US" altLang="en-US" sz="2400" dirty="0" err="1" smtClean="0"/>
              <a:t>Toán</a:t>
            </a:r>
            <a:r>
              <a:rPr lang="en-US" altLang="en-US" sz="2400" dirty="0" smtClean="0"/>
              <a:t> </a:t>
            </a:r>
            <a:r>
              <a:rPr lang="en-US" altLang="en-US" sz="2400" dirty="0" err="1" smtClean="0"/>
              <a:t>tử</a:t>
            </a:r>
            <a:r>
              <a:rPr lang="en-US" altLang="en-US" sz="2400" dirty="0" smtClean="0"/>
              <a:t> so </a:t>
            </a:r>
            <a:r>
              <a:rPr lang="en-US" altLang="en-US" sz="2400" dirty="0" err="1" smtClean="0"/>
              <a:t>sánh</a:t>
            </a:r>
            <a:r>
              <a:rPr lang="en-US" altLang="en-US" sz="2400" dirty="0" smtClean="0"/>
              <a:t>: </a:t>
            </a:r>
            <a:r>
              <a:rPr lang="en-US" altLang="en-US" sz="2400" dirty="0" smtClean="0">
                <a:solidFill>
                  <a:schemeClr val="accent2"/>
                </a:solidFill>
              </a:rPr>
              <a:t>=, &gt;,&lt;,&gt;=,&lt;=,&lt;&gt;</a:t>
            </a:r>
          </a:p>
          <a:p>
            <a:pPr>
              <a:spcBef>
                <a:spcPct val="15000"/>
              </a:spcBef>
              <a:defRPr/>
            </a:pPr>
            <a:r>
              <a:rPr lang="en-US" altLang="en-US" sz="2400" dirty="0" err="1" smtClean="0"/>
              <a:t>Toán</a:t>
            </a:r>
            <a:r>
              <a:rPr lang="en-US" altLang="en-US" sz="2400" dirty="0" smtClean="0"/>
              <a:t> </a:t>
            </a:r>
            <a:r>
              <a:rPr lang="en-US" altLang="en-US" sz="2400" dirty="0" err="1" smtClean="0"/>
              <a:t>tử</a:t>
            </a:r>
            <a:r>
              <a:rPr lang="en-US" altLang="en-US" sz="2400" dirty="0" smtClean="0"/>
              <a:t> logic:	</a:t>
            </a:r>
            <a:r>
              <a:rPr lang="en-US" altLang="en-US" sz="2400" dirty="0" smtClean="0">
                <a:solidFill>
                  <a:schemeClr val="accent2"/>
                </a:solidFill>
              </a:rPr>
              <a:t>AND,  OR,  NOT</a:t>
            </a:r>
          </a:p>
          <a:p>
            <a:pPr>
              <a:spcBef>
                <a:spcPct val="15000"/>
              </a:spcBef>
              <a:defRPr/>
            </a:pPr>
            <a:r>
              <a:rPr lang="en-US" altLang="en-US" sz="2400" dirty="0" err="1" smtClean="0"/>
              <a:t>Phép</a:t>
            </a:r>
            <a:r>
              <a:rPr lang="en-US" altLang="en-US" sz="2400" dirty="0" smtClean="0"/>
              <a:t> </a:t>
            </a:r>
            <a:r>
              <a:rPr lang="en-US" altLang="en-US" sz="2400" dirty="0" err="1" smtClean="0"/>
              <a:t>toán</a:t>
            </a:r>
            <a:r>
              <a:rPr lang="en-US" altLang="en-US" sz="2400" dirty="0" smtClean="0"/>
              <a:t>: </a:t>
            </a:r>
            <a:r>
              <a:rPr lang="en-US" altLang="en-US" sz="2400" dirty="0" smtClean="0">
                <a:solidFill>
                  <a:schemeClr val="accent2"/>
                </a:solidFill>
              </a:rPr>
              <a:t>+, -,*, /</a:t>
            </a:r>
          </a:p>
          <a:p>
            <a:pPr>
              <a:spcBef>
                <a:spcPct val="15000"/>
              </a:spcBef>
              <a:defRPr/>
            </a:pPr>
            <a:r>
              <a:rPr lang="en-US" altLang="en-US" sz="2400" dirty="0" smtClean="0">
                <a:solidFill>
                  <a:schemeClr val="accent2"/>
                </a:solidFill>
              </a:rPr>
              <a:t>BETWEEN …. AND</a:t>
            </a:r>
          </a:p>
          <a:p>
            <a:pPr>
              <a:spcBef>
                <a:spcPct val="15000"/>
              </a:spcBef>
              <a:defRPr/>
            </a:pPr>
            <a:r>
              <a:rPr lang="en-US" altLang="en-US" sz="2400" dirty="0" smtClean="0">
                <a:solidFill>
                  <a:schemeClr val="accent2"/>
                </a:solidFill>
              </a:rPr>
              <a:t>IS NULL, IS NOT NULL</a:t>
            </a:r>
          </a:p>
          <a:p>
            <a:pPr>
              <a:spcBef>
                <a:spcPct val="15000"/>
              </a:spcBef>
              <a:defRPr/>
            </a:pPr>
            <a:r>
              <a:rPr lang="en-US" altLang="en-US" sz="2400" dirty="0" smtClean="0">
                <a:solidFill>
                  <a:schemeClr val="accent2"/>
                </a:solidFill>
              </a:rPr>
              <a:t>LIKE (_ %)</a:t>
            </a:r>
          </a:p>
          <a:p>
            <a:pPr>
              <a:spcBef>
                <a:spcPct val="15000"/>
              </a:spcBef>
              <a:defRPr/>
            </a:pPr>
            <a:r>
              <a:rPr lang="en-US" altLang="en-US" sz="2400" dirty="0" smtClean="0">
                <a:solidFill>
                  <a:schemeClr val="accent2"/>
                </a:solidFill>
              </a:rPr>
              <a:t>IN, NOT IN  </a:t>
            </a:r>
          </a:p>
          <a:p>
            <a:pPr>
              <a:spcBef>
                <a:spcPct val="15000"/>
              </a:spcBef>
              <a:defRPr/>
            </a:pPr>
            <a:r>
              <a:rPr lang="en-US" altLang="en-US" sz="2400" dirty="0" smtClean="0">
                <a:solidFill>
                  <a:schemeClr val="accent2"/>
                </a:solidFill>
              </a:rPr>
              <a:t>EXISTS, NOT EXISTS</a:t>
            </a:r>
          </a:p>
          <a:p>
            <a:pPr>
              <a:spcBef>
                <a:spcPct val="15000"/>
              </a:spcBef>
              <a:defRPr/>
            </a:pPr>
            <a:r>
              <a:rPr lang="en-US" altLang="en-US" sz="2400" dirty="0" smtClean="0">
                <a:solidFill>
                  <a:schemeClr val="accent2"/>
                </a:solidFill>
              </a:rPr>
              <a:t>SOME, ALL</a:t>
            </a:r>
          </a:p>
          <a:p>
            <a:pPr marL="0" indent="0">
              <a:buFontTx/>
              <a:buNone/>
              <a:defRPr/>
            </a:pPr>
            <a:endParaRPr lang="en-US" sz="2400" dirty="0"/>
          </a:p>
        </p:txBody>
      </p:sp>
      <p:sp>
        <p:nvSpPr>
          <p:cNvPr id="4" name="Title 1"/>
          <p:cNvSpPr txBox="1">
            <a:spLocks noGrp="1"/>
          </p:cNvSpPr>
          <p:nvPr>
            <p:ph type="title"/>
          </p:nvPr>
        </p:nvSpPr>
        <p:spPr>
          <a:xfrm>
            <a:off x="457200" y="274638"/>
            <a:ext cx="8229600" cy="8683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3(</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1728915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bwMode="auto">
          <a:xfrm>
            <a:off x="609600" y="1066800"/>
            <a:ext cx="8229600" cy="4830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SzPct val="76000"/>
              <a:buFont typeface="Wingdings" pitchFamily="2" charset="2"/>
              <a:buNone/>
            </a:pPr>
            <a:r>
              <a:rPr lang="en-US" altLang="en-US" sz="2400" b="1" smtClean="0"/>
              <a:t>Toán tử </a:t>
            </a:r>
            <a:r>
              <a:rPr lang="en-US" altLang="en-US" sz="2400" b="1" smtClean="0">
                <a:solidFill>
                  <a:schemeClr val="accent2"/>
                </a:solidFill>
              </a:rPr>
              <a:t>LIKE</a:t>
            </a:r>
          </a:p>
          <a:p>
            <a:pPr lvl="1">
              <a:spcBef>
                <a:spcPct val="60000"/>
              </a:spcBef>
              <a:buSzPct val="70000"/>
            </a:pPr>
            <a:r>
              <a:rPr lang="en-US" altLang="en-US" sz="2400" smtClean="0"/>
              <a:t>So sánh chuỗi tương đối</a:t>
            </a:r>
          </a:p>
          <a:p>
            <a:pPr lvl="1">
              <a:spcBef>
                <a:spcPct val="60000"/>
              </a:spcBef>
              <a:buSzPct val="70000"/>
            </a:pPr>
            <a:r>
              <a:rPr lang="en-US" altLang="en-US" sz="2400" smtClean="0"/>
              <a:t>Cú pháp: s </a:t>
            </a:r>
            <a:r>
              <a:rPr lang="en-US" altLang="en-US" sz="2400" smtClean="0">
                <a:solidFill>
                  <a:schemeClr val="accent2"/>
                </a:solidFill>
              </a:rPr>
              <a:t>LIKE</a:t>
            </a:r>
            <a:r>
              <a:rPr lang="en-US" altLang="en-US" sz="2400" smtClean="0"/>
              <a:t> p, p có thể chứa </a:t>
            </a:r>
            <a:r>
              <a:rPr lang="en-US" altLang="en-US" sz="2400" smtClean="0">
                <a:solidFill>
                  <a:schemeClr val="accent2"/>
                </a:solidFill>
              </a:rPr>
              <a:t>% </a:t>
            </a:r>
            <a:r>
              <a:rPr lang="en-US" altLang="en-US" sz="2400" smtClean="0"/>
              <a:t>hoặc</a:t>
            </a:r>
            <a:r>
              <a:rPr lang="en-US" altLang="en-US" sz="2400" smtClean="0">
                <a:solidFill>
                  <a:schemeClr val="accent2"/>
                </a:solidFill>
              </a:rPr>
              <a:t> _</a:t>
            </a:r>
          </a:p>
          <a:p>
            <a:pPr lvl="1">
              <a:spcBef>
                <a:spcPct val="60000"/>
              </a:spcBef>
              <a:buSzPct val="70000"/>
            </a:pPr>
            <a:r>
              <a:rPr lang="en-US" altLang="en-US" sz="2400" smtClean="0">
                <a:solidFill>
                  <a:schemeClr val="accent2"/>
                </a:solidFill>
              </a:rPr>
              <a:t>%</a:t>
            </a:r>
            <a:r>
              <a:rPr lang="en-US" altLang="en-US" sz="2400" smtClean="0"/>
              <a:t>: thay thế một chuỗi ký tự bất kỳ</a:t>
            </a:r>
          </a:p>
          <a:p>
            <a:pPr lvl="1">
              <a:spcBef>
                <a:spcPct val="60000"/>
              </a:spcBef>
              <a:buSzPct val="70000"/>
            </a:pPr>
            <a:r>
              <a:rPr lang="en-US" altLang="en-US" sz="2400" smtClean="0">
                <a:solidFill>
                  <a:schemeClr val="accent2"/>
                </a:solidFill>
              </a:rPr>
              <a:t>_:</a:t>
            </a:r>
            <a:r>
              <a:rPr lang="en-US" altLang="en-US" sz="2400" smtClean="0"/>
              <a:t> thay thế một ký tự bất kỳ</a:t>
            </a:r>
          </a:p>
          <a:p>
            <a:pPr lvl="1">
              <a:spcBef>
                <a:spcPct val="60000"/>
              </a:spcBef>
              <a:buSzPct val="70000"/>
            </a:pPr>
            <a:r>
              <a:rPr lang="en-US" altLang="en-US" sz="2400" b="1" smtClean="0"/>
              <a:t>Ví dụ</a:t>
            </a:r>
            <a:r>
              <a:rPr lang="en-US" altLang="en-US" sz="2400" smtClean="0"/>
              <a:t>: </a:t>
            </a:r>
            <a:r>
              <a:rPr lang="en-US" altLang="en-US" sz="2400" smtClean="0">
                <a:solidFill>
                  <a:srgbClr val="FF0000"/>
                </a:solidFill>
              </a:rPr>
              <a:t>Select</a:t>
            </a:r>
            <a:r>
              <a:rPr lang="en-US" altLang="en-US" sz="2400" smtClean="0"/>
              <a:t> masp,tensp </a:t>
            </a:r>
            <a:r>
              <a:rPr lang="en-US" altLang="en-US" sz="2400" smtClean="0">
                <a:solidFill>
                  <a:srgbClr val="FF0000"/>
                </a:solidFill>
              </a:rPr>
              <a:t>from</a:t>
            </a:r>
            <a:r>
              <a:rPr lang="en-US" altLang="en-US" sz="2400" smtClean="0"/>
              <a:t> SANPHAM 		</a:t>
            </a:r>
            <a:r>
              <a:rPr lang="en-US" altLang="en-US" sz="2400" smtClean="0">
                <a:solidFill>
                  <a:srgbClr val="FF0000"/>
                </a:solidFill>
              </a:rPr>
              <a:t>where</a:t>
            </a:r>
            <a:r>
              <a:rPr lang="en-US" altLang="en-US" sz="2400" smtClean="0"/>
              <a:t> masp </a:t>
            </a:r>
            <a:r>
              <a:rPr lang="en-US" altLang="en-US" sz="2400" smtClean="0">
                <a:solidFill>
                  <a:schemeClr val="accent2"/>
                </a:solidFill>
              </a:rPr>
              <a:t>like</a:t>
            </a:r>
            <a:r>
              <a:rPr lang="en-US" altLang="en-US" sz="2400" smtClean="0"/>
              <a:t> 'B%01‘</a:t>
            </a:r>
          </a:p>
        </p:txBody>
      </p:sp>
      <p:sp>
        <p:nvSpPr>
          <p:cNvPr id="4" name="Title 1"/>
          <p:cNvSpPr txBox="1">
            <a:spLocks noGrp="1"/>
          </p:cNvSpPr>
          <p:nvPr>
            <p:ph type="title"/>
          </p:nvPr>
        </p:nvSpPr>
        <p:spPr>
          <a:xfrm>
            <a:off x="457200" y="274638"/>
            <a:ext cx="8229600" cy="8683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3(</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2216426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bwMode="auto">
          <a:xfrm>
            <a:off x="609600" y="1066800"/>
            <a:ext cx="8229600" cy="4830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en-US" sz="2400" b="1" smtClean="0">
                <a:solidFill>
                  <a:schemeClr val="accent2"/>
                </a:solidFill>
              </a:rPr>
              <a:t>IS NULL, IS NOT NULL</a:t>
            </a:r>
          </a:p>
          <a:p>
            <a:pPr lvl="1">
              <a:lnSpc>
                <a:spcPct val="90000"/>
              </a:lnSpc>
              <a:buFontTx/>
              <a:buNone/>
            </a:pPr>
            <a:r>
              <a:rPr lang="en-US" altLang="en-US" sz="2400" smtClean="0">
                <a:solidFill>
                  <a:srgbClr val="FF0000"/>
                </a:solidFill>
              </a:rPr>
              <a:t>Select  </a:t>
            </a:r>
            <a:r>
              <a:rPr lang="en-US" altLang="en-US" sz="2400" smtClean="0"/>
              <a:t>sohd  </a:t>
            </a:r>
            <a:r>
              <a:rPr lang="en-US" altLang="en-US" sz="2400" smtClean="0">
                <a:solidFill>
                  <a:srgbClr val="FF0000"/>
                </a:solidFill>
              </a:rPr>
              <a:t>from</a:t>
            </a:r>
            <a:r>
              <a:rPr lang="en-US" altLang="en-US" sz="2400" smtClean="0"/>
              <a:t>  HOADON </a:t>
            </a:r>
            <a:r>
              <a:rPr lang="en-US" altLang="en-US" sz="2400" smtClean="0">
                <a:solidFill>
                  <a:srgbClr val="FF0000"/>
                </a:solidFill>
              </a:rPr>
              <a:t>where </a:t>
            </a:r>
            <a:r>
              <a:rPr lang="en-US" altLang="en-US" sz="2400" smtClean="0"/>
              <a:t>makh </a:t>
            </a:r>
            <a:r>
              <a:rPr lang="en-US" altLang="en-US" sz="2400" smtClean="0">
                <a:solidFill>
                  <a:schemeClr val="accent2"/>
                </a:solidFill>
              </a:rPr>
              <a:t>is Null</a:t>
            </a:r>
          </a:p>
          <a:p>
            <a:pPr lvl="1">
              <a:lnSpc>
                <a:spcPct val="90000"/>
              </a:lnSpc>
              <a:buFontTx/>
              <a:buNone/>
            </a:pPr>
            <a:r>
              <a:rPr lang="en-US" altLang="en-US" sz="2400" smtClean="0">
                <a:solidFill>
                  <a:srgbClr val="FF0000"/>
                </a:solidFill>
              </a:rPr>
              <a:t>Select</a:t>
            </a:r>
            <a:r>
              <a:rPr lang="en-US" altLang="en-US" sz="2400" smtClean="0"/>
              <a:t> * </a:t>
            </a:r>
            <a:r>
              <a:rPr lang="en-US" altLang="en-US" sz="2400" smtClean="0">
                <a:solidFill>
                  <a:srgbClr val="FF0000"/>
                </a:solidFill>
              </a:rPr>
              <a:t>from</a:t>
            </a:r>
            <a:r>
              <a:rPr lang="en-US" altLang="en-US" sz="2400" smtClean="0"/>
              <a:t> HOADON </a:t>
            </a:r>
            <a:r>
              <a:rPr lang="en-US" altLang="en-US" sz="2400" smtClean="0">
                <a:solidFill>
                  <a:srgbClr val="FF0000"/>
                </a:solidFill>
              </a:rPr>
              <a:t>where</a:t>
            </a:r>
            <a:r>
              <a:rPr lang="en-US" altLang="en-US" sz="2400" smtClean="0"/>
              <a:t> makh </a:t>
            </a:r>
            <a:r>
              <a:rPr lang="en-US" altLang="en-US" sz="2400" smtClean="0">
                <a:solidFill>
                  <a:srgbClr val="FF0000"/>
                </a:solidFill>
              </a:rPr>
              <a:t>is Not Null</a:t>
            </a:r>
            <a:r>
              <a:rPr lang="en-US" altLang="en-US" sz="2400" smtClean="0"/>
              <a:t> </a:t>
            </a:r>
          </a:p>
          <a:p>
            <a:pPr>
              <a:lnSpc>
                <a:spcPct val="90000"/>
              </a:lnSpc>
            </a:pPr>
            <a:r>
              <a:rPr lang="en-US" altLang="en-US" sz="2400" b="1" smtClean="0"/>
              <a:t>Toán tử so sánh, phép toán</a:t>
            </a:r>
          </a:p>
          <a:p>
            <a:pPr lvl="1">
              <a:lnSpc>
                <a:spcPct val="90000"/>
              </a:lnSpc>
              <a:buFontTx/>
              <a:buNone/>
            </a:pPr>
            <a:r>
              <a:rPr lang="en-US" altLang="en-US" sz="2400" smtClean="0">
                <a:solidFill>
                  <a:srgbClr val="FF0000"/>
                </a:solidFill>
              </a:rPr>
              <a:t>Select</a:t>
            </a:r>
            <a:r>
              <a:rPr lang="en-US" altLang="en-US" sz="2400" smtClean="0"/>
              <a:t>  gia*1.1 </a:t>
            </a:r>
            <a:r>
              <a:rPr lang="en-US" altLang="en-US" sz="2400" smtClean="0">
                <a:solidFill>
                  <a:schemeClr val="accent2"/>
                </a:solidFill>
              </a:rPr>
              <a:t>as </a:t>
            </a:r>
            <a:r>
              <a:rPr lang="en-US" altLang="en-US" sz="2400" smtClean="0"/>
              <a:t>[gia ban] </a:t>
            </a:r>
            <a:r>
              <a:rPr lang="en-US" altLang="en-US" sz="2400" smtClean="0">
                <a:solidFill>
                  <a:srgbClr val="FF0000"/>
                </a:solidFill>
              </a:rPr>
              <a:t>from</a:t>
            </a:r>
            <a:r>
              <a:rPr lang="en-US" altLang="en-US" sz="2400" smtClean="0"/>
              <a:t> SANPHAM </a:t>
            </a:r>
            <a:r>
              <a:rPr lang="en-US" altLang="en-US" sz="2400" smtClean="0">
                <a:solidFill>
                  <a:srgbClr val="FF0000"/>
                </a:solidFill>
              </a:rPr>
              <a:t>where </a:t>
            </a:r>
            <a:r>
              <a:rPr lang="en-US" altLang="en-US" sz="2400" smtClean="0"/>
              <a:t>nuocsx &lt;&gt; ’Viet Nam’</a:t>
            </a:r>
          </a:p>
          <a:p>
            <a:pPr lvl="1">
              <a:lnSpc>
                <a:spcPct val="90000"/>
              </a:lnSpc>
              <a:buFontTx/>
              <a:buNone/>
            </a:pPr>
            <a:r>
              <a:rPr lang="en-US" altLang="en-US" sz="2400" smtClean="0">
                <a:solidFill>
                  <a:srgbClr val="FF0000"/>
                </a:solidFill>
              </a:rPr>
              <a:t>Select</a:t>
            </a:r>
            <a:r>
              <a:rPr lang="en-US" altLang="en-US" sz="2400" smtClean="0"/>
              <a:t> * </a:t>
            </a:r>
            <a:r>
              <a:rPr lang="en-US" altLang="en-US" sz="2400" smtClean="0">
                <a:solidFill>
                  <a:srgbClr val="FF0000"/>
                </a:solidFill>
              </a:rPr>
              <a:t>from </a:t>
            </a:r>
            <a:r>
              <a:rPr lang="en-US" altLang="en-US" sz="2400" smtClean="0"/>
              <a:t>SANPHAM </a:t>
            </a:r>
            <a:r>
              <a:rPr lang="en-US" altLang="en-US" sz="2400" smtClean="0">
                <a:solidFill>
                  <a:srgbClr val="FF0000"/>
                </a:solidFill>
              </a:rPr>
              <a:t>where </a:t>
            </a:r>
            <a:r>
              <a:rPr lang="en-US" altLang="en-US" sz="2400" smtClean="0"/>
              <a:t>(gia </a:t>
            </a:r>
            <a:r>
              <a:rPr lang="en-US" altLang="en-US" sz="2400" smtClean="0">
                <a:solidFill>
                  <a:schemeClr val="accent2"/>
                </a:solidFill>
              </a:rPr>
              <a:t>between </a:t>
            </a:r>
            <a:r>
              <a:rPr lang="en-US" altLang="en-US" sz="2400" smtClean="0"/>
              <a:t>20000 </a:t>
            </a:r>
            <a:r>
              <a:rPr lang="en-US" altLang="en-US" sz="2400" smtClean="0">
                <a:solidFill>
                  <a:schemeClr val="accent2"/>
                </a:solidFill>
              </a:rPr>
              <a:t>and</a:t>
            </a:r>
            <a:r>
              <a:rPr lang="en-US" altLang="en-US" sz="2400" smtClean="0"/>
              <a:t> 30000) </a:t>
            </a:r>
            <a:r>
              <a:rPr lang="en-US" altLang="en-US" sz="2400" smtClean="0">
                <a:solidFill>
                  <a:schemeClr val="accent2"/>
                </a:solidFill>
              </a:rPr>
              <a:t>OR</a:t>
            </a:r>
            <a:r>
              <a:rPr lang="en-US" altLang="en-US" sz="2400" smtClean="0"/>
              <a:t> (nuocsx=‘Viet Nam’)</a:t>
            </a:r>
          </a:p>
          <a:p>
            <a:pPr>
              <a:lnSpc>
                <a:spcPct val="90000"/>
              </a:lnSpc>
              <a:spcBef>
                <a:spcPct val="0"/>
              </a:spcBef>
              <a:buSzPct val="76000"/>
            </a:pPr>
            <a:r>
              <a:rPr lang="en-US" altLang="en-US" sz="2400" b="1" smtClean="0"/>
              <a:t>Toán tử </a:t>
            </a:r>
            <a:r>
              <a:rPr lang="en-US" altLang="en-US" sz="2400" b="1" smtClean="0">
                <a:solidFill>
                  <a:schemeClr val="accent2"/>
                </a:solidFill>
              </a:rPr>
              <a:t>IN, NOT IN</a:t>
            </a:r>
          </a:p>
          <a:p>
            <a:pPr lvl="1">
              <a:lnSpc>
                <a:spcPct val="90000"/>
              </a:lnSpc>
              <a:spcBef>
                <a:spcPct val="0"/>
              </a:spcBef>
              <a:buSzPct val="70000"/>
              <a:buFontTx/>
              <a:buNone/>
            </a:pPr>
            <a:r>
              <a:rPr lang="en-US" altLang="en-US" sz="2400" smtClean="0">
                <a:solidFill>
                  <a:srgbClr val="FF0000"/>
                </a:solidFill>
              </a:rPr>
              <a:t>Select</a:t>
            </a:r>
            <a:r>
              <a:rPr lang="en-US" altLang="en-US" sz="2400" smtClean="0"/>
              <a:t> * </a:t>
            </a:r>
            <a:r>
              <a:rPr lang="en-US" altLang="en-US" sz="2400" smtClean="0">
                <a:solidFill>
                  <a:srgbClr val="FF0000"/>
                </a:solidFill>
              </a:rPr>
              <a:t>from </a:t>
            </a:r>
            <a:r>
              <a:rPr lang="en-US" altLang="en-US" sz="2400" smtClean="0"/>
              <a:t>SANPHAM </a:t>
            </a:r>
            <a:r>
              <a:rPr lang="en-US" altLang="en-US" sz="2400" smtClean="0">
                <a:solidFill>
                  <a:srgbClr val="FF0000"/>
                </a:solidFill>
              </a:rPr>
              <a:t>where </a:t>
            </a:r>
            <a:r>
              <a:rPr lang="en-US" altLang="en-US" sz="2400" smtClean="0"/>
              <a:t>masp </a:t>
            </a:r>
            <a:r>
              <a:rPr lang="en-US" altLang="en-US" sz="2400" smtClean="0">
                <a:solidFill>
                  <a:schemeClr val="accent2"/>
                </a:solidFill>
              </a:rPr>
              <a:t>NOT IN </a:t>
            </a:r>
            <a:r>
              <a:rPr lang="en-US" altLang="en-US" sz="2400" smtClean="0"/>
              <a:t>(‘BB01’,’BB02’,’BB03’)</a:t>
            </a:r>
          </a:p>
          <a:p>
            <a:pPr>
              <a:buSzPct val="76000"/>
              <a:buFont typeface="Wingdings" pitchFamily="2" charset="2"/>
              <a:buNone/>
            </a:pPr>
            <a:endParaRPr lang="en-US" altLang="en-US" sz="2400" smtClean="0"/>
          </a:p>
        </p:txBody>
      </p:sp>
      <p:sp>
        <p:nvSpPr>
          <p:cNvPr id="4" name="Title 1"/>
          <p:cNvSpPr txBox="1">
            <a:spLocks noGrp="1"/>
          </p:cNvSpPr>
          <p:nvPr>
            <p:ph type="title"/>
          </p:nvPr>
        </p:nvSpPr>
        <p:spPr>
          <a:xfrm>
            <a:off x="457200" y="274638"/>
            <a:ext cx="8229600" cy="8683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3(</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2299090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bwMode="auto">
          <a:xfrm>
            <a:off x="609600" y="1066800"/>
            <a:ext cx="8229600" cy="541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itchFamily="2" charset="2"/>
              <a:buNone/>
            </a:pPr>
            <a:r>
              <a:rPr lang="en-US" altLang="en-US" sz="2400" b="1" smtClean="0"/>
              <a:t>In hoặc </a:t>
            </a:r>
            <a:r>
              <a:rPr lang="en-US" altLang="en-US" sz="2400" b="1" smtClean="0">
                <a:solidFill>
                  <a:schemeClr val="accent2"/>
                </a:solidFill>
              </a:rPr>
              <a:t>Exists</a:t>
            </a:r>
          </a:p>
          <a:p>
            <a:pPr>
              <a:lnSpc>
                <a:spcPct val="90000"/>
              </a:lnSpc>
            </a:pPr>
            <a:r>
              <a:rPr lang="en-US" altLang="en-US" sz="2400" b="1" smtClean="0"/>
              <a:t>Ví dụ</a:t>
            </a:r>
            <a:r>
              <a:rPr lang="en-US" altLang="en-US" sz="2400" smtClean="0"/>
              <a:t>: Tìm các số hóa đơn mua cùng lúc 2 sản phẩm có mã số "BB01” và "BB02”.</a:t>
            </a:r>
          </a:p>
          <a:p>
            <a:pPr lvl="1">
              <a:lnSpc>
                <a:spcPct val="90000"/>
              </a:lnSpc>
              <a:buFontTx/>
              <a:buNone/>
            </a:pPr>
            <a:r>
              <a:rPr lang="en-US" altLang="en-US" sz="2400" smtClean="0">
                <a:solidFill>
                  <a:srgbClr val="FF0000"/>
                </a:solidFill>
              </a:rPr>
              <a:t>Select </a:t>
            </a:r>
            <a:r>
              <a:rPr lang="en-US" altLang="en-US" sz="2400" smtClean="0">
                <a:solidFill>
                  <a:schemeClr val="accent2"/>
                </a:solidFill>
              </a:rPr>
              <a:t>distinct </a:t>
            </a:r>
            <a:r>
              <a:rPr lang="en-US" altLang="en-US" sz="2400" smtClean="0"/>
              <a:t>sohd </a:t>
            </a:r>
          </a:p>
          <a:p>
            <a:pPr lvl="1">
              <a:lnSpc>
                <a:spcPct val="90000"/>
              </a:lnSpc>
              <a:buFontTx/>
              <a:buNone/>
            </a:pPr>
            <a:r>
              <a:rPr lang="en-US" altLang="en-US" sz="2400" smtClean="0">
                <a:solidFill>
                  <a:srgbClr val="FF0000"/>
                </a:solidFill>
              </a:rPr>
              <a:t>From </a:t>
            </a:r>
            <a:r>
              <a:rPr lang="en-US" altLang="en-US" sz="2400" smtClean="0"/>
              <a:t>CTHD </a:t>
            </a:r>
            <a:r>
              <a:rPr lang="en-US" altLang="en-US" sz="2400" smtClean="0">
                <a:solidFill>
                  <a:srgbClr val="FF0000"/>
                </a:solidFill>
              </a:rPr>
              <a:t>where </a:t>
            </a:r>
            <a:r>
              <a:rPr lang="en-US" altLang="en-US" sz="2400" smtClean="0"/>
              <a:t>masp = 'BB01' </a:t>
            </a:r>
            <a:r>
              <a:rPr lang="en-US" altLang="en-US" sz="2400" smtClean="0">
                <a:solidFill>
                  <a:schemeClr val="accent2"/>
                </a:solidFill>
              </a:rPr>
              <a:t>and </a:t>
            </a:r>
            <a:r>
              <a:rPr lang="en-US" altLang="en-US" sz="2400" smtClean="0"/>
              <a:t>sohd </a:t>
            </a:r>
            <a:r>
              <a:rPr lang="en-US" altLang="en-US" sz="2400" b="1" smtClean="0">
                <a:solidFill>
                  <a:schemeClr val="accent2"/>
                </a:solidFill>
              </a:rPr>
              <a:t>IN</a:t>
            </a:r>
            <a:r>
              <a:rPr lang="en-US" altLang="en-US" sz="2400" smtClean="0"/>
              <a:t> </a:t>
            </a:r>
            <a:br>
              <a:rPr lang="en-US" altLang="en-US" sz="2400" smtClean="0"/>
            </a:br>
            <a:r>
              <a:rPr lang="en-US" altLang="en-US" sz="2400" smtClean="0"/>
              <a:t>	(</a:t>
            </a:r>
            <a:r>
              <a:rPr lang="en-US" altLang="en-US" sz="2400" smtClean="0">
                <a:solidFill>
                  <a:srgbClr val="FF0000"/>
                </a:solidFill>
              </a:rPr>
              <a:t>select</a:t>
            </a:r>
            <a:r>
              <a:rPr lang="en-US" altLang="en-US" sz="2400" smtClean="0"/>
              <a:t> </a:t>
            </a:r>
            <a:r>
              <a:rPr lang="en-US" altLang="en-US" sz="2400" smtClean="0">
                <a:solidFill>
                  <a:schemeClr val="accent2"/>
                </a:solidFill>
              </a:rPr>
              <a:t>distinct</a:t>
            </a:r>
            <a:r>
              <a:rPr lang="en-US" altLang="en-US" sz="2400" smtClean="0"/>
              <a:t> sohd </a:t>
            </a:r>
            <a:r>
              <a:rPr lang="en-US" altLang="en-US" sz="2400" smtClean="0">
                <a:solidFill>
                  <a:srgbClr val="FF0000"/>
                </a:solidFill>
              </a:rPr>
              <a:t>from</a:t>
            </a:r>
            <a:r>
              <a:rPr lang="en-US" altLang="en-US" sz="2400" smtClean="0"/>
              <a:t> CTHD</a:t>
            </a:r>
          </a:p>
          <a:p>
            <a:pPr lvl="1">
              <a:lnSpc>
                <a:spcPct val="90000"/>
              </a:lnSpc>
              <a:buFontTx/>
              <a:buNone/>
            </a:pPr>
            <a:r>
              <a:rPr lang="en-US" altLang="en-US" sz="2400" smtClean="0">
                <a:solidFill>
                  <a:srgbClr val="FF0000"/>
                </a:solidFill>
              </a:rPr>
              <a:t>Where </a:t>
            </a:r>
            <a:r>
              <a:rPr lang="en-US" altLang="en-US" sz="2400" smtClean="0"/>
              <a:t>masp = 'BB02')</a:t>
            </a:r>
          </a:p>
          <a:p>
            <a:pPr lvl="1">
              <a:lnSpc>
                <a:spcPct val="90000"/>
              </a:lnSpc>
              <a:buFontTx/>
              <a:buNone/>
            </a:pPr>
            <a:endParaRPr lang="en-US" altLang="en-US" sz="2400" smtClean="0">
              <a:solidFill>
                <a:srgbClr val="FF0000"/>
              </a:solidFill>
            </a:endParaRPr>
          </a:p>
          <a:p>
            <a:pPr lvl="1">
              <a:lnSpc>
                <a:spcPct val="90000"/>
              </a:lnSpc>
              <a:buFontTx/>
              <a:buNone/>
            </a:pPr>
            <a:r>
              <a:rPr lang="en-US" altLang="en-US" sz="2400" smtClean="0">
                <a:solidFill>
                  <a:srgbClr val="FF0000"/>
                </a:solidFill>
              </a:rPr>
              <a:t>Select </a:t>
            </a:r>
            <a:r>
              <a:rPr lang="en-US" altLang="en-US" sz="2400" smtClean="0">
                <a:solidFill>
                  <a:schemeClr val="accent2"/>
                </a:solidFill>
              </a:rPr>
              <a:t>distinct </a:t>
            </a:r>
            <a:r>
              <a:rPr lang="en-US" altLang="en-US" sz="2400" smtClean="0"/>
              <a:t>A.sohd </a:t>
            </a:r>
          </a:p>
          <a:p>
            <a:pPr lvl="1">
              <a:lnSpc>
                <a:spcPct val="90000"/>
              </a:lnSpc>
              <a:buFontTx/>
              <a:buNone/>
            </a:pPr>
            <a:r>
              <a:rPr lang="en-US" altLang="en-US" sz="2400" smtClean="0">
                <a:solidFill>
                  <a:srgbClr val="FF0000"/>
                </a:solidFill>
              </a:rPr>
              <a:t>From</a:t>
            </a:r>
            <a:r>
              <a:rPr lang="en-US" altLang="en-US" sz="2400" smtClean="0"/>
              <a:t> CTHD A</a:t>
            </a:r>
          </a:p>
          <a:p>
            <a:pPr lvl="1">
              <a:lnSpc>
                <a:spcPct val="90000"/>
              </a:lnSpc>
              <a:buFontTx/>
              <a:buNone/>
            </a:pPr>
            <a:r>
              <a:rPr lang="en-US" altLang="en-US" sz="2400" smtClean="0">
                <a:solidFill>
                  <a:srgbClr val="FF0000"/>
                </a:solidFill>
              </a:rPr>
              <a:t>Where</a:t>
            </a:r>
            <a:r>
              <a:rPr lang="en-US" altLang="en-US" sz="2400" smtClean="0"/>
              <a:t> A.masp = 'BB01' </a:t>
            </a:r>
            <a:r>
              <a:rPr lang="en-US" altLang="en-US" sz="2400" smtClean="0">
                <a:solidFill>
                  <a:schemeClr val="accent2"/>
                </a:solidFill>
              </a:rPr>
              <a:t>and </a:t>
            </a:r>
            <a:r>
              <a:rPr lang="en-US" altLang="en-US" sz="2400" smtClean="0"/>
              <a:t/>
            </a:r>
            <a:br>
              <a:rPr lang="en-US" altLang="en-US" sz="2400" smtClean="0"/>
            </a:br>
            <a:r>
              <a:rPr lang="en-US" altLang="en-US" sz="2400" smtClean="0"/>
              <a:t>	      </a:t>
            </a:r>
            <a:r>
              <a:rPr lang="en-US" altLang="en-US" sz="2400" b="1" smtClean="0">
                <a:solidFill>
                  <a:schemeClr val="accent2"/>
                </a:solidFill>
              </a:rPr>
              <a:t>EXISTS</a:t>
            </a:r>
            <a:r>
              <a:rPr lang="en-US" altLang="en-US" sz="2400" smtClean="0"/>
              <a:t> (</a:t>
            </a:r>
            <a:r>
              <a:rPr lang="en-US" altLang="en-US" sz="2400" smtClean="0">
                <a:solidFill>
                  <a:srgbClr val="FF0000"/>
                </a:solidFill>
              </a:rPr>
              <a:t>select</a:t>
            </a:r>
            <a:r>
              <a:rPr lang="en-US" altLang="en-US" sz="2400" smtClean="0"/>
              <a:t> * </a:t>
            </a:r>
            <a:r>
              <a:rPr lang="en-US" altLang="en-US" sz="2400" smtClean="0">
                <a:solidFill>
                  <a:srgbClr val="FF0000"/>
                </a:solidFill>
              </a:rPr>
              <a:t>from</a:t>
            </a:r>
            <a:r>
              <a:rPr lang="en-US" altLang="en-US" sz="2400" smtClean="0"/>
              <a:t> CTHD B </a:t>
            </a:r>
            <a:br>
              <a:rPr lang="en-US" altLang="en-US" sz="2400" smtClean="0"/>
            </a:br>
            <a:r>
              <a:rPr lang="en-US" altLang="en-US" sz="2400" smtClean="0"/>
              <a:t>			</a:t>
            </a:r>
            <a:r>
              <a:rPr lang="en-US" altLang="en-US" sz="2400" smtClean="0">
                <a:solidFill>
                  <a:srgbClr val="FF0000"/>
                </a:solidFill>
              </a:rPr>
              <a:t>where</a:t>
            </a:r>
            <a:r>
              <a:rPr lang="en-US" altLang="en-US" sz="2400" smtClean="0"/>
              <a:t> B.masp = 'BB02‘ </a:t>
            </a:r>
            <a:r>
              <a:rPr lang="en-US" altLang="en-US" sz="2400" smtClean="0">
                <a:solidFill>
                  <a:schemeClr val="accent2"/>
                </a:solidFill>
              </a:rPr>
              <a:t>and 				</a:t>
            </a:r>
            <a:r>
              <a:rPr lang="en-US" altLang="en-US" sz="2400" smtClean="0"/>
              <a:t>A.sohd = B.sohd)</a:t>
            </a:r>
            <a:endParaRPr lang="en-US" altLang="en-US" sz="2000" smtClean="0"/>
          </a:p>
        </p:txBody>
      </p:sp>
      <p:sp>
        <p:nvSpPr>
          <p:cNvPr id="4" name="Title 1"/>
          <p:cNvSpPr txBox="1">
            <a:spLocks noGrp="1"/>
          </p:cNvSpPr>
          <p:nvPr>
            <p:ph type="title"/>
          </p:nvPr>
        </p:nvSpPr>
        <p:spPr>
          <a:xfrm>
            <a:off x="457200" y="274638"/>
            <a:ext cx="8229600" cy="8683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3(</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1828830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5410200"/>
          </a:xfrm>
        </p:spPr>
        <p:txBody>
          <a:bodyPr/>
          <a:lstStyle/>
          <a:p>
            <a:pPr>
              <a:lnSpc>
                <a:spcPct val="90000"/>
              </a:lnSpc>
              <a:buFont typeface="Wingdings" pitchFamily="2" charset="2"/>
              <a:buNone/>
              <a:defRPr/>
            </a:pPr>
            <a:r>
              <a:rPr lang="en-US" altLang="en-US" sz="2400" dirty="0" smtClean="0"/>
              <a:t>3.2 </a:t>
            </a:r>
            <a:r>
              <a:rPr lang="en-US" altLang="en-US" sz="2400" dirty="0" err="1"/>
              <a:t>C</a:t>
            </a:r>
            <a:r>
              <a:rPr lang="en-US" altLang="en-US" sz="2400" dirty="0" err="1" smtClean="0"/>
              <a:t>ác</a:t>
            </a:r>
            <a:r>
              <a:rPr lang="en-US" altLang="en-US" sz="2400" dirty="0" smtClean="0"/>
              <a:t> </a:t>
            </a:r>
            <a:r>
              <a:rPr lang="en-US" altLang="en-US" sz="2400" dirty="0" err="1" smtClean="0"/>
              <a:t>lệnh</a:t>
            </a:r>
            <a:r>
              <a:rPr lang="en-US" altLang="en-US" sz="2400" dirty="0" smtClean="0"/>
              <a:t> </a:t>
            </a:r>
            <a:r>
              <a:rPr lang="en-US" altLang="en-US" sz="2400" dirty="0" err="1" smtClean="0"/>
              <a:t>định</a:t>
            </a:r>
            <a:r>
              <a:rPr lang="en-US" altLang="en-US" sz="2400" dirty="0" smtClean="0"/>
              <a:t> </a:t>
            </a:r>
            <a:r>
              <a:rPr lang="en-US" altLang="en-US" sz="2400" dirty="0" err="1" smtClean="0"/>
              <a:t>nghĩa</a:t>
            </a:r>
            <a:r>
              <a:rPr lang="en-US" altLang="en-US" sz="2400" dirty="0" smtClean="0"/>
              <a:t> </a:t>
            </a:r>
            <a:r>
              <a:rPr lang="en-US" altLang="en-US" sz="2400" dirty="0" err="1" smtClean="0"/>
              <a:t>dữ</a:t>
            </a:r>
            <a:r>
              <a:rPr lang="en-US" altLang="en-US" sz="2400" dirty="0" smtClean="0"/>
              <a:t> </a:t>
            </a:r>
            <a:r>
              <a:rPr lang="en-US" altLang="en-US" sz="2400" dirty="0" err="1" smtClean="0"/>
              <a:t>liệu</a:t>
            </a:r>
            <a:r>
              <a:rPr lang="en-US" altLang="en-US" sz="2400" dirty="0" smtClean="0"/>
              <a:t>:</a:t>
            </a:r>
          </a:p>
          <a:p>
            <a:pPr marL="0" indent="0">
              <a:buFontTx/>
              <a:buNone/>
              <a:defRPr/>
            </a:pPr>
            <a:r>
              <a:rPr lang="en-US" altLang="en-US" sz="2400" dirty="0" err="1" smtClean="0"/>
              <a:t>Tạo</a:t>
            </a:r>
            <a:r>
              <a:rPr lang="en-US" altLang="en-US" sz="2400" dirty="0" smtClean="0"/>
              <a:t> Database</a:t>
            </a:r>
          </a:p>
          <a:p>
            <a:pPr marL="0" indent="0">
              <a:buFontTx/>
              <a:buNone/>
              <a:defRPr/>
            </a:pPr>
            <a:r>
              <a:rPr lang="en-US" altLang="en-US" sz="2400" dirty="0" smtClean="0"/>
              <a:t>         Create database &lt;</a:t>
            </a:r>
            <a:r>
              <a:rPr lang="en-US" altLang="en-US" sz="2400" dirty="0" err="1" smtClean="0"/>
              <a:t>tên</a:t>
            </a:r>
            <a:r>
              <a:rPr lang="en-US" altLang="en-US" sz="2400" dirty="0" smtClean="0"/>
              <a:t> database&gt;</a:t>
            </a:r>
          </a:p>
          <a:p>
            <a:pPr marL="0" indent="0">
              <a:buFontTx/>
              <a:buNone/>
              <a:defRPr/>
            </a:pPr>
            <a:r>
              <a:rPr lang="en-US" altLang="en-US" sz="2400" dirty="0" err="1" smtClean="0"/>
              <a:t>Tạo</a:t>
            </a:r>
            <a:r>
              <a:rPr lang="en-US" altLang="en-US" sz="2400" dirty="0" smtClean="0"/>
              <a:t> Table:</a:t>
            </a:r>
          </a:p>
          <a:p>
            <a:pPr marL="0" indent="0">
              <a:buFontTx/>
              <a:buNone/>
              <a:defRPr/>
            </a:pPr>
            <a:r>
              <a:rPr lang="en-US" altLang="en-US" sz="2400" dirty="0" smtClean="0"/>
              <a:t>         Create table &lt;</a:t>
            </a:r>
            <a:r>
              <a:rPr lang="en-US" altLang="en-US" sz="2400" dirty="0" err="1" smtClean="0"/>
              <a:t>tên</a:t>
            </a:r>
            <a:r>
              <a:rPr lang="en-US" altLang="en-US" sz="2400" dirty="0" smtClean="0"/>
              <a:t> table&gt; </a:t>
            </a:r>
          </a:p>
          <a:p>
            <a:pPr marL="0" indent="0">
              <a:buFontTx/>
              <a:buNone/>
              <a:defRPr/>
            </a:pPr>
            <a:r>
              <a:rPr lang="en-US" altLang="en-US" sz="2400" dirty="0" smtClean="0"/>
              <a:t>      ( </a:t>
            </a:r>
            <a:r>
              <a:rPr lang="en-US" altLang="en-US" sz="2400" dirty="0" err="1" smtClean="0"/>
              <a:t>field1</a:t>
            </a:r>
            <a:r>
              <a:rPr lang="en-US" altLang="en-US" sz="2400" dirty="0" smtClean="0"/>
              <a:t>  type (size) [not NULL] [</a:t>
            </a:r>
            <a:r>
              <a:rPr lang="en-US" altLang="en-US" sz="2400" dirty="0" err="1" smtClean="0"/>
              <a:t>index1</a:t>
            </a:r>
            <a:r>
              <a:rPr lang="en-US" altLang="en-US" sz="2400" dirty="0" smtClean="0"/>
              <a:t>]</a:t>
            </a:r>
          </a:p>
          <a:p>
            <a:pPr marL="0" indent="0">
              <a:buFontTx/>
              <a:buNone/>
              <a:defRPr/>
            </a:pPr>
            <a:r>
              <a:rPr lang="en-US" altLang="en-US" sz="2400" dirty="0" smtClean="0"/>
              <a:t>         [,</a:t>
            </a:r>
            <a:r>
              <a:rPr lang="en-US" altLang="en-US" sz="2400" dirty="0" err="1" smtClean="0"/>
              <a:t>field2</a:t>
            </a:r>
            <a:r>
              <a:rPr lang="en-US" altLang="en-US" sz="2400" dirty="0" smtClean="0"/>
              <a:t> …]</a:t>
            </a:r>
          </a:p>
          <a:p>
            <a:pPr marL="0" indent="0">
              <a:buFontTx/>
              <a:buNone/>
              <a:defRPr/>
            </a:pPr>
            <a:r>
              <a:rPr lang="en-US" altLang="en-US" sz="2400" dirty="0" smtClean="0"/>
              <a:t>         [, constraint name …]</a:t>
            </a:r>
          </a:p>
          <a:p>
            <a:pPr marL="0" indent="0">
              <a:buFontTx/>
              <a:buNone/>
              <a:defRPr/>
            </a:pPr>
            <a:r>
              <a:rPr lang="en-US" altLang="en-US" sz="2400" dirty="0" err="1" smtClean="0"/>
              <a:t>Ví</a:t>
            </a:r>
            <a:r>
              <a:rPr lang="en-US" altLang="en-US" sz="2400" dirty="0" smtClean="0"/>
              <a:t> </a:t>
            </a:r>
            <a:r>
              <a:rPr lang="en-US" altLang="en-US" sz="2400" dirty="0" err="1" smtClean="0"/>
              <a:t>dụ</a:t>
            </a:r>
            <a:r>
              <a:rPr lang="en-US" altLang="en-US" sz="2400" dirty="0" smtClean="0"/>
              <a:t>:</a:t>
            </a:r>
          </a:p>
          <a:p>
            <a:pPr>
              <a:defRPr/>
            </a:pPr>
            <a:r>
              <a:rPr lang="en-US" altLang="en-US" sz="2400" dirty="0" smtClean="0"/>
              <a:t>Create database </a:t>
            </a:r>
            <a:r>
              <a:rPr lang="en-US" altLang="en-US" sz="2400" dirty="0" err="1" smtClean="0"/>
              <a:t>DLVN</a:t>
            </a:r>
            <a:endParaRPr lang="en-US" altLang="en-US" sz="2400" dirty="0" smtClean="0"/>
          </a:p>
          <a:p>
            <a:pPr>
              <a:defRPr/>
            </a:pPr>
            <a:r>
              <a:rPr lang="en-US" altLang="en-US" sz="2400" dirty="0" smtClean="0"/>
              <a:t>Create table </a:t>
            </a:r>
            <a:r>
              <a:rPr lang="en-US" altLang="en-US" sz="2400" dirty="0" err="1" smtClean="0"/>
              <a:t>Tinh_TP</a:t>
            </a:r>
            <a:r>
              <a:rPr lang="en-US" altLang="en-US" sz="2400" dirty="0" smtClean="0"/>
              <a:t>(</a:t>
            </a:r>
            <a:r>
              <a:rPr lang="en-US" altLang="en-US" sz="2400" dirty="0" err="1" smtClean="0"/>
              <a:t>MA_T_TP</a:t>
            </a:r>
            <a:r>
              <a:rPr lang="en-US" altLang="en-US" sz="2400" dirty="0" smtClean="0"/>
              <a:t> varchar(8) primary key, </a:t>
            </a:r>
            <a:r>
              <a:rPr lang="en-US" altLang="en-US" sz="2400" dirty="0" err="1" smtClean="0"/>
              <a:t>TEN_TP</a:t>
            </a:r>
            <a:r>
              <a:rPr lang="en-US" altLang="en-US" sz="2400" dirty="0" smtClean="0"/>
              <a:t> varchar(40), DT float, DS float)</a:t>
            </a:r>
          </a:p>
          <a:p>
            <a:pPr marL="0" indent="0">
              <a:buFontTx/>
              <a:buNone/>
              <a:defRPr/>
            </a:pPr>
            <a:endParaRPr lang="en-US" altLang="en-US" sz="2400" dirty="0" smtClean="0"/>
          </a:p>
          <a:p>
            <a:pPr>
              <a:lnSpc>
                <a:spcPct val="90000"/>
              </a:lnSpc>
              <a:buFont typeface="Wingdings" pitchFamily="2" charset="2"/>
              <a:buNone/>
              <a:defRPr/>
            </a:pPr>
            <a:endParaRPr lang="en-US" altLang="en-US" sz="2400" dirty="0" smtClean="0"/>
          </a:p>
        </p:txBody>
      </p:sp>
      <p:sp>
        <p:nvSpPr>
          <p:cNvPr id="4" name="Title 1"/>
          <p:cNvSpPr txBox="1">
            <a:spLocks noGrp="1"/>
          </p:cNvSpPr>
          <p:nvPr>
            <p:ph type="title"/>
          </p:nvPr>
        </p:nvSpPr>
        <p:spPr>
          <a:xfrm>
            <a:off x="457200" y="274638"/>
            <a:ext cx="8229600" cy="8683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3(</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6082959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2"/>
  <p:tag name="MMPROD_UIDATA" val="&lt;database version=&quot;11.0&quot;&gt;&lt;object type=&quot;1&quot; unique_id=&quot;10001&quot;&gt;&lt;object type=&quot;2&quot; unique_id=&quot;10445&quot;&gt;&lt;object type=&quot;3&quot; unique_id=&quot;10446&quot;&gt;&lt;property id=&quot;20148&quot; value=&quot;5&quot;/&gt;&lt;property id=&quot;20300&quot; value=&quot;Slide 1 - &amp;quot;Bài 3:Ngôn ngữ xử lý truy vấn&amp;quot;&quot;/&gt;&lt;property id=&quot;20307&quot; value=&quot;257&quot;/&gt;&lt;/object&gt;&lt;object type=&quot;3&quot; unique_id=&quot;10447&quot;&gt;&lt;property id=&quot;20148&quot; value=&quot;5&quot;/&gt;&lt;property id=&quot;20300&quot; value=&quot;Slide 2 - &amp;quot;Bài 3(tt)&amp;quot;&quot;/&gt;&lt;property id=&quot;20307&quot; value=&quot;258&quot;/&gt;&lt;/object&gt;&lt;object type=&quot;3&quot; unique_id=&quot;10448&quot;&gt;&lt;property id=&quot;20148&quot; value=&quot;5&quot;/&gt;&lt;property id=&quot;20300&quot; value=&quot;Slide 3 - &amp;quot;Bài 3(tt)&amp;quot;&quot;/&gt;&lt;property id=&quot;20307&quot; value=&quot;259&quot;/&gt;&lt;/object&gt;&lt;object type=&quot;3&quot; unique_id=&quot;10449&quot;&gt;&lt;property id=&quot;20148&quot; value=&quot;5&quot;/&gt;&lt;property id=&quot;20300&quot; value=&quot;Slide 4 - &amp;quot;Bài 3(tt)&amp;quot;&quot;/&gt;&lt;property id=&quot;20307&quot; value=&quot;260&quot;/&gt;&lt;/object&gt;&lt;object type=&quot;3&quot; unique_id=&quot;10450&quot;&gt;&lt;property id=&quot;20148&quot; value=&quot;5&quot;/&gt;&lt;property id=&quot;20300&quot; value=&quot;Slide 5 - &amp;quot;Bài 3(tt)&amp;quot;&quot;/&gt;&lt;property id=&quot;20307&quot; value=&quot;261&quot;/&gt;&lt;/object&gt;&lt;object type=&quot;3&quot; unique_id=&quot;10451&quot;&gt;&lt;property id=&quot;20148&quot; value=&quot;5&quot;/&gt;&lt;property id=&quot;20300&quot; value=&quot;Slide 6 - &amp;quot;Bài 3(tt)&amp;quot;&quot;/&gt;&lt;property id=&quot;20307&quot; value=&quot;262&quot;/&gt;&lt;/object&gt;&lt;object type=&quot;3&quot; unique_id=&quot;10452&quot;&gt;&lt;property id=&quot;20148&quot; value=&quot;5&quot;/&gt;&lt;property id=&quot;20300&quot; value=&quot;Slide 7 - &amp;quot;Bài 3(tt)&amp;quot;&quot;/&gt;&lt;property id=&quot;20307&quot; value=&quot;263&quot;/&gt;&lt;/object&gt;&lt;object type=&quot;3&quot; unique_id=&quot;10453&quot;&gt;&lt;property id=&quot;20148&quot; value=&quot;5&quot;/&gt;&lt;property id=&quot;20300&quot; value=&quot;Slide 8 - &amp;quot;Bài 3(tt)&amp;quot;&quot;/&gt;&lt;property id=&quot;20307&quot; value=&quot;264&quot;/&gt;&lt;/object&gt;&lt;object type=&quot;3&quot; unique_id=&quot;10454&quot;&gt;&lt;property id=&quot;20148&quot; value=&quot;5&quot;/&gt;&lt;property id=&quot;20300&quot; value=&quot;Slide 9 - &amp;quot;Bài 3(tt)&amp;quot;&quot;/&gt;&lt;property id=&quot;20307&quot; value=&quot;265&quot;/&gt;&lt;/object&gt;&lt;object type=&quot;3&quot; unique_id=&quot;10455&quot;&gt;&lt;property id=&quot;20148&quot; value=&quot;5&quot;/&gt;&lt;property id=&quot;20300&quot; value=&quot;Slide 10 - &amp;quot;Bài 3(tt)&amp;quot;&quot;/&gt;&lt;property id=&quot;20307&quot; value=&quot;266&quot;/&gt;&lt;/object&gt;&lt;object type=&quot;3&quot; unique_id=&quot;10456&quot;&gt;&lt;property id=&quot;20148&quot; value=&quot;5&quot;/&gt;&lt;property id=&quot;20300&quot; value=&quot;Slide 11 - &amp;quot;Bài 3(tt)&amp;quot;&quot;/&gt;&lt;property id=&quot;20307&quot; value=&quot;267&quot;/&gt;&lt;/object&gt;&lt;object type=&quot;3&quot; unique_id=&quot;10457&quot;&gt;&lt;property id=&quot;20148&quot; value=&quot;5&quot;/&gt;&lt;property id=&quot;20300&quot; value=&quot;Slide 12 - &amp;quot;Bài tập bài 3&amp;quot;&quot;/&gt;&lt;property id=&quot;20307&quot; value=&quot;268&quot;/&gt;&lt;/object&gt;&lt;object type=&quot;3&quot; unique_id=&quot;10458&quot;&gt;&lt;property id=&quot;20148&quot; value=&quot;5&quot;/&gt;&lt;property id=&quot;20300&quot; value=&quot;Slide 13 - &amp;quot;Bài tập bài 3&amp;quot;&quot;/&gt;&lt;property id=&quot;20307&quot; value=&quot;269&quot;/&gt;&lt;/object&gt;&lt;/object&gt;&lt;object type=&quot;8&quot; unique_id=&quot;10473&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916</Words>
  <Application>Microsoft Office PowerPoint</Application>
  <PresentationFormat>On-screen Show (4:3)</PresentationFormat>
  <Paragraphs>133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Bài 3:Ngôn ngữ xử lý truy vấn</vt:lpstr>
      <vt:lpstr>Bài 3(tt)</vt:lpstr>
      <vt:lpstr>Bài 3(tt)</vt:lpstr>
      <vt:lpstr>Bài 3(tt)</vt:lpstr>
      <vt:lpstr>Bài 3(tt)</vt:lpstr>
      <vt:lpstr>Bài 3(tt)</vt:lpstr>
      <vt:lpstr>Bài 3(tt)</vt:lpstr>
      <vt:lpstr>Bài 3(tt)</vt:lpstr>
      <vt:lpstr>Bài 3(tt)</vt:lpstr>
      <vt:lpstr>Bài 3(tt)</vt:lpstr>
      <vt:lpstr>Bài 3(tt)</vt:lpstr>
      <vt:lpstr>Bài tập bài 3</vt:lpstr>
      <vt:lpstr>Bài tập bài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3:Ngôn ngữ xử lý truy vấn</dc:title>
  <dc:creator>X1 carbon</dc:creator>
  <cp:lastModifiedBy>X1 carbon</cp:lastModifiedBy>
  <cp:revision>1</cp:revision>
  <dcterms:created xsi:type="dcterms:W3CDTF">2017-12-14T09:32:34Z</dcterms:created>
  <dcterms:modified xsi:type="dcterms:W3CDTF">2017-12-14T09:33:25Z</dcterms:modified>
</cp:coreProperties>
</file>