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5E72-EDA8-4205-B0D6-D6E397D6B6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75B7-0396-468A-B9DD-10807D5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9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5E72-EDA8-4205-B0D6-D6E397D6B6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75B7-0396-468A-B9DD-10807D5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5E72-EDA8-4205-B0D6-D6E397D6B6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75B7-0396-468A-B9DD-10807D5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5E72-EDA8-4205-B0D6-D6E397D6B6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75B7-0396-468A-B9DD-10807D5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5E72-EDA8-4205-B0D6-D6E397D6B6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75B7-0396-468A-B9DD-10807D5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5E72-EDA8-4205-B0D6-D6E397D6B6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75B7-0396-468A-B9DD-10807D5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7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5E72-EDA8-4205-B0D6-D6E397D6B6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75B7-0396-468A-B9DD-10807D5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4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5E72-EDA8-4205-B0D6-D6E397D6B6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75B7-0396-468A-B9DD-10807D5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9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5E72-EDA8-4205-B0D6-D6E397D6B6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75B7-0396-468A-B9DD-10807D5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5E72-EDA8-4205-B0D6-D6E397D6B6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75B7-0396-468A-B9DD-10807D5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5E72-EDA8-4205-B0D6-D6E397D6B6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75B7-0396-468A-B9DD-10807D5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5E72-EDA8-4205-B0D6-D6E397D6B6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D75B7-0396-468A-B9DD-10807D5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1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410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2400" dirty="0" smtClean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4:Ràng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buộc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toàn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vẹn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228725"/>
            <a:ext cx="79248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4.1. </a:t>
            </a:r>
            <a:r>
              <a:rPr lang="en-US" sz="2400" dirty="0" err="1">
                <a:latin typeface="+mn-lt"/>
              </a:rPr>
              <a:t>Khái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niệm</a:t>
            </a:r>
            <a:r>
              <a:rPr lang="en-US" sz="2400" dirty="0">
                <a:latin typeface="+mn-lt"/>
              </a:rPr>
              <a:t>:</a:t>
            </a:r>
          </a:p>
          <a:p>
            <a:pPr>
              <a:defRPr/>
            </a:pPr>
            <a:r>
              <a:rPr lang="en-US" sz="2400" dirty="0">
                <a:latin typeface="+mn-lt"/>
              </a:rPr>
              <a:t>   </a:t>
            </a:r>
            <a:r>
              <a:rPr lang="en-US" sz="2400" dirty="0" err="1">
                <a:latin typeface="+mn-lt"/>
              </a:rPr>
              <a:t>Ràng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buộc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toàn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vẹn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là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những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điều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kiện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ràng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buộc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giá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trị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trên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một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thuộc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tính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hoặc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giữa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các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thuộc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tính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giữa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các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bộ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trong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một</a:t>
            </a:r>
            <a:r>
              <a:rPr lang="en-US" sz="2400" dirty="0">
                <a:latin typeface="+mn-lt"/>
              </a:rPr>
              <a:t> hay </a:t>
            </a:r>
            <a:r>
              <a:rPr lang="en-US" sz="2400" dirty="0" err="1">
                <a:latin typeface="+mn-lt"/>
              </a:rPr>
              <a:t>nhiều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quan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hệ</a:t>
            </a:r>
            <a:r>
              <a:rPr lang="en-US" sz="2400" dirty="0">
                <a:latin typeface="+mn-lt"/>
              </a:rPr>
              <a:t>. </a:t>
            </a:r>
            <a:r>
              <a:rPr lang="en-US" sz="2400" dirty="0" err="1">
                <a:latin typeface="+mn-lt"/>
              </a:rPr>
              <a:t>Các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ràng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buộc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này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là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bất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biến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thỏa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mãn</a:t>
            </a:r>
            <a:r>
              <a:rPr lang="en-US" sz="2400" dirty="0">
                <a:latin typeface="+mn-lt"/>
              </a:rPr>
              <a:t> ở </a:t>
            </a:r>
            <a:r>
              <a:rPr lang="en-US" sz="2400" dirty="0" err="1">
                <a:latin typeface="+mn-lt"/>
              </a:rPr>
              <a:t>bất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kỳ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thời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điểm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nào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khi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khai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thác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CSDL</a:t>
            </a:r>
            <a:r>
              <a:rPr lang="en-US" sz="2400" dirty="0">
                <a:latin typeface="+mn-lt"/>
              </a:rPr>
              <a:t>.</a:t>
            </a:r>
          </a:p>
          <a:p>
            <a:pPr>
              <a:defRPr/>
            </a:pPr>
            <a:endParaRPr lang="en-US" sz="2400" dirty="0">
              <a:latin typeface="+mn-lt"/>
            </a:endParaRPr>
          </a:p>
          <a:p>
            <a:pPr>
              <a:defRPr/>
            </a:pPr>
            <a:r>
              <a:rPr lang="en-US" sz="2400" dirty="0" err="1">
                <a:latin typeface="+mn-lt"/>
              </a:rPr>
              <a:t>Ví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dụ</a:t>
            </a:r>
            <a:r>
              <a:rPr lang="en-US" sz="2400" dirty="0">
                <a:latin typeface="+mn-lt"/>
              </a:rPr>
              <a:t> : Cho </a:t>
            </a:r>
            <a:r>
              <a:rPr lang="en-US" sz="2400" dirty="0" err="1">
                <a:latin typeface="+mn-lt"/>
              </a:rPr>
              <a:t>CSDL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bán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hàng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gồm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các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quan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hệ</a:t>
            </a:r>
            <a:endParaRPr lang="en-US" sz="2400" dirty="0">
              <a:latin typeface="+mn-lt"/>
            </a:endParaRPr>
          </a:p>
          <a:p>
            <a:pPr>
              <a:defRPr/>
            </a:pPr>
            <a:r>
              <a:rPr lang="en-US" sz="2400" dirty="0" err="1">
                <a:latin typeface="+mn-lt"/>
              </a:rPr>
              <a:t>HH</a:t>
            </a:r>
            <a:r>
              <a:rPr lang="en-US" sz="2400" dirty="0">
                <a:latin typeface="+mn-lt"/>
              </a:rPr>
              <a:t>(</a:t>
            </a:r>
            <a:r>
              <a:rPr lang="en-US" sz="2400" u="sng" dirty="0" err="1">
                <a:latin typeface="+mn-lt"/>
              </a:rPr>
              <a:t>MSHH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TenHH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DVT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SoTon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ĐG</a:t>
            </a:r>
            <a:r>
              <a:rPr lang="en-US" sz="2400" dirty="0">
                <a:latin typeface="+mn-lt"/>
              </a:rPr>
              <a:t>)</a:t>
            </a:r>
          </a:p>
          <a:p>
            <a:pPr>
              <a:defRPr/>
            </a:pPr>
            <a:r>
              <a:rPr lang="en-US" sz="2400" dirty="0" err="1">
                <a:latin typeface="+mn-lt"/>
              </a:rPr>
              <a:t>KH</a:t>
            </a:r>
            <a:r>
              <a:rPr lang="en-US" sz="2400" dirty="0">
                <a:latin typeface="+mn-lt"/>
              </a:rPr>
              <a:t>(</a:t>
            </a:r>
            <a:r>
              <a:rPr lang="en-US" sz="2400" u="sng" dirty="0" err="1">
                <a:latin typeface="+mn-lt"/>
              </a:rPr>
              <a:t>MSKH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TenKH</a:t>
            </a:r>
            <a:r>
              <a:rPr lang="en-US" sz="2400" dirty="0">
                <a:latin typeface="+mn-lt"/>
              </a:rPr>
              <a:t>, DC, DT, Fax)</a:t>
            </a:r>
          </a:p>
          <a:p>
            <a:pPr>
              <a:defRPr/>
            </a:pPr>
            <a:r>
              <a:rPr lang="en-US" sz="2400" dirty="0" err="1">
                <a:latin typeface="+mn-lt"/>
              </a:rPr>
              <a:t>DDH</a:t>
            </a:r>
            <a:r>
              <a:rPr lang="en-US" sz="2400" dirty="0">
                <a:latin typeface="+mn-lt"/>
              </a:rPr>
              <a:t>(</a:t>
            </a:r>
            <a:r>
              <a:rPr lang="en-US" sz="2400" u="sng" dirty="0" err="1">
                <a:latin typeface="+mn-lt"/>
              </a:rPr>
              <a:t>SoDDH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NgayLap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MSKH</a:t>
            </a:r>
            <a:r>
              <a:rPr lang="en-US" sz="2400" dirty="0">
                <a:latin typeface="+mn-lt"/>
              </a:rPr>
              <a:t>)</a:t>
            </a:r>
          </a:p>
          <a:p>
            <a:pPr>
              <a:defRPr/>
            </a:pPr>
            <a:r>
              <a:rPr lang="en-US" sz="2400" dirty="0" err="1">
                <a:latin typeface="+mn-lt"/>
              </a:rPr>
              <a:t>CTDDH</a:t>
            </a:r>
            <a:r>
              <a:rPr lang="en-US" sz="2400" dirty="0">
                <a:latin typeface="+mn-lt"/>
              </a:rPr>
              <a:t>(</a:t>
            </a:r>
            <a:r>
              <a:rPr lang="en-US" sz="2400" u="sng" dirty="0" err="1">
                <a:latin typeface="+mn-lt"/>
              </a:rPr>
              <a:t>SoDDH</a:t>
            </a:r>
            <a:r>
              <a:rPr lang="en-US" sz="2400" u="sng" dirty="0">
                <a:latin typeface="+mn-lt"/>
              </a:rPr>
              <a:t>, </a:t>
            </a:r>
            <a:r>
              <a:rPr lang="en-US" sz="2400" u="sng" dirty="0" err="1">
                <a:latin typeface="+mn-lt"/>
              </a:rPr>
              <a:t>MSHH</a:t>
            </a:r>
            <a:r>
              <a:rPr lang="en-US" sz="2400" dirty="0">
                <a:latin typeface="+mn-lt"/>
              </a:rPr>
              <a:t>, SL, Dg, </a:t>
            </a:r>
            <a:r>
              <a:rPr lang="en-US" sz="2400" dirty="0" err="1">
                <a:latin typeface="+mn-lt"/>
              </a:rPr>
              <a:t>GiamGia</a:t>
            </a:r>
            <a:r>
              <a:rPr lang="en-US" sz="2400" dirty="0">
                <a:latin typeface="+mn-lt"/>
              </a:rPr>
              <a:t>)</a:t>
            </a:r>
          </a:p>
          <a:p>
            <a:pPr>
              <a:defRPr/>
            </a:pPr>
            <a:r>
              <a:rPr lang="en-US" sz="2400" dirty="0" err="1">
                <a:latin typeface="+mn-lt"/>
              </a:rPr>
              <a:t>Có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các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ràng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buộc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như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thế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nào</a:t>
            </a:r>
            <a:r>
              <a:rPr lang="en-US" sz="2400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085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86400"/>
          </a:xfrm>
        </p:spPr>
        <p:txBody>
          <a:bodyPr>
            <a:normAutofit lnSpcReduction="10000"/>
          </a:bodyPr>
          <a:lstStyle/>
          <a:p>
            <a:pPr marL="0" indent="0" algn="just">
              <a:buFontTx/>
              <a:buNone/>
              <a:defRPr/>
            </a:pPr>
            <a:r>
              <a:rPr lang="en-US" sz="2400" dirty="0" smtClean="0"/>
              <a:t> - </a:t>
            </a:r>
            <a:r>
              <a:rPr lang="en-US" sz="2400" dirty="0" err="1"/>
              <a:t>T</a:t>
            </a:r>
            <a:r>
              <a:rPr lang="en-US" sz="2400" dirty="0" err="1" smtClean="0"/>
              <a:t>ầm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:</a:t>
            </a:r>
          </a:p>
          <a:p>
            <a:pPr marL="0" indent="0" algn="just">
              <a:buFontTx/>
              <a:buNone/>
              <a:defRPr/>
            </a:pPr>
            <a:endParaRPr lang="en-US" sz="2400" dirty="0"/>
          </a:p>
          <a:p>
            <a:pPr marL="0" indent="0" algn="just">
              <a:buFontTx/>
              <a:buNone/>
              <a:defRPr/>
            </a:pPr>
            <a:endParaRPr lang="en-US" sz="2400" dirty="0" smtClean="0"/>
          </a:p>
          <a:p>
            <a:pPr marL="0" indent="0" algn="just">
              <a:buFontTx/>
              <a:buNone/>
              <a:defRPr/>
            </a:pPr>
            <a:endParaRPr lang="en-US" sz="2400" dirty="0"/>
          </a:p>
          <a:p>
            <a:pPr marL="0" indent="0" algn="just">
              <a:buFontTx/>
              <a:buNone/>
              <a:defRPr/>
            </a:pPr>
            <a:r>
              <a:rPr lang="en-US" sz="2400" dirty="0" err="1" smtClean="0"/>
              <a:t>4.2.2.4.Ràng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do </a:t>
            </a:r>
            <a:r>
              <a:rPr lang="en-US" sz="2400" dirty="0" err="1" smtClean="0"/>
              <a:t>LĐCSDL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chu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err="1" smtClean="0"/>
              <a:t>Biểu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diễn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đồ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CSDL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dưới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đồ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thị</a:t>
            </a:r>
            <a:r>
              <a:rPr lang="en-US" altLang="en-US" sz="2400" dirty="0" smtClean="0"/>
              <a:t>:</a:t>
            </a:r>
          </a:p>
          <a:p>
            <a:pPr lvl="1">
              <a:defRPr/>
            </a:pPr>
            <a:r>
              <a:rPr lang="en-US" altLang="en-US" sz="2400" dirty="0" err="1" smtClean="0"/>
              <a:t>Quan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hệ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diễn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bằng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nút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tròn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rỗng</a:t>
            </a:r>
            <a:r>
              <a:rPr lang="en-US" altLang="en-US" sz="2400" dirty="0" smtClean="0"/>
              <a:t> to.</a:t>
            </a:r>
          </a:p>
          <a:p>
            <a:pPr lvl="1">
              <a:defRPr/>
            </a:pPr>
            <a:r>
              <a:rPr lang="en-US" altLang="en-US" sz="2400" dirty="0" err="1" smtClean="0"/>
              <a:t>Thuộc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tính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diễn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bằng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nút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tròn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đặc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nhỏ</a:t>
            </a:r>
            <a:r>
              <a:rPr lang="en-US" altLang="en-US" sz="2400" dirty="0" smtClean="0"/>
              <a:t>.</a:t>
            </a:r>
          </a:p>
          <a:p>
            <a:pPr lvl="1">
              <a:defRPr/>
            </a:pPr>
            <a:r>
              <a:rPr lang="en-US" altLang="en-US" sz="2400" dirty="0" err="1" smtClean="0"/>
              <a:t>Tất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nút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đều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chỉ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rõ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bằng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hệ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hoặc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thuộc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tính</a:t>
            </a:r>
            <a:r>
              <a:rPr lang="en-US" altLang="en-US" sz="2400" dirty="0" smtClean="0"/>
              <a:t>. </a:t>
            </a:r>
            <a:r>
              <a:rPr lang="en-US" altLang="en-US" sz="2400" dirty="0" err="1" smtClean="0"/>
              <a:t>Thuộc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tính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thuộc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hệ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diễn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bởi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cung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nối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giữa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nút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tròn</a:t>
            </a:r>
            <a:r>
              <a:rPr lang="en-US" altLang="en-US" sz="2400" dirty="0" smtClean="0"/>
              <a:t> to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nút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tròn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nhỏ</a:t>
            </a:r>
            <a:r>
              <a:rPr lang="en-US" altLang="en-US" sz="2400" dirty="0" smtClean="0"/>
              <a:t>.</a:t>
            </a:r>
          </a:p>
          <a:p>
            <a:pPr lvl="1">
              <a:defRPr/>
            </a:pPr>
            <a:r>
              <a:rPr lang="en-US" altLang="en-US" sz="2400" dirty="0" err="1" smtClean="0"/>
              <a:t>Nếu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đồ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thị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diễn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xuất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hiện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đường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khép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kín</a:t>
            </a:r>
            <a:r>
              <a:rPr lang="en-US" altLang="en-US" sz="2400" dirty="0" smtClean="0"/>
              <a:t>. </a:t>
            </a:r>
          </a:p>
          <a:p>
            <a:pPr lvl="1">
              <a:buFontTx/>
              <a:buNone/>
              <a:defRPr/>
            </a:pPr>
            <a:r>
              <a:rPr lang="en-US" altLang="en-US" sz="2400" dirty="0" smtClean="0"/>
              <a:t>=&gt; </a:t>
            </a:r>
            <a:r>
              <a:rPr lang="en-US" altLang="en-US" sz="2400" dirty="0" err="1" smtClean="0"/>
              <a:t>lược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đồ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CSDL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sự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hiện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diện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.</a:t>
            </a:r>
            <a:endParaRPr lang="en-US" sz="24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1676400"/>
          <a:ext cx="4108450" cy="892176"/>
        </p:xfrm>
        <a:graphic>
          <a:graphicData uri="http://schemas.openxmlformats.org/drawingml/2006/table">
            <a:tbl>
              <a:tblPr/>
              <a:tblGrid>
                <a:gridCol w="1178259"/>
                <a:gridCol w="645810"/>
                <a:gridCol w="520083"/>
                <a:gridCol w="1764298"/>
              </a:tblGrid>
              <a:tr h="2973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Thêm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Xóa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Sửa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3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CTDDH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+ [SL]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3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HH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Verdana"/>
                          <a:ea typeface="Times New Roman"/>
                          <a:cs typeface="Verdana"/>
                        </a:rPr>
                        <a:t>+ [</a:t>
                      </a:r>
                      <a:r>
                        <a:rPr lang="en-US" sz="1200" dirty="0" err="1">
                          <a:effectLst/>
                          <a:latin typeface="Verdana"/>
                          <a:ea typeface="Times New Roman"/>
                          <a:cs typeface="Verdana"/>
                        </a:rPr>
                        <a:t>SoTon</a:t>
                      </a:r>
                      <a:r>
                        <a:rPr lang="en-US" sz="1200" dirty="0">
                          <a:effectLst/>
                          <a:latin typeface="Verdana"/>
                          <a:ea typeface="Times New Roman"/>
                          <a:cs typeface="Verdana"/>
                        </a:rPr>
                        <a:t>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534400" cy="548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FontTx/>
              <a:buNone/>
            </a:pPr>
            <a:r>
              <a:rPr lang="en-US" altLang="en-US" sz="2400" smtClean="0"/>
              <a:t> 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1444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395413"/>
            <a:ext cx="77914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5943600"/>
            <a:ext cx="5257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+mn-lt"/>
              </a:rPr>
              <a:t>Ví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dụ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một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đồ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thị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CSDL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có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chu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trình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27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983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2400" smtClean="0"/>
              <a:t>Do đồ thị có chu trình nên có thể xảy ra một trong ba ràng buộc sau:</a:t>
            </a:r>
          </a:p>
          <a:p>
            <a:pPr>
              <a:lnSpc>
                <a:spcPct val="90000"/>
              </a:lnSpc>
            </a:pPr>
            <a:r>
              <a:rPr lang="en-US" altLang="en-US" sz="2400" b="1" smtClean="0"/>
              <a:t>Ràng buộc 1</a:t>
            </a:r>
            <a:r>
              <a:rPr lang="en-US" altLang="en-US" sz="2400" smtClean="0"/>
              <a:t>: giáo viên chỉ được phân công giảng dạy những môn thuộc khoa giáo viên đó phụ trách </a:t>
            </a:r>
            <a:r>
              <a:rPr lang="en-US" altLang="en-US" sz="2400" b="1" smtClean="0"/>
              <a:t>X </a:t>
            </a:r>
            <a:r>
              <a:rPr lang="en-US" altLang="en-US" sz="2400" b="1" smtClean="0">
                <a:sym typeface="Symbol" pitchFamily="18" charset="2"/>
              </a:rPr>
              <a:t> Y</a:t>
            </a:r>
            <a:endParaRPr lang="en-US" altLang="en-US" sz="2400" b="1" smtClean="0"/>
          </a:p>
          <a:p>
            <a:pPr>
              <a:lnSpc>
                <a:spcPct val="90000"/>
              </a:lnSpc>
            </a:pPr>
            <a:r>
              <a:rPr lang="en-US" altLang="en-US" sz="2400" b="1" smtClean="0"/>
              <a:t>Ràng buộc 2</a:t>
            </a:r>
            <a:r>
              <a:rPr lang="en-US" altLang="en-US" sz="2400" smtClean="0"/>
              <a:t>: giáo viên phải được phân công giảng dạy tất cả những môn thuộc khoa giáo viên đó phụ trách </a:t>
            </a:r>
            <a:r>
              <a:rPr lang="en-US" altLang="en-US" sz="2400" b="1" smtClean="0"/>
              <a:t>X = Y</a:t>
            </a:r>
          </a:p>
          <a:p>
            <a:pPr>
              <a:lnSpc>
                <a:spcPct val="90000"/>
              </a:lnSpc>
            </a:pPr>
            <a:r>
              <a:rPr lang="en-US" altLang="en-US" sz="2400" b="1" smtClean="0"/>
              <a:t>Ràng buộc 3</a:t>
            </a:r>
            <a:r>
              <a:rPr lang="en-US" altLang="en-US" sz="2400" smtClean="0"/>
              <a:t>: có thể phân công giáo viên giảng dạy bất kỳ môn học nào </a:t>
            </a:r>
            <a:r>
              <a:rPr lang="en-US" altLang="en-US" sz="2400" b="1" smtClean="0"/>
              <a:t>X </a:t>
            </a:r>
            <a:r>
              <a:rPr lang="en-US" altLang="en-US" sz="2400" b="1" smtClean="0">
                <a:sym typeface="Symbol" pitchFamily="18" charset="2"/>
              </a:rPr>
              <a:t> Y</a:t>
            </a:r>
            <a:endParaRPr lang="en-US" altLang="en-US" sz="2400" smtClean="0"/>
          </a:p>
          <a:p>
            <a:endParaRPr lang="en-US" altLang="en-US" sz="2400" smtClean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81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defRPr/>
            </a:pPr>
            <a:r>
              <a:rPr lang="en-US" altLang="en-US" sz="2400" b="1" dirty="0" smtClean="0"/>
              <a:t>Cho </a:t>
            </a:r>
            <a:r>
              <a:rPr lang="en-US" altLang="en-US" sz="2400" b="1" dirty="0" err="1" smtClean="0"/>
              <a:t>CSDL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sau</a:t>
            </a:r>
            <a:r>
              <a:rPr lang="en-US" altLang="en-US" sz="2400" b="1" dirty="0" smtClean="0"/>
              <a:t>:</a:t>
            </a:r>
          </a:p>
          <a:p>
            <a:pPr marL="0" indent="0">
              <a:buFontTx/>
              <a:buNone/>
              <a:defRPr/>
            </a:pPr>
            <a:r>
              <a:rPr lang="en-US" altLang="en-US" sz="2400" b="1" dirty="0" smtClean="0"/>
              <a:t>   </a:t>
            </a:r>
            <a:r>
              <a:rPr lang="en-US" altLang="en-US" sz="2400" b="1" dirty="0" err="1" smtClean="0"/>
              <a:t>SINH_VIEN</a:t>
            </a:r>
            <a:r>
              <a:rPr lang="en-US" altLang="en-US" sz="2400" b="1" dirty="0" smtClean="0"/>
              <a:t> (</a:t>
            </a:r>
            <a:r>
              <a:rPr lang="en-US" altLang="en-US" sz="2400" b="1" u="sng" dirty="0" err="1" smtClean="0"/>
              <a:t>MA_SV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HOTEN_SV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MA_CN</a:t>
            </a:r>
            <a:r>
              <a:rPr lang="en-US" altLang="en-US" sz="2400" b="1" dirty="0" smtClean="0"/>
              <a:t>)</a:t>
            </a:r>
            <a:endParaRPr lang="en-US" altLang="en-US" sz="2400" dirty="0" smtClean="0"/>
          </a:p>
          <a:p>
            <a:pPr marL="0" indent="0">
              <a:buFontTx/>
              <a:buNone/>
              <a:defRPr/>
            </a:pPr>
            <a:r>
              <a:rPr lang="en-US" altLang="en-US" sz="2400" dirty="0" smtClean="0"/>
              <a:t>   </a:t>
            </a:r>
            <a:r>
              <a:rPr lang="en-US" altLang="en-US" sz="2400" b="1" dirty="0" err="1" smtClean="0"/>
              <a:t>CHUYEN_NGANH</a:t>
            </a:r>
            <a:r>
              <a:rPr lang="en-US" altLang="en-US" sz="2400" b="1" dirty="0" smtClean="0"/>
              <a:t> (</a:t>
            </a:r>
            <a:r>
              <a:rPr lang="en-US" altLang="en-US" sz="2400" b="1" u="sng" dirty="0" err="1" smtClean="0"/>
              <a:t>MA_CN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TEN_CN</a:t>
            </a:r>
            <a:r>
              <a:rPr lang="en-US" altLang="en-US" sz="2400" b="1" dirty="0" smtClean="0"/>
              <a:t>)</a:t>
            </a:r>
            <a:endParaRPr lang="en-US" altLang="en-US" sz="2400" dirty="0" smtClean="0"/>
          </a:p>
          <a:p>
            <a:pPr marL="0" indent="0">
              <a:buFontTx/>
              <a:buNone/>
              <a:defRPr/>
            </a:pPr>
            <a:r>
              <a:rPr lang="en-US" altLang="en-US" sz="2400" b="1" dirty="0" smtClean="0"/>
              <a:t>   </a:t>
            </a:r>
            <a:r>
              <a:rPr lang="en-US" altLang="en-US" sz="2400" b="1" dirty="0" err="1" smtClean="0"/>
              <a:t>MON_CN</a:t>
            </a:r>
            <a:r>
              <a:rPr lang="en-US" altLang="en-US" sz="2400" b="1" dirty="0" smtClean="0"/>
              <a:t> (</a:t>
            </a:r>
            <a:r>
              <a:rPr lang="en-US" altLang="en-US" sz="2400" b="1" u="sng" dirty="0" err="1" smtClean="0"/>
              <a:t>MA_CN</a:t>
            </a:r>
            <a:r>
              <a:rPr lang="en-US" altLang="en-US" sz="2400" b="1" u="sng" dirty="0" smtClean="0"/>
              <a:t>, </a:t>
            </a:r>
            <a:r>
              <a:rPr lang="en-US" altLang="en-US" sz="2400" b="1" u="sng" dirty="0" err="1" smtClean="0"/>
              <a:t>MA_MON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TÍNH_CHAT</a:t>
            </a:r>
            <a:r>
              <a:rPr lang="en-US" altLang="en-US" sz="2400" b="1" dirty="0" smtClean="0"/>
              <a:t>)</a:t>
            </a:r>
            <a:endParaRPr lang="en-US" altLang="en-US" sz="2400" dirty="0" smtClean="0"/>
          </a:p>
          <a:p>
            <a:pPr marL="0" indent="0">
              <a:buFontTx/>
              <a:buNone/>
              <a:defRPr/>
            </a:pPr>
            <a:r>
              <a:rPr lang="en-US" altLang="en-US" sz="2400" b="1" dirty="0" smtClean="0"/>
              <a:t>   </a:t>
            </a:r>
            <a:r>
              <a:rPr lang="en-US" altLang="en-US" sz="2400" b="1" dirty="0" err="1" smtClean="0"/>
              <a:t>ĐANG_KY</a:t>
            </a:r>
            <a:r>
              <a:rPr lang="en-US" altLang="en-US" sz="2400" b="1" dirty="0" smtClean="0"/>
              <a:t> (</a:t>
            </a:r>
            <a:r>
              <a:rPr lang="en-US" altLang="en-US" sz="2400" b="1" u="sng" dirty="0" err="1" smtClean="0"/>
              <a:t>MA_SV</a:t>
            </a:r>
            <a:r>
              <a:rPr lang="en-US" altLang="en-US" sz="2400" b="1" u="sng" dirty="0" smtClean="0"/>
              <a:t>, </a:t>
            </a:r>
            <a:r>
              <a:rPr lang="en-US" altLang="en-US" sz="2400" b="1" u="sng" dirty="0" err="1" smtClean="0"/>
              <a:t>MA_MON</a:t>
            </a:r>
            <a:r>
              <a:rPr lang="en-US" altLang="en-US" sz="2400" b="1" u="sng" dirty="0" smtClean="0"/>
              <a:t>, </a:t>
            </a:r>
            <a:r>
              <a:rPr lang="en-US" altLang="en-US" sz="2400" b="1" u="sng" dirty="0" err="1" smtClean="0"/>
              <a:t>NAM_HOC</a:t>
            </a:r>
            <a:r>
              <a:rPr lang="en-US" altLang="en-US" sz="2400" b="1" u="sng" dirty="0" smtClean="0"/>
              <a:t>, </a:t>
            </a:r>
            <a:r>
              <a:rPr lang="en-US" altLang="en-US" sz="2400" b="1" u="sng" dirty="0" err="1" smtClean="0"/>
              <a:t>HOC_KY</a:t>
            </a:r>
            <a:r>
              <a:rPr lang="en-US" altLang="en-US" sz="2400" b="1" dirty="0" smtClean="0"/>
              <a:t>)</a:t>
            </a:r>
            <a:endParaRPr lang="en-US" altLang="en-US" sz="2400" dirty="0" smtClean="0"/>
          </a:p>
          <a:p>
            <a:pPr marL="0" indent="0">
              <a:buFontTx/>
              <a:buNone/>
              <a:defRPr/>
            </a:pPr>
            <a:r>
              <a:rPr lang="en-US" altLang="en-US" sz="2400" b="1" dirty="0" smtClean="0"/>
              <a:t>   MON (</a:t>
            </a:r>
            <a:r>
              <a:rPr lang="en-US" altLang="en-US" sz="2400" b="1" u="sng" dirty="0" err="1" smtClean="0"/>
              <a:t>MA_MON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TEN_MON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SO_TÍN_CHI</a:t>
            </a:r>
            <a:r>
              <a:rPr lang="en-US" altLang="en-US" sz="2400" b="1" dirty="0" smtClean="0"/>
              <a:t>)</a:t>
            </a:r>
          </a:p>
          <a:p>
            <a:pPr marL="0" indent="0">
              <a:buFontTx/>
              <a:buNone/>
              <a:defRPr/>
            </a:pPr>
            <a:endParaRPr lang="en-US" altLang="en-US" sz="2400" b="1" dirty="0"/>
          </a:p>
          <a:p>
            <a:pPr marL="0" indent="0">
              <a:buFontTx/>
              <a:buNone/>
              <a:defRPr/>
            </a:pPr>
            <a:r>
              <a:rPr lang="en-US" altLang="en-US" sz="2400" dirty="0" err="1" smtClean="0"/>
              <a:t>Hãy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tìm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phát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biểu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RBTV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CSDL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chặt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chẽ</a:t>
            </a:r>
            <a:r>
              <a:rPr lang="en-US" altLang="en-US" sz="2400" dirty="0" smtClean="0"/>
              <a:t>.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tập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0666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4.1.1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yếu</a:t>
            </a:r>
            <a:r>
              <a:rPr lang="en-US" sz="2400" dirty="0" smtClean="0"/>
              <a:t> </a:t>
            </a:r>
            <a:r>
              <a:rPr lang="en-US" sz="2400" dirty="0" err="1" smtClean="0"/>
              <a:t>tố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RBTV</a:t>
            </a:r>
            <a:r>
              <a:rPr lang="en-US" sz="2400" dirty="0" smtClean="0"/>
              <a:t>: </a:t>
            </a:r>
          </a:p>
          <a:p>
            <a:pPr marL="0" indent="0">
              <a:buFontTx/>
              <a:buNone/>
              <a:defRPr/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/>
              <a:t>RBTV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3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: </a:t>
            </a:r>
            <a:r>
              <a:rPr lang="en-US" sz="2400" dirty="0" err="1"/>
              <a:t>Bối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,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tầm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hưởng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RBTV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b="1" dirty="0" err="1"/>
              <a:t>Bối</a:t>
            </a:r>
            <a:r>
              <a:rPr lang="en-US" sz="2400" b="1" dirty="0"/>
              <a:t> </a:t>
            </a:r>
            <a:r>
              <a:rPr lang="en-US" sz="2400" b="1" dirty="0" err="1"/>
              <a:t>cảnh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RBTV</a:t>
            </a:r>
            <a:r>
              <a:rPr lang="en-US" sz="2400" b="1" dirty="0"/>
              <a:t>: 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RBTV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nghiã</a:t>
            </a:r>
            <a:endParaRPr lang="en-US" sz="2400" dirty="0"/>
          </a:p>
          <a:p>
            <a:pPr>
              <a:defRPr/>
            </a:pPr>
            <a:r>
              <a:rPr lang="en-US" sz="2400" b="1" dirty="0" err="1"/>
              <a:t>Điều</a:t>
            </a:r>
            <a:r>
              <a:rPr lang="en-US" sz="2400" b="1" dirty="0"/>
              <a:t> </a:t>
            </a:r>
            <a:r>
              <a:rPr lang="en-US" sz="2400" b="1" dirty="0" err="1"/>
              <a:t>kiện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bối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r>
              <a:rPr lang="en-US" sz="2400" dirty="0"/>
              <a:t>.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,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giả</a:t>
            </a:r>
            <a:r>
              <a:rPr lang="en-US" sz="2400" dirty="0"/>
              <a:t> (</a:t>
            </a:r>
            <a:r>
              <a:rPr lang="en-US" sz="2400" dirty="0" err="1"/>
              <a:t>tựa</a:t>
            </a:r>
            <a:r>
              <a:rPr lang="en-US" sz="2400" dirty="0"/>
              <a:t> Pascal),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,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...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92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638800"/>
          </a:xfrm>
        </p:spPr>
        <p:txBody>
          <a:bodyPr/>
          <a:lstStyle/>
          <a:p>
            <a:pPr>
              <a:defRPr/>
            </a:pPr>
            <a:r>
              <a:rPr lang="en-US" sz="2400" b="1" dirty="0" err="1" smtClean="0"/>
              <a:t>Tầm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ảnh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hưởng</a:t>
            </a:r>
            <a:r>
              <a:rPr lang="en-US" sz="2400" b="1" dirty="0" smtClean="0"/>
              <a:t>:</a:t>
            </a:r>
            <a:r>
              <a:rPr lang="en-US" sz="2400" dirty="0" smtClean="0"/>
              <a:t>  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thao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(</a:t>
            </a:r>
            <a:r>
              <a:rPr lang="en-US" sz="2400" dirty="0" err="1" smtClean="0"/>
              <a:t>thêm</a:t>
            </a:r>
            <a:r>
              <a:rPr lang="en-US" sz="2400" dirty="0" smtClean="0"/>
              <a:t>, </a:t>
            </a:r>
            <a:r>
              <a:rPr lang="en-US" sz="2400" dirty="0" err="1" smtClean="0"/>
              <a:t>xóa</a:t>
            </a:r>
            <a:r>
              <a:rPr lang="en-US" sz="2400" dirty="0" smtClean="0"/>
              <a:t>, </a:t>
            </a:r>
            <a:r>
              <a:rPr lang="en-US" sz="2400" dirty="0" err="1" smtClean="0"/>
              <a:t>sửa</a:t>
            </a:r>
            <a:r>
              <a:rPr lang="en-US" sz="2400" dirty="0" smtClean="0"/>
              <a:t>)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bối</a:t>
            </a:r>
            <a:r>
              <a:rPr lang="en-US" sz="2400" dirty="0" smtClean="0"/>
              <a:t> </a:t>
            </a:r>
            <a:r>
              <a:rPr lang="en-US" sz="2400" dirty="0" err="1" smtClean="0"/>
              <a:t>cảnh</a:t>
            </a:r>
            <a:r>
              <a:rPr lang="en-US" sz="2400" dirty="0" smtClean="0"/>
              <a:t> </a:t>
            </a:r>
            <a:r>
              <a:rPr lang="en-US" sz="2400" dirty="0" err="1" smtClean="0"/>
              <a:t>RBTV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gây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nguy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vi </a:t>
            </a:r>
            <a:r>
              <a:rPr lang="en-US" sz="2400" dirty="0" err="1" smtClean="0"/>
              <a:t>phạm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ràng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,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thao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(</a:t>
            </a:r>
            <a:r>
              <a:rPr lang="en-US" sz="2400" dirty="0" err="1" smtClean="0"/>
              <a:t>dấu</a:t>
            </a:r>
            <a:r>
              <a:rPr lang="en-US" sz="2400" dirty="0" smtClean="0"/>
              <a:t> ‘+’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, </a:t>
            </a:r>
            <a:r>
              <a:rPr lang="en-US" sz="2400" dirty="0" err="1" smtClean="0"/>
              <a:t>dấu</a:t>
            </a:r>
            <a:r>
              <a:rPr lang="en-US" sz="2400" dirty="0" smtClean="0"/>
              <a:t> ‘–‘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).</a:t>
            </a:r>
          </a:p>
          <a:p>
            <a:pPr>
              <a:defRPr/>
            </a:pP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/>
              <a:t>dụ</a:t>
            </a:r>
            <a:r>
              <a:rPr lang="en-US" sz="2400" dirty="0"/>
              <a:t>: </a:t>
            </a:r>
            <a:r>
              <a:rPr lang="en-US" sz="2400" dirty="0" err="1"/>
              <a:t>RB1</a:t>
            </a:r>
            <a:r>
              <a:rPr lang="en-US" sz="2400" dirty="0"/>
              <a:t>: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HH</a:t>
            </a:r>
            <a:r>
              <a:rPr lang="en-US" sz="2400" dirty="0" smtClean="0"/>
              <a:t>,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1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</a:t>
            </a:r>
            <a:r>
              <a:rPr lang="en-US" sz="2400" dirty="0" err="1" smtClean="0"/>
              <a:t>HH</a:t>
            </a:r>
            <a:r>
              <a:rPr lang="en-US" sz="2400" dirty="0" smtClean="0"/>
              <a:t>(</a:t>
            </a:r>
            <a:r>
              <a:rPr lang="en-US" sz="2400" u="sng" dirty="0" err="1" smtClean="0"/>
              <a:t>MSHH</a:t>
            </a:r>
            <a:r>
              <a:rPr lang="en-US" sz="2400" dirty="0"/>
              <a:t>, </a:t>
            </a:r>
            <a:r>
              <a:rPr lang="en-US" sz="2400" dirty="0" err="1"/>
              <a:t>TenHH</a:t>
            </a:r>
            <a:r>
              <a:rPr lang="en-US" sz="2400" dirty="0"/>
              <a:t>, </a:t>
            </a:r>
            <a:r>
              <a:rPr lang="en-US" sz="2400" dirty="0" err="1"/>
              <a:t>DVT</a:t>
            </a:r>
            <a:r>
              <a:rPr lang="en-US" sz="2400" dirty="0"/>
              <a:t>, </a:t>
            </a:r>
            <a:r>
              <a:rPr lang="en-US" sz="2400" dirty="0" err="1"/>
              <a:t>SoTon</a:t>
            </a:r>
            <a:r>
              <a:rPr lang="en-US" sz="2400" dirty="0"/>
              <a:t>, </a:t>
            </a:r>
            <a:r>
              <a:rPr lang="en-US" sz="2400" dirty="0" err="1"/>
              <a:t>ĐG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b="1" dirty="0" err="1"/>
              <a:t>Bối</a:t>
            </a:r>
            <a:r>
              <a:rPr lang="en-US" sz="2400" b="1" dirty="0"/>
              <a:t> </a:t>
            </a:r>
            <a:r>
              <a:rPr lang="en-US" sz="2400" b="1" dirty="0" err="1"/>
              <a:t>cảnh</a:t>
            </a:r>
            <a:r>
              <a:rPr lang="en-US" sz="2400" b="1" dirty="0"/>
              <a:t>:</a:t>
            </a:r>
            <a:r>
              <a:rPr lang="en-US" sz="2400" dirty="0"/>
              <a:t>  </a:t>
            </a:r>
            <a:r>
              <a:rPr lang="en-US" sz="2400" dirty="0" err="1"/>
              <a:t>HH</a:t>
            </a:r>
            <a:endParaRPr lang="en-US" sz="2400" dirty="0"/>
          </a:p>
          <a:p>
            <a:pPr>
              <a:defRPr/>
            </a:pPr>
            <a:r>
              <a:rPr lang="en-US" sz="2400" b="1" dirty="0" err="1"/>
              <a:t>Điều</a:t>
            </a:r>
            <a:r>
              <a:rPr lang="en-US" sz="2400" b="1" dirty="0"/>
              <a:t> </a:t>
            </a:r>
            <a:r>
              <a:rPr lang="en-US" sz="2400" b="1" dirty="0" err="1"/>
              <a:t>kiện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,q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</a:t>
            </a:r>
            <a:r>
              <a:rPr lang="en-US" sz="2400" dirty="0" err="1"/>
              <a:t>HH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        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.MSHH</a:t>
            </a:r>
            <a:r>
              <a:rPr lang="en-US" sz="2400" dirty="0" smtClean="0"/>
              <a:t> &lt;&gt;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j</a:t>
            </a:r>
            <a:r>
              <a:rPr lang="en-US" sz="2400" dirty="0" err="1" smtClean="0"/>
              <a:t>.MSHH</a:t>
            </a:r>
            <a:r>
              <a:rPr lang="en-US" sz="2400" dirty="0" smtClean="0"/>
              <a:t> =&gt; </a:t>
            </a:r>
            <a:r>
              <a:rPr lang="en-US" sz="2400" dirty="0" err="1" smtClean="0"/>
              <a:t>i</a:t>
            </a:r>
            <a:r>
              <a:rPr lang="en-US" sz="2400" dirty="0" smtClean="0"/>
              <a:t> ≠ j</a:t>
            </a:r>
          </a:p>
          <a:p>
            <a:pPr>
              <a:defRPr/>
            </a:pPr>
            <a:r>
              <a:rPr lang="en-US" sz="2400" dirty="0" err="1" smtClean="0"/>
              <a:t>Tầm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4800600"/>
            <a:ext cx="2905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1784693" algn="ctr" rotWithShape="0">
                    <a:srgbClr val="FF9900"/>
                  </a:outerShdw>
                </a:effectLst>
              </a14:hiddenEffects>
            </a:ext>
          </a:extLst>
        </p:spPr>
      </p:pic>
      <p:graphicFrame>
        <p:nvGraphicFramePr>
          <p:cNvPr id="53253" name="Object 7"/>
          <p:cNvGraphicFramePr>
            <a:graphicFrameLocks noChangeAspect="1"/>
          </p:cNvGraphicFramePr>
          <p:nvPr/>
        </p:nvGraphicFramePr>
        <p:xfrm>
          <a:off x="2971800" y="5715000"/>
          <a:ext cx="65119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5" imgW="6512556" imgH="953425" progId="Word.Document.12">
                  <p:embed/>
                </p:oleObj>
              </mc:Choice>
              <mc:Fallback>
                <p:oleObj name="Document" r:id="rId5" imgW="6512556" imgH="95342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715000"/>
                        <a:ext cx="65119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5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9831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4.2.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RBTV</a:t>
            </a:r>
            <a:r>
              <a:rPr lang="en-US" sz="2400" dirty="0" smtClean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4.2.1. </a:t>
            </a:r>
            <a:r>
              <a:rPr lang="en-US" sz="2400" dirty="0" err="1" smtClean="0"/>
              <a:t>RBTV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1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endParaRPr lang="en-US" sz="2400" dirty="0" smtClean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4.2.1.1. </a:t>
            </a:r>
            <a:r>
              <a:rPr lang="en-US" sz="2400" dirty="0" err="1" smtClean="0"/>
              <a:t>Ràng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miền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endParaRPr lang="en-US" sz="2400" dirty="0" smtClean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qui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.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/>
              <a:t>dụ</a:t>
            </a:r>
            <a:r>
              <a:rPr lang="en-US" sz="2400" dirty="0"/>
              <a:t>: </a:t>
            </a:r>
            <a:r>
              <a:rPr lang="en-US" sz="2400" dirty="0" err="1"/>
              <a:t>KetQuaHT</a:t>
            </a:r>
            <a:r>
              <a:rPr lang="en-US" sz="2400" dirty="0"/>
              <a:t>(</a:t>
            </a:r>
            <a:r>
              <a:rPr lang="en-US" sz="2400" u="sng" dirty="0" err="1"/>
              <a:t>MSSV</a:t>
            </a:r>
            <a:r>
              <a:rPr lang="en-US" sz="2400" u="sng" dirty="0"/>
              <a:t>, </a:t>
            </a:r>
            <a:r>
              <a:rPr lang="en-US" sz="2400" u="sng" dirty="0" err="1"/>
              <a:t>MSMon</a:t>
            </a:r>
            <a:r>
              <a:rPr lang="en-US" sz="2400" dirty="0"/>
              <a:t>, </a:t>
            </a:r>
            <a:r>
              <a:rPr lang="en-US" sz="2400" dirty="0" err="1"/>
              <a:t>HocKy</a:t>
            </a:r>
            <a:r>
              <a:rPr lang="en-US" sz="2400" dirty="0"/>
              <a:t>, </a:t>
            </a:r>
            <a:r>
              <a:rPr lang="en-US" sz="2400" dirty="0" err="1"/>
              <a:t>DiemL1,DiemL2</a:t>
            </a:r>
            <a:r>
              <a:rPr lang="en-US" sz="24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</a:t>
            </a:r>
            <a:r>
              <a:rPr lang="en-US" sz="2400" dirty="0" err="1" smtClean="0"/>
              <a:t>Tân</a:t>
            </a:r>
            <a:r>
              <a:rPr lang="en-US" sz="2400" dirty="0" smtClean="0"/>
              <a:t> </a:t>
            </a:r>
            <a:r>
              <a:rPr lang="en-US" sz="2400" dirty="0" err="1"/>
              <a:t>từ</a:t>
            </a:r>
            <a:r>
              <a:rPr lang="en-US" sz="2400" dirty="0"/>
              <a:t>: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1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0 </a:t>
            </a:r>
            <a:r>
              <a:rPr lang="en-US" sz="2400" dirty="0" err="1"/>
              <a:t>đến</a:t>
            </a:r>
            <a:r>
              <a:rPr lang="en-US" sz="2400" dirty="0"/>
              <a:t> 10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0.5</a:t>
            </a:r>
          </a:p>
          <a:p>
            <a:pPr>
              <a:defRPr/>
            </a:pPr>
            <a:r>
              <a:rPr lang="en-US" sz="2400" b="1" dirty="0" err="1"/>
              <a:t>Bối</a:t>
            </a:r>
            <a:r>
              <a:rPr lang="en-US" sz="2400" b="1" dirty="0"/>
              <a:t> </a:t>
            </a:r>
            <a:r>
              <a:rPr lang="en-US" sz="2400" b="1" dirty="0" err="1"/>
              <a:t>cảnh</a:t>
            </a:r>
            <a:r>
              <a:rPr lang="en-US" sz="2400" dirty="0"/>
              <a:t>: </a:t>
            </a:r>
            <a:r>
              <a:rPr lang="en-US" sz="2400" dirty="0" err="1"/>
              <a:t>KetQuaHT</a:t>
            </a:r>
            <a:endParaRPr lang="en-US" sz="2400" dirty="0"/>
          </a:p>
          <a:p>
            <a:pPr>
              <a:defRPr/>
            </a:pPr>
            <a:r>
              <a:rPr lang="en-US" sz="2400" b="1" dirty="0" err="1"/>
              <a:t>Điều</a:t>
            </a:r>
            <a:r>
              <a:rPr lang="en-US" sz="2400" b="1" dirty="0"/>
              <a:t> </a:t>
            </a:r>
            <a:r>
              <a:rPr lang="en-US" sz="2400" b="1" dirty="0" err="1"/>
              <a:t>kiện</a:t>
            </a:r>
            <a:r>
              <a:rPr lang="en-US" sz="2400" dirty="0"/>
              <a:t>: </a:t>
            </a:r>
            <a:r>
              <a:rPr lang="en-US" altLang="en-US" sz="2400" dirty="0">
                <a:sym typeface="Symbol" pitchFamily="18" charset="2"/>
              </a:rPr>
              <a:t> </a:t>
            </a:r>
            <a:r>
              <a:rPr lang="en-US" sz="2400" dirty="0" smtClean="0"/>
              <a:t>q 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ketQuaHT</a:t>
            </a:r>
            <a:r>
              <a:rPr lang="en-US" sz="2400" baseline="-25000" dirty="0" smtClean="0"/>
              <a:t> </a:t>
            </a:r>
            <a:r>
              <a:rPr lang="en-US" sz="2400" baseline="30000" dirty="0" smtClean="0"/>
              <a:t>:</a:t>
            </a:r>
            <a:r>
              <a:rPr lang="en-US" sz="2400" dirty="0" smtClean="0"/>
              <a:t>  (</a:t>
            </a:r>
            <a:r>
              <a:rPr lang="en-US" sz="2400" dirty="0" err="1"/>
              <a:t>q.DiemL1</a:t>
            </a:r>
            <a:r>
              <a:rPr lang="en-US" sz="2400" dirty="0"/>
              <a:t>= NULL) Or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(</a:t>
            </a:r>
            <a:r>
              <a:rPr lang="en-US" sz="2400" dirty="0" err="1"/>
              <a:t>q.DiemL1</a:t>
            </a:r>
            <a:r>
              <a:rPr lang="en-US" sz="2400" dirty="0"/>
              <a:t> &gt;= 0 </a:t>
            </a:r>
            <a:r>
              <a:rPr lang="en-US" sz="2400" dirty="0" smtClean="0"/>
              <a:t>and </a:t>
            </a:r>
            <a:r>
              <a:rPr lang="en-US" sz="2400" dirty="0" err="1"/>
              <a:t>q.DiemL1</a:t>
            </a:r>
            <a:r>
              <a:rPr lang="en-US" sz="2400" dirty="0"/>
              <a:t> &lt;=10 </a:t>
            </a:r>
            <a:r>
              <a:rPr lang="en-US" sz="2400" dirty="0" smtClean="0"/>
              <a:t>) and </a:t>
            </a:r>
            <a:r>
              <a:rPr lang="en-US" sz="2400" dirty="0"/>
              <a:t>(</a:t>
            </a:r>
            <a:r>
              <a:rPr lang="en-US" sz="2400" dirty="0" err="1" smtClean="0"/>
              <a:t>q.DiemL1</a:t>
            </a:r>
            <a:r>
              <a:rPr lang="en-US" sz="2400" dirty="0" smtClean="0"/>
              <a:t>*4</a:t>
            </a:r>
            <a:r>
              <a:rPr lang="en-US" sz="2400" dirty="0"/>
              <a:t>) mod 2 = 0)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graphicFrame>
        <p:nvGraphicFramePr>
          <p:cNvPr id="54276" name="Object 1"/>
          <p:cNvGraphicFramePr>
            <a:graphicFrameLocks noChangeAspect="1"/>
          </p:cNvGraphicFramePr>
          <p:nvPr/>
        </p:nvGraphicFramePr>
        <p:xfrm>
          <a:off x="1752600" y="5334000"/>
          <a:ext cx="65119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6512556" imgH="953425" progId="Word.Document.12">
                  <p:embed/>
                </p:oleObj>
              </mc:Choice>
              <mc:Fallback>
                <p:oleObj name="Document" r:id="rId4" imgW="6512556" imgH="95342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34000"/>
                        <a:ext cx="65119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45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983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en-US" sz="2400" smtClean="0"/>
              <a:t>4.2.1.2. Ràng buộc liên thuộc tính: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Là mối liên hệ giữa các thuộc tính trên 1 bộ trong cùng 1 lược đồ quan hệ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Ví dụ: Ngày bắt đầu (TUNGAY) giảng dạy một môn học cho một lớp luôn nhỏ hơn ngày kết thúc (DENNGAY)</a:t>
            </a:r>
          </a:p>
          <a:p>
            <a:pPr lvl="1">
              <a:spcBef>
                <a:spcPct val="0"/>
              </a:spcBef>
            </a:pPr>
            <a:r>
              <a:rPr lang="en-US" altLang="en-US" sz="2400" u="sng" smtClean="0"/>
              <a:t>Nội dung</a:t>
            </a:r>
            <a:r>
              <a:rPr lang="en-US" altLang="en-US" sz="2400" smtClean="0"/>
              <a:t>: </a:t>
            </a:r>
          </a:p>
          <a:p>
            <a:pPr lvl="2">
              <a:buFontTx/>
              <a:buNone/>
            </a:pPr>
            <a:r>
              <a:rPr lang="en-US" altLang="en-US" smtClean="0">
                <a:sym typeface="Symbol" pitchFamily="18" charset="2"/>
              </a:rPr>
              <a:t>gd</a:t>
            </a:r>
            <a:r>
              <a:rPr lang="fr-FR" altLang="en-US" smtClean="0"/>
              <a:t> </a:t>
            </a:r>
            <a:r>
              <a:rPr lang="en-US" altLang="en-US" smtClean="0">
                <a:sym typeface="Symbol" pitchFamily="18" charset="2"/>
              </a:rPr>
              <a:t></a:t>
            </a:r>
            <a:r>
              <a:rPr lang="fr-FR" altLang="en-US" smtClean="0"/>
              <a:t> GIANGDAY: gd.TUNGAY &lt; gd.DENNGAY</a:t>
            </a:r>
          </a:p>
          <a:p>
            <a:pPr lvl="1"/>
            <a:r>
              <a:rPr lang="fr-FR" altLang="en-US" sz="2400" u="sng" smtClean="0"/>
              <a:t>Bối cảnh</a:t>
            </a:r>
            <a:r>
              <a:rPr lang="fr-FR" altLang="en-US" sz="2400" smtClean="0"/>
              <a:t>: GIANGDAY</a:t>
            </a:r>
          </a:p>
          <a:p>
            <a:pPr lvl="1"/>
            <a:r>
              <a:rPr lang="fr-FR" altLang="en-US" sz="2400" u="sng" smtClean="0"/>
              <a:t>Bảng tầm ảnh hưởng</a:t>
            </a:r>
            <a:r>
              <a:rPr lang="fr-FR" altLang="en-US" sz="2400" smtClean="0"/>
              <a:t>:</a:t>
            </a:r>
            <a:endParaRPr lang="en-US" altLang="en-US" sz="2400" smtClean="0"/>
          </a:p>
          <a:p>
            <a:pPr marL="0" indent="0">
              <a:buFontTx/>
              <a:buNone/>
            </a:pPr>
            <a:endParaRPr lang="en-US" altLang="en-US" sz="2400" smtClean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5530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029200"/>
            <a:ext cx="7072313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1784693" algn="ctr" rotWithShape="0">
                    <a:srgbClr val="FF99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64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4.2.1.3 </a:t>
            </a:r>
            <a:r>
              <a:rPr lang="en-US" sz="2400" dirty="0" err="1" smtClean="0"/>
              <a:t>Ràng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.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giáo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viên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học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vị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cùng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hệ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thì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mức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bằng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nhau</a:t>
            </a:r>
            <a:endParaRPr lang="en-US" altLang="en-US" sz="2400" dirty="0" smtClean="0"/>
          </a:p>
          <a:p>
            <a:pPr lvl="1">
              <a:lnSpc>
                <a:spcPct val="80000"/>
              </a:lnSpc>
              <a:defRPr/>
            </a:pPr>
            <a:r>
              <a:rPr lang="en-US" altLang="en-US" sz="2400" u="sng" dirty="0" err="1" smtClean="0"/>
              <a:t>Nội</a:t>
            </a:r>
            <a:r>
              <a:rPr lang="en-US" altLang="en-US" sz="2400" u="sng" dirty="0" smtClean="0"/>
              <a:t>  dung</a:t>
            </a:r>
            <a:r>
              <a:rPr lang="en-US" altLang="en-US" sz="2400" dirty="0" smtClean="0"/>
              <a:t>:</a:t>
            </a:r>
          </a:p>
          <a:p>
            <a:pPr lvl="2">
              <a:lnSpc>
                <a:spcPct val="105000"/>
              </a:lnSpc>
              <a:spcAft>
                <a:spcPct val="15000"/>
              </a:spcAft>
              <a:buFont typeface="Wingdings" pitchFamily="2" charset="2"/>
              <a:buNone/>
              <a:defRPr/>
            </a:pPr>
            <a:r>
              <a:rPr lang="en-US" altLang="en-US" dirty="0" smtClean="0">
                <a:sym typeface="Symbol" pitchFamily="18" charset="2"/>
              </a:rPr>
              <a:t></a:t>
            </a:r>
            <a:r>
              <a:rPr lang="en-US" altLang="en-US" dirty="0" err="1" smtClean="0">
                <a:sym typeface="Symbol" pitchFamily="18" charset="2"/>
              </a:rPr>
              <a:t>gv</a:t>
            </a:r>
            <a:r>
              <a:rPr lang="fr-FR" altLang="en-US" baseline="-25000" dirty="0" err="1" smtClean="0"/>
              <a:t>1</a:t>
            </a:r>
            <a:r>
              <a:rPr lang="fr-FR" altLang="en-US" dirty="0" err="1" smtClean="0"/>
              <a:t>,gv</a:t>
            </a:r>
            <a:r>
              <a:rPr lang="fr-FR" altLang="en-US" baseline="-25000" dirty="0" err="1" smtClean="0"/>
              <a:t>2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GIAOVIEN</a:t>
            </a:r>
            <a:r>
              <a:rPr lang="fr-FR" altLang="en-US" dirty="0" smtClean="0"/>
              <a:t>: </a:t>
            </a:r>
            <a:br>
              <a:rPr lang="fr-FR" altLang="en-US" dirty="0" smtClean="0"/>
            </a:br>
            <a:r>
              <a:rPr lang="fr-FR" altLang="en-US" dirty="0" smtClean="0"/>
              <a:t>  </a:t>
            </a:r>
            <a:r>
              <a:rPr lang="fr-FR" altLang="en-US" dirty="0" err="1" smtClean="0"/>
              <a:t>Nếu</a:t>
            </a:r>
            <a:r>
              <a:rPr lang="fr-FR" altLang="en-US" dirty="0" smtClean="0"/>
              <a:t> (</a:t>
            </a:r>
            <a:r>
              <a:rPr lang="fr-FR" altLang="en-US" dirty="0" err="1" smtClean="0"/>
              <a:t>gv</a:t>
            </a:r>
            <a:r>
              <a:rPr lang="fr-FR" altLang="en-US" baseline="-25000" dirty="0" err="1" smtClean="0"/>
              <a:t>1</a:t>
            </a:r>
            <a:r>
              <a:rPr lang="fr-FR" altLang="en-US" dirty="0" err="1" smtClean="0"/>
              <a:t>.Hocvi</a:t>
            </a:r>
            <a:r>
              <a:rPr lang="fr-FR" altLang="en-US" dirty="0" smtClean="0"/>
              <a:t>=</a:t>
            </a:r>
            <a:r>
              <a:rPr lang="fr-FR" altLang="en-US" dirty="0" err="1" smtClean="0"/>
              <a:t>gv</a:t>
            </a:r>
            <a:r>
              <a:rPr lang="fr-FR" altLang="en-US" baseline="-25000" dirty="0" err="1" smtClean="0"/>
              <a:t>2</a:t>
            </a:r>
            <a:r>
              <a:rPr lang="fr-FR" altLang="en-US" dirty="0" err="1" smtClean="0"/>
              <a:t>.Hocvi</a:t>
            </a:r>
            <a:r>
              <a:rPr lang="fr-FR" altLang="en-US" dirty="0" smtClean="0"/>
              <a:t>)</a:t>
            </a:r>
            <a:r>
              <a:rPr lang="fr-FR" altLang="en-US" dirty="0" smtClean="0">
                <a:sym typeface="Symbol" pitchFamily="18" charset="2"/>
              </a:rPr>
              <a:t></a:t>
            </a:r>
            <a:r>
              <a:rPr lang="fr-FR" altLang="en-US" dirty="0" smtClean="0"/>
              <a:t>(</a:t>
            </a:r>
            <a:r>
              <a:rPr lang="fr-FR" altLang="en-US" dirty="0" err="1" smtClean="0"/>
              <a:t>gv</a:t>
            </a:r>
            <a:r>
              <a:rPr lang="fr-FR" altLang="en-US" baseline="-25000" dirty="0" err="1" smtClean="0"/>
              <a:t>1</a:t>
            </a:r>
            <a:r>
              <a:rPr lang="fr-FR" altLang="en-US" dirty="0" err="1" smtClean="0"/>
              <a:t>.Heso</a:t>
            </a:r>
            <a:r>
              <a:rPr lang="fr-FR" altLang="en-US" dirty="0" smtClean="0"/>
              <a:t>=</a:t>
            </a:r>
            <a:r>
              <a:rPr lang="fr-FR" altLang="en-US" dirty="0" err="1" smtClean="0"/>
              <a:t>gv</a:t>
            </a:r>
            <a:r>
              <a:rPr lang="fr-FR" altLang="en-US" baseline="-25000" dirty="0" err="1" smtClean="0"/>
              <a:t>2</a:t>
            </a:r>
            <a:r>
              <a:rPr lang="fr-FR" altLang="en-US" dirty="0" err="1" smtClean="0"/>
              <a:t>.Heso</a:t>
            </a:r>
            <a:r>
              <a:rPr lang="fr-FR" altLang="en-US" dirty="0" smtClean="0"/>
              <a:t>)=&gt; 		</a:t>
            </a:r>
            <a:r>
              <a:rPr lang="fr-FR" altLang="en-US" dirty="0" err="1" smtClean="0"/>
              <a:t>gv.Mucluong</a:t>
            </a:r>
            <a:r>
              <a:rPr lang="fr-FR" altLang="en-US" dirty="0" smtClean="0"/>
              <a:t>=</a:t>
            </a:r>
            <a:r>
              <a:rPr lang="fr-FR" altLang="en-US" dirty="0" err="1" smtClean="0"/>
              <a:t>gv.Mucluong</a:t>
            </a:r>
            <a:endParaRPr lang="en-US" altLang="en-US" dirty="0" smtClean="0"/>
          </a:p>
          <a:p>
            <a:pPr lvl="1">
              <a:lnSpc>
                <a:spcPct val="80000"/>
              </a:lnSpc>
              <a:defRPr/>
            </a:pPr>
            <a:r>
              <a:rPr lang="en-US" altLang="en-US" sz="2400" u="sng" dirty="0" err="1" smtClean="0"/>
              <a:t>Bối</a:t>
            </a:r>
            <a:r>
              <a:rPr lang="en-US" altLang="en-US" sz="2400" u="sng" dirty="0" smtClean="0"/>
              <a:t> </a:t>
            </a:r>
            <a:r>
              <a:rPr lang="en-US" altLang="en-US" sz="2400" u="sng" dirty="0" err="1" smtClean="0"/>
              <a:t>cảnh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quan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hệ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GIAOVIEN</a:t>
            </a:r>
            <a:endParaRPr lang="en-US" altLang="en-US" sz="2400" dirty="0" smtClean="0"/>
          </a:p>
          <a:p>
            <a:pPr lvl="1">
              <a:lnSpc>
                <a:spcPct val="80000"/>
              </a:lnSpc>
              <a:defRPr/>
            </a:pPr>
            <a:r>
              <a:rPr lang="en-US" altLang="en-US" sz="2400" u="sng" dirty="0" err="1" smtClean="0"/>
              <a:t>Bảng</a:t>
            </a:r>
            <a:r>
              <a:rPr lang="en-US" altLang="en-US" sz="2400" u="sng" dirty="0" smtClean="0"/>
              <a:t> </a:t>
            </a:r>
            <a:r>
              <a:rPr lang="en-US" altLang="en-US" sz="2400" u="sng" dirty="0" err="1" smtClean="0"/>
              <a:t>tầm</a:t>
            </a:r>
            <a:r>
              <a:rPr lang="en-US" altLang="en-US" sz="2400" u="sng" dirty="0" smtClean="0"/>
              <a:t> </a:t>
            </a:r>
            <a:r>
              <a:rPr lang="en-US" altLang="en-US" sz="2400" u="sng" dirty="0" err="1" smtClean="0"/>
              <a:t>ảnh</a:t>
            </a:r>
            <a:r>
              <a:rPr lang="en-US" altLang="en-US" sz="2400" u="sng" dirty="0" smtClean="0"/>
              <a:t> </a:t>
            </a:r>
            <a:r>
              <a:rPr lang="en-US" altLang="en-US" sz="2400" u="sng" dirty="0" err="1" smtClean="0"/>
              <a:t>hưởng</a:t>
            </a:r>
            <a:r>
              <a:rPr lang="en-US" altLang="en-US" sz="2400" dirty="0" smtClean="0"/>
              <a:t>: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86400"/>
            <a:ext cx="793115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1784693" algn="ctr" rotWithShape="0">
                    <a:srgbClr val="FF99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6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sz="2400" dirty="0" smtClean="0"/>
              <a:t>4.2.2. </a:t>
            </a:r>
            <a:r>
              <a:rPr lang="en-US" sz="2400" dirty="0" err="1" smtClean="0"/>
              <a:t>Ràng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:</a:t>
            </a:r>
          </a:p>
          <a:p>
            <a:pPr marL="0" indent="0" algn="just">
              <a:buFontTx/>
              <a:buNone/>
              <a:defRPr/>
            </a:pPr>
            <a:r>
              <a:rPr lang="en-US" sz="2400" dirty="0" smtClean="0"/>
              <a:t>4.2.2.1 </a:t>
            </a:r>
            <a:r>
              <a:rPr lang="en-US" sz="2400" dirty="0" err="1" smtClean="0"/>
              <a:t>Ràng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tồn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1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1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(R)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1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1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(Q).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Q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R.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(Foreign key</a:t>
            </a:r>
            <a:r>
              <a:rPr lang="en-US" sz="2400" dirty="0" smtClean="0"/>
              <a:t>).</a:t>
            </a:r>
          </a:p>
          <a:p>
            <a:pPr>
              <a:lnSpc>
                <a:spcPct val="105000"/>
              </a:lnSpc>
              <a:defRPr/>
            </a:pP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:</a:t>
            </a:r>
            <a:r>
              <a:rPr lang="en-US" altLang="en-US" sz="2200" b="1" dirty="0" smtClean="0">
                <a:solidFill>
                  <a:schemeClr val="hlink"/>
                </a:solidFill>
                <a:latin typeface="Arial" pitchFamily="34" charset="0"/>
              </a:rPr>
              <a:t> </a:t>
            </a:r>
            <a:r>
              <a:rPr lang="en-US" altLang="en-US" sz="2400" dirty="0" err="1" smtClean="0"/>
              <a:t>Học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viên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một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môn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học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nào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thì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môn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học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phải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sách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môn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học</a:t>
            </a:r>
            <a:endParaRPr lang="en-US" altLang="en-US" sz="2400" dirty="0" smtClean="0"/>
          </a:p>
          <a:p>
            <a:pPr lvl="1">
              <a:lnSpc>
                <a:spcPct val="105000"/>
              </a:lnSpc>
              <a:defRPr/>
            </a:pPr>
            <a:r>
              <a:rPr lang="en-US" altLang="en-US" sz="2400" u="sng" dirty="0" err="1" smtClean="0"/>
              <a:t>Nội</a:t>
            </a:r>
            <a:r>
              <a:rPr lang="en-US" altLang="en-US" sz="2400" u="sng" dirty="0" smtClean="0"/>
              <a:t>  dung</a:t>
            </a:r>
            <a:r>
              <a:rPr lang="en-US" altLang="en-US" sz="2400" dirty="0" smtClean="0"/>
              <a:t>:</a:t>
            </a:r>
          </a:p>
          <a:p>
            <a:pPr lvl="2">
              <a:lnSpc>
                <a:spcPct val="105000"/>
              </a:lnSpc>
              <a:defRPr/>
            </a:pPr>
            <a:r>
              <a:rPr lang="en-US" altLang="en-US" dirty="0" smtClean="0">
                <a:sym typeface="Symbol" pitchFamily="18" charset="2"/>
              </a:rPr>
              <a:t></a:t>
            </a:r>
            <a:r>
              <a:rPr lang="en-US" altLang="en-US" dirty="0" smtClean="0"/>
              <a:t>k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KETQUATHI</a:t>
            </a:r>
            <a:r>
              <a:rPr lang="en-US" altLang="en-US" dirty="0" smtClean="0"/>
              <a:t>, </a:t>
            </a:r>
            <a:r>
              <a:rPr lang="en-US" altLang="en-US" dirty="0" smtClean="0">
                <a:sym typeface="Symbol" pitchFamily="18" charset="2"/>
              </a:rPr>
              <a:t>m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MONHOC</a:t>
            </a:r>
            <a:r>
              <a:rPr lang="en-US" altLang="en-US" dirty="0" smtClean="0"/>
              <a:t>:</a:t>
            </a:r>
          </a:p>
          <a:p>
            <a:pPr marL="914400" lvl="2" indent="0">
              <a:lnSpc>
                <a:spcPct val="105000"/>
              </a:lnSpc>
              <a:buFontTx/>
              <a:buNone/>
              <a:defRPr/>
            </a:pPr>
            <a:r>
              <a:rPr lang="en-US" altLang="en-US" dirty="0"/>
              <a:t> </a:t>
            </a:r>
            <a:r>
              <a:rPr lang="en-US" altLang="en-US" dirty="0" smtClean="0"/>
              <a:t>          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k.Mamh</a:t>
            </a:r>
            <a:r>
              <a:rPr lang="fr-FR" altLang="en-US" dirty="0" smtClean="0"/>
              <a:t> = </a:t>
            </a:r>
            <a:r>
              <a:rPr lang="fr-FR" altLang="en-US" dirty="0" err="1" smtClean="0"/>
              <a:t>m.Mamh</a:t>
            </a:r>
            <a:endParaRPr lang="fr-FR" altLang="en-US" dirty="0" smtClean="0"/>
          </a:p>
          <a:p>
            <a:pPr lvl="2">
              <a:lnSpc>
                <a:spcPct val="105000"/>
              </a:lnSpc>
              <a:defRPr/>
            </a:pPr>
            <a:r>
              <a:rPr lang="fr-FR" altLang="en-US" dirty="0" err="1" smtClean="0"/>
              <a:t>Hoặc</a:t>
            </a:r>
            <a:r>
              <a:rPr lang="fr-FR" altLang="en-US" dirty="0" smtClean="0"/>
              <a:t>:   </a:t>
            </a:r>
            <a:r>
              <a:rPr lang="fr-FR" altLang="en-US" dirty="0" err="1" smtClean="0"/>
              <a:t>KETQUATHI</a:t>
            </a:r>
            <a:r>
              <a:rPr lang="fr-FR" altLang="en-US" dirty="0" smtClean="0"/>
              <a:t>[</a:t>
            </a:r>
            <a:r>
              <a:rPr lang="fr-FR" altLang="en-US" dirty="0" err="1" smtClean="0"/>
              <a:t>Mamh</a:t>
            </a:r>
            <a:r>
              <a:rPr lang="fr-FR" altLang="en-US" dirty="0" smtClean="0"/>
              <a:t>] </a:t>
            </a:r>
            <a:r>
              <a:rPr lang="en-US" altLang="en-US" dirty="0" smtClean="0">
                <a:sym typeface="Symbol" pitchFamily="18" charset="2"/>
              </a:rPr>
              <a:t>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MONHOC</a:t>
            </a:r>
            <a:r>
              <a:rPr lang="fr-FR" altLang="en-US" dirty="0" smtClean="0"/>
              <a:t>[</a:t>
            </a:r>
            <a:r>
              <a:rPr lang="fr-FR" altLang="en-US" dirty="0" err="1" smtClean="0"/>
              <a:t>Mamh</a:t>
            </a:r>
            <a:r>
              <a:rPr lang="fr-FR" altLang="en-US" dirty="0" smtClean="0"/>
              <a:t>]</a:t>
            </a:r>
            <a:endParaRPr lang="en-US" altLang="en-US" dirty="0" smtClean="0"/>
          </a:p>
          <a:p>
            <a:pPr lvl="1">
              <a:lnSpc>
                <a:spcPct val="105000"/>
              </a:lnSpc>
              <a:defRPr/>
            </a:pPr>
            <a:r>
              <a:rPr lang="en-US" altLang="en-US" sz="2400" u="sng" dirty="0" err="1" smtClean="0"/>
              <a:t>Bối</a:t>
            </a:r>
            <a:r>
              <a:rPr lang="en-US" altLang="en-US" sz="2400" u="sng" dirty="0" smtClean="0"/>
              <a:t> </a:t>
            </a:r>
            <a:r>
              <a:rPr lang="en-US" altLang="en-US" sz="2400" u="sng" dirty="0" err="1" smtClean="0"/>
              <a:t>cảnh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/>
              <a:t>quan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hệ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KETQUATHI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MONHOC</a:t>
            </a:r>
            <a:endParaRPr lang="en-US" altLang="en-US" sz="2400" dirty="0" smtClean="0"/>
          </a:p>
          <a:p>
            <a:pPr marL="0" indent="0" algn="just">
              <a:buFontTx/>
              <a:buNone/>
              <a:defRPr/>
            </a:pPr>
            <a:endParaRPr lang="en-US" sz="2400" dirty="0"/>
          </a:p>
          <a:p>
            <a:pPr marL="0" indent="0" algn="just">
              <a:buFontTx/>
              <a:buNone/>
              <a:defRPr/>
            </a:pPr>
            <a:endParaRPr lang="en-US" sz="2400" dirty="0"/>
          </a:p>
          <a:p>
            <a:pPr marL="0" indent="0" algn="just">
              <a:buFontTx/>
              <a:buNone/>
              <a:defRPr/>
            </a:pPr>
            <a:endParaRPr lang="en-US" sz="24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15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pPr lvl="1">
              <a:lnSpc>
                <a:spcPct val="105000"/>
              </a:lnSpc>
              <a:defRPr/>
            </a:pPr>
            <a:r>
              <a:rPr lang="en-US" altLang="en-US" sz="2400" u="sng" dirty="0" err="1" smtClean="0"/>
              <a:t>Bảng</a:t>
            </a:r>
            <a:r>
              <a:rPr lang="en-US" altLang="en-US" sz="2400" u="sng" dirty="0" smtClean="0"/>
              <a:t> </a:t>
            </a:r>
            <a:r>
              <a:rPr lang="en-US" altLang="en-US" sz="2400" u="sng" dirty="0" err="1" smtClean="0"/>
              <a:t>tầm</a:t>
            </a:r>
            <a:r>
              <a:rPr lang="en-US" altLang="en-US" sz="2400" u="sng" dirty="0" smtClean="0"/>
              <a:t> </a:t>
            </a:r>
            <a:r>
              <a:rPr lang="en-US" altLang="en-US" sz="2400" u="sng" dirty="0" err="1" smtClean="0"/>
              <a:t>ảnh</a:t>
            </a:r>
            <a:r>
              <a:rPr lang="en-US" altLang="en-US" sz="2400" u="sng" dirty="0" smtClean="0"/>
              <a:t> </a:t>
            </a:r>
            <a:r>
              <a:rPr lang="en-US" altLang="en-US" sz="2400" u="sng" dirty="0" err="1" smtClean="0"/>
              <a:t>hưởng</a:t>
            </a:r>
            <a:r>
              <a:rPr lang="en-US" altLang="en-US" sz="2400" dirty="0" smtClean="0"/>
              <a:t>:</a:t>
            </a:r>
          </a:p>
          <a:p>
            <a:pPr marL="0" indent="0" algn="just">
              <a:buFontTx/>
              <a:buNone/>
              <a:defRPr/>
            </a:pPr>
            <a:endParaRPr lang="en-US" sz="2400" dirty="0"/>
          </a:p>
          <a:p>
            <a:pPr marL="0" indent="0" algn="just">
              <a:buFontTx/>
              <a:buNone/>
              <a:defRPr/>
            </a:pPr>
            <a:endParaRPr lang="en-US" sz="2400" dirty="0"/>
          </a:p>
          <a:p>
            <a:pPr marL="0" indent="0" algn="just">
              <a:buFontTx/>
              <a:buNone/>
              <a:defRPr/>
            </a:pPr>
            <a:endParaRPr lang="en-US" sz="2400" dirty="0" smtClean="0"/>
          </a:p>
          <a:p>
            <a:pPr marL="0" indent="0" algn="just">
              <a:buFontTx/>
              <a:buNone/>
              <a:defRPr/>
            </a:pPr>
            <a:endParaRPr lang="en-US" sz="2400" dirty="0"/>
          </a:p>
          <a:p>
            <a:pPr marL="0" indent="0" algn="just">
              <a:buFontTx/>
              <a:buNone/>
              <a:defRPr/>
            </a:pPr>
            <a:r>
              <a:rPr lang="en-US" sz="2400" dirty="0" smtClean="0"/>
              <a:t>4.2.2.2. </a:t>
            </a:r>
            <a:r>
              <a:rPr lang="en-US" sz="2400" dirty="0" err="1" smtClean="0"/>
              <a:t>Ràng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: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DDH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5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Bối</a:t>
            </a:r>
            <a:r>
              <a:rPr lang="en-US" sz="2400" b="1" dirty="0" smtClean="0"/>
              <a:t> </a:t>
            </a:r>
            <a:r>
              <a:rPr lang="en-US" sz="2400" b="1" dirty="0" err="1"/>
              <a:t>cảnh</a:t>
            </a:r>
            <a:r>
              <a:rPr lang="en-US" sz="2400" dirty="0"/>
              <a:t>: </a:t>
            </a:r>
            <a:r>
              <a:rPr lang="en-US" sz="2400" dirty="0" err="1"/>
              <a:t>DDH</a:t>
            </a:r>
            <a:r>
              <a:rPr lang="en-US" sz="2400" dirty="0"/>
              <a:t>, </a:t>
            </a:r>
            <a:r>
              <a:rPr lang="en-US" sz="2400" dirty="0" err="1"/>
              <a:t>CTDH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b="1" dirty="0" smtClean="0"/>
              <a:t>     </a:t>
            </a:r>
            <a:r>
              <a:rPr lang="en-US" sz="2400" b="1" dirty="0" err="1" smtClean="0"/>
              <a:t>Điều</a:t>
            </a:r>
            <a:r>
              <a:rPr lang="en-US" sz="2400" b="1" dirty="0" smtClean="0"/>
              <a:t> </a:t>
            </a:r>
            <a:r>
              <a:rPr lang="en-US" sz="2400" b="1" dirty="0" err="1"/>
              <a:t>kiện</a:t>
            </a:r>
            <a:r>
              <a:rPr lang="en-US" sz="2400" dirty="0"/>
              <a:t>: dh 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</a:t>
            </a:r>
            <a:r>
              <a:rPr lang="en-US" sz="2400" dirty="0" err="1"/>
              <a:t>DDH</a:t>
            </a:r>
            <a:r>
              <a:rPr lang="en-US" sz="2400" dirty="0"/>
              <a:t> 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Card</a:t>
            </a:r>
            <a:r>
              <a:rPr lang="en-US" sz="2400" dirty="0"/>
              <a:t>({</a:t>
            </a:r>
            <a:r>
              <a:rPr lang="en-US" sz="2400" dirty="0" err="1"/>
              <a:t>ct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</a:t>
            </a:r>
            <a:r>
              <a:rPr lang="en-US" sz="2400" dirty="0" err="1"/>
              <a:t>CTDH</a:t>
            </a:r>
            <a:r>
              <a:rPr lang="en-US" sz="2400" dirty="0"/>
              <a:t> : </a:t>
            </a:r>
            <a:r>
              <a:rPr lang="en-US" sz="2400" dirty="0" err="1"/>
              <a:t>ct.SoDDH</a:t>
            </a:r>
            <a:r>
              <a:rPr lang="en-US" sz="2400" dirty="0"/>
              <a:t> = </a:t>
            </a:r>
            <a:r>
              <a:rPr lang="en-US" sz="2400" dirty="0" err="1"/>
              <a:t>dh.SoDDH</a:t>
            </a:r>
            <a:r>
              <a:rPr lang="en-US" sz="2400" dirty="0"/>
              <a:t>}) ≤ 5</a:t>
            </a:r>
          </a:p>
          <a:p>
            <a:pPr marL="0" indent="0" algn="just">
              <a:buFontTx/>
              <a:buNone/>
              <a:defRPr/>
            </a:pPr>
            <a:endParaRPr lang="en-US" sz="24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548313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1784693" algn="ctr" rotWithShape="0">
                    <a:srgbClr val="FF99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sz="2400" dirty="0" smtClean="0"/>
              <a:t>   - </a:t>
            </a:r>
            <a:r>
              <a:rPr lang="en-US" sz="2400" dirty="0" err="1" smtClean="0"/>
              <a:t>Tầm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 algn="just">
              <a:buFontTx/>
              <a:buNone/>
              <a:defRPr/>
            </a:pPr>
            <a:endParaRPr lang="en-US" sz="2400" dirty="0"/>
          </a:p>
          <a:p>
            <a:pPr marL="0" indent="0" algn="just">
              <a:buFontTx/>
              <a:buNone/>
              <a:defRPr/>
            </a:pPr>
            <a:endParaRPr lang="en-US" sz="2400" dirty="0" smtClean="0"/>
          </a:p>
          <a:p>
            <a:pPr marL="0" indent="0" algn="just">
              <a:buFontTx/>
              <a:buNone/>
              <a:defRPr/>
            </a:pPr>
            <a:endParaRPr lang="en-US" sz="2400" dirty="0"/>
          </a:p>
          <a:p>
            <a:pPr marL="0" indent="0" algn="just">
              <a:buFontTx/>
              <a:buNone/>
              <a:defRPr/>
            </a:pPr>
            <a:r>
              <a:rPr lang="en-US" sz="2400" dirty="0" smtClean="0"/>
              <a:t>4.2.2.3 </a:t>
            </a:r>
            <a:r>
              <a:rPr lang="en-US" sz="2400" dirty="0" err="1" smtClean="0"/>
              <a:t>Ràng</a:t>
            </a:r>
            <a:r>
              <a:rPr lang="en-US" sz="2400" dirty="0" smtClean="0"/>
              <a:t> </a:t>
            </a:r>
            <a:r>
              <a:rPr lang="en-US" sz="2400" dirty="0" err="1" smtClean="0"/>
              <a:t>buộc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–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: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CSDL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,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CTDDH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HH</a:t>
            </a:r>
            <a:r>
              <a:rPr lang="en-US" sz="2400" dirty="0"/>
              <a:t>.</a:t>
            </a:r>
          </a:p>
          <a:p>
            <a:pPr marL="0" indent="0">
              <a:buFontTx/>
              <a:buNone/>
              <a:defRPr/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Bối</a:t>
            </a:r>
            <a:r>
              <a:rPr lang="en-US" sz="2400" b="1" dirty="0" smtClean="0"/>
              <a:t> </a:t>
            </a:r>
            <a:r>
              <a:rPr lang="en-US" sz="2400" b="1" dirty="0" err="1"/>
              <a:t>cảnh</a:t>
            </a:r>
            <a:r>
              <a:rPr lang="en-US" sz="2400" dirty="0"/>
              <a:t>: </a:t>
            </a:r>
            <a:r>
              <a:rPr lang="en-US" sz="2400" dirty="0" err="1"/>
              <a:t>CTDDH</a:t>
            </a:r>
            <a:r>
              <a:rPr lang="en-US" sz="2400" dirty="0"/>
              <a:t>, </a:t>
            </a:r>
            <a:r>
              <a:rPr lang="en-US" sz="2400" dirty="0" err="1"/>
              <a:t>HH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Điều</a:t>
            </a:r>
            <a:r>
              <a:rPr lang="en-US" sz="2400" b="1" dirty="0" smtClean="0"/>
              <a:t> </a:t>
            </a:r>
            <a:r>
              <a:rPr lang="en-US" sz="2400" b="1" dirty="0" err="1"/>
              <a:t>kiện</a:t>
            </a:r>
            <a:r>
              <a:rPr lang="en-US" sz="2400" dirty="0"/>
              <a:t>: q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</a:t>
            </a:r>
            <a:r>
              <a:rPr lang="en-US" sz="2400" dirty="0" err="1"/>
              <a:t>CTDDH</a:t>
            </a:r>
            <a:r>
              <a:rPr lang="en-US" sz="2400" dirty="0"/>
              <a:t> , </a:t>
            </a:r>
            <a:r>
              <a:rPr lang="en-US" sz="2400" dirty="0" err="1"/>
              <a:t>q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</a:t>
            </a:r>
            <a:r>
              <a:rPr lang="en-US" sz="2400" dirty="0" err="1"/>
              <a:t>HH</a:t>
            </a:r>
            <a:r>
              <a:rPr lang="en-US" sz="2400" dirty="0"/>
              <a:t> :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</a:t>
            </a:r>
            <a:r>
              <a:rPr lang="en-US" sz="2400" dirty="0" err="1"/>
              <a:t>q</a:t>
            </a:r>
            <a:r>
              <a:rPr lang="en-US" sz="2400" baseline="-25000" dirty="0" err="1"/>
              <a:t>i</a:t>
            </a:r>
            <a:r>
              <a:rPr lang="en-US" sz="2400" dirty="0" err="1"/>
              <a:t>.MSMH</a:t>
            </a:r>
            <a:r>
              <a:rPr lang="en-US" sz="2400" dirty="0"/>
              <a:t>= </a:t>
            </a:r>
            <a:r>
              <a:rPr lang="en-US" sz="2400" dirty="0" err="1"/>
              <a:t>q</a:t>
            </a:r>
            <a:r>
              <a:rPr lang="en-US" sz="2400" baseline="-25000" dirty="0" err="1"/>
              <a:t>j</a:t>
            </a:r>
            <a:r>
              <a:rPr lang="en-US" sz="2400" dirty="0" err="1"/>
              <a:t>.MSMH</a:t>
            </a:r>
            <a:r>
              <a:rPr lang="en-US" sz="2400" dirty="0"/>
              <a:t> and </a:t>
            </a:r>
            <a:r>
              <a:rPr lang="en-US" sz="2400" dirty="0" err="1"/>
              <a:t>q</a:t>
            </a:r>
            <a:r>
              <a:rPr lang="en-US" sz="2400" baseline="-25000" dirty="0" err="1"/>
              <a:t>j</a:t>
            </a:r>
            <a:r>
              <a:rPr lang="en-US" sz="2400" dirty="0" err="1"/>
              <a:t>.SoTon</a:t>
            </a:r>
            <a:r>
              <a:rPr lang="en-US" sz="2400" dirty="0"/>
              <a:t>&gt;=</a:t>
            </a:r>
            <a:r>
              <a:rPr lang="en-US" sz="2400" dirty="0" err="1"/>
              <a:t>q</a:t>
            </a:r>
            <a:r>
              <a:rPr lang="en-US" sz="2400" baseline="-25000" dirty="0" err="1"/>
              <a:t>i</a:t>
            </a:r>
            <a:r>
              <a:rPr lang="en-US" sz="2400" dirty="0" err="1"/>
              <a:t>.SL</a:t>
            </a:r>
            <a:endParaRPr lang="en-US" sz="2400" dirty="0"/>
          </a:p>
          <a:p>
            <a:pPr marL="0" indent="0" algn="just">
              <a:buFontTx/>
              <a:buNone/>
              <a:defRPr/>
            </a:pPr>
            <a:endParaRPr lang="en-US" sz="24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14600" y="1828800"/>
          <a:ext cx="4267200" cy="892176"/>
        </p:xfrm>
        <a:graphic>
          <a:graphicData uri="http://schemas.openxmlformats.org/drawingml/2006/table">
            <a:tbl>
              <a:tblPr/>
              <a:tblGrid>
                <a:gridCol w="1263728"/>
                <a:gridCol w="692655"/>
                <a:gridCol w="557809"/>
                <a:gridCol w="1753008"/>
              </a:tblGrid>
              <a:tr h="2973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Verdana"/>
                          <a:ea typeface="Times New Roman"/>
                          <a:cs typeface="Verdan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Thêm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Xóa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Sửa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3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CTDH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+ [SoDDH]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3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DDH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Verdana"/>
                          <a:ea typeface="Times New Roman"/>
                          <a:cs typeface="Verdana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Verdana"/>
                          <a:ea typeface="Times New Roman"/>
                          <a:cs typeface="Verdana"/>
                        </a:rPr>
                        <a:t>+ [</a:t>
                      </a:r>
                      <a:r>
                        <a:rPr lang="en-US" sz="1200" dirty="0" err="1">
                          <a:effectLst/>
                          <a:latin typeface="Verdana"/>
                          <a:ea typeface="Times New Roman"/>
                          <a:cs typeface="Verdana"/>
                        </a:rPr>
                        <a:t>SoDDH</a:t>
                      </a:r>
                      <a:r>
                        <a:rPr lang="en-US" sz="1200" dirty="0">
                          <a:effectLst/>
                          <a:latin typeface="Verdana"/>
                          <a:ea typeface="Times New Roman"/>
                          <a:cs typeface="Verdana"/>
                        </a:rPr>
                        <a:t>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2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371&quot;&gt;&lt;object type=&quot;3&quot; unique_id=&quot;10372&quot;&gt;&lt;property id=&quot;20148&quot; value=&quot;5&quot;/&gt;&lt;property id=&quot;20300&quot; value=&quot;Slide 1 - &amp;quot;Bài 4:Ràng buộc toàn vẹn&amp;quot;&quot;/&gt;&lt;property id=&quot;20307&quot; value=&quot;257&quot;/&gt;&lt;/object&gt;&lt;object type=&quot;3&quot; unique_id=&quot;10373&quot;&gt;&lt;property id=&quot;20148&quot; value=&quot;5&quot;/&gt;&lt;property id=&quot;20300&quot; value=&quot;Slide 2 - &amp;quot;Bài 4(tt)&amp;quot;&quot;/&gt;&lt;property id=&quot;20307&quot; value=&quot;258&quot;/&gt;&lt;/object&gt;&lt;object type=&quot;3&quot; unique_id=&quot;10374&quot;&gt;&lt;property id=&quot;20148&quot; value=&quot;5&quot;/&gt;&lt;property id=&quot;20300&quot; value=&quot;Slide 3 - &amp;quot;Bài 4(tt)&amp;quot;&quot;/&gt;&lt;property id=&quot;20307&quot; value=&quot;259&quot;/&gt;&lt;/object&gt;&lt;object type=&quot;3&quot; unique_id=&quot;10375&quot;&gt;&lt;property id=&quot;20148&quot; value=&quot;5&quot;/&gt;&lt;property id=&quot;20300&quot; value=&quot;Slide 4 - &amp;quot;Bài 4(tt)&amp;quot;&quot;/&gt;&lt;property id=&quot;20307&quot; value=&quot;260&quot;/&gt;&lt;/object&gt;&lt;object type=&quot;3&quot; unique_id=&quot;10376&quot;&gt;&lt;property id=&quot;20148&quot; value=&quot;5&quot;/&gt;&lt;property id=&quot;20300&quot; value=&quot;Slide 5 - &amp;quot;Bài 4(tt)&amp;quot;&quot;/&gt;&lt;property id=&quot;20307&quot; value=&quot;261&quot;/&gt;&lt;/object&gt;&lt;object type=&quot;3&quot; unique_id=&quot;10377&quot;&gt;&lt;property id=&quot;20148&quot; value=&quot;5&quot;/&gt;&lt;property id=&quot;20300&quot; value=&quot;Slide 6 - &amp;quot;Bài 4(tt)&amp;quot;&quot;/&gt;&lt;property id=&quot;20307&quot; value=&quot;262&quot;/&gt;&lt;/object&gt;&lt;object type=&quot;3&quot; unique_id=&quot;10378&quot;&gt;&lt;property id=&quot;20148&quot; value=&quot;5&quot;/&gt;&lt;property id=&quot;20300&quot; value=&quot;Slide 7 - &amp;quot;Bài 4(tt)&amp;quot;&quot;/&gt;&lt;property id=&quot;20307&quot; value=&quot;263&quot;/&gt;&lt;/object&gt;&lt;object type=&quot;3&quot; unique_id=&quot;10379&quot;&gt;&lt;property id=&quot;20148&quot; value=&quot;5&quot;/&gt;&lt;property id=&quot;20300&quot; value=&quot;Slide 8 - &amp;quot;Bài 4(tt)&amp;quot;&quot;/&gt;&lt;property id=&quot;20307&quot; value=&quot;264&quot;/&gt;&lt;/object&gt;&lt;object type=&quot;3&quot; unique_id=&quot;10380&quot;&gt;&lt;property id=&quot;20148&quot; value=&quot;5&quot;/&gt;&lt;property id=&quot;20300&quot; value=&quot;Slide 9 - &amp;quot;Bài 4(tt)&amp;quot;&quot;/&gt;&lt;property id=&quot;20307&quot; value=&quot;265&quot;/&gt;&lt;/object&gt;&lt;object type=&quot;3&quot; unique_id=&quot;10381&quot;&gt;&lt;property id=&quot;20148&quot; value=&quot;5&quot;/&gt;&lt;property id=&quot;20300&quot; value=&quot;Slide 10 - &amp;quot;Bài 4(tt)&amp;quot;&quot;/&gt;&lt;property id=&quot;20307&quot; value=&quot;266&quot;/&gt;&lt;/object&gt;&lt;object type=&quot;3&quot; unique_id=&quot;10382&quot;&gt;&lt;property id=&quot;20148&quot; value=&quot;5&quot;/&gt;&lt;property id=&quot;20300&quot; value=&quot;Slide 11 - &amp;quot;Bài 4(tt)&amp;quot;&quot;/&gt;&lt;property id=&quot;20307&quot; value=&quot;267&quot;/&gt;&lt;/object&gt;&lt;object type=&quot;3&quot; unique_id=&quot;10383&quot;&gt;&lt;property id=&quot;20148&quot; value=&quot;5&quot;/&gt;&lt;property id=&quot;20300&quot; value=&quot;Slide 12 - &amp;quot;Bài 4(tt)&amp;quot;&quot;/&gt;&lt;property id=&quot;20307&quot; value=&quot;268&quot;/&gt;&lt;/object&gt;&lt;object type=&quot;3&quot; unique_id=&quot;10384&quot;&gt;&lt;property id=&quot;20148&quot; value=&quot;5&quot;/&gt;&lt;property id=&quot;20300&quot; value=&quot;Slide 13 - &amp;quot;Bài tập bài 4&amp;quot;&quot;/&gt;&lt;property id=&quot;20307&quot; value=&quot;269&quot;/&gt;&lt;/object&gt;&lt;/object&gt;&lt;object type=&quot;8&quot; unique_id=&quot;1039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</Words>
  <Application>Microsoft Office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Word Document</vt:lpstr>
      <vt:lpstr>Bài 4:Ràng buộc toàn vẹn</vt:lpstr>
      <vt:lpstr>Bài 4(tt)</vt:lpstr>
      <vt:lpstr>Bài 4(tt)</vt:lpstr>
      <vt:lpstr>Bài 4(tt)</vt:lpstr>
      <vt:lpstr>Bài 4(tt)</vt:lpstr>
      <vt:lpstr>Bài 4(tt)</vt:lpstr>
      <vt:lpstr>Bài 4(tt)</vt:lpstr>
      <vt:lpstr>Bài 4(tt)</vt:lpstr>
      <vt:lpstr>Bài 4(tt)</vt:lpstr>
      <vt:lpstr>Bài 4(tt)</vt:lpstr>
      <vt:lpstr>Bài 4(tt)</vt:lpstr>
      <vt:lpstr>Bài 4(tt)</vt:lpstr>
      <vt:lpstr>Bài tập bài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4:Ràng buộc toàn vẹn</dc:title>
  <dc:creator>X1 carbon</dc:creator>
  <cp:lastModifiedBy>X1 carbon</cp:lastModifiedBy>
  <cp:revision>1</cp:revision>
  <dcterms:created xsi:type="dcterms:W3CDTF">2017-12-14T09:30:33Z</dcterms:created>
  <dcterms:modified xsi:type="dcterms:W3CDTF">2017-12-14T09:31:19Z</dcterms:modified>
</cp:coreProperties>
</file>