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46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AAD53E-DB6E-4B91-BA19-BBBC8AA8651C}" type="datetimeFigureOut">
              <a:rPr lang="en-US" smtClean="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C86A3-5645-467F-B5A5-5CB2E6E8148C}" type="slidenum">
              <a:rPr lang="en-US" smtClean="0"/>
              <a:t>‹#›</a:t>
            </a:fld>
            <a:endParaRPr lang="en-US"/>
          </a:p>
        </p:txBody>
      </p:sp>
    </p:spTree>
    <p:extLst>
      <p:ext uri="{BB962C8B-B14F-4D97-AF65-F5344CB8AC3E}">
        <p14:creationId xmlns:p14="http://schemas.microsoft.com/office/powerpoint/2010/main" val="616277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AAD53E-DB6E-4B91-BA19-BBBC8AA8651C}" type="datetimeFigureOut">
              <a:rPr lang="en-US" smtClean="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C86A3-5645-467F-B5A5-5CB2E6E8148C}" type="slidenum">
              <a:rPr lang="en-US" smtClean="0"/>
              <a:t>‹#›</a:t>
            </a:fld>
            <a:endParaRPr lang="en-US"/>
          </a:p>
        </p:txBody>
      </p:sp>
    </p:spTree>
    <p:extLst>
      <p:ext uri="{BB962C8B-B14F-4D97-AF65-F5344CB8AC3E}">
        <p14:creationId xmlns:p14="http://schemas.microsoft.com/office/powerpoint/2010/main" val="588532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AAD53E-DB6E-4B91-BA19-BBBC8AA8651C}" type="datetimeFigureOut">
              <a:rPr lang="en-US" smtClean="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C86A3-5645-467F-B5A5-5CB2E6E8148C}" type="slidenum">
              <a:rPr lang="en-US" smtClean="0"/>
              <a:t>‹#›</a:t>
            </a:fld>
            <a:endParaRPr lang="en-US"/>
          </a:p>
        </p:txBody>
      </p:sp>
    </p:spTree>
    <p:extLst>
      <p:ext uri="{BB962C8B-B14F-4D97-AF65-F5344CB8AC3E}">
        <p14:creationId xmlns:p14="http://schemas.microsoft.com/office/powerpoint/2010/main" val="3635924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AAD53E-DB6E-4B91-BA19-BBBC8AA8651C}" type="datetimeFigureOut">
              <a:rPr lang="en-US" smtClean="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C86A3-5645-467F-B5A5-5CB2E6E8148C}" type="slidenum">
              <a:rPr lang="en-US" smtClean="0"/>
              <a:t>‹#›</a:t>
            </a:fld>
            <a:endParaRPr lang="en-US"/>
          </a:p>
        </p:txBody>
      </p:sp>
    </p:spTree>
    <p:extLst>
      <p:ext uri="{BB962C8B-B14F-4D97-AF65-F5344CB8AC3E}">
        <p14:creationId xmlns:p14="http://schemas.microsoft.com/office/powerpoint/2010/main" val="2831456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AAD53E-DB6E-4B91-BA19-BBBC8AA8651C}" type="datetimeFigureOut">
              <a:rPr lang="en-US" smtClean="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C86A3-5645-467F-B5A5-5CB2E6E8148C}" type="slidenum">
              <a:rPr lang="en-US" smtClean="0"/>
              <a:t>‹#›</a:t>
            </a:fld>
            <a:endParaRPr lang="en-US"/>
          </a:p>
        </p:txBody>
      </p:sp>
    </p:spTree>
    <p:extLst>
      <p:ext uri="{BB962C8B-B14F-4D97-AF65-F5344CB8AC3E}">
        <p14:creationId xmlns:p14="http://schemas.microsoft.com/office/powerpoint/2010/main" val="1105722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AAD53E-DB6E-4B91-BA19-BBBC8AA8651C}" type="datetimeFigureOut">
              <a:rPr lang="en-US" smtClean="0"/>
              <a:t>5/14/2018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C86A3-5645-467F-B5A5-5CB2E6E8148C}" type="slidenum">
              <a:rPr lang="en-US" smtClean="0"/>
              <a:t>‹#›</a:t>
            </a:fld>
            <a:endParaRPr lang="en-US"/>
          </a:p>
        </p:txBody>
      </p:sp>
    </p:spTree>
    <p:extLst>
      <p:ext uri="{BB962C8B-B14F-4D97-AF65-F5344CB8AC3E}">
        <p14:creationId xmlns:p14="http://schemas.microsoft.com/office/powerpoint/2010/main" val="1531668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AAD53E-DB6E-4B91-BA19-BBBC8AA8651C}" type="datetimeFigureOut">
              <a:rPr lang="en-US" smtClean="0"/>
              <a:t>5/14/2018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7C86A3-5645-467F-B5A5-5CB2E6E8148C}" type="slidenum">
              <a:rPr lang="en-US" smtClean="0"/>
              <a:t>‹#›</a:t>
            </a:fld>
            <a:endParaRPr lang="en-US"/>
          </a:p>
        </p:txBody>
      </p:sp>
    </p:spTree>
    <p:extLst>
      <p:ext uri="{BB962C8B-B14F-4D97-AF65-F5344CB8AC3E}">
        <p14:creationId xmlns:p14="http://schemas.microsoft.com/office/powerpoint/2010/main" val="3743611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AAD53E-DB6E-4B91-BA19-BBBC8AA8651C}" type="datetimeFigureOut">
              <a:rPr lang="en-US" smtClean="0"/>
              <a:t>5/14/2018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7C86A3-5645-467F-B5A5-5CB2E6E8148C}" type="slidenum">
              <a:rPr lang="en-US" smtClean="0"/>
              <a:t>‹#›</a:t>
            </a:fld>
            <a:endParaRPr lang="en-US"/>
          </a:p>
        </p:txBody>
      </p:sp>
    </p:spTree>
    <p:extLst>
      <p:ext uri="{BB962C8B-B14F-4D97-AF65-F5344CB8AC3E}">
        <p14:creationId xmlns:p14="http://schemas.microsoft.com/office/powerpoint/2010/main" val="2925300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AAD53E-DB6E-4B91-BA19-BBBC8AA8651C}" type="datetimeFigureOut">
              <a:rPr lang="en-US" smtClean="0"/>
              <a:t>5/14/2018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7C86A3-5645-467F-B5A5-5CB2E6E8148C}" type="slidenum">
              <a:rPr lang="en-US" smtClean="0"/>
              <a:t>‹#›</a:t>
            </a:fld>
            <a:endParaRPr lang="en-US"/>
          </a:p>
        </p:txBody>
      </p:sp>
    </p:spTree>
    <p:extLst>
      <p:ext uri="{BB962C8B-B14F-4D97-AF65-F5344CB8AC3E}">
        <p14:creationId xmlns:p14="http://schemas.microsoft.com/office/powerpoint/2010/main" val="1241107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AAD53E-DB6E-4B91-BA19-BBBC8AA8651C}" type="datetimeFigureOut">
              <a:rPr lang="en-US" smtClean="0"/>
              <a:t>5/14/2018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C86A3-5645-467F-B5A5-5CB2E6E8148C}" type="slidenum">
              <a:rPr lang="en-US" smtClean="0"/>
              <a:t>‹#›</a:t>
            </a:fld>
            <a:endParaRPr lang="en-US"/>
          </a:p>
        </p:txBody>
      </p:sp>
    </p:spTree>
    <p:extLst>
      <p:ext uri="{BB962C8B-B14F-4D97-AF65-F5344CB8AC3E}">
        <p14:creationId xmlns:p14="http://schemas.microsoft.com/office/powerpoint/2010/main" val="3841766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AAD53E-DB6E-4B91-BA19-BBBC8AA8651C}" type="datetimeFigureOut">
              <a:rPr lang="en-US" smtClean="0"/>
              <a:t>5/14/2018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C86A3-5645-467F-B5A5-5CB2E6E8148C}" type="slidenum">
              <a:rPr lang="en-US" smtClean="0"/>
              <a:t>‹#›</a:t>
            </a:fld>
            <a:endParaRPr lang="en-US"/>
          </a:p>
        </p:txBody>
      </p:sp>
    </p:spTree>
    <p:extLst>
      <p:ext uri="{BB962C8B-B14F-4D97-AF65-F5344CB8AC3E}">
        <p14:creationId xmlns:p14="http://schemas.microsoft.com/office/powerpoint/2010/main" val="4211894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AAD53E-DB6E-4B91-BA19-BBBC8AA8651C}" type="datetimeFigureOut">
              <a:rPr lang="en-US" smtClean="0"/>
              <a:t>5/14/2018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7C86A3-5645-467F-B5A5-5CB2E6E8148C}" type="slidenum">
              <a:rPr lang="en-US" smtClean="0"/>
              <a:t>‹#›</a:t>
            </a:fld>
            <a:endParaRPr lang="en-US"/>
          </a:p>
        </p:txBody>
      </p:sp>
    </p:spTree>
    <p:extLst>
      <p:ext uri="{BB962C8B-B14F-4D97-AF65-F5344CB8AC3E}">
        <p14:creationId xmlns:p14="http://schemas.microsoft.com/office/powerpoint/2010/main" val="1002213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382000" cy="5562600"/>
          </a:xfrm>
        </p:spPr>
        <p:txBody>
          <a:bodyPr/>
          <a:lstStyle/>
          <a:p>
            <a:pPr marL="0" indent="0">
              <a:buFontTx/>
              <a:buNone/>
              <a:defRPr/>
            </a:pPr>
            <a:r>
              <a:rPr lang="en-US" sz="2400" dirty="0" smtClean="0"/>
              <a:t>5.1 </a:t>
            </a:r>
            <a:r>
              <a:rPr lang="en-US" sz="2400" dirty="0" err="1" smtClean="0"/>
              <a:t>Phụ</a:t>
            </a:r>
            <a:r>
              <a:rPr lang="en-US" sz="2400" dirty="0" smtClean="0"/>
              <a:t> </a:t>
            </a:r>
            <a:r>
              <a:rPr lang="en-US" sz="2400" dirty="0" err="1" smtClean="0"/>
              <a:t>thuộc</a:t>
            </a:r>
            <a:r>
              <a:rPr lang="en-US" sz="2400" dirty="0" smtClean="0"/>
              <a:t> </a:t>
            </a:r>
            <a:r>
              <a:rPr lang="en-US" sz="2400" dirty="0" err="1" smtClean="0"/>
              <a:t>hàm</a:t>
            </a:r>
            <a:r>
              <a:rPr lang="en-US" sz="2400" dirty="0" smtClean="0"/>
              <a:t> (</a:t>
            </a:r>
            <a:r>
              <a:rPr lang="en-US" sz="2400" dirty="0" err="1" smtClean="0"/>
              <a:t>PTH</a:t>
            </a:r>
            <a:r>
              <a:rPr lang="en-US" sz="2400" dirty="0" smtClean="0"/>
              <a:t>)</a:t>
            </a:r>
          </a:p>
          <a:p>
            <a:pPr>
              <a:lnSpc>
                <a:spcPct val="120000"/>
              </a:lnSpc>
              <a:defRPr/>
            </a:pPr>
            <a:r>
              <a:rPr lang="en-US" altLang="en-US" sz="2400" dirty="0" smtClean="0"/>
              <a:t>Cho  </a:t>
            </a:r>
            <a:r>
              <a:rPr lang="en-US" altLang="en-US" sz="2400" dirty="0" err="1" smtClean="0"/>
              <a:t>lđ</a:t>
            </a:r>
            <a:r>
              <a:rPr lang="en-US" altLang="en-US" sz="2400" dirty="0" smtClean="0"/>
              <a:t> </a:t>
            </a:r>
            <a:r>
              <a:rPr lang="en-US" altLang="en-US" sz="2400" dirty="0" err="1" smtClean="0"/>
              <a:t>quan</a:t>
            </a:r>
            <a:r>
              <a:rPr lang="en-US" altLang="en-US" sz="2400" dirty="0" smtClean="0"/>
              <a:t> </a:t>
            </a:r>
            <a:r>
              <a:rPr lang="en-US" altLang="en-US" sz="2400" dirty="0" err="1" smtClean="0"/>
              <a:t>hệ</a:t>
            </a:r>
            <a:r>
              <a:rPr lang="en-US" altLang="en-US" sz="2400" dirty="0" smtClean="0"/>
              <a:t> Q(A, B, C). </a:t>
            </a:r>
            <a:r>
              <a:rPr lang="en-US" altLang="en-US" sz="2400" dirty="0" err="1" smtClean="0"/>
              <a:t>Phụ</a:t>
            </a:r>
            <a:r>
              <a:rPr lang="en-US" altLang="en-US" sz="2400" dirty="0" smtClean="0"/>
              <a:t> </a:t>
            </a:r>
            <a:r>
              <a:rPr lang="en-US" altLang="en-US" sz="2400" dirty="0" err="1" smtClean="0"/>
              <a:t>thuộc</a:t>
            </a:r>
            <a:r>
              <a:rPr lang="en-US" altLang="en-US" sz="2400" dirty="0" smtClean="0"/>
              <a:t> </a:t>
            </a:r>
            <a:r>
              <a:rPr lang="en-US" altLang="en-US" sz="2400" dirty="0" err="1" smtClean="0"/>
              <a:t>hàm</a:t>
            </a:r>
            <a:r>
              <a:rPr lang="en-US" altLang="en-US" sz="2400" dirty="0" smtClean="0"/>
              <a:t> A </a:t>
            </a:r>
            <a:r>
              <a:rPr lang="en-US" altLang="en-US" sz="2400" dirty="0" err="1" smtClean="0"/>
              <a:t>xác</a:t>
            </a:r>
            <a:r>
              <a:rPr lang="en-US" altLang="en-US" sz="2400" dirty="0" smtClean="0"/>
              <a:t> </a:t>
            </a:r>
            <a:r>
              <a:rPr lang="en-US" altLang="en-US" sz="2400" dirty="0" err="1" smtClean="0"/>
              <a:t>định</a:t>
            </a:r>
            <a:r>
              <a:rPr lang="en-US" altLang="en-US" sz="2400" dirty="0" smtClean="0"/>
              <a:t> B. </a:t>
            </a:r>
            <a:r>
              <a:rPr lang="en-US" altLang="en-US" sz="2400" dirty="0" err="1" smtClean="0"/>
              <a:t>Ký</a:t>
            </a:r>
            <a:r>
              <a:rPr lang="en-US" altLang="en-US" sz="2400" dirty="0" smtClean="0"/>
              <a:t> </a:t>
            </a:r>
            <a:r>
              <a:rPr lang="en-US" altLang="en-US" sz="2400" dirty="0" err="1" smtClean="0"/>
              <a:t>hiệu</a:t>
            </a:r>
            <a:r>
              <a:rPr lang="en-US" altLang="en-US" sz="2400" dirty="0" smtClean="0"/>
              <a:t> A </a:t>
            </a:r>
            <a:r>
              <a:rPr lang="en-US" altLang="en-US" sz="2400" dirty="0" smtClean="0">
                <a:sym typeface="Symbol" pitchFamily="18" charset="2"/>
              </a:rPr>
              <a:t></a:t>
            </a:r>
            <a:r>
              <a:rPr lang="en-US" altLang="en-US" sz="2400" dirty="0" smtClean="0"/>
              <a:t> B </a:t>
            </a:r>
            <a:r>
              <a:rPr lang="en-US" altLang="en-US" sz="2400" dirty="0" err="1" smtClean="0"/>
              <a:t>nếu</a:t>
            </a:r>
            <a:r>
              <a:rPr lang="en-US" altLang="en-US" sz="2400" dirty="0" smtClean="0"/>
              <a:t>:</a:t>
            </a:r>
          </a:p>
          <a:p>
            <a:pPr lvl="1">
              <a:lnSpc>
                <a:spcPct val="120000"/>
              </a:lnSpc>
              <a:buFont typeface="Wingdings" pitchFamily="2" charset="2"/>
              <a:buNone/>
              <a:defRPr/>
            </a:pPr>
            <a:r>
              <a:rPr lang="en-US" altLang="en-US" sz="2400" dirty="0" smtClean="0">
                <a:sym typeface="Symbol" pitchFamily="18" charset="2"/>
              </a:rPr>
              <a:t>	     </a:t>
            </a:r>
            <a:r>
              <a:rPr lang="en-US" altLang="en-US" sz="2400" dirty="0" err="1" smtClean="0">
                <a:sym typeface="Symbol" pitchFamily="18" charset="2"/>
              </a:rPr>
              <a:t>q</a:t>
            </a:r>
            <a:r>
              <a:rPr lang="en-US" altLang="en-US" sz="2400" baseline="-25000" dirty="0" err="1" smtClean="0">
                <a:sym typeface="Symbol" pitchFamily="18" charset="2"/>
              </a:rPr>
              <a:t>i</a:t>
            </a:r>
            <a:r>
              <a:rPr lang="en-US" altLang="en-US" sz="2400" dirty="0" err="1" smtClean="0">
                <a:sym typeface="Symbol" pitchFamily="18" charset="2"/>
              </a:rPr>
              <a:t>,q</a:t>
            </a:r>
            <a:r>
              <a:rPr lang="en-US" altLang="en-US" sz="2400" baseline="-25000" dirty="0" err="1" smtClean="0">
                <a:sym typeface="Symbol" pitchFamily="18" charset="2"/>
              </a:rPr>
              <a:t>j</a:t>
            </a:r>
            <a:r>
              <a:rPr lang="en-US" altLang="en-US" sz="2400" dirty="0" err="1" smtClean="0">
                <a:sym typeface="Symbol" pitchFamily="18" charset="2"/>
              </a:rPr>
              <a:t>Q</a:t>
            </a:r>
            <a:r>
              <a:rPr lang="en-US" altLang="en-US" sz="2400" dirty="0" smtClean="0">
                <a:sym typeface="Symbol" pitchFamily="18" charset="2"/>
              </a:rPr>
              <a:t>: </a:t>
            </a:r>
            <a:r>
              <a:rPr lang="en-US" altLang="en-US" sz="2400" dirty="0" err="1" smtClean="0">
                <a:sym typeface="Symbol" pitchFamily="18" charset="2"/>
              </a:rPr>
              <a:t>Nếu</a:t>
            </a:r>
            <a:r>
              <a:rPr lang="en-US" altLang="en-US" sz="2400" dirty="0" smtClean="0">
                <a:sym typeface="Symbol" pitchFamily="18" charset="2"/>
              </a:rPr>
              <a:t> </a:t>
            </a:r>
            <a:r>
              <a:rPr lang="en-US" altLang="en-US" sz="2400" dirty="0" err="1" smtClean="0">
                <a:sym typeface="Symbol" pitchFamily="18" charset="2"/>
              </a:rPr>
              <a:t>q</a:t>
            </a:r>
            <a:r>
              <a:rPr lang="en-US" altLang="en-US" sz="2400" baseline="-25000" dirty="0" err="1" smtClean="0">
                <a:sym typeface="Symbol" pitchFamily="18" charset="2"/>
              </a:rPr>
              <a:t>i</a:t>
            </a:r>
            <a:r>
              <a:rPr lang="en-US" altLang="en-US" sz="2400" dirty="0" err="1" smtClean="0">
                <a:sym typeface="Symbol" pitchFamily="18" charset="2"/>
              </a:rPr>
              <a:t>.A</a:t>
            </a:r>
            <a:r>
              <a:rPr lang="en-US" altLang="en-US" sz="2400" dirty="0" smtClean="0">
                <a:sym typeface="Symbol" pitchFamily="18" charset="2"/>
              </a:rPr>
              <a:t>=</a:t>
            </a:r>
            <a:r>
              <a:rPr lang="en-US" altLang="en-US" sz="2400" dirty="0" err="1" smtClean="0">
                <a:sym typeface="Symbol" pitchFamily="18" charset="2"/>
              </a:rPr>
              <a:t>q</a:t>
            </a:r>
            <a:r>
              <a:rPr lang="en-US" altLang="en-US" sz="2400" baseline="-25000" dirty="0" err="1" smtClean="0">
                <a:sym typeface="Symbol" pitchFamily="18" charset="2"/>
              </a:rPr>
              <a:t>j</a:t>
            </a:r>
            <a:r>
              <a:rPr lang="en-US" altLang="en-US" sz="2400" dirty="0" err="1" smtClean="0">
                <a:sym typeface="Symbol" pitchFamily="18" charset="2"/>
              </a:rPr>
              <a:t>.A</a:t>
            </a:r>
            <a:r>
              <a:rPr lang="en-US" altLang="en-US" sz="2400" dirty="0" smtClean="0">
                <a:sym typeface="Symbol" pitchFamily="18" charset="2"/>
              </a:rPr>
              <a:t> </a:t>
            </a:r>
            <a:r>
              <a:rPr lang="en-US" altLang="en-US" sz="2400" dirty="0" err="1" smtClean="0">
                <a:sym typeface="Symbol" pitchFamily="18" charset="2"/>
              </a:rPr>
              <a:t>thì</a:t>
            </a:r>
            <a:r>
              <a:rPr lang="en-US" altLang="en-US" sz="2400" dirty="0" smtClean="0">
                <a:sym typeface="Symbol" pitchFamily="18" charset="2"/>
              </a:rPr>
              <a:t> </a:t>
            </a:r>
            <a:r>
              <a:rPr lang="en-US" altLang="en-US" sz="2400" dirty="0" err="1" smtClean="0">
                <a:sym typeface="Symbol" pitchFamily="18" charset="2"/>
              </a:rPr>
              <a:t>q</a:t>
            </a:r>
            <a:r>
              <a:rPr lang="en-US" altLang="en-US" sz="2400" baseline="-25000" dirty="0" err="1" smtClean="0">
                <a:sym typeface="Symbol" pitchFamily="18" charset="2"/>
              </a:rPr>
              <a:t>i</a:t>
            </a:r>
            <a:r>
              <a:rPr lang="en-US" altLang="en-US" sz="2400" dirty="0" err="1" smtClean="0">
                <a:sym typeface="Symbol" pitchFamily="18" charset="2"/>
              </a:rPr>
              <a:t>.B</a:t>
            </a:r>
            <a:r>
              <a:rPr lang="en-US" altLang="en-US" sz="2400" dirty="0" smtClean="0">
                <a:sym typeface="Symbol" pitchFamily="18" charset="2"/>
              </a:rPr>
              <a:t>=</a:t>
            </a:r>
            <a:r>
              <a:rPr lang="en-US" altLang="en-US" sz="2400" dirty="0" err="1" smtClean="0">
                <a:sym typeface="Symbol" pitchFamily="18" charset="2"/>
              </a:rPr>
              <a:t>q</a:t>
            </a:r>
            <a:r>
              <a:rPr lang="en-US" altLang="en-US" sz="2400" baseline="-25000" dirty="0" err="1" smtClean="0">
                <a:sym typeface="Symbol" pitchFamily="18" charset="2"/>
              </a:rPr>
              <a:t>j</a:t>
            </a:r>
            <a:r>
              <a:rPr lang="en-US" altLang="en-US" sz="2400" dirty="0" err="1" smtClean="0">
                <a:sym typeface="Symbol" pitchFamily="18" charset="2"/>
              </a:rPr>
              <a:t>.B</a:t>
            </a:r>
            <a:endParaRPr lang="en-US" altLang="en-US" sz="2400" dirty="0" smtClean="0">
              <a:sym typeface="Symbol" pitchFamily="18" charset="2"/>
            </a:endParaRPr>
          </a:p>
          <a:p>
            <a:pPr>
              <a:lnSpc>
                <a:spcPct val="120000"/>
              </a:lnSpc>
              <a:defRPr/>
            </a:pPr>
            <a:r>
              <a:rPr lang="en-US" altLang="en-US" sz="2400" dirty="0" smtClean="0"/>
              <a:t>A </a:t>
            </a:r>
            <a:r>
              <a:rPr lang="en-US" altLang="en-US" sz="2400" dirty="0" smtClean="0">
                <a:sym typeface="Symbol" pitchFamily="18" charset="2"/>
              </a:rPr>
              <a:t></a:t>
            </a:r>
            <a:r>
              <a:rPr lang="en-US" altLang="en-US" sz="2400" dirty="0" smtClean="0"/>
              <a:t> B </a:t>
            </a:r>
            <a:r>
              <a:rPr lang="en-US" altLang="en-US" sz="2400" dirty="0" err="1" smtClean="0"/>
              <a:t>được</a:t>
            </a:r>
            <a:r>
              <a:rPr lang="en-US" altLang="en-US" sz="2400" dirty="0" smtClean="0"/>
              <a:t> </a:t>
            </a:r>
            <a:r>
              <a:rPr lang="en-US" altLang="en-US" sz="2400" dirty="0" err="1" smtClean="0"/>
              <a:t>gọi</a:t>
            </a:r>
            <a:r>
              <a:rPr lang="en-US" altLang="en-US" sz="2400" dirty="0" smtClean="0"/>
              <a:t> </a:t>
            </a:r>
            <a:r>
              <a:rPr lang="en-US" altLang="en-US" sz="2400" dirty="0" err="1" smtClean="0"/>
              <a:t>là</a:t>
            </a:r>
            <a:r>
              <a:rPr lang="en-US" altLang="en-US" sz="2400" dirty="0" smtClean="0"/>
              <a:t> </a:t>
            </a:r>
            <a:r>
              <a:rPr lang="en-US" altLang="en-US" sz="2400" i="1" dirty="0" err="1" smtClean="0"/>
              <a:t>phụ</a:t>
            </a:r>
            <a:r>
              <a:rPr lang="en-US" altLang="en-US" sz="2400" i="1" dirty="0" smtClean="0"/>
              <a:t> </a:t>
            </a:r>
            <a:r>
              <a:rPr lang="en-US" altLang="en-US" sz="2400" i="1" dirty="0" err="1" smtClean="0"/>
              <a:t>thuộc</a:t>
            </a:r>
            <a:r>
              <a:rPr lang="en-US" altLang="en-US" sz="2400" i="1" dirty="0" smtClean="0"/>
              <a:t> </a:t>
            </a:r>
            <a:r>
              <a:rPr lang="en-US" altLang="en-US" sz="2400" i="1" dirty="0" err="1" smtClean="0"/>
              <a:t>hàm</a:t>
            </a:r>
            <a:r>
              <a:rPr lang="en-US" altLang="en-US" sz="2400" i="1" dirty="0" smtClean="0"/>
              <a:t> </a:t>
            </a:r>
            <a:r>
              <a:rPr lang="en-US" altLang="en-US" sz="2400" i="1" dirty="0" err="1" smtClean="0"/>
              <a:t>hiển</a:t>
            </a:r>
            <a:r>
              <a:rPr lang="en-US" altLang="en-US" sz="2400" i="1" dirty="0" smtClean="0"/>
              <a:t> </a:t>
            </a:r>
            <a:r>
              <a:rPr lang="en-US" altLang="en-US" sz="2400" i="1" dirty="0" err="1" smtClean="0"/>
              <a:t>nhiên</a:t>
            </a:r>
            <a:r>
              <a:rPr lang="en-US" altLang="en-US" sz="2400" dirty="0" smtClean="0"/>
              <a:t> </a:t>
            </a:r>
            <a:r>
              <a:rPr lang="en-US" altLang="en-US" sz="2400" dirty="0" err="1" smtClean="0"/>
              <a:t>nếu</a:t>
            </a:r>
            <a:r>
              <a:rPr lang="en-US" altLang="en-US" sz="2400" dirty="0" smtClean="0"/>
              <a:t> B </a:t>
            </a:r>
            <a:r>
              <a:rPr lang="en-US" altLang="en-US" sz="2400" dirty="0" smtClean="0">
                <a:sym typeface="Symbol" pitchFamily="18" charset="2"/>
              </a:rPr>
              <a:t> A</a:t>
            </a:r>
          </a:p>
          <a:p>
            <a:pPr>
              <a:lnSpc>
                <a:spcPct val="120000"/>
              </a:lnSpc>
              <a:defRPr/>
            </a:pPr>
            <a:r>
              <a:rPr lang="en-US" altLang="en-US" sz="2400" dirty="0" smtClean="0"/>
              <a:t>A </a:t>
            </a:r>
            <a:r>
              <a:rPr lang="en-US" altLang="en-US" sz="2400" dirty="0" smtClean="0">
                <a:sym typeface="Symbol" pitchFamily="18" charset="2"/>
              </a:rPr>
              <a:t></a:t>
            </a:r>
            <a:r>
              <a:rPr lang="en-US" altLang="en-US" sz="2400" dirty="0" smtClean="0"/>
              <a:t> B</a:t>
            </a:r>
            <a:r>
              <a:rPr lang="en-US" altLang="en-US" sz="2400" dirty="0" smtClean="0">
                <a:sym typeface="Symbol" pitchFamily="18" charset="2"/>
              </a:rPr>
              <a:t> </a:t>
            </a:r>
            <a:r>
              <a:rPr lang="en-US" altLang="en-US" sz="2400" dirty="0" err="1" smtClean="0">
                <a:sym typeface="Symbol" pitchFamily="18" charset="2"/>
              </a:rPr>
              <a:t>được</a:t>
            </a:r>
            <a:r>
              <a:rPr lang="en-US" altLang="en-US" sz="2400" dirty="0" smtClean="0">
                <a:sym typeface="Symbol" pitchFamily="18" charset="2"/>
              </a:rPr>
              <a:t> </a:t>
            </a:r>
            <a:r>
              <a:rPr lang="en-US" altLang="en-US" sz="2400" dirty="0" err="1" smtClean="0">
                <a:sym typeface="Symbol" pitchFamily="18" charset="2"/>
              </a:rPr>
              <a:t>gọi</a:t>
            </a:r>
            <a:r>
              <a:rPr lang="en-US" altLang="en-US" sz="2400" dirty="0" smtClean="0">
                <a:sym typeface="Symbol" pitchFamily="18" charset="2"/>
              </a:rPr>
              <a:t> </a:t>
            </a:r>
            <a:r>
              <a:rPr lang="en-US" altLang="en-US" sz="2400" dirty="0" err="1" smtClean="0">
                <a:sym typeface="Symbol" pitchFamily="18" charset="2"/>
              </a:rPr>
              <a:t>là</a:t>
            </a:r>
            <a:r>
              <a:rPr lang="en-US" altLang="en-US" sz="2400" dirty="0" smtClean="0">
                <a:sym typeface="Symbol" pitchFamily="18" charset="2"/>
              </a:rPr>
              <a:t> </a:t>
            </a:r>
            <a:r>
              <a:rPr lang="en-US" altLang="en-US" sz="2400" i="1" dirty="0" err="1" smtClean="0">
                <a:sym typeface="Symbol" pitchFamily="18" charset="2"/>
              </a:rPr>
              <a:t>phụ</a:t>
            </a:r>
            <a:r>
              <a:rPr lang="en-US" altLang="en-US" sz="2400" i="1" dirty="0" smtClean="0">
                <a:sym typeface="Symbol" pitchFamily="18" charset="2"/>
              </a:rPr>
              <a:t> </a:t>
            </a:r>
            <a:r>
              <a:rPr lang="en-US" altLang="en-US" sz="2400" i="1" dirty="0" err="1" smtClean="0">
                <a:sym typeface="Symbol" pitchFamily="18" charset="2"/>
              </a:rPr>
              <a:t>thuộc</a:t>
            </a:r>
            <a:r>
              <a:rPr lang="en-US" altLang="en-US" sz="2400" i="1" dirty="0" smtClean="0">
                <a:sym typeface="Symbol" pitchFamily="18" charset="2"/>
              </a:rPr>
              <a:t> </a:t>
            </a:r>
            <a:r>
              <a:rPr lang="en-US" altLang="en-US" sz="2400" i="1" dirty="0" err="1" smtClean="0">
                <a:sym typeface="Symbol" pitchFamily="18" charset="2"/>
              </a:rPr>
              <a:t>hàm</a:t>
            </a:r>
            <a:r>
              <a:rPr lang="en-US" altLang="en-US" sz="2400" i="1" dirty="0" smtClean="0">
                <a:sym typeface="Symbol" pitchFamily="18" charset="2"/>
              </a:rPr>
              <a:t> </a:t>
            </a:r>
            <a:r>
              <a:rPr lang="en-US" altLang="en-US" sz="2400" i="1" dirty="0" err="1" smtClean="0">
                <a:sym typeface="Symbol" pitchFamily="18" charset="2"/>
              </a:rPr>
              <a:t>nguyên</a:t>
            </a:r>
            <a:r>
              <a:rPr lang="en-US" altLang="en-US" sz="2400" i="1" dirty="0" smtClean="0">
                <a:sym typeface="Symbol" pitchFamily="18" charset="2"/>
              </a:rPr>
              <a:t> </a:t>
            </a:r>
            <a:r>
              <a:rPr lang="en-US" altLang="en-US" sz="2400" i="1" dirty="0" err="1" smtClean="0">
                <a:sym typeface="Symbol" pitchFamily="18" charset="2"/>
              </a:rPr>
              <a:t>tố</a:t>
            </a:r>
            <a:r>
              <a:rPr lang="en-US" altLang="en-US" sz="2400" dirty="0" smtClean="0">
                <a:sym typeface="Symbol" pitchFamily="18" charset="2"/>
              </a:rPr>
              <a:t> </a:t>
            </a:r>
            <a:r>
              <a:rPr lang="en-US" altLang="en-US" sz="2400" dirty="0" err="1" smtClean="0">
                <a:sym typeface="Symbol" pitchFamily="18" charset="2"/>
              </a:rPr>
              <a:t>nếu</a:t>
            </a:r>
            <a:r>
              <a:rPr lang="en-US" altLang="en-US" sz="2400" dirty="0" smtClean="0">
                <a:sym typeface="Symbol" pitchFamily="18" charset="2"/>
              </a:rPr>
              <a:t> !A’  A, A’  </a:t>
            </a:r>
            <a:r>
              <a:rPr lang="en-US" altLang="en-US" sz="2400" dirty="0" smtClean="0"/>
              <a:t>A </a:t>
            </a:r>
            <a:r>
              <a:rPr lang="en-US" altLang="en-US" sz="2400" dirty="0" err="1" smtClean="0"/>
              <a:t>sao</a:t>
            </a:r>
            <a:r>
              <a:rPr lang="en-US" altLang="en-US" sz="2400" dirty="0" smtClean="0"/>
              <a:t> </a:t>
            </a:r>
            <a:r>
              <a:rPr lang="en-US" altLang="en-US" sz="2400" dirty="0" err="1" smtClean="0"/>
              <a:t>cho</a:t>
            </a:r>
            <a:r>
              <a:rPr lang="en-US" altLang="en-US" sz="2400" dirty="0" smtClean="0"/>
              <a:t> A’</a:t>
            </a:r>
            <a:r>
              <a:rPr lang="en-US" altLang="en-US" sz="2400" dirty="0" smtClean="0">
                <a:sym typeface="Symbol" pitchFamily="18" charset="2"/>
              </a:rPr>
              <a:t></a:t>
            </a:r>
            <a:r>
              <a:rPr lang="en-US" altLang="en-US" sz="2400" dirty="0" smtClean="0"/>
              <a:t> B</a:t>
            </a:r>
          </a:p>
          <a:p>
            <a:pPr>
              <a:defRPr/>
            </a:pPr>
            <a:r>
              <a:rPr lang="en-US" sz="2400" dirty="0" err="1" smtClean="0"/>
              <a:t>Tập</a:t>
            </a:r>
            <a:r>
              <a:rPr lang="en-US" sz="2400" dirty="0" smtClean="0"/>
              <a:t> </a:t>
            </a:r>
            <a:r>
              <a:rPr lang="en-US" sz="2400" dirty="0" err="1" smtClean="0"/>
              <a:t>phụ</a:t>
            </a:r>
            <a:r>
              <a:rPr lang="en-US" sz="2400" dirty="0" smtClean="0"/>
              <a:t> </a:t>
            </a:r>
            <a:r>
              <a:rPr lang="en-US" sz="2400" dirty="0" err="1" smtClean="0"/>
              <a:t>thuộc</a:t>
            </a:r>
            <a:r>
              <a:rPr lang="en-US" sz="2400" dirty="0" smtClean="0"/>
              <a:t> </a:t>
            </a:r>
            <a:r>
              <a:rPr lang="en-US" sz="2400" dirty="0" err="1" smtClean="0"/>
              <a:t>hàm</a:t>
            </a:r>
            <a:r>
              <a:rPr lang="en-US" sz="2400" dirty="0" smtClean="0"/>
              <a:t>: </a:t>
            </a:r>
          </a:p>
          <a:p>
            <a:pPr marL="0" indent="0">
              <a:buFontTx/>
              <a:buNone/>
              <a:defRPr/>
            </a:pPr>
            <a:r>
              <a:rPr lang="en-US" sz="2400" dirty="0"/>
              <a:t> </a:t>
            </a:r>
            <a:r>
              <a:rPr lang="en-US" sz="2400" dirty="0" smtClean="0"/>
              <a:t>    </a:t>
            </a:r>
            <a:r>
              <a:rPr lang="en-US" sz="2400" dirty="0" err="1" smtClean="0"/>
              <a:t>Tập</a:t>
            </a:r>
            <a:r>
              <a:rPr lang="en-US" sz="2400" dirty="0" smtClean="0"/>
              <a:t> </a:t>
            </a:r>
            <a:r>
              <a:rPr lang="en-US" sz="2400" dirty="0" err="1" smtClean="0"/>
              <a:t>hợp</a:t>
            </a:r>
            <a:r>
              <a:rPr lang="en-US" sz="2400" dirty="0" smtClean="0"/>
              <a:t> </a:t>
            </a:r>
            <a:r>
              <a:rPr lang="en-US" sz="2400" dirty="0" err="1"/>
              <a:t>các</a:t>
            </a:r>
            <a:r>
              <a:rPr lang="en-US" sz="2400" dirty="0"/>
              <a:t> </a:t>
            </a:r>
            <a:r>
              <a:rPr lang="en-US" sz="2400" dirty="0" err="1"/>
              <a:t>PTH</a:t>
            </a:r>
            <a:r>
              <a:rPr lang="en-US" sz="2400" dirty="0"/>
              <a:t> </a:t>
            </a:r>
            <a:r>
              <a:rPr lang="en-US" sz="2400" dirty="0" err="1"/>
              <a:t>của</a:t>
            </a:r>
            <a:r>
              <a:rPr lang="en-US" sz="2400" dirty="0"/>
              <a:t> </a:t>
            </a:r>
            <a:r>
              <a:rPr lang="en-US" sz="2400" dirty="0" err="1" smtClean="0"/>
              <a:t>quan</a:t>
            </a:r>
            <a:r>
              <a:rPr lang="en-US" sz="2400" dirty="0" smtClean="0"/>
              <a:t> </a:t>
            </a:r>
            <a:r>
              <a:rPr lang="en-US" sz="2400" dirty="0" err="1" smtClean="0"/>
              <a:t>hệ</a:t>
            </a:r>
            <a:r>
              <a:rPr lang="en-US" sz="2400" dirty="0" smtClean="0"/>
              <a:t> Q </a:t>
            </a:r>
            <a:r>
              <a:rPr lang="en-US" sz="2400" dirty="0" err="1"/>
              <a:t>được</a:t>
            </a:r>
            <a:r>
              <a:rPr lang="en-US" sz="2400" dirty="0"/>
              <a:t> </a:t>
            </a:r>
            <a:r>
              <a:rPr lang="en-US" sz="2400" dirty="0" err="1"/>
              <a:t>ký</a:t>
            </a:r>
            <a:r>
              <a:rPr lang="en-US" sz="2400" dirty="0"/>
              <a:t> </a:t>
            </a:r>
            <a:r>
              <a:rPr lang="en-US" sz="2400" dirty="0" err="1"/>
              <a:t>hiệu</a:t>
            </a:r>
            <a:r>
              <a:rPr lang="en-US" sz="2400" dirty="0"/>
              <a:t> </a:t>
            </a:r>
            <a:r>
              <a:rPr lang="en-US" sz="2400" dirty="0" err="1"/>
              <a:t>là</a:t>
            </a:r>
            <a:r>
              <a:rPr lang="en-US" sz="2400" dirty="0"/>
              <a:t> </a:t>
            </a:r>
            <a:r>
              <a:rPr lang="en-US" sz="2400" dirty="0" err="1"/>
              <a:t>F</a:t>
            </a:r>
            <a:r>
              <a:rPr lang="en-US" sz="2400" baseline="-25000" dirty="0" err="1"/>
              <a:t>Q</a:t>
            </a:r>
            <a:endParaRPr lang="en-US" sz="2400" dirty="0"/>
          </a:p>
          <a:p>
            <a:pPr marL="0" indent="0">
              <a:buFontTx/>
              <a:buNone/>
              <a:defRPr/>
            </a:pPr>
            <a:r>
              <a:rPr lang="en-US" sz="2400" dirty="0" smtClean="0"/>
              <a:t>                   </a:t>
            </a:r>
            <a:r>
              <a:rPr lang="en-US" sz="2400" dirty="0" err="1" smtClean="0"/>
              <a:t>F</a:t>
            </a:r>
            <a:r>
              <a:rPr lang="en-US" sz="2400" baseline="-25000" dirty="0" err="1" smtClean="0"/>
              <a:t>Q</a:t>
            </a:r>
            <a:r>
              <a:rPr lang="en-US" sz="2400" dirty="0" smtClean="0"/>
              <a:t> </a:t>
            </a:r>
            <a:r>
              <a:rPr lang="en-US" sz="2400" dirty="0"/>
              <a:t>= { fi : X </a:t>
            </a:r>
            <a:r>
              <a:rPr lang="en-US" sz="2400" dirty="0">
                <a:sym typeface="Symbol"/>
              </a:rPr>
              <a:t></a:t>
            </a:r>
            <a:r>
              <a:rPr lang="en-US" sz="2400" dirty="0"/>
              <a:t> Y </a:t>
            </a:r>
            <a:r>
              <a:rPr lang="en-US" sz="2400" dirty="0" err="1"/>
              <a:t>xác</a:t>
            </a:r>
            <a:r>
              <a:rPr lang="en-US" sz="2400" dirty="0"/>
              <a:t> </a:t>
            </a:r>
            <a:r>
              <a:rPr lang="en-US" sz="2400" dirty="0" err="1"/>
              <a:t>định</a:t>
            </a:r>
            <a:r>
              <a:rPr lang="en-US" sz="2400" dirty="0"/>
              <a:t> </a:t>
            </a:r>
            <a:r>
              <a:rPr lang="en-US" sz="2400" dirty="0" err="1"/>
              <a:t>trên</a:t>
            </a:r>
            <a:r>
              <a:rPr lang="en-US" sz="2400" dirty="0"/>
              <a:t> Q}</a:t>
            </a:r>
          </a:p>
          <a:p>
            <a:pPr>
              <a:defRPr/>
            </a:pPr>
            <a:r>
              <a:rPr lang="en-US" sz="2400" i="1" dirty="0"/>
              <a:t>Qui </a:t>
            </a:r>
            <a:r>
              <a:rPr lang="en-US" sz="2400" i="1" dirty="0" err="1"/>
              <a:t>ước</a:t>
            </a:r>
            <a:r>
              <a:rPr lang="en-US" sz="2400" i="1" dirty="0"/>
              <a:t>: </a:t>
            </a:r>
            <a:r>
              <a:rPr lang="en-US" sz="2400" i="1" dirty="0" err="1"/>
              <a:t>Chỉ</a:t>
            </a:r>
            <a:r>
              <a:rPr lang="en-US" sz="2400" i="1" dirty="0"/>
              <a:t> </a:t>
            </a:r>
            <a:r>
              <a:rPr lang="en-US" sz="2400" i="1" dirty="0" err="1"/>
              <a:t>mô</a:t>
            </a:r>
            <a:r>
              <a:rPr lang="en-US" sz="2400" i="1" dirty="0"/>
              <a:t> </a:t>
            </a:r>
            <a:r>
              <a:rPr lang="en-US" sz="2400" i="1" dirty="0" err="1"/>
              <a:t>tả</a:t>
            </a:r>
            <a:r>
              <a:rPr lang="en-US" sz="2400" i="1" dirty="0"/>
              <a:t> </a:t>
            </a:r>
            <a:r>
              <a:rPr lang="en-US" sz="2400" i="1" dirty="0" err="1"/>
              <a:t>các</a:t>
            </a:r>
            <a:r>
              <a:rPr lang="en-US" sz="2400" i="1" dirty="0"/>
              <a:t> </a:t>
            </a:r>
            <a:r>
              <a:rPr lang="en-US" sz="2400" i="1" dirty="0" err="1" smtClean="0"/>
              <a:t>PTH</a:t>
            </a:r>
            <a:r>
              <a:rPr lang="en-US" sz="2400" i="1" dirty="0" smtClean="0"/>
              <a:t> </a:t>
            </a:r>
            <a:r>
              <a:rPr lang="en-US" sz="2400" i="1" dirty="0" err="1"/>
              <a:t>không</a:t>
            </a:r>
            <a:r>
              <a:rPr lang="en-US" sz="2400" i="1" dirty="0"/>
              <a:t> </a:t>
            </a:r>
            <a:r>
              <a:rPr lang="en-US" sz="2400" i="1" dirty="0" err="1"/>
              <a:t>hiển</a:t>
            </a:r>
            <a:r>
              <a:rPr lang="en-US" sz="2400" i="1" dirty="0"/>
              <a:t> </a:t>
            </a:r>
            <a:r>
              <a:rPr lang="en-US" sz="2400" i="1" dirty="0" err="1"/>
              <a:t>nhiên</a:t>
            </a:r>
            <a:r>
              <a:rPr lang="en-US" sz="2400" i="1" dirty="0"/>
              <a:t> </a:t>
            </a:r>
            <a:r>
              <a:rPr lang="en-US" sz="2400" i="1" dirty="0" err="1"/>
              <a:t>trong</a:t>
            </a:r>
            <a:r>
              <a:rPr lang="en-US" sz="2400" i="1" dirty="0"/>
              <a:t> </a:t>
            </a:r>
            <a:r>
              <a:rPr lang="en-US" sz="2400" i="1" dirty="0" err="1"/>
              <a:t>tập</a:t>
            </a:r>
            <a:r>
              <a:rPr lang="en-US" sz="2400" i="1" dirty="0"/>
              <a:t> F.</a:t>
            </a:r>
          </a:p>
          <a:p>
            <a:pPr marL="0" indent="0">
              <a:buFontTx/>
              <a:buNone/>
              <a:defRPr/>
            </a:pPr>
            <a:endParaRPr lang="en-US" sz="2400" dirty="0"/>
          </a:p>
        </p:txBody>
      </p:sp>
      <p:sp>
        <p:nvSpPr>
          <p:cNvPr id="5" name="Title 1"/>
          <p:cNvSpPr txBox="1">
            <a:spLocks noGrp="1"/>
          </p:cNvSpPr>
          <p:nvPr>
            <p:ph type="title"/>
          </p:nvPr>
        </p:nvSpPr>
        <p:spPr>
          <a:xfrm>
            <a:off x="457200" y="274638"/>
            <a:ext cx="8229600" cy="792162"/>
          </a:xfr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defRPr/>
            </a:pPr>
            <a:r>
              <a:rPr lang="en-US" b="1" dirty="0" err="1" smtClean="0">
                <a:solidFill>
                  <a:schemeClr val="accent2">
                    <a:lumMod val="75000"/>
                  </a:schemeClr>
                </a:solidFill>
              </a:rPr>
              <a:t>Bài</a:t>
            </a:r>
            <a:r>
              <a:rPr lang="en-US" b="1" dirty="0" smtClean="0">
                <a:solidFill>
                  <a:schemeClr val="accent2">
                    <a:lumMod val="75000"/>
                  </a:schemeClr>
                </a:solidFill>
              </a:rPr>
              <a:t> 5: </a:t>
            </a:r>
            <a:r>
              <a:rPr lang="en-US" b="1" dirty="0" err="1" smtClean="0">
                <a:solidFill>
                  <a:schemeClr val="accent2">
                    <a:lumMod val="75000"/>
                  </a:schemeClr>
                </a:solidFill>
              </a:rPr>
              <a:t>Thiết</a:t>
            </a:r>
            <a:r>
              <a:rPr lang="en-US" b="1" dirty="0" smtClean="0">
                <a:solidFill>
                  <a:schemeClr val="accent2">
                    <a:lumMod val="75000"/>
                  </a:schemeClr>
                </a:solidFill>
              </a:rPr>
              <a:t> </a:t>
            </a:r>
            <a:r>
              <a:rPr lang="en-US" b="1" dirty="0" err="1" smtClean="0">
                <a:solidFill>
                  <a:schemeClr val="accent2">
                    <a:lumMod val="75000"/>
                  </a:schemeClr>
                </a:solidFill>
              </a:rPr>
              <a:t>kế</a:t>
            </a:r>
            <a:r>
              <a:rPr lang="en-US" b="1" dirty="0" smtClean="0">
                <a:solidFill>
                  <a:schemeClr val="accent2">
                    <a:lumMod val="75000"/>
                  </a:schemeClr>
                </a:solidFill>
              </a:rPr>
              <a:t> </a:t>
            </a:r>
            <a:r>
              <a:rPr lang="en-US" b="1" dirty="0" err="1" smtClean="0">
                <a:solidFill>
                  <a:schemeClr val="accent2">
                    <a:lumMod val="75000"/>
                  </a:schemeClr>
                </a:solidFill>
              </a:rPr>
              <a:t>CSDL</a:t>
            </a:r>
            <a:endParaRPr lang="en-US" b="1" dirty="0" smtClean="0">
              <a:solidFill>
                <a:schemeClr val="accent2">
                  <a:lumMod val="75000"/>
                </a:schemeClr>
              </a:solidFill>
            </a:endParaRPr>
          </a:p>
        </p:txBody>
      </p:sp>
    </p:spTree>
    <p:extLst>
      <p:ext uri="{BB962C8B-B14F-4D97-AF65-F5344CB8AC3E}">
        <p14:creationId xmlns:p14="http://schemas.microsoft.com/office/powerpoint/2010/main" val="31086733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382000" cy="5181600"/>
          </a:xfrm>
        </p:spPr>
        <p:txBody>
          <a:bodyPr/>
          <a:lstStyle/>
          <a:p>
            <a:pPr>
              <a:defRPr/>
            </a:pPr>
            <a:r>
              <a:rPr lang="en-US" sz="2400" dirty="0"/>
              <a:t>K = </a:t>
            </a:r>
            <a:r>
              <a:rPr lang="en-US" sz="2400" dirty="0" smtClean="0"/>
              <a:t>{};</a:t>
            </a:r>
            <a:endParaRPr lang="en-US" sz="2400" dirty="0"/>
          </a:p>
          <a:p>
            <a:pPr>
              <a:defRPr/>
            </a:pPr>
            <a:r>
              <a:rPr lang="en-US" sz="2400" dirty="0"/>
              <a:t>For </a:t>
            </a:r>
            <a:r>
              <a:rPr lang="en-US" sz="2400" dirty="0" err="1"/>
              <a:t>i</a:t>
            </a:r>
            <a:r>
              <a:rPr lang="en-US" sz="2400" dirty="0"/>
              <a:t>:=1 to (</a:t>
            </a:r>
            <a:r>
              <a:rPr lang="en-US" sz="2400" dirty="0" err="1"/>
              <a:t>2</a:t>
            </a:r>
            <a:r>
              <a:rPr lang="en-US" sz="2400" baseline="30000" dirty="0" err="1"/>
              <a:t>m</a:t>
            </a:r>
            <a:r>
              <a:rPr lang="en-US" sz="2400" dirty="0"/>
              <a:t>-1) do</a:t>
            </a:r>
          </a:p>
          <a:p>
            <a:pPr>
              <a:defRPr/>
            </a:pPr>
            <a:r>
              <a:rPr lang="en-US" sz="2400" dirty="0"/>
              <a:t>begin</a:t>
            </a:r>
          </a:p>
          <a:p>
            <a:pPr marL="0" indent="0">
              <a:buFontTx/>
              <a:buNone/>
              <a:defRPr/>
            </a:pPr>
            <a:r>
              <a:rPr lang="en-US" sz="2400" dirty="0" smtClean="0"/>
              <a:t>	K</a:t>
            </a:r>
            <a:r>
              <a:rPr lang="en-US" sz="2400" baseline="-25000" dirty="0" smtClean="0"/>
              <a:t>i</a:t>
            </a:r>
            <a:r>
              <a:rPr lang="en-US" sz="2400" dirty="0" smtClean="0"/>
              <a:t> </a:t>
            </a:r>
            <a:r>
              <a:rPr lang="en-US" sz="2400" dirty="0"/>
              <a:t>:= N </a:t>
            </a:r>
            <a:r>
              <a:rPr lang="en-US" sz="2400" dirty="0">
                <a:sym typeface="Symbol"/>
              </a:rPr>
              <a:t></a:t>
            </a:r>
            <a:r>
              <a:rPr lang="en-US" sz="2400" dirty="0"/>
              <a:t> </a:t>
            </a:r>
            <a:r>
              <a:rPr lang="en-US" sz="2400" dirty="0" err="1"/>
              <a:t>M</a:t>
            </a:r>
            <a:r>
              <a:rPr lang="en-US" sz="2400" baseline="-25000" dirty="0" err="1"/>
              <a:t>i</a:t>
            </a:r>
            <a:r>
              <a:rPr lang="en-US" sz="2400" dirty="0"/>
              <a:t> ;</a:t>
            </a:r>
          </a:p>
          <a:p>
            <a:pPr marL="0" indent="0">
              <a:buFontTx/>
              <a:buNone/>
              <a:defRPr/>
            </a:pPr>
            <a:r>
              <a:rPr lang="en-US" sz="2400" dirty="0" smtClean="0"/>
              <a:t>	</a:t>
            </a:r>
            <a:r>
              <a:rPr lang="en-US" sz="2400" dirty="0" err="1" smtClean="0"/>
              <a:t>Nếu</a:t>
            </a:r>
            <a:r>
              <a:rPr lang="en-US" sz="2400" dirty="0" smtClean="0"/>
              <a:t> </a:t>
            </a:r>
            <a:r>
              <a:rPr lang="en-US" sz="2400" dirty="0"/>
              <a:t>K</a:t>
            </a:r>
            <a:r>
              <a:rPr lang="en-US" sz="2400" baseline="-25000" dirty="0"/>
              <a:t>i</a:t>
            </a:r>
            <a:r>
              <a:rPr lang="en-US" sz="2400" dirty="0"/>
              <a:t> </a:t>
            </a:r>
            <a:r>
              <a:rPr lang="en-US" sz="2400" dirty="0" err="1"/>
              <a:t>không</a:t>
            </a:r>
            <a:r>
              <a:rPr lang="en-US" sz="2400" dirty="0"/>
              <a:t> </a:t>
            </a:r>
            <a:r>
              <a:rPr lang="en-US" sz="2400" dirty="0" err="1"/>
              <a:t>chứa</a:t>
            </a:r>
            <a:r>
              <a:rPr lang="en-US" sz="2400" dirty="0"/>
              <a:t> </a:t>
            </a:r>
            <a:r>
              <a:rPr lang="en-US" sz="2400" dirty="0" err="1"/>
              <a:t>các</a:t>
            </a:r>
            <a:r>
              <a:rPr lang="en-US" sz="2400" dirty="0"/>
              <a:t> </a:t>
            </a:r>
            <a:r>
              <a:rPr lang="en-US" sz="2400" dirty="0" err="1"/>
              <a:t>khóa</a:t>
            </a:r>
            <a:r>
              <a:rPr lang="en-US" sz="2400" dirty="0"/>
              <a:t> </a:t>
            </a:r>
            <a:r>
              <a:rPr lang="en-US" sz="2400" dirty="0" err="1"/>
              <a:t>đã</a:t>
            </a:r>
            <a:r>
              <a:rPr lang="en-US" sz="2400" dirty="0"/>
              <a:t> </a:t>
            </a:r>
            <a:r>
              <a:rPr lang="en-US" sz="2400" dirty="0" err="1"/>
              <a:t>xác</a:t>
            </a:r>
            <a:r>
              <a:rPr lang="en-US" sz="2400" dirty="0"/>
              <a:t> </a:t>
            </a:r>
            <a:r>
              <a:rPr lang="en-US" sz="2400" dirty="0" err="1"/>
              <a:t>định</a:t>
            </a:r>
            <a:r>
              <a:rPr lang="en-US" sz="2400" dirty="0"/>
              <a:t> </a:t>
            </a:r>
            <a:r>
              <a:rPr lang="en-US" sz="2400" dirty="0" err="1"/>
              <a:t>trước</a:t>
            </a:r>
            <a:r>
              <a:rPr lang="en-US" sz="2400" dirty="0"/>
              <a:t> </a:t>
            </a:r>
            <a:r>
              <a:rPr lang="en-US" sz="2400" dirty="0" err="1"/>
              <a:t>đó</a:t>
            </a:r>
            <a:r>
              <a:rPr lang="en-US" sz="2400" dirty="0"/>
              <a:t> </a:t>
            </a:r>
            <a:r>
              <a:rPr lang="en-US" sz="2400" dirty="0" err="1" smtClean="0"/>
              <a:t>và</a:t>
            </a:r>
            <a:endParaRPr lang="en-US" sz="2400" dirty="0" smtClean="0"/>
          </a:p>
          <a:p>
            <a:pPr marL="0" indent="0">
              <a:buFontTx/>
              <a:buNone/>
              <a:defRPr/>
            </a:pPr>
            <a:r>
              <a:rPr lang="en-US" sz="2400" dirty="0"/>
              <a:t> </a:t>
            </a:r>
            <a:r>
              <a:rPr lang="en-US" sz="2400" dirty="0" smtClean="0"/>
              <a:t>           </a:t>
            </a:r>
            <a:r>
              <a:rPr lang="fr-FR" sz="2400" dirty="0" err="1"/>
              <a:t>K</a:t>
            </a:r>
            <a:r>
              <a:rPr lang="fr-FR" sz="2400" baseline="-25000" dirty="0" err="1" smtClean="0"/>
              <a:t>i</a:t>
            </a:r>
            <a:r>
              <a:rPr lang="fr-FR" sz="2400" baseline="30000" dirty="0" err="1" smtClean="0"/>
              <a:t>+</a:t>
            </a:r>
            <a:r>
              <a:rPr lang="fr-FR" sz="2400" baseline="-25000" dirty="0" err="1" smtClean="0"/>
              <a:t>F</a:t>
            </a:r>
            <a:r>
              <a:rPr lang="en-US" sz="2400" dirty="0" smtClean="0"/>
              <a:t> </a:t>
            </a:r>
            <a:r>
              <a:rPr lang="en-US" sz="2400" dirty="0"/>
              <a:t>= Q</a:t>
            </a:r>
            <a:r>
              <a:rPr lang="en-US" sz="2400" baseline="30000" dirty="0"/>
              <a:t>+</a:t>
            </a:r>
            <a:r>
              <a:rPr lang="en-US" sz="2400" dirty="0"/>
              <a:t> </a:t>
            </a:r>
            <a:r>
              <a:rPr lang="en-US" sz="2400" dirty="0" err="1"/>
              <a:t>thì</a:t>
            </a:r>
            <a:endParaRPr lang="en-US" sz="2400" dirty="0"/>
          </a:p>
          <a:p>
            <a:pPr marL="0" indent="0">
              <a:buFontTx/>
              <a:buNone/>
              <a:defRPr/>
            </a:pPr>
            <a:r>
              <a:rPr lang="en-US" sz="2400" dirty="0" smtClean="0"/>
              <a:t>		K</a:t>
            </a:r>
            <a:r>
              <a:rPr lang="en-US" sz="2400" baseline="-25000" dirty="0" smtClean="0"/>
              <a:t>i</a:t>
            </a:r>
            <a:r>
              <a:rPr lang="en-US" sz="2400" dirty="0" smtClean="0"/>
              <a:t> </a:t>
            </a:r>
            <a:r>
              <a:rPr lang="en-US" sz="2400" dirty="0" err="1"/>
              <a:t>là</a:t>
            </a:r>
            <a:r>
              <a:rPr lang="en-US" sz="2400" dirty="0"/>
              <a:t> 1 </a:t>
            </a:r>
            <a:r>
              <a:rPr lang="en-US" sz="2400" dirty="0" err="1"/>
              <a:t>khóa</a:t>
            </a:r>
            <a:r>
              <a:rPr lang="en-US" sz="2400" dirty="0"/>
              <a:t> </a:t>
            </a:r>
            <a:r>
              <a:rPr lang="en-US" sz="2400" dirty="0" err="1"/>
              <a:t>của</a:t>
            </a:r>
            <a:r>
              <a:rPr lang="en-US" sz="2400" dirty="0"/>
              <a:t> Q: K = K </a:t>
            </a:r>
            <a:r>
              <a:rPr lang="en-US" sz="2400" dirty="0">
                <a:sym typeface="Symbol"/>
              </a:rPr>
              <a:t></a:t>
            </a:r>
            <a:r>
              <a:rPr lang="en-US" sz="2400" dirty="0"/>
              <a:t> K</a:t>
            </a:r>
            <a:r>
              <a:rPr lang="en-US" sz="2400" baseline="-25000" dirty="0"/>
              <a:t>i</a:t>
            </a:r>
            <a:r>
              <a:rPr lang="en-US" sz="2400" dirty="0"/>
              <a:t>.</a:t>
            </a:r>
          </a:p>
          <a:p>
            <a:pPr>
              <a:defRPr/>
            </a:pPr>
            <a:r>
              <a:rPr lang="en-US" sz="2400" dirty="0"/>
              <a:t>end;</a:t>
            </a:r>
          </a:p>
          <a:p>
            <a:pPr>
              <a:defRPr/>
            </a:pPr>
            <a:r>
              <a:rPr lang="en-US" sz="2400" dirty="0"/>
              <a:t>End; </a:t>
            </a:r>
          </a:p>
          <a:p>
            <a:pPr marL="0" indent="0">
              <a:buFontTx/>
              <a:buNone/>
              <a:defRPr/>
            </a:pPr>
            <a:r>
              <a:rPr lang="en-US" sz="2400" dirty="0" err="1"/>
              <a:t>Ví</a:t>
            </a:r>
            <a:r>
              <a:rPr lang="en-US" sz="2400" dirty="0"/>
              <a:t> </a:t>
            </a:r>
            <a:r>
              <a:rPr lang="en-US" sz="2400" dirty="0" err="1"/>
              <a:t>dụ</a:t>
            </a:r>
            <a:r>
              <a:rPr lang="en-US" sz="2400" dirty="0"/>
              <a:t>: Cho </a:t>
            </a:r>
            <a:r>
              <a:rPr lang="en-US" sz="2400" dirty="0" err="1"/>
              <a:t>lược</a:t>
            </a:r>
            <a:r>
              <a:rPr lang="en-US" sz="2400" dirty="0"/>
              <a:t> </a:t>
            </a:r>
            <a:r>
              <a:rPr lang="en-US" sz="2400" dirty="0" err="1"/>
              <a:t>đồ</a:t>
            </a:r>
            <a:r>
              <a:rPr lang="en-US" sz="2400" dirty="0"/>
              <a:t> </a:t>
            </a:r>
            <a:r>
              <a:rPr lang="en-US" sz="2400" dirty="0" err="1"/>
              <a:t>quan</a:t>
            </a:r>
            <a:r>
              <a:rPr lang="en-US" sz="2400" dirty="0"/>
              <a:t> </a:t>
            </a:r>
            <a:r>
              <a:rPr lang="en-US" sz="2400" dirty="0" err="1"/>
              <a:t>hệ</a:t>
            </a:r>
            <a:r>
              <a:rPr lang="en-US" sz="2400" dirty="0"/>
              <a:t> u=(</a:t>
            </a:r>
            <a:r>
              <a:rPr lang="en-US" sz="2400" dirty="0" err="1"/>
              <a:t>Q,F</a:t>
            </a:r>
            <a:r>
              <a:rPr lang="en-US" sz="2400" dirty="0"/>
              <a:t>) </a:t>
            </a:r>
            <a:r>
              <a:rPr lang="en-US" sz="2400" dirty="0" err="1"/>
              <a:t>với</a:t>
            </a:r>
            <a:r>
              <a:rPr lang="en-US" sz="2400" dirty="0"/>
              <a:t> Q=(</a:t>
            </a:r>
            <a:r>
              <a:rPr lang="en-US" sz="2400" dirty="0" err="1"/>
              <a:t>ABCDEG</a:t>
            </a:r>
            <a:r>
              <a:rPr lang="en-US" sz="2400" dirty="0"/>
              <a:t>) </a:t>
            </a:r>
            <a:r>
              <a:rPr lang="en-US" sz="2400" dirty="0" err="1"/>
              <a:t>và</a:t>
            </a:r>
            <a:r>
              <a:rPr lang="en-US" sz="2400" dirty="0"/>
              <a:t> F = { </a:t>
            </a:r>
            <a:r>
              <a:rPr lang="en-US" sz="2400" dirty="0" err="1"/>
              <a:t>f</a:t>
            </a:r>
            <a:r>
              <a:rPr lang="en-US" sz="2400" baseline="-25000" dirty="0" err="1"/>
              <a:t>1</a:t>
            </a:r>
            <a:r>
              <a:rPr lang="en-US" sz="2400" dirty="0"/>
              <a:t>: AD </a:t>
            </a:r>
            <a:r>
              <a:rPr lang="en-US" sz="2400" dirty="0">
                <a:sym typeface="Symbol"/>
              </a:rPr>
              <a:t></a:t>
            </a:r>
            <a:r>
              <a:rPr lang="en-US" sz="2400" dirty="0"/>
              <a:t> B; </a:t>
            </a:r>
            <a:r>
              <a:rPr lang="en-US" sz="2400" dirty="0" err="1" smtClean="0"/>
              <a:t>f</a:t>
            </a:r>
            <a:r>
              <a:rPr lang="en-US" sz="2400" baseline="-25000" dirty="0" err="1" smtClean="0"/>
              <a:t>2</a:t>
            </a:r>
            <a:r>
              <a:rPr lang="en-US" sz="2400" dirty="0"/>
              <a:t>: </a:t>
            </a:r>
            <a:r>
              <a:rPr lang="en-US" sz="2400" dirty="0" err="1"/>
              <a:t>EG</a:t>
            </a:r>
            <a:r>
              <a:rPr lang="en-US" sz="2400" dirty="0"/>
              <a:t> </a:t>
            </a:r>
            <a:r>
              <a:rPr lang="en-US" sz="2400" dirty="0">
                <a:sym typeface="Symbol"/>
              </a:rPr>
              <a:t></a:t>
            </a:r>
            <a:r>
              <a:rPr lang="en-US" sz="2400" dirty="0"/>
              <a:t> A; </a:t>
            </a:r>
            <a:r>
              <a:rPr lang="en-US" sz="2400" dirty="0" err="1"/>
              <a:t>f</a:t>
            </a:r>
            <a:r>
              <a:rPr lang="en-US" sz="2400" baseline="-25000" dirty="0" err="1"/>
              <a:t>3</a:t>
            </a:r>
            <a:r>
              <a:rPr lang="en-US" sz="2400" dirty="0"/>
              <a:t>: BC </a:t>
            </a:r>
            <a:r>
              <a:rPr lang="en-US" sz="2400" dirty="0">
                <a:sym typeface="Symbol"/>
              </a:rPr>
              <a:t></a:t>
            </a:r>
            <a:r>
              <a:rPr lang="en-US" sz="2400" dirty="0"/>
              <a:t> G}. </a:t>
            </a:r>
            <a:r>
              <a:rPr lang="en-US" sz="2400" dirty="0" err="1"/>
              <a:t>Xác</a:t>
            </a:r>
            <a:r>
              <a:rPr lang="en-US" sz="2400" dirty="0"/>
              <a:t> </a:t>
            </a:r>
            <a:r>
              <a:rPr lang="en-US" sz="2400" dirty="0" err="1"/>
              <a:t>định</a:t>
            </a:r>
            <a:r>
              <a:rPr lang="en-US" sz="2400" dirty="0"/>
              <a:t> </a:t>
            </a:r>
            <a:r>
              <a:rPr lang="en-US" sz="2400" dirty="0" err="1"/>
              <a:t>các</a:t>
            </a:r>
            <a:r>
              <a:rPr lang="en-US" sz="2400" dirty="0"/>
              <a:t> </a:t>
            </a:r>
            <a:r>
              <a:rPr lang="en-US" sz="2400" dirty="0" err="1"/>
              <a:t>khóa</a:t>
            </a:r>
            <a:r>
              <a:rPr lang="en-US" sz="2400" dirty="0"/>
              <a:t> </a:t>
            </a:r>
            <a:r>
              <a:rPr lang="en-US" sz="2400" dirty="0" err="1"/>
              <a:t>của</a:t>
            </a:r>
            <a:r>
              <a:rPr lang="en-US" sz="2400" dirty="0"/>
              <a:t> </a:t>
            </a:r>
            <a:r>
              <a:rPr lang="en-US" sz="2400" dirty="0" err="1"/>
              <a:t>lược</a:t>
            </a:r>
            <a:r>
              <a:rPr lang="en-US" sz="2400" dirty="0"/>
              <a:t> </a:t>
            </a:r>
            <a:r>
              <a:rPr lang="en-US" sz="2400" dirty="0" err="1"/>
              <a:t>đồ</a:t>
            </a:r>
            <a:r>
              <a:rPr lang="en-US" sz="2400" dirty="0"/>
              <a:t> </a:t>
            </a:r>
            <a:r>
              <a:rPr lang="en-US" sz="2400" dirty="0" err="1"/>
              <a:t>quan</a:t>
            </a:r>
            <a:r>
              <a:rPr lang="en-US" sz="2400" dirty="0"/>
              <a:t> </a:t>
            </a:r>
            <a:r>
              <a:rPr lang="en-US" sz="2400" dirty="0" err="1"/>
              <a:t>hệ</a:t>
            </a:r>
            <a:r>
              <a:rPr lang="en-US" sz="2400" dirty="0"/>
              <a:t> u.</a:t>
            </a:r>
          </a:p>
          <a:p>
            <a:pPr marL="0" indent="0">
              <a:buFontTx/>
              <a:buNone/>
              <a:defRPr/>
            </a:pPr>
            <a:endParaRPr lang="en-US" sz="2400" dirty="0"/>
          </a:p>
        </p:txBody>
      </p:sp>
      <p:sp>
        <p:nvSpPr>
          <p:cNvPr id="5" name="Title 1"/>
          <p:cNvSpPr txBox="1">
            <a:spLocks noGrp="1"/>
          </p:cNvSpPr>
          <p:nvPr>
            <p:ph type="title"/>
          </p:nvPr>
        </p:nvSpPr>
        <p:spPr>
          <a:xfrm>
            <a:off x="457200" y="274638"/>
            <a:ext cx="8229600" cy="792162"/>
          </a:xfr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defRPr/>
            </a:pPr>
            <a:r>
              <a:rPr lang="en-US" b="1" dirty="0" err="1" smtClean="0">
                <a:solidFill>
                  <a:schemeClr val="accent2">
                    <a:lumMod val="75000"/>
                  </a:schemeClr>
                </a:solidFill>
              </a:rPr>
              <a:t>Bài</a:t>
            </a:r>
            <a:r>
              <a:rPr lang="en-US" b="1" dirty="0" smtClean="0">
                <a:solidFill>
                  <a:schemeClr val="accent2">
                    <a:lumMod val="75000"/>
                  </a:schemeClr>
                </a:solidFill>
              </a:rPr>
              <a:t> 5(</a:t>
            </a:r>
            <a:r>
              <a:rPr lang="en-US" b="1" dirty="0" err="1" smtClean="0">
                <a:solidFill>
                  <a:schemeClr val="accent2">
                    <a:lumMod val="75000"/>
                  </a:schemeClr>
                </a:solidFill>
              </a:rPr>
              <a:t>tt</a:t>
            </a:r>
            <a:r>
              <a:rPr lang="en-US" b="1" dirty="0" smtClean="0">
                <a:solidFill>
                  <a:schemeClr val="accent2">
                    <a:lumMod val="75000"/>
                  </a:schemeClr>
                </a:solidFill>
              </a:rPr>
              <a:t>)</a:t>
            </a:r>
          </a:p>
        </p:txBody>
      </p:sp>
    </p:spTree>
    <p:extLst>
      <p:ext uri="{BB962C8B-B14F-4D97-AF65-F5344CB8AC3E}">
        <p14:creationId xmlns:p14="http://schemas.microsoft.com/office/powerpoint/2010/main" val="7848375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382000" cy="5181600"/>
          </a:xfrm>
        </p:spPr>
        <p:txBody>
          <a:bodyPr/>
          <a:lstStyle/>
          <a:p>
            <a:pPr>
              <a:defRPr/>
            </a:pPr>
            <a:r>
              <a:rPr lang="en-US" sz="2400" b="1" u="sng" dirty="0" err="1"/>
              <a:t>Bài</a:t>
            </a:r>
            <a:r>
              <a:rPr lang="en-US" sz="2400" b="1" u="sng" dirty="0"/>
              <a:t> 1</a:t>
            </a:r>
            <a:r>
              <a:rPr lang="en-US" sz="2400" dirty="0"/>
              <a:t>: Cho </a:t>
            </a:r>
            <a:r>
              <a:rPr lang="en-US" sz="2400" dirty="0" err="1"/>
              <a:t>lược</a:t>
            </a:r>
            <a:r>
              <a:rPr lang="en-US" sz="2400" dirty="0"/>
              <a:t> </a:t>
            </a:r>
            <a:r>
              <a:rPr lang="en-US" sz="2400" dirty="0" err="1"/>
              <a:t>đồ</a:t>
            </a:r>
            <a:r>
              <a:rPr lang="en-US" sz="2400" dirty="0"/>
              <a:t> </a:t>
            </a:r>
            <a:r>
              <a:rPr lang="en-US" sz="2400" dirty="0" err="1"/>
              <a:t>quan</a:t>
            </a:r>
            <a:r>
              <a:rPr lang="en-US" sz="2400" dirty="0"/>
              <a:t> </a:t>
            </a:r>
            <a:r>
              <a:rPr lang="en-US" sz="2400" dirty="0" err="1"/>
              <a:t>hệ</a:t>
            </a:r>
            <a:r>
              <a:rPr lang="en-US" sz="2400" dirty="0"/>
              <a:t> r(</a:t>
            </a:r>
            <a:r>
              <a:rPr lang="en-US" sz="2400" dirty="0" err="1"/>
              <a:t>Q,F</a:t>
            </a:r>
            <a:r>
              <a:rPr lang="en-US" sz="2400" dirty="0"/>
              <a:t>) </a:t>
            </a:r>
            <a:r>
              <a:rPr lang="en-US" sz="2400" dirty="0" err="1"/>
              <a:t>với</a:t>
            </a:r>
            <a:r>
              <a:rPr lang="en-US" sz="2400" dirty="0"/>
              <a:t> Q=(</a:t>
            </a:r>
            <a:r>
              <a:rPr lang="en-US" sz="2400" dirty="0" err="1"/>
              <a:t>A,B,C,D,E,G</a:t>
            </a:r>
            <a:r>
              <a:rPr lang="en-US" sz="2400" dirty="0"/>
              <a:t>) ,</a:t>
            </a:r>
          </a:p>
          <a:p>
            <a:pPr marL="0" indent="0">
              <a:buFontTx/>
              <a:buNone/>
              <a:defRPr/>
            </a:pPr>
            <a:r>
              <a:rPr lang="en-US" sz="2400" dirty="0"/>
              <a:t>                  	F={</a:t>
            </a:r>
            <a:r>
              <a:rPr lang="en-US" sz="2400" dirty="0" smtClean="0"/>
              <a:t>A</a:t>
            </a:r>
            <a:r>
              <a:rPr lang="en-US" sz="2400" dirty="0" smtClean="0">
                <a:sym typeface="Symbol"/>
              </a:rPr>
              <a:t>  </a:t>
            </a:r>
            <a:r>
              <a:rPr lang="en-US" sz="2400" dirty="0" smtClean="0"/>
              <a:t>B</a:t>
            </a:r>
            <a:r>
              <a:rPr lang="en-US" sz="2400" dirty="0"/>
              <a:t>, </a:t>
            </a:r>
            <a:r>
              <a:rPr lang="en-US" sz="2400" dirty="0" smtClean="0"/>
              <a:t>CD</a:t>
            </a:r>
            <a:r>
              <a:rPr lang="en-US" sz="2400" dirty="0" smtClean="0">
                <a:sym typeface="Symbol"/>
              </a:rPr>
              <a:t>  </a:t>
            </a:r>
            <a:r>
              <a:rPr lang="en-US" sz="2400" dirty="0" smtClean="0"/>
              <a:t>A</a:t>
            </a:r>
            <a:r>
              <a:rPr lang="en-US" sz="2400" dirty="0"/>
              <a:t>, </a:t>
            </a:r>
            <a:r>
              <a:rPr lang="en-US" sz="2400" dirty="0" smtClean="0"/>
              <a:t>BC</a:t>
            </a:r>
            <a:r>
              <a:rPr lang="en-US" sz="2400" dirty="0" smtClean="0">
                <a:sym typeface="Symbol"/>
              </a:rPr>
              <a:t>  </a:t>
            </a:r>
            <a:r>
              <a:rPr lang="en-US" sz="2400" dirty="0" smtClean="0"/>
              <a:t>D</a:t>
            </a:r>
            <a:r>
              <a:rPr lang="en-US" sz="2400" dirty="0"/>
              <a:t>, </a:t>
            </a:r>
            <a:r>
              <a:rPr lang="en-US" sz="2400" dirty="0" smtClean="0"/>
              <a:t>AE</a:t>
            </a:r>
            <a:r>
              <a:rPr lang="en-US" sz="2400" dirty="0" smtClean="0">
                <a:sym typeface="Symbol"/>
              </a:rPr>
              <a:t>  </a:t>
            </a:r>
            <a:r>
              <a:rPr lang="en-US" sz="2400" dirty="0" smtClean="0"/>
              <a:t>BG</a:t>
            </a:r>
            <a:r>
              <a:rPr lang="en-US" sz="2400" dirty="0"/>
              <a:t>}</a:t>
            </a:r>
          </a:p>
          <a:p>
            <a:pPr marL="0" indent="0">
              <a:buFontTx/>
              <a:buNone/>
              <a:defRPr/>
            </a:pPr>
            <a:r>
              <a:rPr lang="en-US" sz="2400" dirty="0" smtClean="0"/>
              <a:t>a) </a:t>
            </a:r>
            <a:r>
              <a:rPr lang="en-US" sz="2400" dirty="0" err="1" smtClean="0"/>
              <a:t>Tìm</a:t>
            </a:r>
            <a:r>
              <a:rPr lang="en-US" sz="2400" dirty="0" smtClean="0"/>
              <a:t> </a:t>
            </a:r>
            <a:r>
              <a:rPr lang="en-US" sz="2400" dirty="0" err="1"/>
              <a:t>một</a:t>
            </a:r>
            <a:r>
              <a:rPr lang="en-US" sz="2400" dirty="0"/>
              <a:t> </a:t>
            </a:r>
            <a:r>
              <a:rPr lang="en-US" sz="2400" dirty="0" err="1"/>
              <a:t>khóa</a:t>
            </a:r>
            <a:r>
              <a:rPr lang="en-US" sz="2400" dirty="0"/>
              <a:t> </a:t>
            </a:r>
            <a:r>
              <a:rPr lang="en-US" sz="2400" dirty="0" err="1"/>
              <a:t>của</a:t>
            </a:r>
            <a:r>
              <a:rPr lang="en-US" sz="2400" dirty="0"/>
              <a:t> r?</a:t>
            </a:r>
          </a:p>
          <a:p>
            <a:pPr marL="0" indent="0">
              <a:buFontTx/>
              <a:buNone/>
              <a:defRPr/>
            </a:pPr>
            <a:r>
              <a:rPr lang="en-US" sz="2400" dirty="0" smtClean="0"/>
              <a:t>b) </a:t>
            </a:r>
            <a:r>
              <a:rPr lang="en-US" sz="2400" dirty="0" err="1" smtClean="0"/>
              <a:t>Các</a:t>
            </a:r>
            <a:r>
              <a:rPr lang="en-US" sz="2400" dirty="0" smtClean="0"/>
              <a:t> </a:t>
            </a:r>
            <a:r>
              <a:rPr lang="en-US" sz="2400" dirty="0" err="1"/>
              <a:t>tập</a:t>
            </a:r>
            <a:r>
              <a:rPr lang="en-US" sz="2400" dirty="0"/>
              <a:t>  </a:t>
            </a:r>
            <a:r>
              <a:rPr lang="en-US" sz="2400" dirty="0" err="1"/>
              <a:t>ABCE</a:t>
            </a:r>
            <a:r>
              <a:rPr lang="en-US" sz="2400" dirty="0"/>
              <a:t> </a:t>
            </a:r>
            <a:r>
              <a:rPr lang="en-US" sz="2400" dirty="0" err="1"/>
              <a:t>và</a:t>
            </a:r>
            <a:r>
              <a:rPr lang="en-US" sz="2400" dirty="0"/>
              <a:t> ABD </a:t>
            </a:r>
            <a:r>
              <a:rPr lang="en-US" sz="2400" dirty="0" err="1"/>
              <a:t>có</a:t>
            </a:r>
            <a:r>
              <a:rPr lang="en-US" sz="2400" dirty="0"/>
              <a:t> </a:t>
            </a:r>
            <a:r>
              <a:rPr lang="en-US" sz="2400" dirty="0" err="1"/>
              <a:t>phải</a:t>
            </a:r>
            <a:r>
              <a:rPr lang="en-US" sz="2400" dirty="0"/>
              <a:t> </a:t>
            </a:r>
            <a:r>
              <a:rPr lang="en-US" sz="2400" dirty="0" err="1"/>
              <a:t>là</a:t>
            </a:r>
            <a:r>
              <a:rPr lang="en-US" sz="2400" dirty="0"/>
              <a:t> </a:t>
            </a:r>
            <a:r>
              <a:rPr lang="en-US" sz="2400" dirty="0" err="1"/>
              <a:t>khóa</a:t>
            </a:r>
            <a:r>
              <a:rPr lang="en-US" sz="2400" dirty="0"/>
              <a:t> </a:t>
            </a:r>
            <a:r>
              <a:rPr lang="en-US" sz="2400" dirty="0" err="1"/>
              <a:t>của</a:t>
            </a:r>
            <a:r>
              <a:rPr lang="en-US" sz="2400" dirty="0"/>
              <a:t> r </a:t>
            </a:r>
            <a:r>
              <a:rPr lang="en-US" sz="2400" dirty="0" err="1"/>
              <a:t>không</a:t>
            </a:r>
            <a:r>
              <a:rPr lang="en-US" sz="2400" dirty="0"/>
              <a:t>? </a:t>
            </a:r>
            <a:r>
              <a:rPr lang="en-US" sz="2400" dirty="0" err="1"/>
              <a:t>tại</a:t>
            </a:r>
            <a:r>
              <a:rPr lang="en-US" sz="2400" dirty="0"/>
              <a:t> </a:t>
            </a:r>
            <a:r>
              <a:rPr lang="en-US" sz="2400" dirty="0" err="1"/>
              <a:t>sao</a:t>
            </a:r>
            <a:r>
              <a:rPr lang="en-US" sz="2400" dirty="0"/>
              <a:t>?</a:t>
            </a:r>
          </a:p>
          <a:p>
            <a:pPr marL="0" indent="0">
              <a:buFontTx/>
              <a:buNone/>
              <a:defRPr/>
            </a:pPr>
            <a:r>
              <a:rPr lang="en-US" sz="2400" dirty="0" smtClean="0"/>
              <a:t>c) </a:t>
            </a:r>
            <a:r>
              <a:rPr lang="en-US" sz="2400" dirty="0" err="1" smtClean="0"/>
              <a:t>Tìm</a:t>
            </a:r>
            <a:r>
              <a:rPr lang="en-US" sz="2400" dirty="0" smtClean="0"/>
              <a:t> </a:t>
            </a:r>
            <a:r>
              <a:rPr lang="en-US" sz="2400" dirty="0" err="1"/>
              <a:t>tập</a:t>
            </a:r>
            <a:r>
              <a:rPr lang="en-US" sz="2400" dirty="0"/>
              <a:t> </a:t>
            </a:r>
            <a:r>
              <a:rPr lang="en-US" sz="2400" dirty="0" err="1"/>
              <a:t>các</a:t>
            </a:r>
            <a:r>
              <a:rPr lang="en-US" sz="2400" dirty="0"/>
              <a:t> </a:t>
            </a:r>
            <a:r>
              <a:rPr lang="en-US" sz="2400" dirty="0" err="1"/>
              <a:t>thuộc</a:t>
            </a:r>
            <a:r>
              <a:rPr lang="en-US" sz="2400" dirty="0"/>
              <a:t> </a:t>
            </a:r>
            <a:r>
              <a:rPr lang="en-US" sz="2400" dirty="0" err="1"/>
              <a:t>tính</a:t>
            </a:r>
            <a:r>
              <a:rPr lang="en-US" sz="2400" dirty="0"/>
              <a:t> </a:t>
            </a:r>
            <a:r>
              <a:rPr lang="en-US" sz="2400" dirty="0" err="1"/>
              <a:t>không</a:t>
            </a:r>
            <a:r>
              <a:rPr lang="en-US" sz="2400" dirty="0"/>
              <a:t> </a:t>
            </a:r>
            <a:r>
              <a:rPr lang="en-US" sz="2400" dirty="0" err="1"/>
              <a:t>tham</a:t>
            </a:r>
            <a:r>
              <a:rPr lang="en-US" sz="2400" dirty="0"/>
              <a:t> </a:t>
            </a:r>
            <a:r>
              <a:rPr lang="en-US" sz="2400" dirty="0" err="1"/>
              <a:t>gia</a:t>
            </a:r>
            <a:r>
              <a:rPr lang="en-US" sz="2400" dirty="0"/>
              <a:t> </a:t>
            </a:r>
            <a:r>
              <a:rPr lang="en-US" sz="2400" dirty="0" err="1"/>
              <a:t>vào</a:t>
            </a:r>
            <a:r>
              <a:rPr lang="en-US" sz="2400" dirty="0"/>
              <a:t> </a:t>
            </a:r>
            <a:r>
              <a:rPr lang="en-US" sz="2400" dirty="0" err="1"/>
              <a:t>khóa</a:t>
            </a:r>
            <a:r>
              <a:rPr lang="en-US" sz="2400" dirty="0"/>
              <a:t> </a:t>
            </a:r>
            <a:r>
              <a:rPr lang="en-US" sz="2400" dirty="0" err="1"/>
              <a:t>nào</a:t>
            </a:r>
            <a:r>
              <a:rPr lang="en-US" sz="2400" dirty="0"/>
              <a:t> </a:t>
            </a:r>
            <a:r>
              <a:rPr lang="en-US" sz="2400" dirty="0" err="1"/>
              <a:t>của</a:t>
            </a:r>
            <a:r>
              <a:rPr lang="en-US" sz="2400" dirty="0"/>
              <a:t> r?</a:t>
            </a:r>
          </a:p>
          <a:p>
            <a:pPr>
              <a:defRPr/>
            </a:pPr>
            <a:r>
              <a:rPr lang="en-US" sz="2400" b="1" u="sng" dirty="0" err="1"/>
              <a:t>Bài</a:t>
            </a:r>
            <a:r>
              <a:rPr lang="en-US" sz="2400" b="1" u="sng" dirty="0"/>
              <a:t> 2</a:t>
            </a:r>
            <a:r>
              <a:rPr lang="en-US" sz="2400" dirty="0"/>
              <a:t>: Cho </a:t>
            </a:r>
            <a:r>
              <a:rPr lang="en-US" sz="2400" dirty="0" err="1"/>
              <a:t>lược</a:t>
            </a:r>
            <a:r>
              <a:rPr lang="en-US" sz="2400" dirty="0"/>
              <a:t> </a:t>
            </a:r>
            <a:r>
              <a:rPr lang="en-US" sz="2400" dirty="0" err="1"/>
              <a:t>đồ</a:t>
            </a:r>
            <a:r>
              <a:rPr lang="en-US" sz="2400" dirty="0"/>
              <a:t> </a:t>
            </a:r>
            <a:r>
              <a:rPr lang="en-US" sz="2400" dirty="0" err="1"/>
              <a:t>quan</a:t>
            </a:r>
            <a:r>
              <a:rPr lang="en-US" sz="2400" dirty="0"/>
              <a:t> </a:t>
            </a:r>
            <a:r>
              <a:rPr lang="en-US" sz="2400" dirty="0" err="1"/>
              <a:t>hệ</a:t>
            </a:r>
            <a:r>
              <a:rPr lang="en-US" sz="2400" dirty="0"/>
              <a:t> u(</a:t>
            </a:r>
            <a:r>
              <a:rPr lang="en-US" sz="2400" dirty="0" err="1"/>
              <a:t>Q,F</a:t>
            </a:r>
            <a:r>
              <a:rPr lang="en-US" sz="2400" dirty="0"/>
              <a:t>) </a:t>
            </a:r>
            <a:r>
              <a:rPr lang="en-US" sz="2400" dirty="0" err="1"/>
              <a:t>với</a:t>
            </a:r>
            <a:r>
              <a:rPr lang="en-US" sz="2400" dirty="0"/>
              <a:t> Q=( </a:t>
            </a:r>
            <a:r>
              <a:rPr lang="en-US" sz="2400" dirty="0" err="1"/>
              <a:t>I,J,K,L,M,N,O</a:t>
            </a:r>
            <a:r>
              <a:rPr lang="en-US" sz="2400" dirty="0"/>
              <a:t>),</a:t>
            </a:r>
          </a:p>
          <a:p>
            <a:pPr marL="0" indent="0">
              <a:buFontTx/>
              <a:buNone/>
              <a:defRPr/>
            </a:pPr>
            <a:r>
              <a:rPr lang="en-US" sz="2400" dirty="0"/>
              <a:t> </a:t>
            </a:r>
            <a:r>
              <a:rPr lang="en-US" sz="2400" dirty="0" smtClean="0"/>
              <a:t>        F</a:t>
            </a:r>
            <a:r>
              <a:rPr lang="en-US" sz="2400" dirty="0"/>
              <a:t>={</a:t>
            </a:r>
            <a:r>
              <a:rPr lang="en-US" sz="2400" dirty="0" smtClean="0"/>
              <a:t>L</a:t>
            </a:r>
            <a:r>
              <a:rPr lang="en-US" sz="2400" dirty="0" smtClean="0">
                <a:sym typeface="Symbol"/>
              </a:rPr>
              <a:t>  </a:t>
            </a:r>
            <a:r>
              <a:rPr lang="en-US" sz="2400" dirty="0" smtClean="0"/>
              <a:t>J</a:t>
            </a:r>
            <a:r>
              <a:rPr lang="en-US" sz="2400" dirty="0"/>
              <a:t>, </a:t>
            </a:r>
            <a:r>
              <a:rPr lang="en-US" sz="2400" dirty="0" smtClean="0"/>
              <a:t>LM</a:t>
            </a:r>
            <a:r>
              <a:rPr lang="en-US" sz="2400" dirty="0" smtClean="0">
                <a:sym typeface="Symbol"/>
              </a:rPr>
              <a:t>  </a:t>
            </a:r>
            <a:r>
              <a:rPr lang="en-US" sz="2400" dirty="0" smtClean="0"/>
              <a:t>O</a:t>
            </a:r>
            <a:r>
              <a:rPr lang="en-US" sz="2400" dirty="0"/>
              <a:t>, </a:t>
            </a:r>
            <a:r>
              <a:rPr lang="en-US" sz="2400" dirty="0" smtClean="0"/>
              <a:t>N</a:t>
            </a:r>
            <a:r>
              <a:rPr lang="en-US" sz="2400" dirty="0" smtClean="0">
                <a:sym typeface="Symbol"/>
              </a:rPr>
              <a:t>  </a:t>
            </a:r>
            <a:r>
              <a:rPr lang="en-US" sz="2400" dirty="0" smtClean="0"/>
              <a:t>K</a:t>
            </a:r>
            <a:r>
              <a:rPr lang="en-US" sz="2400" dirty="0"/>
              <a:t>, </a:t>
            </a:r>
            <a:r>
              <a:rPr lang="en-US" sz="2400" dirty="0" smtClean="0"/>
              <a:t>KO</a:t>
            </a:r>
            <a:r>
              <a:rPr lang="en-US" sz="2400" dirty="0" smtClean="0">
                <a:sym typeface="Symbol"/>
              </a:rPr>
              <a:t>  </a:t>
            </a:r>
            <a:r>
              <a:rPr lang="en-US" sz="2400" dirty="0" smtClean="0"/>
              <a:t>N</a:t>
            </a:r>
            <a:r>
              <a:rPr lang="en-US" sz="2400" dirty="0"/>
              <a:t>, </a:t>
            </a:r>
            <a:r>
              <a:rPr lang="en-US" sz="2400" dirty="0" smtClean="0"/>
              <a:t>M</a:t>
            </a:r>
            <a:r>
              <a:rPr lang="en-US" sz="2400" dirty="0" smtClean="0">
                <a:sym typeface="Symbol"/>
              </a:rPr>
              <a:t>  </a:t>
            </a:r>
            <a:r>
              <a:rPr lang="en-US" sz="2400" dirty="0" smtClean="0"/>
              <a:t>I</a:t>
            </a:r>
            <a:r>
              <a:rPr lang="en-US" sz="2400" dirty="0"/>
              <a:t>, </a:t>
            </a:r>
            <a:r>
              <a:rPr lang="en-US" sz="2400" dirty="0" smtClean="0"/>
              <a:t>LO</a:t>
            </a:r>
            <a:r>
              <a:rPr lang="en-US" sz="2400" dirty="0" smtClean="0">
                <a:sym typeface="Symbol"/>
              </a:rPr>
              <a:t>  </a:t>
            </a:r>
            <a:r>
              <a:rPr lang="en-US" sz="2400" dirty="0" smtClean="0"/>
              <a:t>MI</a:t>
            </a:r>
            <a:r>
              <a:rPr lang="en-US" sz="2400" dirty="0"/>
              <a:t>}</a:t>
            </a:r>
          </a:p>
          <a:p>
            <a:pPr marL="0" indent="0">
              <a:buFontTx/>
              <a:buNone/>
              <a:defRPr/>
            </a:pPr>
            <a:r>
              <a:rPr lang="en-US" sz="2400" dirty="0" smtClean="0"/>
              <a:t>a) </a:t>
            </a:r>
            <a:r>
              <a:rPr lang="en-US" sz="2400" dirty="0" err="1" smtClean="0"/>
              <a:t>Lược</a:t>
            </a:r>
            <a:r>
              <a:rPr lang="en-US" sz="2400" dirty="0" smtClean="0"/>
              <a:t> </a:t>
            </a:r>
            <a:r>
              <a:rPr lang="en-US" sz="2400" dirty="0" err="1"/>
              <a:t>đồ</a:t>
            </a:r>
            <a:r>
              <a:rPr lang="en-US" sz="2400" dirty="0"/>
              <a:t> </a:t>
            </a:r>
            <a:r>
              <a:rPr lang="en-US" sz="2400" dirty="0" err="1"/>
              <a:t>quan</a:t>
            </a:r>
            <a:r>
              <a:rPr lang="en-US" sz="2400" dirty="0"/>
              <a:t> </a:t>
            </a:r>
            <a:r>
              <a:rPr lang="en-US" sz="2400" dirty="0" err="1"/>
              <a:t>hệ</a:t>
            </a:r>
            <a:r>
              <a:rPr lang="en-US" sz="2400" dirty="0"/>
              <a:t> u </a:t>
            </a:r>
            <a:r>
              <a:rPr lang="en-US" sz="2400" dirty="0" err="1"/>
              <a:t>có</a:t>
            </a:r>
            <a:r>
              <a:rPr lang="en-US" sz="2400" dirty="0"/>
              <a:t> </a:t>
            </a:r>
            <a:r>
              <a:rPr lang="en-US" sz="2400" dirty="0" err="1"/>
              <a:t>duy</a:t>
            </a:r>
            <a:r>
              <a:rPr lang="en-US" sz="2400" dirty="0"/>
              <a:t> </a:t>
            </a:r>
            <a:r>
              <a:rPr lang="en-US" sz="2400" dirty="0" err="1"/>
              <a:t>nhất</a:t>
            </a:r>
            <a:r>
              <a:rPr lang="en-US" sz="2400" dirty="0"/>
              <a:t> </a:t>
            </a:r>
            <a:r>
              <a:rPr lang="en-US" sz="2400" dirty="0" err="1"/>
              <a:t>một</a:t>
            </a:r>
            <a:r>
              <a:rPr lang="en-US" sz="2400" dirty="0"/>
              <a:t> </a:t>
            </a:r>
            <a:r>
              <a:rPr lang="en-US" sz="2400" dirty="0" err="1"/>
              <a:t>khóa</a:t>
            </a:r>
            <a:r>
              <a:rPr lang="en-US" sz="2400" dirty="0"/>
              <a:t> </a:t>
            </a:r>
            <a:r>
              <a:rPr lang="en-US" sz="2400" dirty="0" err="1"/>
              <a:t>không</a:t>
            </a:r>
            <a:r>
              <a:rPr lang="en-US" sz="2400" dirty="0"/>
              <a:t>? </a:t>
            </a:r>
            <a:r>
              <a:rPr lang="en-US" sz="2400" dirty="0" err="1"/>
              <a:t>Tại</a:t>
            </a:r>
            <a:r>
              <a:rPr lang="en-US" sz="2400" dirty="0"/>
              <a:t> </a:t>
            </a:r>
            <a:r>
              <a:rPr lang="en-US" sz="2400" dirty="0" err="1"/>
              <a:t>sao</a:t>
            </a:r>
            <a:r>
              <a:rPr lang="en-US" sz="2400" dirty="0"/>
              <a:t>?</a:t>
            </a:r>
          </a:p>
          <a:p>
            <a:pPr marL="0" indent="0">
              <a:buFontTx/>
              <a:buNone/>
              <a:defRPr/>
            </a:pPr>
            <a:r>
              <a:rPr lang="en-US" sz="2400" dirty="0" smtClean="0"/>
              <a:t>b) </a:t>
            </a:r>
            <a:r>
              <a:rPr lang="en-US" sz="2400" dirty="0" err="1" smtClean="0"/>
              <a:t>Tìm</a:t>
            </a:r>
            <a:r>
              <a:rPr lang="en-US" sz="2400" dirty="0" smtClean="0"/>
              <a:t> </a:t>
            </a:r>
            <a:r>
              <a:rPr lang="en-US" sz="2400" dirty="0" err="1"/>
              <a:t>tất</a:t>
            </a:r>
            <a:r>
              <a:rPr lang="en-US" sz="2400" dirty="0"/>
              <a:t> </a:t>
            </a:r>
            <a:r>
              <a:rPr lang="en-US" sz="2400" dirty="0" err="1"/>
              <a:t>cả</a:t>
            </a:r>
            <a:r>
              <a:rPr lang="en-US" sz="2400" dirty="0"/>
              <a:t> </a:t>
            </a:r>
            <a:r>
              <a:rPr lang="en-US" sz="2400" dirty="0" err="1"/>
              <a:t>Khóa</a:t>
            </a:r>
            <a:r>
              <a:rPr lang="en-US" sz="2400" dirty="0"/>
              <a:t> </a:t>
            </a:r>
            <a:r>
              <a:rPr lang="en-US" sz="2400" dirty="0" err="1"/>
              <a:t>của</a:t>
            </a:r>
            <a:r>
              <a:rPr lang="en-US" sz="2400" dirty="0"/>
              <a:t> u?</a:t>
            </a:r>
          </a:p>
          <a:p>
            <a:pPr marL="0" indent="0">
              <a:buFontTx/>
              <a:buNone/>
              <a:defRPr/>
            </a:pPr>
            <a:r>
              <a:rPr lang="en-US" sz="2400" dirty="0" smtClean="0"/>
              <a:t>c) </a:t>
            </a:r>
            <a:r>
              <a:rPr lang="en-US" sz="2400" dirty="0" err="1" smtClean="0"/>
              <a:t>Có</a:t>
            </a:r>
            <a:r>
              <a:rPr lang="en-US" sz="2400" dirty="0" smtClean="0"/>
              <a:t> </a:t>
            </a:r>
            <a:r>
              <a:rPr lang="en-US" sz="2400" dirty="0" err="1"/>
              <a:t>thể</a:t>
            </a:r>
            <a:r>
              <a:rPr lang="en-US" sz="2400" dirty="0"/>
              <a:t> </a:t>
            </a:r>
            <a:r>
              <a:rPr lang="en-US" sz="2400" dirty="0" err="1"/>
              <a:t>thêm</a:t>
            </a:r>
            <a:r>
              <a:rPr lang="en-US" sz="2400" dirty="0"/>
              <a:t> </a:t>
            </a:r>
            <a:r>
              <a:rPr lang="en-US" sz="2400" dirty="0" err="1"/>
              <a:t>một</a:t>
            </a:r>
            <a:r>
              <a:rPr lang="en-US" sz="2400" dirty="0"/>
              <a:t> </a:t>
            </a:r>
            <a:r>
              <a:rPr lang="en-US" sz="2400" dirty="0" err="1"/>
              <a:t>phụ</a:t>
            </a:r>
            <a:r>
              <a:rPr lang="en-US" sz="2400" dirty="0"/>
              <a:t> </a:t>
            </a:r>
            <a:r>
              <a:rPr lang="en-US" sz="2400" dirty="0" err="1"/>
              <a:t>thuộc</a:t>
            </a:r>
            <a:r>
              <a:rPr lang="en-US" sz="2400" dirty="0"/>
              <a:t> </a:t>
            </a:r>
            <a:r>
              <a:rPr lang="en-US" sz="2400" dirty="0" err="1"/>
              <a:t>hàm</a:t>
            </a:r>
            <a:r>
              <a:rPr lang="en-US" sz="2400" dirty="0"/>
              <a:t> </a:t>
            </a:r>
            <a:r>
              <a:rPr lang="en-US" sz="2400" dirty="0" err="1"/>
              <a:t>vào</a:t>
            </a:r>
            <a:r>
              <a:rPr lang="en-US" sz="2400" dirty="0"/>
              <a:t> F </a:t>
            </a:r>
            <a:r>
              <a:rPr lang="en-US" sz="2400" dirty="0" err="1"/>
              <a:t>để</a:t>
            </a:r>
            <a:r>
              <a:rPr lang="en-US" sz="2400" dirty="0"/>
              <a:t> u </a:t>
            </a:r>
            <a:r>
              <a:rPr lang="en-US" sz="2400" dirty="0" err="1"/>
              <a:t>có</a:t>
            </a:r>
            <a:r>
              <a:rPr lang="en-US" sz="2400" dirty="0"/>
              <a:t> </a:t>
            </a:r>
            <a:r>
              <a:rPr lang="en-US" sz="2400" dirty="0" err="1"/>
              <a:t>duy</a:t>
            </a:r>
            <a:r>
              <a:rPr lang="en-US" sz="2400" dirty="0"/>
              <a:t> </a:t>
            </a:r>
            <a:r>
              <a:rPr lang="en-US" sz="2400" dirty="0" err="1"/>
              <a:t>nhất</a:t>
            </a:r>
            <a:r>
              <a:rPr lang="en-US" sz="2400" dirty="0"/>
              <a:t> </a:t>
            </a:r>
            <a:r>
              <a:rPr lang="en-US" sz="2400" dirty="0" err="1"/>
              <a:t>một</a:t>
            </a:r>
            <a:r>
              <a:rPr lang="en-US" sz="2400" dirty="0"/>
              <a:t> </a:t>
            </a:r>
            <a:r>
              <a:rPr lang="en-US" sz="2400" dirty="0" err="1"/>
              <a:t>khóa</a:t>
            </a:r>
            <a:r>
              <a:rPr lang="en-US" sz="2400" dirty="0"/>
              <a:t> </a:t>
            </a:r>
            <a:r>
              <a:rPr lang="en-US" sz="2400" dirty="0" err="1"/>
              <a:t>không</a:t>
            </a:r>
            <a:r>
              <a:rPr lang="en-US" sz="2400" dirty="0"/>
              <a:t>? </a:t>
            </a:r>
            <a:r>
              <a:rPr lang="en-US" sz="2400" dirty="0" err="1"/>
              <a:t>Tại</a:t>
            </a:r>
            <a:r>
              <a:rPr lang="en-US" sz="2400" dirty="0"/>
              <a:t> </a:t>
            </a:r>
            <a:r>
              <a:rPr lang="en-US" sz="2400" dirty="0" err="1"/>
              <a:t>sao</a:t>
            </a:r>
            <a:r>
              <a:rPr lang="en-US" sz="2400" dirty="0"/>
              <a:t>?</a:t>
            </a:r>
          </a:p>
          <a:p>
            <a:pPr marL="0" indent="0">
              <a:buFontTx/>
              <a:buNone/>
              <a:defRPr/>
            </a:pPr>
            <a:endParaRPr lang="en-US" sz="2400" dirty="0"/>
          </a:p>
        </p:txBody>
      </p:sp>
      <p:sp>
        <p:nvSpPr>
          <p:cNvPr id="5" name="Title 1"/>
          <p:cNvSpPr txBox="1">
            <a:spLocks noGrp="1"/>
          </p:cNvSpPr>
          <p:nvPr>
            <p:ph type="title"/>
          </p:nvPr>
        </p:nvSpPr>
        <p:spPr>
          <a:xfrm>
            <a:off x="457200" y="274638"/>
            <a:ext cx="8229600" cy="792162"/>
          </a:xfr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defRPr/>
            </a:pPr>
            <a:r>
              <a:rPr lang="en-US" b="1" dirty="0" err="1" smtClean="0">
                <a:solidFill>
                  <a:schemeClr val="accent2">
                    <a:lumMod val="75000"/>
                  </a:schemeClr>
                </a:solidFill>
              </a:rPr>
              <a:t>Bài</a:t>
            </a:r>
            <a:r>
              <a:rPr lang="en-US" b="1" dirty="0" smtClean="0">
                <a:solidFill>
                  <a:schemeClr val="accent2">
                    <a:lumMod val="75000"/>
                  </a:schemeClr>
                </a:solidFill>
              </a:rPr>
              <a:t> </a:t>
            </a:r>
            <a:r>
              <a:rPr lang="en-US" b="1" dirty="0" err="1">
                <a:solidFill>
                  <a:schemeClr val="accent2">
                    <a:lumMod val="75000"/>
                  </a:schemeClr>
                </a:solidFill>
              </a:rPr>
              <a:t>t</a:t>
            </a:r>
            <a:r>
              <a:rPr lang="en-US" b="1" dirty="0" err="1" smtClean="0">
                <a:solidFill>
                  <a:schemeClr val="accent2">
                    <a:lumMod val="75000"/>
                  </a:schemeClr>
                </a:solidFill>
              </a:rPr>
              <a:t>ập</a:t>
            </a:r>
            <a:r>
              <a:rPr lang="en-US" b="1" dirty="0" smtClean="0">
                <a:solidFill>
                  <a:schemeClr val="accent2">
                    <a:lumMod val="75000"/>
                  </a:schemeClr>
                </a:solidFill>
              </a:rPr>
              <a:t> </a:t>
            </a:r>
            <a:r>
              <a:rPr lang="en-US" b="1" dirty="0" err="1" smtClean="0">
                <a:solidFill>
                  <a:schemeClr val="accent2">
                    <a:lumMod val="75000"/>
                  </a:schemeClr>
                </a:solidFill>
              </a:rPr>
              <a:t>bài</a:t>
            </a:r>
            <a:r>
              <a:rPr lang="en-US" b="1" dirty="0" smtClean="0">
                <a:solidFill>
                  <a:schemeClr val="accent2">
                    <a:lumMod val="75000"/>
                  </a:schemeClr>
                </a:solidFill>
              </a:rPr>
              <a:t> 5</a:t>
            </a:r>
          </a:p>
        </p:txBody>
      </p:sp>
    </p:spTree>
    <p:extLst>
      <p:ext uri="{BB962C8B-B14F-4D97-AF65-F5344CB8AC3E}">
        <p14:creationId xmlns:p14="http://schemas.microsoft.com/office/powerpoint/2010/main" val="42211843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382000" cy="5562600"/>
          </a:xfrm>
        </p:spPr>
        <p:txBody>
          <a:bodyPr/>
          <a:lstStyle/>
          <a:p>
            <a:pPr marL="0" indent="0">
              <a:buFontTx/>
              <a:buNone/>
              <a:defRPr/>
            </a:pPr>
            <a:r>
              <a:rPr lang="en-US" sz="2400" dirty="0" smtClean="0"/>
              <a:t>5.2 </a:t>
            </a:r>
            <a:r>
              <a:rPr lang="en-US" sz="2400" dirty="0" err="1" smtClean="0"/>
              <a:t>Hệ</a:t>
            </a:r>
            <a:r>
              <a:rPr lang="en-US" sz="2400" dirty="0" smtClean="0"/>
              <a:t> </a:t>
            </a:r>
            <a:r>
              <a:rPr lang="en-US" sz="2400" dirty="0" err="1" smtClean="0"/>
              <a:t>tiên</a:t>
            </a:r>
            <a:r>
              <a:rPr lang="en-US" sz="2400" dirty="0" smtClean="0"/>
              <a:t> </a:t>
            </a:r>
            <a:r>
              <a:rPr lang="en-US" sz="2400" dirty="0" err="1" smtClean="0"/>
              <a:t>đề</a:t>
            </a:r>
            <a:r>
              <a:rPr lang="en-US" sz="2400" dirty="0" smtClean="0"/>
              <a:t> </a:t>
            </a:r>
            <a:r>
              <a:rPr lang="en-US" sz="2400" dirty="0" err="1" smtClean="0"/>
              <a:t>Amstrong</a:t>
            </a:r>
            <a:r>
              <a:rPr lang="en-US" sz="2400" dirty="0" smtClean="0"/>
              <a:t>:</a:t>
            </a:r>
          </a:p>
          <a:p>
            <a:pPr marL="0" indent="0">
              <a:buFontTx/>
              <a:buNone/>
              <a:defRPr/>
            </a:pPr>
            <a:r>
              <a:rPr lang="en-US" altLang="en-US" sz="2400" dirty="0" err="1" smtClean="0"/>
              <a:t>LD1</a:t>
            </a:r>
            <a:r>
              <a:rPr lang="en-US" altLang="en-US" sz="2400" dirty="0" smtClean="0"/>
              <a:t>: 	</a:t>
            </a:r>
            <a:r>
              <a:rPr lang="en-US" altLang="en-US" sz="2400" dirty="0" err="1" smtClean="0"/>
              <a:t>nếu</a:t>
            </a:r>
            <a:r>
              <a:rPr lang="en-US" altLang="en-US" sz="2400" dirty="0" smtClean="0"/>
              <a:t> Y </a:t>
            </a:r>
            <a:r>
              <a:rPr lang="en-US" altLang="en-US" sz="2400" dirty="0" smtClean="0">
                <a:sym typeface="Symbol" pitchFamily="18" charset="2"/>
              </a:rPr>
              <a:t> X =&gt; X  Y</a:t>
            </a:r>
          </a:p>
          <a:p>
            <a:pPr marL="0" indent="0">
              <a:buFontTx/>
              <a:buNone/>
              <a:defRPr/>
            </a:pPr>
            <a:r>
              <a:rPr lang="en-US" altLang="en-US" sz="2400" dirty="0" err="1" smtClean="0">
                <a:sym typeface="Symbol" pitchFamily="18" charset="2"/>
              </a:rPr>
              <a:t>LD2</a:t>
            </a:r>
            <a:r>
              <a:rPr lang="en-US" altLang="en-US" sz="2400" dirty="0" smtClean="0">
                <a:sym typeface="Symbol" pitchFamily="18" charset="2"/>
              </a:rPr>
              <a:t>:    </a:t>
            </a:r>
            <a:r>
              <a:rPr lang="en-US" altLang="en-US" sz="2400" dirty="0" err="1" smtClean="0">
                <a:sym typeface="Symbol" pitchFamily="18" charset="2"/>
              </a:rPr>
              <a:t>nếu</a:t>
            </a:r>
            <a:r>
              <a:rPr lang="en-US" altLang="en-US" sz="2400" dirty="0" smtClean="0">
                <a:sym typeface="Symbol" pitchFamily="18" charset="2"/>
              </a:rPr>
              <a:t> X  Y, Z W =&gt; </a:t>
            </a:r>
            <a:r>
              <a:rPr lang="en-US" altLang="en-US" sz="2400" dirty="0" err="1" smtClean="0">
                <a:sym typeface="Symbol" pitchFamily="18" charset="2"/>
              </a:rPr>
              <a:t>XW</a:t>
            </a:r>
            <a:r>
              <a:rPr lang="en-US" altLang="en-US" sz="2400" dirty="0" smtClean="0">
                <a:sym typeface="Symbol" pitchFamily="18" charset="2"/>
              </a:rPr>
              <a:t>  </a:t>
            </a:r>
            <a:r>
              <a:rPr lang="en-US" altLang="en-US" sz="2400" dirty="0" err="1" smtClean="0">
                <a:sym typeface="Symbol" pitchFamily="18" charset="2"/>
              </a:rPr>
              <a:t>YZ</a:t>
            </a:r>
            <a:endParaRPr lang="en-US" altLang="en-US" sz="2400" dirty="0" smtClean="0">
              <a:sym typeface="Symbol" pitchFamily="18" charset="2"/>
            </a:endParaRPr>
          </a:p>
          <a:p>
            <a:pPr marL="0" indent="0">
              <a:buFontTx/>
              <a:buNone/>
              <a:defRPr/>
            </a:pPr>
            <a:r>
              <a:rPr lang="en-US" altLang="en-US" sz="2400" dirty="0" err="1" smtClean="0">
                <a:sym typeface="Symbol" pitchFamily="18" charset="2"/>
              </a:rPr>
              <a:t>LD3</a:t>
            </a:r>
            <a:r>
              <a:rPr lang="en-US" altLang="en-US" sz="2400" dirty="0" smtClean="0">
                <a:sym typeface="Symbol" pitchFamily="18" charset="2"/>
              </a:rPr>
              <a:t>:    </a:t>
            </a:r>
            <a:r>
              <a:rPr lang="en-US" altLang="en-US" sz="2400" dirty="0" err="1" smtClean="0">
                <a:sym typeface="Symbol" pitchFamily="18" charset="2"/>
              </a:rPr>
              <a:t>nếu</a:t>
            </a:r>
            <a:r>
              <a:rPr lang="en-US" altLang="en-US" sz="2400" dirty="0" smtClean="0">
                <a:sym typeface="Symbol" pitchFamily="18" charset="2"/>
              </a:rPr>
              <a:t> X  Y , Y  Z =&gt; X  Z</a:t>
            </a:r>
          </a:p>
          <a:p>
            <a:pPr marL="0" indent="0">
              <a:buFontTx/>
              <a:buNone/>
              <a:defRPr/>
            </a:pPr>
            <a:r>
              <a:rPr lang="en-US" altLang="en-US" sz="2400" dirty="0" smtClean="0">
                <a:sym typeface="Symbol" pitchFamily="18" charset="2"/>
              </a:rPr>
              <a:t>--------------------</a:t>
            </a:r>
          </a:p>
          <a:p>
            <a:pPr marL="0" indent="0">
              <a:buFontTx/>
              <a:buNone/>
              <a:defRPr/>
            </a:pPr>
            <a:r>
              <a:rPr lang="en-US" altLang="en-US" sz="2400" dirty="0" err="1" smtClean="0">
                <a:sym typeface="Symbol" pitchFamily="18" charset="2"/>
              </a:rPr>
              <a:t>LD4</a:t>
            </a:r>
            <a:r>
              <a:rPr lang="en-US" altLang="en-US" sz="2400" dirty="0" smtClean="0">
                <a:sym typeface="Symbol" pitchFamily="18" charset="2"/>
              </a:rPr>
              <a:t>:  </a:t>
            </a:r>
            <a:r>
              <a:rPr lang="en-US" altLang="en-US" sz="2400" dirty="0" err="1" smtClean="0">
                <a:sym typeface="Symbol" pitchFamily="18" charset="2"/>
              </a:rPr>
              <a:t>nếu</a:t>
            </a:r>
            <a:r>
              <a:rPr lang="en-US" altLang="en-US" sz="2400" dirty="0" smtClean="0">
                <a:sym typeface="Symbol" pitchFamily="18" charset="2"/>
              </a:rPr>
              <a:t> X  </a:t>
            </a:r>
            <a:r>
              <a:rPr lang="en-US" altLang="en-US" sz="2400" dirty="0" err="1" smtClean="0">
                <a:sym typeface="Symbol" pitchFamily="18" charset="2"/>
              </a:rPr>
              <a:t>YZ</a:t>
            </a:r>
            <a:r>
              <a:rPr lang="en-US" altLang="en-US" sz="2400" dirty="0" smtClean="0">
                <a:sym typeface="Symbol" pitchFamily="18" charset="2"/>
              </a:rPr>
              <a:t> =&gt; X  Y, X  Z</a:t>
            </a:r>
          </a:p>
          <a:p>
            <a:pPr marL="0" indent="0">
              <a:buFontTx/>
              <a:buNone/>
              <a:defRPr/>
            </a:pPr>
            <a:r>
              <a:rPr lang="en-US" altLang="en-US" sz="2400" dirty="0" err="1" smtClean="0">
                <a:sym typeface="Symbol" pitchFamily="18" charset="2"/>
              </a:rPr>
              <a:t>LD5</a:t>
            </a:r>
            <a:r>
              <a:rPr lang="en-US" altLang="en-US" sz="2400" dirty="0" smtClean="0">
                <a:sym typeface="Symbol" pitchFamily="18" charset="2"/>
              </a:rPr>
              <a:t>:  </a:t>
            </a:r>
            <a:r>
              <a:rPr lang="en-US" altLang="en-US" sz="2400" dirty="0" err="1" smtClean="0">
                <a:sym typeface="Symbol" pitchFamily="18" charset="2"/>
              </a:rPr>
              <a:t>nếu</a:t>
            </a:r>
            <a:r>
              <a:rPr lang="en-US" altLang="en-US" sz="2400" dirty="0" smtClean="0">
                <a:sym typeface="Symbol" pitchFamily="18" charset="2"/>
              </a:rPr>
              <a:t> X  Y, X  Z =&gt; X  </a:t>
            </a:r>
            <a:r>
              <a:rPr lang="en-US" altLang="en-US" sz="2400" dirty="0" err="1" smtClean="0">
                <a:sym typeface="Symbol" pitchFamily="18" charset="2"/>
              </a:rPr>
              <a:t>YZ</a:t>
            </a:r>
            <a:endParaRPr lang="en-US" altLang="en-US" sz="2400" dirty="0" smtClean="0">
              <a:sym typeface="Symbol" pitchFamily="18" charset="2"/>
            </a:endParaRPr>
          </a:p>
          <a:p>
            <a:pPr marL="0" indent="0">
              <a:buFontTx/>
              <a:buNone/>
              <a:defRPr/>
            </a:pPr>
            <a:r>
              <a:rPr lang="en-US" altLang="en-US" sz="2400" dirty="0" err="1" smtClean="0">
                <a:sym typeface="Symbol" pitchFamily="18" charset="2"/>
              </a:rPr>
              <a:t>LD6</a:t>
            </a:r>
            <a:r>
              <a:rPr lang="en-US" altLang="en-US" sz="2400" dirty="0" smtClean="0">
                <a:sym typeface="Symbol" pitchFamily="18" charset="2"/>
              </a:rPr>
              <a:t>:  </a:t>
            </a:r>
            <a:r>
              <a:rPr lang="en-US" altLang="en-US" sz="2400" dirty="0" err="1" smtClean="0">
                <a:sym typeface="Symbol" pitchFamily="18" charset="2"/>
              </a:rPr>
              <a:t>nếu</a:t>
            </a:r>
            <a:r>
              <a:rPr lang="en-US" altLang="en-US" sz="2400" dirty="0" smtClean="0">
                <a:sym typeface="Symbol" pitchFamily="18" charset="2"/>
              </a:rPr>
              <a:t> X  Y, </a:t>
            </a:r>
            <a:r>
              <a:rPr lang="en-US" altLang="en-US" sz="2400" dirty="0" err="1" smtClean="0">
                <a:sym typeface="Symbol" pitchFamily="18" charset="2"/>
              </a:rPr>
              <a:t>YZ</a:t>
            </a:r>
            <a:r>
              <a:rPr lang="en-US" altLang="en-US" sz="2400" dirty="0" smtClean="0">
                <a:sym typeface="Symbol" pitchFamily="18" charset="2"/>
              </a:rPr>
              <a:t>  W =&gt; </a:t>
            </a:r>
            <a:r>
              <a:rPr lang="en-US" altLang="en-US" sz="2400" dirty="0" err="1" smtClean="0">
                <a:sym typeface="Symbol" pitchFamily="18" charset="2"/>
              </a:rPr>
              <a:t>XZ</a:t>
            </a:r>
            <a:r>
              <a:rPr lang="en-US" altLang="en-US" sz="2400" dirty="0" smtClean="0">
                <a:sym typeface="Symbol" pitchFamily="18" charset="2"/>
              </a:rPr>
              <a:t>  W</a:t>
            </a:r>
            <a:endParaRPr lang="en-US" altLang="en-US" sz="2400" dirty="0" smtClean="0"/>
          </a:p>
          <a:p>
            <a:pPr>
              <a:defRPr/>
            </a:pPr>
            <a:r>
              <a:rPr lang="en-US" sz="2400" dirty="0" err="1" smtClean="0"/>
              <a:t>Ứng</a:t>
            </a:r>
            <a:r>
              <a:rPr lang="en-US" sz="2400" dirty="0" smtClean="0"/>
              <a:t> </a:t>
            </a:r>
            <a:r>
              <a:rPr lang="en-US" sz="2400" dirty="0" err="1" smtClean="0"/>
              <a:t>dụng</a:t>
            </a:r>
            <a:r>
              <a:rPr lang="en-US" sz="2400" dirty="0" smtClean="0"/>
              <a:t> </a:t>
            </a:r>
            <a:r>
              <a:rPr lang="en-US" sz="2400" dirty="0" err="1" smtClean="0"/>
              <a:t>để</a:t>
            </a:r>
            <a:r>
              <a:rPr lang="en-US" sz="2400" dirty="0" smtClean="0"/>
              <a:t> </a:t>
            </a:r>
            <a:r>
              <a:rPr lang="en-US" sz="2400" dirty="0" err="1" smtClean="0"/>
              <a:t>giải</a:t>
            </a:r>
            <a:r>
              <a:rPr lang="en-US" sz="2400" dirty="0" smtClean="0"/>
              <a:t> </a:t>
            </a:r>
            <a:r>
              <a:rPr lang="en-US" sz="2400" dirty="0" err="1" smtClean="0"/>
              <a:t>quyết</a:t>
            </a:r>
            <a:r>
              <a:rPr lang="en-US" sz="2400" dirty="0" smtClean="0"/>
              <a:t> </a:t>
            </a:r>
            <a:r>
              <a:rPr lang="en-US" sz="2400" dirty="0" err="1" smtClean="0"/>
              <a:t>bài</a:t>
            </a:r>
            <a:r>
              <a:rPr lang="en-US" sz="2400" dirty="0" smtClean="0"/>
              <a:t> </a:t>
            </a:r>
            <a:r>
              <a:rPr lang="en-US" sz="2400" dirty="0" err="1" smtClean="0"/>
              <a:t>toán</a:t>
            </a:r>
            <a:r>
              <a:rPr lang="en-US" sz="2400" dirty="0" smtClean="0"/>
              <a:t> </a:t>
            </a:r>
            <a:r>
              <a:rPr lang="en-US" sz="2400" dirty="0" err="1" smtClean="0"/>
              <a:t>thành</a:t>
            </a:r>
            <a:r>
              <a:rPr lang="en-US" sz="2400" dirty="0" smtClean="0"/>
              <a:t> </a:t>
            </a:r>
            <a:r>
              <a:rPr lang="en-US" sz="2400" dirty="0" err="1" smtClean="0"/>
              <a:t>viên</a:t>
            </a:r>
            <a:r>
              <a:rPr lang="en-US" sz="2400" dirty="0" smtClean="0"/>
              <a:t>: Cho </a:t>
            </a:r>
            <a:r>
              <a:rPr lang="en-US" sz="2400" dirty="0"/>
              <a:t>F={…} </a:t>
            </a:r>
            <a:r>
              <a:rPr lang="en-US" sz="2400" dirty="0" err="1"/>
              <a:t>xác</a:t>
            </a:r>
            <a:r>
              <a:rPr lang="en-US" sz="2400" dirty="0"/>
              <a:t> </a:t>
            </a:r>
            <a:r>
              <a:rPr lang="en-US" sz="2400" dirty="0" err="1"/>
              <a:t>định</a:t>
            </a:r>
            <a:r>
              <a:rPr lang="en-US" sz="2400" dirty="0"/>
              <a:t> </a:t>
            </a:r>
            <a:r>
              <a:rPr lang="en-US" sz="2400" dirty="0" err="1"/>
              <a:t>phụ</a:t>
            </a:r>
            <a:r>
              <a:rPr lang="en-US" sz="2400" dirty="0"/>
              <a:t> </a:t>
            </a:r>
            <a:r>
              <a:rPr lang="en-US" sz="2400" dirty="0" err="1"/>
              <a:t>thuộc</a:t>
            </a:r>
            <a:r>
              <a:rPr lang="en-US" sz="2400" dirty="0"/>
              <a:t> </a:t>
            </a:r>
            <a:r>
              <a:rPr lang="en-US" sz="2400" dirty="0" err="1"/>
              <a:t>hàm</a:t>
            </a:r>
            <a:r>
              <a:rPr lang="en-US" sz="2400" dirty="0"/>
              <a:t> f ,</a:t>
            </a:r>
            <a:r>
              <a:rPr lang="en-US" sz="2400" dirty="0" err="1"/>
              <a:t>có</a:t>
            </a:r>
            <a:r>
              <a:rPr lang="en-US" sz="2400" dirty="0"/>
              <a:t> </a:t>
            </a:r>
            <a:r>
              <a:rPr lang="en-US" sz="2400" dirty="0" err="1"/>
              <a:t>thể</a:t>
            </a:r>
            <a:r>
              <a:rPr lang="en-US" sz="2400" dirty="0"/>
              <a:t> </a:t>
            </a:r>
            <a:r>
              <a:rPr lang="en-US" sz="2400" dirty="0" err="1"/>
              <a:t>suy</a:t>
            </a:r>
            <a:r>
              <a:rPr lang="en-US" sz="2400" dirty="0"/>
              <a:t> </a:t>
            </a:r>
            <a:r>
              <a:rPr lang="en-US" sz="2400" dirty="0" err="1"/>
              <a:t>ra</a:t>
            </a:r>
            <a:r>
              <a:rPr lang="en-US" sz="2400" dirty="0"/>
              <a:t> </a:t>
            </a:r>
            <a:r>
              <a:rPr lang="en-US" sz="2400" dirty="0" err="1"/>
              <a:t>từ</a:t>
            </a:r>
            <a:r>
              <a:rPr lang="en-US" sz="2400" dirty="0"/>
              <a:t> F hay </a:t>
            </a:r>
            <a:r>
              <a:rPr lang="en-US" sz="2400" dirty="0" err="1"/>
              <a:t>không</a:t>
            </a:r>
            <a:r>
              <a:rPr lang="en-US" sz="2400" dirty="0"/>
              <a:t>?</a:t>
            </a:r>
          </a:p>
          <a:p>
            <a:pPr>
              <a:defRPr/>
            </a:pPr>
            <a:r>
              <a:rPr lang="en-US" sz="2400" dirty="0"/>
              <a:t>VD </a:t>
            </a:r>
            <a:r>
              <a:rPr lang="en-US" sz="2400" dirty="0" smtClean="0"/>
              <a:t>: Cho     </a:t>
            </a:r>
            <a:r>
              <a:rPr lang="en-US" sz="2400" dirty="0"/>
              <a:t>F={AE </a:t>
            </a:r>
            <a:r>
              <a:rPr lang="en-US" altLang="en-US" sz="2400" dirty="0">
                <a:latin typeface="Arial" charset="0"/>
                <a:sym typeface="Symbol" pitchFamily="18" charset="2"/>
              </a:rPr>
              <a:t> </a:t>
            </a:r>
            <a:r>
              <a:rPr lang="en-US" sz="2400" dirty="0"/>
              <a:t>C, CG </a:t>
            </a:r>
            <a:r>
              <a:rPr lang="en-US" altLang="en-US" sz="2400" dirty="0">
                <a:latin typeface="Arial" charset="0"/>
                <a:sym typeface="Symbol" pitchFamily="18" charset="2"/>
              </a:rPr>
              <a:t> </a:t>
            </a:r>
            <a:r>
              <a:rPr lang="en-US" sz="2400" dirty="0"/>
              <a:t>A, DB </a:t>
            </a:r>
            <a:r>
              <a:rPr lang="en-US" altLang="en-US" sz="2400" dirty="0">
                <a:latin typeface="Arial" charset="0"/>
                <a:sym typeface="Symbol" pitchFamily="18" charset="2"/>
              </a:rPr>
              <a:t> </a:t>
            </a:r>
            <a:r>
              <a:rPr lang="en-US" sz="2400" dirty="0"/>
              <a:t>G, GA </a:t>
            </a:r>
            <a:r>
              <a:rPr lang="en-US" altLang="en-US" sz="2400" dirty="0">
                <a:latin typeface="Arial" charset="0"/>
                <a:sym typeface="Symbol" pitchFamily="18" charset="2"/>
              </a:rPr>
              <a:t> </a:t>
            </a:r>
            <a:r>
              <a:rPr lang="en-US" sz="2400" dirty="0"/>
              <a:t>E}</a:t>
            </a:r>
          </a:p>
          <a:p>
            <a:pPr marL="0" indent="0">
              <a:buFontTx/>
              <a:buNone/>
              <a:defRPr/>
            </a:pPr>
            <a:r>
              <a:rPr lang="en-US" sz="2400" dirty="0"/>
              <a:t>   </a:t>
            </a:r>
            <a:r>
              <a:rPr lang="en-US" sz="2400" dirty="0" err="1"/>
              <a:t>kiểm</a:t>
            </a:r>
            <a:r>
              <a:rPr lang="en-US" sz="2400" dirty="0"/>
              <a:t> </a:t>
            </a:r>
            <a:r>
              <a:rPr lang="en-US" sz="2400" dirty="0" err="1"/>
              <a:t>tra</a:t>
            </a:r>
            <a:r>
              <a:rPr lang="en-US" sz="2400" dirty="0"/>
              <a:t> </a:t>
            </a:r>
            <a:r>
              <a:rPr lang="en-US" sz="2400" dirty="0" err="1"/>
              <a:t>pth</a:t>
            </a:r>
            <a:r>
              <a:rPr lang="en-US" sz="2400" dirty="0"/>
              <a:t> BCD </a:t>
            </a:r>
            <a:r>
              <a:rPr lang="en-US" altLang="en-US" sz="2400" dirty="0">
                <a:latin typeface="Arial" charset="0"/>
                <a:sym typeface="Symbol" pitchFamily="18" charset="2"/>
              </a:rPr>
              <a:t> </a:t>
            </a:r>
            <a:r>
              <a:rPr lang="en-US" sz="2400" dirty="0" err="1"/>
              <a:t>ABCDEG</a:t>
            </a:r>
            <a:r>
              <a:rPr lang="en-US" sz="2400" dirty="0"/>
              <a:t> </a:t>
            </a:r>
            <a:r>
              <a:rPr lang="en-US" sz="2400" dirty="0" err="1"/>
              <a:t>có</a:t>
            </a:r>
            <a:r>
              <a:rPr lang="en-US" sz="2400" dirty="0"/>
              <a:t> </a:t>
            </a:r>
            <a:r>
              <a:rPr lang="en-US" sz="2400" dirty="0" err="1"/>
              <a:t>thể</a:t>
            </a:r>
            <a:r>
              <a:rPr lang="en-US" sz="2400" dirty="0"/>
              <a:t> </a:t>
            </a:r>
            <a:r>
              <a:rPr lang="en-US" sz="2400" dirty="0" err="1"/>
              <a:t>suy</a:t>
            </a:r>
            <a:r>
              <a:rPr lang="en-US" sz="2400" dirty="0"/>
              <a:t> </a:t>
            </a:r>
            <a:r>
              <a:rPr lang="en-US" sz="2400" dirty="0" err="1"/>
              <a:t>từ</a:t>
            </a:r>
            <a:r>
              <a:rPr lang="en-US" sz="2400" dirty="0"/>
              <a:t> F </a:t>
            </a:r>
            <a:r>
              <a:rPr lang="en-US" sz="2400" dirty="0" err="1"/>
              <a:t>không</a:t>
            </a:r>
            <a:r>
              <a:rPr lang="en-US" sz="2400" dirty="0"/>
              <a:t>? </a:t>
            </a:r>
          </a:p>
          <a:p>
            <a:pPr marL="0" indent="0">
              <a:buFontTx/>
              <a:buNone/>
              <a:defRPr/>
            </a:pPr>
            <a:endParaRPr lang="en-US" sz="2400" dirty="0"/>
          </a:p>
        </p:txBody>
      </p:sp>
      <p:sp>
        <p:nvSpPr>
          <p:cNvPr id="5" name="Title 1"/>
          <p:cNvSpPr txBox="1">
            <a:spLocks noGrp="1"/>
          </p:cNvSpPr>
          <p:nvPr>
            <p:ph type="title"/>
          </p:nvPr>
        </p:nvSpPr>
        <p:spPr>
          <a:xfrm>
            <a:off x="457200" y="274638"/>
            <a:ext cx="8229600" cy="792162"/>
          </a:xfr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defRPr/>
            </a:pPr>
            <a:r>
              <a:rPr lang="en-US" b="1" dirty="0" err="1" smtClean="0">
                <a:solidFill>
                  <a:schemeClr val="accent2">
                    <a:lumMod val="75000"/>
                  </a:schemeClr>
                </a:solidFill>
              </a:rPr>
              <a:t>Bài</a:t>
            </a:r>
            <a:r>
              <a:rPr lang="en-US" b="1" dirty="0" smtClean="0">
                <a:solidFill>
                  <a:schemeClr val="accent2">
                    <a:lumMod val="75000"/>
                  </a:schemeClr>
                </a:solidFill>
              </a:rPr>
              <a:t> 5(</a:t>
            </a:r>
            <a:r>
              <a:rPr lang="en-US" b="1" dirty="0" err="1" smtClean="0">
                <a:solidFill>
                  <a:schemeClr val="accent2">
                    <a:lumMod val="75000"/>
                  </a:schemeClr>
                </a:solidFill>
              </a:rPr>
              <a:t>tt</a:t>
            </a:r>
            <a:r>
              <a:rPr lang="en-US" b="1" dirty="0" smtClean="0">
                <a:solidFill>
                  <a:schemeClr val="accent2">
                    <a:lumMod val="75000"/>
                  </a:schemeClr>
                </a:solidFill>
              </a:rPr>
              <a:t>)</a:t>
            </a:r>
          </a:p>
        </p:txBody>
      </p:sp>
    </p:spTree>
    <p:extLst>
      <p:ext uri="{BB962C8B-B14F-4D97-AF65-F5344CB8AC3E}">
        <p14:creationId xmlns:p14="http://schemas.microsoft.com/office/powerpoint/2010/main" val="35488753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382000" cy="5562600"/>
          </a:xfrm>
        </p:spPr>
        <p:txBody>
          <a:bodyPr/>
          <a:lstStyle/>
          <a:p>
            <a:pPr marL="0" indent="0">
              <a:buFontTx/>
              <a:buNone/>
              <a:defRPr/>
            </a:pPr>
            <a:r>
              <a:rPr lang="en-US" sz="2400" dirty="0" smtClean="0"/>
              <a:t>5.3 </a:t>
            </a:r>
            <a:r>
              <a:rPr lang="en-US" sz="2400" dirty="0" err="1" smtClean="0"/>
              <a:t>Bao</a:t>
            </a:r>
            <a:r>
              <a:rPr lang="en-US" sz="2400" dirty="0" smtClean="0"/>
              <a:t> </a:t>
            </a:r>
            <a:r>
              <a:rPr lang="en-US" sz="2400" dirty="0" err="1" smtClean="0"/>
              <a:t>đóng</a:t>
            </a:r>
            <a:r>
              <a:rPr lang="en-US" sz="2400" dirty="0" smtClean="0"/>
              <a:t> </a:t>
            </a:r>
            <a:r>
              <a:rPr lang="en-US" sz="2400" dirty="0" err="1" smtClean="0"/>
              <a:t>của</a:t>
            </a:r>
            <a:r>
              <a:rPr lang="en-US" sz="2400" dirty="0" smtClean="0"/>
              <a:t> </a:t>
            </a:r>
            <a:r>
              <a:rPr lang="en-US" sz="2400" dirty="0" err="1" smtClean="0"/>
              <a:t>tập</a:t>
            </a:r>
            <a:r>
              <a:rPr lang="en-US" sz="2400" dirty="0" smtClean="0"/>
              <a:t> </a:t>
            </a:r>
            <a:r>
              <a:rPr lang="en-US" sz="2400" dirty="0" err="1" smtClean="0"/>
              <a:t>phụ</a:t>
            </a:r>
            <a:r>
              <a:rPr lang="en-US" sz="2400" dirty="0" smtClean="0"/>
              <a:t> </a:t>
            </a:r>
            <a:r>
              <a:rPr lang="en-US" sz="2400" dirty="0" err="1" smtClean="0"/>
              <a:t>thuộc</a:t>
            </a:r>
            <a:r>
              <a:rPr lang="en-US" sz="2400" dirty="0" smtClean="0"/>
              <a:t> </a:t>
            </a:r>
            <a:r>
              <a:rPr lang="en-US" sz="2400" dirty="0" err="1" smtClean="0"/>
              <a:t>hàm</a:t>
            </a:r>
            <a:r>
              <a:rPr lang="en-US" sz="2400" dirty="0" smtClean="0"/>
              <a:t>:</a:t>
            </a:r>
          </a:p>
          <a:p>
            <a:pPr>
              <a:defRPr/>
            </a:pPr>
            <a:r>
              <a:rPr lang="fr-FR" sz="2400" dirty="0"/>
              <a:t>Cho </a:t>
            </a:r>
            <a:r>
              <a:rPr lang="fr-FR" sz="2400" dirty="0" err="1"/>
              <a:t>một</a:t>
            </a:r>
            <a:r>
              <a:rPr lang="fr-FR" sz="2400" dirty="0"/>
              <a:t> </a:t>
            </a:r>
            <a:r>
              <a:rPr lang="fr-FR" sz="2400" dirty="0" err="1"/>
              <a:t>quan</a:t>
            </a:r>
            <a:r>
              <a:rPr lang="fr-FR" sz="2400" dirty="0"/>
              <a:t> </a:t>
            </a:r>
            <a:r>
              <a:rPr lang="fr-FR" sz="2400" dirty="0" err="1"/>
              <a:t>hệ</a:t>
            </a:r>
            <a:r>
              <a:rPr lang="fr-FR" sz="2400" dirty="0"/>
              <a:t> Q </a:t>
            </a:r>
            <a:r>
              <a:rPr lang="fr-FR" sz="2400" dirty="0" err="1"/>
              <a:t>có</a:t>
            </a:r>
            <a:r>
              <a:rPr lang="fr-FR" sz="2400" dirty="0"/>
              <a:t> </a:t>
            </a:r>
            <a:r>
              <a:rPr lang="fr-FR" sz="2400" dirty="0" err="1"/>
              <a:t>tập</a:t>
            </a:r>
            <a:r>
              <a:rPr lang="fr-FR" sz="2400" dirty="0"/>
              <a:t> </a:t>
            </a:r>
            <a:r>
              <a:rPr lang="fr-FR" sz="2400" dirty="0" err="1"/>
              <a:t>các</a:t>
            </a:r>
            <a:r>
              <a:rPr lang="fr-FR" sz="2400" dirty="0"/>
              <a:t> </a:t>
            </a:r>
            <a:r>
              <a:rPr lang="fr-FR" sz="2400" dirty="0" err="1"/>
              <a:t>phụ</a:t>
            </a:r>
            <a:r>
              <a:rPr lang="fr-FR" sz="2400" dirty="0"/>
              <a:t> </a:t>
            </a:r>
            <a:r>
              <a:rPr lang="fr-FR" sz="2400" dirty="0" err="1"/>
              <a:t>thuộc</a:t>
            </a:r>
            <a:r>
              <a:rPr lang="fr-FR" sz="2400" dirty="0"/>
              <a:t> </a:t>
            </a:r>
            <a:r>
              <a:rPr lang="fr-FR" sz="2400" dirty="0" err="1"/>
              <a:t>hàm</a:t>
            </a:r>
            <a:r>
              <a:rPr lang="fr-FR" sz="2400" dirty="0"/>
              <a:t> F = { </a:t>
            </a:r>
            <a:r>
              <a:rPr lang="fr-FR" sz="2400" dirty="0" smtClean="0"/>
              <a:t>X </a:t>
            </a:r>
            <a:r>
              <a:rPr lang="en-US" sz="2400" dirty="0">
                <a:sym typeface="Symbol"/>
              </a:rPr>
              <a:t> </a:t>
            </a:r>
            <a:r>
              <a:rPr lang="fr-FR" sz="2400" dirty="0" smtClean="0"/>
              <a:t>Y </a:t>
            </a:r>
            <a:r>
              <a:rPr lang="fr-FR" sz="2400" dirty="0" err="1"/>
              <a:t>xác</a:t>
            </a:r>
            <a:r>
              <a:rPr lang="fr-FR" sz="2400" dirty="0"/>
              <a:t> </a:t>
            </a:r>
            <a:r>
              <a:rPr lang="fr-FR" sz="2400" dirty="0" err="1"/>
              <a:t>định</a:t>
            </a:r>
            <a:r>
              <a:rPr lang="fr-FR" sz="2400" dirty="0"/>
              <a:t> </a:t>
            </a:r>
            <a:r>
              <a:rPr lang="fr-FR" sz="2400" dirty="0" err="1"/>
              <a:t>trên</a:t>
            </a:r>
            <a:r>
              <a:rPr lang="fr-FR" sz="2400" dirty="0"/>
              <a:t> Q}. Bao </a:t>
            </a:r>
            <a:r>
              <a:rPr lang="fr-FR" sz="2400" dirty="0" err="1"/>
              <a:t>đóng</a:t>
            </a:r>
            <a:r>
              <a:rPr lang="fr-FR" sz="2400" dirty="0"/>
              <a:t> </a:t>
            </a:r>
            <a:r>
              <a:rPr lang="fr-FR" sz="2400" dirty="0" err="1"/>
              <a:t>của</a:t>
            </a:r>
            <a:r>
              <a:rPr lang="fr-FR" sz="2400" dirty="0"/>
              <a:t> F, </a:t>
            </a:r>
            <a:r>
              <a:rPr lang="fr-FR" sz="2400" dirty="0" err="1"/>
              <a:t>ký</a:t>
            </a:r>
            <a:r>
              <a:rPr lang="fr-FR" sz="2400" dirty="0"/>
              <a:t> </a:t>
            </a:r>
            <a:r>
              <a:rPr lang="fr-FR" sz="2400" dirty="0" err="1"/>
              <a:t>hiệu</a:t>
            </a:r>
            <a:r>
              <a:rPr lang="fr-FR" sz="2400" dirty="0"/>
              <a:t> F</a:t>
            </a:r>
            <a:r>
              <a:rPr lang="fr-FR" sz="2400" baseline="30000" dirty="0"/>
              <a:t>+</a:t>
            </a:r>
            <a:r>
              <a:rPr lang="fr-FR" sz="2400" dirty="0"/>
              <a:t>, là </a:t>
            </a:r>
            <a:r>
              <a:rPr lang="fr-FR" sz="2400" dirty="0" err="1"/>
              <a:t>tập</a:t>
            </a:r>
            <a:r>
              <a:rPr lang="fr-FR" sz="2400" dirty="0"/>
              <a:t> </a:t>
            </a:r>
            <a:r>
              <a:rPr lang="fr-FR" sz="2400" dirty="0" err="1"/>
              <a:t>hợp</a:t>
            </a:r>
            <a:r>
              <a:rPr lang="fr-FR" sz="2400" dirty="0"/>
              <a:t> </a:t>
            </a:r>
            <a:r>
              <a:rPr lang="fr-FR" sz="2400" dirty="0" err="1"/>
              <a:t>tất</a:t>
            </a:r>
            <a:r>
              <a:rPr lang="fr-FR" sz="2400" dirty="0"/>
              <a:t> </a:t>
            </a:r>
            <a:r>
              <a:rPr lang="fr-FR" sz="2400" dirty="0" err="1"/>
              <a:t>cả</a:t>
            </a:r>
            <a:r>
              <a:rPr lang="fr-FR" sz="2400" dirty="0"/>
              <a:t> </a:t>
            </a:r>
            <a:r>
              <a:rPr lang="fr-FR" sz="2400" dirty="0" err="1"/>
              <a:t>các</a:t>
            </a:r>
            <a:r>
              <a:rPr lang="fr-FR" sz="2400" dirty="0"/>
              <a:t> </a:t>
            </a:r>
            <a:r>
              <a:rPr lang="fr-FR" sz="2400" dirty="0" err="1"/>
              <a:t>PTH</a:t>
            </a:r>
            <a:r>
              <a:rPr lang="fr-FR" sz="2400" dirty="0"/>
              <a:t> </a:t>
            </a:r>
            <a:r>
              <a:rPr lang="fr-FR" sz="2400" dirty="0" err="1"/>
              <a:t>có</a:t>
            </a:r>
            <a:r>
              <a:rPr lang="fr-FR" sz="2400" dirty="0"/>
              <a:t> </a:t>
            </a:r>
            <a:r>
              <a:rPr lang="fr-FR" sz="2400" dirty="0" err="1"/>
              <a:t>thể</a:t>
            </a:r>
            <a:r>
              <a:rPr lang="fr-FR" sz="2400" dirty="0"/>
              <a:t> </a:t>
            </a:r>
            <a:r>
              <a:rPr lang="fr-FR" sz="2400" dirty="0" err="1"/>
              <a:t>suy</a:t>
            </a:r>
            <a:r>
              <a:rPr lang="fr-FR" sz="2400" dirty="0"/>
              <a:t> </a:t>
            </a:r>
            <a:r>
              <a:rPr lang="fr-FR" sz="2400" dirty="0" err="1"/>
              <a:t>diễn</a:t>
            </a:r>
            <a:r>
              <a:rPr lang="fr-FR" sz="2400" dirty="0"/>
              <a:t> </a:t>
            </a:r>
            <a:r>
              <a:rPr lang="fr-FR" sz="2400" dirty="0" err="1"/>
              <a:t>từ</a:t>
            </a:r>
            <a:r>
              <a:rPr lang="fr-FR" sz="2400" dirty="0"/>
              <a:t> F </a:t>
            </a:r>
            <a:r>
              <a:rPr lang="fr-FR" sz="2400" dirty="0" err="1"/>
              <a:t>dựa</a:t>
            </a:r>
            <a:r>
              <a:rPr lang="fr-FR" sz="2400" dirty="0"/>
              <a:t> </a:t>
            </a:r>
            <a:r>
              <a:rPr lang="fr-FR" sz="2400" dirty="0" err="1"/>
              <a:t>vào</a:t>
            </a:r>
            <a:r>
              <a:rPr lang="fr-FR" sz="2400" dirty="0"/>
              <a:t> </a:t>
            </a:r>
            <a:r>
              <a:rPr lang="fr-FR" sz="2400" dirty="0" err="1"/>
              <a:t>hệ</a:t>
            </a:r>
            <a:r>
              <a:rPr lang="fr-FR" sz="2400" dirty="0"/>
              <a:t> </a:t>
            </a:r>
            <a:r>
              <a:rPr lang="fr-FR" sz="2400" dirty="0" err="1"/>
              <a:t>luật</a:t>
            </a:r>
            <a:r>
              <a:rPr lang="fr-FR" sz="2400" dirty="0"/>
              <a:t> </a:t>
            </a:r>
            <a:r>
              <a:rPr lang="fr-FR" sz="2400" dirty="0" err="1"/>
              <a:t>dẫn</a:t>
            </a:r>
            <a:r>
              <a:rPr lang="fr-FR" sz="2400" dirty="0"/>
              <a:t> </a:t>
            </a:r>
            <a:r>
              <a:rPr lang="fr-FR" sz="2400" dirty="0" err="1"/>
              <a:t>Amstrong</a:t>
            </a:r>
            <a:r>
              <a:rPr lang="fr-FR" sz="2400" dirty="0"/>
              <a:t>.</a:t>
            </a:r>
            <a:endParaRPr lang="en-US" sz="2400" dirty="0"/>
          </a:p>
          <a:p>
            <a:pPr marL="0" indent="0">
              <a:buFontTx/>
              <a:buNone/>
              <a:defRPr/>
            </a:pPr>
            <a:r>
              <a:rPr lang="fr-FR" sz="2400" dirty="0" smtClean="0"/>
              <a:t>            </a:t>
            </a:r>
            <a:r>
              <a:rPr lang="fr-FR" sz="2400" dirty="0" err="1" smtClean="0"/>
              <a:t>Ký</a:t>
            </a:r>
            <a:r>
              <a:rPr lang="fr-FR" sz="2400" dirty="0" smtClean="0"/>
              <a:t> </a:t>
            </a:r>
            <a:r>
              <a:rPr lang="fr-FR" sz="2400" dirty="0" err="1"/>
              <a:t>hiệu</a:t>
            </a:r>
            <a:r>
              <a:rPr lang="fr-FR" sz="2400" dirty="0"/>
              <a:t>: </a:t>
            </a:r>
            <a:r>
              <a:rPr lang="fr-FR" sz="2400" dirty="0" err="1"/>
              <a:t>F</a:t>
            </a:r>
            <a:r>
              <a:rPr lang="fr-FR" sz="2400" baseline="-25000" dirty="0" err="1"/>
              <a:t>Q</a:t>
            </a:r>
            <a:r>
              <a:rPr lang="fr-FR" sz="2400" baseline="30000" dirty="0"/>
              <a:t>+</a:t>
            </a:r>
            <a:r>
              <a:rPr lang="fr-FR" sz="2400" dirty="0"/>
              <a:t> = { X </a:t>
            </a:r>
            <a:r>
              <a:rPr lang="en-US" sz="2400" dirty="0">
                <a:sym typeface="Symbol"/>
              </a:rPr>
              <a:t></a:t>
            </a:r>
            <a:r>
              <a:rPr lang="fr-FR" sz="2400" dirty="0"/>
              <a:t> Y / F |=  X </a:t>
            </a:r>
            <a:r>
              <a:rPr lang="en-US" sz="2400" dirty="0">
                <a:sym typeface="Symbol"/>
              </a:rPr>
              <a:t></a:t>
            </a:r>
            <a:r>
              <a:rPr lang="fr-FR" sz="2400" dirty="0"/>
              <a:t> Y}</a:t>
            </a:r>
            <a:endParaRPr lang="en-US" sz="2400" dirty="0"/>
          </a:p>
          <a:p>
            <a:pPr marL="0" indent="0">
              <a:buFontTx/>
              <a:buNone/>
              <a:defRPr/>
            </a:pPr>
            <a:r>
              <a:rPr lang="fr-FR" sz="2400" dirty="0" smtClean="0"/>
              <a:t>     </a:t>
            </a:r>
            <a:r>
              <a:rPr lang="fr-FR" sz="2400" dirty="0" err="1" smtClean="0"/>
              <a:t>Ví</a:t>
            </a:r>
            <a:r>
              <a:rPr lang="fr-FR" sz="2400" dirty="0" smtClean="0"/>
              <a:t> </a:t>
            </a:r>
            <a:r>
              <a:rPr lang="fr-FR" sz="2400" dirty="0" err="1"/>
              <a:t>dụ</a:t>
            </a:r>
            <a:r>
              <a:rPr lang="fr-FR" sz="2400" dirty="0"/>
              <a:t>: </a:t>
            </a:r>
            <a:r>
              <a:rPr lang="fr-FR" sz="2400" dirty="0" smtClean="0"/>
              <a:t>Cho Q(</a:t>
            </a:r>
            <a:r>
              <a:rPr lang="fr-FR" sz="2400" dirty="0" err="1" smtClean="0"/>
              <a:t>A,B,C</a:t>
            </a:r>
            <a:r>
              <a:rPr lang="fr-FR" sz="2400" dirty="0"/>
              <a:t>) </a:t>
            </a:r>
            <a:r>
              <a:rPr lang="fr-FR" sz="2400" dirty="0" err="1"/>
              <a:t>và</a:t>
            </a:r>
            <a:r>
              <a:rPr lang="fr-FR" sz="2400" dirty="0"/>
              <a:t> F = {</a:t>
            </a:r>
            <a:r>
              <a:rPr lang="fr-FR" sz="2400" dirty="0" err="1"/>
              <a:t>f</a:t>
            </a:r>
            <a:r>
              <a:rPr lang="fr-FR" sz="2400" baseline="-25000" dirty="0" err="1"/>
              <a:t>1</a:t>
            </a:r>
            <a:r>
              <a:rPr lang="fr-FR" sz="2400" dirty="0"/>
              <a:t>: A </a:t>
            </a:r>
            <a:r>
              <a:rPr lang="en-US" sz="2400" dirty="0">
                <a:sym typeface="Symbol"/>
              </a:rPr>
              <a:t></a:t>
            </a:r>
            <a:r>
              <a:rPr lang="en-US" sz="2400" dirty="0"/>
              <a:t> </a:t>
            </a:r>
            <a:r>
              <a:rPr lang="fr-FR" sz="2400" dirty="0"/>
              <a:t>B, </a:t>
            </a:r>
            <a:r>
              <a:rPr lang="fr-FR" sz="2400" dirty="0" err="1"/>
              <a:t>f</a:t>
            </a:r>
            <a:r>
              <a:rPr lang="fr-FR" sz="2400" baseline="-25000" dirty="0" err="1"/>
              <a:t>2</a:t>
            </a:r>
            <a:r>
              <a:rPr lang="fr-FR" sz="2400" dirty="0"/>
              <a:t>: B </a:t>
            </a:r>
            <a:r>
              <a:rPr lang="en-US" sz="2400" dirty="0">
                <a:sym typeface="Symbol"/>
              </a:rPr>
              <a:t></a:t>
            </a:r>
            <a:r>
              <a:rPr lang="en-US" sz="2400" dirty="0"/>
              <a:t> </a:t>
            </a:r>
            <a:r>
              <a:rPr lang="fr-FR" sz="2400" dirty="0"/>
              <a:t>C}</a:t>
            </a:r>
            <a:endParaRPr lang="en-US" sz="2400" dirty="0"/>
          </a:p>
          <a:p>
            <a:pPr marL="0" indent="0">
              <a:buFontTx/>
              <a:buNone/>
              <a:defRPr/>
            </a:pPr>
            <a:r>
              <a:rPr lang="pt-BR" sz="2400" dirty="0" smtClean="0"/>
              <a:t>     xác định F</a:t>
            </a:r>
            <a:r>
              <a:rPr lang="pt-BR" sz="2400" baseline="-25000" dirty="0" smtClean="0"/>
              <a:t>Q</a:t>
            </a:r>
            <a:r>
              <a:rPr lang="pt-BR" sz="2400" baseline="30000" dirty="0"/>
              <a:t>+</a:t>
            </a:r>
            <a:r>
              <a:rPr lang="pt-BR" sz="2400" dirty="0"/>
              <a:t> = { A</a:t>
            </a:r>
            <a:r>
              <a:rPr lang="en-US" sz="2400" dirty="0">
                <a:sym typeface="Symbol"/>
              </a:rPr>
              <a:t></a:t>
            </a:r>
            <a:r>
              <a:rPr lang="pt-BR" sz="2400" dirty="0"/>
              <a:t>A; A</a:t>
            </a:r>
            <a:r>
              <a:rPr lang="en-US" sz="2400" dirty="0">
                <a:sym typeface="Symbol"/>
              </a:rPr>
              <a:t></a:t>
            </a:r>
            <a:r>
              <a:rPr lang="pt-BR" sz="2400" dirty="0"/>
              <a:t>B; A</a:t>
            </a:r>
            <a:r>
              <a:rPr lang="en-US" sz="2400" dirty="0">
                <a:sym typeface="Symbol"/>
              </a:rPr>
              <a:t></a:t>
            </a:r>
            <a:r>
              <a:rPr lang="pt-BR" sz="2400" dirty="0"/>
              <a:t>C; A</a:t>
            </a:r>
            <a:r>
              <a:rPr lang="en-US" sz="2400" dirty="0">
                <a:sym typeface="Symbol"/>
              </a:rPr>
              <a:t></a:t>
            </a:r>
            <a:r>
              <a:rPr lang="pt-BR" sz="2400" dirty="0" smtClean="0"/>
              <a:t>AC</a:t>
            </a:r>
            <a:r>
              <a:rPr lang="pt-BR" sz="2400" dirty="0"/>
              <a:t>; A</a:t>
            </a:r>
            <a:r>
              <a:rPr lang="en-US" sz="2400" dirty="0">
                <a:sym typeface="Symbol"/>
              </a:rPr>
              <a:t></a:t>
            </a:r>
            <a:r>
              <a:rPr lang="pt-BR" sz="2400" dirty="0"/>
              <a:t>ABC</a:t>
            </a:r>
            <a:r>
              <a:rPr lang="pt-BR" sz="2400" dirty="0" smtClean="0"/>
              <a:t>;...}</a:t>
            </a:r>
          </a:p>
          <a:p>
            <a:pPr marL="0" indent="0">
              <a:buFontTx/>
              <a:buNone/>
              <a:defRPr/>
            </a:pPr>
            <a:r>
              <a:rPr lang="pt-BR" sz="2400" i="1" dirty="0"/>
              <a:t>Lưu ý</a:t>
            </a:r>
            <a:r>
              <a:rPr lang="pt-BR" sz="2400" dirty="0"/>
              <a:t> : Trong thực tế, việc tìm F</a:t>
            </a:r>
            <a:r>
              <a:rPr lang="pt-BR" sz="2400" baseline="30000" dirty="0"/>
              <a:t>+</a:t>
            </a:r>
            <a:r>
              <a:rPr lang="pt-BR" sz="2400" dirty="0"/>
              <a:t> là rất khó khăn. Vì vậy, từ một tập PTH F cho trước, người ta cố tìm cách giải quyết bài toán: Tìm một tập phụ thuộc hàm nhỏ nhất mà từ đó có thể suy diễn ra các phụ thuộc hàm khác. Tập đó gọi là phủ tối tiểu của tập phụ thuộc hàm F ban đầu. Ngoài ra bài toán thành viên (xác định một phụ thuộc hàm có thuộc F</a:t>
            </a:r>
            <a:r>
              <a:rPr lang="pt-BR" sz="2400" baseline="30000" dirty="0"/>
              <a:t>+</a:t>
            </a:r>
            <a:r>
              <a:rPr lang="pt-BR" sz="2400" dirty="0"/>
              <a:t> không?) cũng được đưa ra</a:t>
            </a:r>
            <a:endParaRPr lang="en-US" sz="2400" dirty="0"/>
          </a:p>
          <a:p>
            <a:pPr marL="0" indent="0">
              <a:buFontTx/>
              <a:buNone/>
              <a:defRPr/>
            </a:pPr>
            <a:endParaRPr lang="en-US" sz="2400" dirty="0"/>
          </a:p>
        </p:txBody>
      </p:sp>
      <p:sp>
        <p:nvSpPr>
          <p:cNvPr id="5" name="Title 1"/>
          <p:cNvSpPr txBox="1">
            <a:spLocks noGrp="1"/>
          </p:cNvSpPr>
          <p:nvPr>
            <p:ph type="title"/>
          </p:nvPr>
        </p:nvSpPr>
        <p:spPr>
          <a:xfrm>
            <a:off x="457200" y="274638"/>
            <a:ext cx="8229600" cy="792162"/>
          </a:xfr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defRPr/>
            </a:pPr>
            <a:r>
              <a:rPr lang="en-US" b="1" dirty="0" err="1" smtClean="0">
                <a:solidFill>
                  <a:schemeClr val="accent2">
                    <a:lumMod val="75000"/>
                  </a:schemeClr>
                </a:solidFill>
              </a:rPr>
              <a:t>Bài</a:t>
            </a:r>
            <a:r>
              <a:rPr lang="en-US" b="1" dirty="0" smtClean="0">
                <a:solidFill>
                  <a:schemeClr val="accent2">
                    <a:lumMod val="75000"/>
                  </a:schemeClr>
                </a:solidFill>
              </a:rPr>
              <a:t> 5(</a:t>
            </a:r>
            <a:r>
              <a:rPr lang="en-US" b="1" dirty="0" err="1" smtClean="0">
                <a:solidFill>
                  <a:schemeClr val="accent2">
                    <a:lumMod val="75000"/>
                  </a:schemeClr>
                </a:solidFill>
              </a:rPr>
              <a:t>tt</a:t>
            </a:r>
            <a:r>
              <a:rPr lang="en-US" b="1" dirty="0" smtClean="0">
                <a:solidFill>
                  <a:schemeClr val="accent2">
                    <a:lumMod val="75000"/>
                  </a:schemeClr>
                </a:solidFill>
              </a:rPr>
              <a:t>)</a:t>
            </a:r>
          </a:p>
        </p:txBody>
      </p:sp>
    </p:spTree>
    <p:extLst>
      <p:ext uri="{BB962C8B-B14F-4D97-AF65-F5344CB8AC3E}">
        <p14:creationId xmlns:p14="http://schemas.microsoft.com/office/powerpoint/2010/main" val="32804836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382000" cy="5181600"/>
          </a:xfrm>
        </p:spPr>
        <p:txBody>
          <a:bodyPr/>
          <a:lstStyle/>
          <a:p>
            <a:pPr marL="0" indent="0">
              <a:buFontTx/>
              <a:buNone/>
              <a:defRPr/>
            </a:pPr>
            <a:r>
              <a:rPr lang="en-US" sz="2400" dirty="0" smtClean="0"/>
              <a:t>5.4 </a:t>
            </a:r>
            <a:r>
              <a:rPr lang="en-US" sz="2400" dirty="0" err="1" smtClean="0"/>
              <a:t>Bao</a:t>
            </a:r>
            <a:r>
              <a:rPr lang="en-US" sz="2400" dirty="0" smtClean="0"/>
              <a:t> </a:t>
            </a:r>
            <a:r>
              <a:rPr lang="en-US" sz="2400" dirty="0" err="1" smtClean="0"/>
              <a:t>đóng</a:t>
            </a:r>
            <a:r>
              <a:rPr lang="en-US" sz="2400" dirty="0" smtClean="0"/>
              <a:t> </a:t>
            </a:r>
            <a:r>
              <a:rPr lang="en-US" sz="2400" dirty="0" err="1" smtClean="0"/>
              <a:t>của</a:t>
            </a:r>
            <a:r>
              <a:rPr lang="en-US" sz="2400" dirty="0" smtClean="0"/>
              <a:t> </a:t>
            </a:r>
            <a:r>
              <a:rPr lang="en-US" sz="2400" dirty="0" err="1" smtClean="0"/>
              <a:t>tập</a:t>
            </a:r>
            <a:r>
              <a:rPr lang="en-US" sz="2400" dirty="0" smtClean="0"/>
              <a:t> </a:t>
            </a:r>
            <a:r>
              <a:rPr lang="en-US" sz="2400" dirty="0" err="1" smtClean="0"/>
              <a:t>thuộc</a:t>
            </a:r>
            <a:r>
              <a:rPr lang="en-US" sz="2400" dirty="0" smtClean="0"/>
              <a:t> </a:t>
            </a:r>
            <a:r>
              <a:rPr lang="en-US" sz="2400" dirty="0" err="1" smtClean="0"/>
              <a:t>tính</a:t>
            </a:r>
            <a:r>
              <a:rPr lang="en-US" sz="2400" dirty="0" smtClean="0"/>
              <a:t>:</a:t>
            </a:r>
          </a:p>
          <a:p>
            <a:pPr>
              <a:defRPr/>
            </a:pPr>
            <a:r>
              <a:rPr lang="pt-BR" sz="2400" dirty="0"/>
              <a:t>Cho 1 lược đồ quan hệ u=(Q,F) với Q</a:t>
            </a:r>
            <a:r>
              <a:rPr lang="pt-BR" sz="2400" baseline="30000" dirty="0"/>
              <a:t>+</a:t>
            </a:r>
            <a:r>
              <a:rPr lang="pt-BR" sz="2400" dirty="0"/>
              <a:t> là tập thuộc tính và có tập các phụ thuộc hàm F={f</a:t>
            </a:r>
            <a:r>
              <a:rPr lang="pt-BR" sz="2400" baseline="-25000" dirty="0"/>
              <a:t>1</a:t>
            </a:r>
            <a:r>
              <a:rPr lang="pt-BR" sz="2400" dirty="0"/>
              <a:t>, f</a:t>
            </a:r>
            <a:r>
              <a:rPr lang="pt-BR" sz="2400" baseline="-25000" dirty="0"/>
              <a:t>2</a:t>
            </a:r>
            <a:r>
              <a:rPr lang="pt-BR" sz="2400" dirty="0"/>
              <a:t>,..,f</a:t>
            </a:r>
            <a:r>
              <a:rPr lang="pt-BR" sz="2400" baseline="-25000" dirty="0"/>
              <a:t>n</a:t>
            </a:r>
            <a:r>
              <a:rPr lang="pt-BR" sz="2400" dirty="0"/>
              <a:t>} và X </a:t>
            </a:r>
            <a:r>
              <a:rPr lang="en-US" sz="2400" dirty="0">
                <a:sym typeface="Symbol"/>
              </a:rPr>
              <a:t></a:t>
            </a:r>
            <a:r>
              <a:rPr lang="pt-BR" sz="2400" dirty="0"/>
              <a:t> Q</a:t>
            </a:r>
            <a:r>
              <a:rPr lang="pt-BR" sz="2400" baseline="30000" dirty="0"/>
              <a:t>+</a:t>
            </a:r>
            <a:r>
              <a:rPr lang="pt-BR" sz="2400" dirty="0"/>
              <a:t>. Bao đóng của tập thuộc tính X dựa trên F, ký hiệu X</a:t>
            </a:r>
            <a:r>
              <a:rPr lang="pt-BR" sz="2400" baseline="30000" dirty="0"/>
              <a:t>+</a:t>
            </a:r>
            <a:r>
              <a:rPr lang="pt-BR" sz="2400" baseline="-25000" dirty="0"/>
              <a:t>F</a:t>
            </a:r>
            <a:r>
              <a:rPr lang="pt-BR" sz="2400" dirty="0"/>
              <a:t>, là tập các thuộc tính phụ thuộc hàm vào X dựa trên F.</a:t>
            </a:r>
            <a:endParaRPr lang="en-US" sz="2400" dirty="0"/>
          </a:p>
          <a:p>
            <a:pPr marL="0" indent="0">
              <a:buFontTx/>
              <a:buNone/>
              <a:defRPr/>
            </a:pPr>
            <a:r>
              <a:rPr lang="fr-FR" sz="2400" dirty="0" smtClean="0"/>
              <a:t>              </a:t>
            </a:r>
            <a:r>
              <a:rPr lang="fr-FR" sz="2400" dirty="0" err="1" smtClean="0"/>
              <a:t>X</a:t>
            </a:r>
            <a:r>
              <a:rPr lang="fr-FR" sz="2400" baseline="30000" dirty="0" err="1" smtClean="0"/>
              <a:t>+</a:t>
            </a:r>
            <a:r>
              <a:rPr lang="fr-FR" sz="2400" baseline="-25000" dirty="0" err="1" smtClean="0"/>
              <a:t>F</a:t>
            </a:r>
            <a:r>
              <a:rPr lang="fr-FR" sz="2400" dirty="0" smtClean="0"/>
              <a:t> </a:t>
            </a:r>
            <a:r>
              <a:rPr lang="fr-FR" sz="2400" dirty="0"/>
              <a:t>= { Y </a:t>
            </a:r>
            <a:r>
              <a:rPr lang="en-US" sz="2400" dirty="0">
                <a:sym typeface="Symbol"/>
              </a:rPr>
              <a:t></a:t>
            </a:r>
            <a:r>
              <a:rPr lang="fr-FR" sz="2400" dirty="0"/>
              <a:t> Q</a:t>
            </a:r>
            <a:r>
              <a:rPr lang="fr-FR" sz="2400" baseline="30000" dirty="0"/>
              <a:t>+</a:t>
            </a:r>
            <a:r>
              <a:rPr lang="fr-FR" sz="2400" dirty="0"/>
              <a:t> / X </a:t>
            </a:r>
            <a:r>
              <a:rPr lang="en-US" sz="2400" dirty="0">
                <a:sym typeface="Symbol"/>
              </a:rPr>
              <a:t></a:t>
            </a:r>
            <a:r>
              <a:rPr lang="en-US" sz="2400" dirty="0"/>
              <a:t> </a:t>
            </a:r>
            <a:r>
              <a:rPr lang="fr-FR" sz="2400" dirty="0"/>
              <a:t>Y </a:t>
            </a:r>
            <a:r>
              <a:rPr lang="en-US" sz="2400" dirty="0">
                <a:sym typeface="Symbol"/>
              </a:rPr>
              <a:t></a:t>
            </a:r>
            <a:r>
              <a:rPr lang="fr-FR" sz="2400" dirty="0"/>
              <a:t> F</a:t>
            </a:r>
            <a:r>
              <a:rPr lang="fr-FR" sz="2400" baseline="30000" dirty="0"/>
              <a:t>+</a:t>
            </a:r>
            <a:r>
              <a:rPr lang="fr-FR" sz="2400" dirty="0"/>
              <a:t>}</a:t>
            </a:r>
            <a:endParaRPr lang="en-US" sz="2400" dirty="0"/>
          </a:p>
          <a:p>
            <a:pPr>
              <a:defRPr/>
            </a:pPr>
            <a:r>
              <a:rPr lang="fr-FR" sz="2400" b="1" dirty="0" err="1"/>
              <a:t>Nhận</a:t>
            </a:r>
            <a:r>
              <a:rPr lang="fr-FR" sz="2400" b="1" dirty="0"/>
              <a:t> </a:t>
            </a:r>
            <a:r>
              <a:rPr lang="fr-FR" sz="2400" b="1" dirty="0" err="1"/>
              <a:t>xét</a:t>
            </a:r>
            <a:r>
              <a:rPr lang="fr-FR" sz="2400" b="1" dirty="0"/>
              <a:t>:</a:t>
            </a:r>
            <a:endParaRPr lang="en-US" sz="2400" dirty="0"/>
          </a:p>
          <a:p>
            <a:pPr marL="0" indent="0">
              <a:buFontTx/>
              <a:buNone/>
              <a:defRPr/>
            </a:pPr>
            <a:r>
              <a:rPr lang="fr-FR" sz="2400" dirty="0" smtClean="0"/>
              <a:t>            X </a:t>
            </a:r>
            <a:r>
              <a:rPr lang="en-US" sz="2400" dirty="0">
                <a:sym typeface="Symbol"/>
              </a:rPr>
              <a:t></a:t>
            </a:r>
            <a:r>
              <a:rPr lang="en-US" sz="2400" dirty="0"/>
              <a:t> </a:t>
            </a:r>
            <a:r>
              <a:rPr lang="fr-FR" sz="2400" dirty="0" err="1"/>
              <a:t>X</a:t>
            </a:r>
            <a:r>
              <a:rPr lang="fr-FR" sz="2400" baseline="30000" dirty="0" err="1"/>
              <a:t>+</a:t>
            </a:r>
            <a:r>
              <a:rPr lang="fr-FR" sz="2400" baseline="-25000" dirty="0" err="1"/>
              <a:t>F</a:t>
            </a:r>
            <a:endParaRPr lang="en-US" sz="2400" dirty="0"/>
          </a:p>
          <a:p>
            <a:pPr marL="0" indent="0">
              <a:buFontTx/>
              <a:buNone/>
              <a:defRPr/>
            </a:pPr>
            <a:r>
              <a:rPr lang="fr-FR" sz="2400" dirty="0" smtClean="0"/>
              <a:t>            Y </a:t>
            </a:r>
            <a:r>
              <a:rPr lang="en-US" sz="2400" dirty="0">
                <a:sym typeface="Symbol"/>
              </a:rPr>
              <a:t></a:t>
            </a:r>
            <a:r>
              <a:rPr lang="en-US" sz="2400" dirty="0"/>
              <a:t> </a:t>
            </a:r>
            <a:r>
              <a:rPr lang="fr-FR" sz="2400" dirty="0" err="1"/>
              <a:t>X</a:t>
            </a:r>
            <a:r>
              <a:rPr lang="fr-FR" sz="2400" baseline="30000" dirty="0" err="1"/>
              <a:t>+</a:t>
            </a:r>
            <a:r>
              <a:rPr lang="fr-FR" sz="2400" baseline="-25000" dirty="0" err="1"/>
              <a:t>F</a:t>
            </a:r>
            <a:r>
              <a:rPr lang="fr-FR" sz="2400" dirty="0"/>
              <a:t> &lt;=&gt; f: X </a:t>
            </a:r>
            <a:r>
              <a:rPr lang="en-US" sz="2400" dirty="0">
                <a:sym typeface="Symbol"/>
              </a:rPr>
              <a:t></a:t>
            </a:r>
            <a:r>
              <a:rPr lang="fr-FR" sz="2400" dirty="0"/>
              <a:t> Y </a:t>
            </a:r>
            <a:r>
              <a:rPr lang="en-US" sz="2400" dirty="0">
                <a:sym typeface="Symbol"/>
              </a:rPr>
              <a:t></a:t>
            </a:r>
            <a:r>
              <a:rPr lang="fr-FR" sz="2400" dirty="0"/>
              <a:t> F</a:t>
            </a:r>
            <a:r>
              <a:rPr lang="fr-FR" sz="2400" baseline="30000" dirty="0"/>
              <a:t>+</a:t>
            </a:r>
            <a:r>
              <a:rPr lang="fr-FR" sz="2400" dirty="0"/>
              <a:t>.</a:t>
            </a:r>
            <a:endParaRPr lang="en-US" sz="2400" dirty="0"/>
          </a:p>
          <a:p>
            <a:pPr marL="0" indent="0">
              <a:buFontTx/>
              <a:buNone/>
              <a:defRPr/>
            </a:pPr>
            <a:r>
              <a:rPr lang="fr-FR" sz="2400" dirty="0" smtClean="0"/>
              <a:t>   </a:t>
            </a:r>
            <a:r>
              <a:rPr lang="fr-FR" sz="2400" dirty="0" err="1" smtClean="0"/>
              <a:t>Dựa</a:t>
            </a:r>
            <a:r>
              <a:rPr lang="fr-FR" sz="2400" dirty="0" smtClean="0"/>
              <a:t> </a:t>
            </a:r>
            <a:r>
              <a:rPr lang="fr-FR" sz="2400" dirty="0" err="1"/>
              <a:t>vào</a:t>
            </a:r>
            <a:r>
              <a:rPr lang="fr-FR" sz="2400" dirty="0"/>
              <a:t> </a:t>
            </a:r>
            <a:r>
              <a:rPr lang="fr-FR" sz="2400" dirty="0" err="1"/>
              <a:t>nhận</a:t>
            </a:r>
            <a:r>
              <a:rPr lang="fr-FR" sz="2400" dirty="0"/>
              <a:t> </a:t>
            </a:r>
            <a:r>
              <a:rPr lang="fr-FR" sz="2400" dirty="0" err="1"/>
              <a:t>xét</a:t>
            </a:r>
            <a:r>
              <a:rPr lang="fr-FR" sz="2400" dirty="0"/>
              <a:t> </a:t>
            </a:r>
            <a:r>
              <a:rPr lang="fr-FR" sz="2400" dirty="0" err="1" smtClean="0"/>
              <a:t>trên</a:t>
            </a:r>
            <a:r>
              <a:rPr lang="fr-FR" sz="2400" dirty="0" smtClean="0"/>
              <a:t> </a:t>
            </a:r>
            <a:r>
              <a:rPr lang="fr-FR" sz="2400" dirty="0"/>
              <a:t>ta </a:t>
            </a:r>
            <a:r>
              <a:rPr lang="fr-FR" sz="2400" dirty="0" err="1"/>
              <a:t>có</a:t>
            </a:r>
            <a:r>
              <a:rPr lang="fr-FR" sz="2400" dirty="0"/>
              <a:t> </a:t>
            </a:r>
            <a:r>
              <a:rPr lang="fr-FR" sz="2400" dirty="0" err="1"/>
              <a:t>thể</a:t>
            </a:r>
            <a:r>
              <a:rPr lang="fr-FR" sz="2400" dirty="0"/>
              <a:t> </a:t>
            </a:r>
            <a:r>
              <a:rPr lang="fr-FR" sz="2400" dirty="0" err="1"/>
              <a:t>giải</a:t>
            </a:r>
            <a:r>
              <a:rPr lang="fr-FR" sz="2400" dirty="0"/>
              <a:t> </a:t>
            </a:r>
            <a:r>
              <a:rPr lang="fr-FR" sz="2400" dirty="0" err="1"/>
              <a:t>quyết</a:t>
            </a:r>
            <a:r>
              <a:rPr lang="fr-FR" sz="2400" dirty="0"/>
              <a:t> </a:t>
            </a:r>
            <a:r>
              <a:rPr lang="fr-FR" sz="2400" dirty="0" err="1"/>
              <a:t>bài</a:t>
            </a:r>
            <a:r>
              <a:rPr lang="fr-FR" sz="2400" dirty="0"/>
              <a:t> </a:t>
            </a:r>
            <a:r>
              <a:rPr lang="fr-FR" sz="2400" dirty="0" err="1"/>
              <a:t>toán</a:t>
            </a:r>
            <a:r>
              <a:rPr lang="fr-FR" sz="2400" dirty="0"/>
              <a:t> </a:t>
            </a:r>
            <a:r>
              <a:rPr lang="fr-FR" sz="2400" dirty="0" err="1"/>
              <a:t>thành</a:t>
            </a:r>
            <a:r>
              <a:rPr lang="fr-FR" sz="2400" dirty="0"/>
              <a:t> </a:t>
            </a:r>
            <a:r>
              <a:rPr lang="fr-FR" sz="2400" dirty="0" err="1"/>
              <a:t>viên</a:t>
            </a:r>
            <a:r>
              <a:rPr lang="fr-FR" sz="2400" dirty="0"/>
              <a:t> </a:t>
            </a:r>
            <a:r>
              <a:rPr lang="fr-FR" sz="2400" dirty="0" err="1"/>
              <a:t>bằng</a:t>
            </a:r>
            <a:r>
              <a:rPr lang="fr-FR" sz="2400" dirty="0"/>
              <a:t> </a:t>
            </a:r>
            <a:r>
              <a:rPr lang="fr-FR" sz="2400" dirty="0" err="1"/>
              <a:t>cách</a:t>
            </a:r>
            <a:r>
              <a:rPr lang="fr-FR" sz="2400" dirty="0"/>
              <a:t> </a:t>
            </a:r>
            <a:r>
              <a:rPr lang="fr-FR" sz="2400" dirty="0" err="1"/>
              <a:t>xác</a:t>
            </a:r>
            <a:r>
              <a:rPr lang="fr-FR" sz="2400" dirty="0"/>
              <a:t> </a:t>
            </a:r>
            <a:r>
              <a:rPr lang="fr-FR" sz="2400" dirty="0" err="1"/>
              <a:t>định</a:t>
            </a:r>
            <a:r>
              <a:rPr lang="fr-FR" sz="2400" dirty="0"/>
              <a:t> </a:t>
            </a:r>
            <a:r>
              <a:rPr lang="fr-FR" sz="2400" dirty="0" err="1"/>
              <a:t>bao</a:t>
            </a:r>
            <a:r>
              <a:rPr lang="fr-FR" sz="2400" dirty="0"/>
              <a:t> </a:t>
            </a:r>
            <a:r>
              <a:rPr lang="fr-FR" sz="2400" dirty="0" err="1"/>
              <a:t>đóng</a:t>
            </a:r>
            <a:r>
              <a:rPr lang="fr-FR" sz="2400" dirty="0"/>
              <a:t> </a:t>
            </a:r>
            <a:r>
              <a:rPr lang="fr-FR" sz="2400" dirty="0" err="1"/>
              <a:t>của</a:t>
            </a:r>
            <a:r>
              <a:rPr lang="fr-FR" sz="2400" dirty="0"/>
              <a:t> </a:t>
            </a:r>
            <a:r>
              <a:rPr lang="fr-FR" sz="2400" dirty="0" err="1"/>
              <a:t>tập</a:t>
            </a:r>
            <a:r>
              <a:rPr lang="fr-FR" sz="2400" dirty="0"/>
              <a:t> </a:t>
            </a:r>
            <a:r>
              <a:rPr lang="fr-FR" sz="2400" dirty="0" err="1"/>
              <a:t>thuộc</a:t>
            </a:r>
            <a:r>
              <a:rPr lang="fr-FR" sz="2400" dirty="0"/>
              <a:t> </a:t>
            </a:r>
            <a:r>
              <a:rPr lang="fr-FR" sz="2400" dirty="0" err="1"/>
              <a:t>tính</a:t>
            </a:r>
            <a:r>
              <a:rPr lang="fr-FR" sz="2400" dirty="0"/>
              <a:t>.</a:t>
            </a:r>
            <a:endParaRPr lang="en-US" sz="2400" dirty="0"/>
          </a:p>
          <a:p>
            <a:pPr marL="0" indent="0">
              <a:buFontTx/>
              <a:buNone/>
              <a:defRPr/>
            </a:pPr>
            <a:endParaRPr lang="en-US" sz="2400" dirty="0"/>
          </a:p>
        </p:txBody>
      </p:sp>
      <p:sp>
        <p:nvSpPr>
          <p:cNvPr id="5" name="Title 1"/>
          <p:cNvSpPr txBox="1">
            <a:spLocks noGrp="1"/>
          </p:cNvSpPr>
          <p:nvPr>
            <p:ph type="title"/>
          </p:nvPr>
        </p:nvSpPr>
        <p:spPr>
          <a:xfrm>
            <a:off x="457200" y="274638"/>
            <a:ext cx="8229600" cy="792162"/>
          </a:xfr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defRPr/>
            </a:pPr>
            <a:r>
              <a:rPr lang="en-US" b="1" dirty="0" err="1" smtClean="0">
                <a:solidFill>
                  <a:schemeClr val="accent2">
                    <a:lumMod val="75000"/>
                  </a:schemeClr>
                </a:solidFill>
              </a:rPr>
              <a:t>Bài</a:t>
            </a:r>
            <a:r>
              <a:rPr lang="en-US" b="1" dirty="0" smtClean="0">
                <a:solidFill>
                  <a:schemeClr val="accent2">
                    <a:lumMod val="75000"/>
                  </a:schemeClr>
                </a:solidFill>
              </a:rPr>
              <a:t> 5(</a:t>
            </a:r>
            <a:r>
              <a:rPr lang="en-US" b="1" dirty="0" err="1" smtClean="0">
                <a:solidFill>
                  <a:schemeClr val="accent2">
                    <a:lumMod val="75000"/>
                  </a:schemeClr>
                </a:solidFill>
              </a:rPr>
              <a:t>tt</a:t>
            </a:r>
            <a:r>
              <a:rPr lang="en-US" b="1" dirty="0" smtClean="0">
                <a:solidFill>
                  <a:schemeClr val="accent2">
                    <a:lumMod val="75000"/>
                  </a:schemeClr>
                </a:solidFill>
              </a:rPr>
              <a:t>)</a:t>
            </a:r>
          </a:p>
        </p:txBody>
      </p:sp>
    </p:spTree>
    <p:extLst>
      <p:ext uri="{BB962C8B-B14F-4D97-AF65-F5344CB8AC3E}">
        <p14:creationId xmlns:p14="http://schemas.microsoft.com/office/powerpoint/2010/main" val="2506175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382000" cy="5181600"/>
          </a:xfrm>
        </p:spPr>
        <p:txBody>
          <a:bodyPr/>
          <a:lstStyle/>
          <a:p>
            <a:pPr marL="0" indent="0">
              <a:buFontTx/>
              <a:buNone/>
              <a:defRPr/>
            </a:pPr>
            <a:r>
              <a:rPr lang="en-US" sz="2400" b="1" dirty="0" err="1" smtClean="0"/>
              <a:t>Thuật</a:t>
            </a:r>
            <a:r>
              <a:rPr lang="en-US" sz="2400" b="1" dirty="0" smtClean="0"/>
              <a:t> </a:t>
            </a:r>
            <a:r>
              <a:rPr lang="en-US" sz="2400" b="1" dirty="0" err="1" smtClean="0"/>
              <a:t>toán</a:t>
            </a:r>
            <a:r>
              <a:rPr lang="en-US" sz="2400" b="1" dirty="0" smtClean="0"/>
              <a:t> </a:t>
            </a:r>
            <a:r>
              <a:rPr lang="en-US" sz="2400" b="1" dirty="0" err="1" smtClean="0"/>
              <a:t>xác</a:t>
            </a:r>
            <a:r>
              <a:rPr lang="en-US" sz="2400" b="1" dirty="0" smtClean="0"/>
              <a:t> </a:t>
            </a:r>
            <a:r>
              <a:rPr lang="en-US" sz="2400" b="1" dirty="0" err="1" smtClean="0"/>
              <a:t>định</a:t>
            </a:r>
            <a:r>
              <a:rPr lang="en-US" sz="2400" b="1" dirty="0" smtClean="0"/>
              <a:t> </a:t>
            </a:r>
            <a:r>
              <a:rPr lang="en-US" sz="2400" b="1" dirty="0" err="1" smtClean="0"/>
              <a:t>bao</a:t>
            </a:r>
            <a:r>
              <a:rPr lang="en-US" sz="2400" b="1" dirty="0" smtClean="0"/>
              <a:t> </a:t>
            </a:r>
            <a:r>
              <a:rPr lang="en-US" sz="2400" b="1" dirty="0" err="1" smtClean="0"/>
              <a:t>đóng</a:t>
            </a:r>
            <a:r>
              <a:rPr lang="en-US" sz="2400" b="1" dirty="0" smtClean="0"/>
              <a:t> </a:t>
            </a:r>
            <a:r>
              <a:rPr lang="en-US" sz="2400" b="1" dirty="0" err="1" smtClean="0"/>
              <a:t>của</a:t>
            </a:r>
            <a:r>
              <a:rPr lang="en-US" sz="2400" b="1" dirty="0" smtClean="0"/>
              <a:t> </a:t>
            </a:r>
            <a:r>
              <a:rPr lang="en-US" sz="2400" b="1" dirty="0" err="1" smtClean="0"/>
              <a:t>tập</a:t>
            </a:r>
            <a:r>
              <a:rPr lang="en-US" sz="2400" b="1" dirty="0" smtClean="0"/>
              <a:t> </a:t>
            </a:r>
            <a:r>
              <a:rPr lang="en-US" sz="2400" b="1" dirty="0" err="1" smtClean="0"/>
              <a:t>thuộc</a:t>
            </a:r>
            <a:r>
              <a:rPr lang="en-US" sz="2400" b="1" dirty="0" smtClean="0"/>
              <a:t> </a:t>
            </a:r>
            <a:r>
              <a:rPr lang="en-US" sz="2400" b="1" dirty="0" err="1" smtClean="0"/>
              <a:t>tính</a:t>
            </a:r>
            <a:r>
              <a:rPr lang="en-US" sz="2400" dirty="0" smtClean="0"/>
              <a:t>:</a:t>
            </a:r>
          </a:p>
          <a:p>
            <a:pPr>
              <a:defRPr/>
            </a:pPr>
            <a:r>
              <a:rPr lang="en-US" sz="2400" dirty="0" err="1"/>
              <a:t>Dữ</a:t>
            </a:r>
            <a:r>
              <a:rPr lang="en-US" sz="2400" dirty="0"/>
              <a:t> </a:t>
            </a:r>
            <a:r>
              <a:rPr lang="en-US" sz="2400" dirty="0" err="1"/>
              <a:t>liệu</a:t>
            </a:r>
            <a:r>
              <a:rPr lang="en-US" sz="2400" dirty="0"/>
              <a:t> </a:t>
            </a:r>
            <a:r>
              <a:rPr lang="en-US" sz="2400" dirty="0" err="1"/>
              <a:t>vào</a:t>
            </a:r>
            <a:r>
              <a:rPr lang="en-US" sz="2400" dirty="0"/>
              <a:t> : X, F</a:t>
            </a:r>
          </a:p>
          <a:p>
            <a:pPr>
              <a:defRPr/>
            </a:pPr>
            <a:r>
              <a:rPr lang="en-US" sz="2400" dirty="0" err="1"/>
              <a:t>Dữ</a:t>
            </a:r>
            <a:r>
              <a:rPr lang="en-US" sz="2400" dirty="0"/>
              <a:t> </a:t>
            </a:r>
            <a:r>
              <a:rPr lang="en-US" sz="2400" dirty="0" err="1"/>
              <a:t>liệu</a:t>
            </a:r>
            <a:r>
              <a:rPr lang="en-US" sz="2400" dirty="0"/>
              <a:t> </a:t>
            </a:r>
            <a:r>
              <a:rPr lang="en-US" sz="2400" dirty="0" err="1"/>
              <a:t>ra</a:t>
            </a:r>
            <a:r>
              <a:rPr lang="en-US" sz="2400" dirty="0"/>
              <a:t> : </a:t>
            </a:r>
            <a:r>
              <a:rPr lang="fr-FR" sz="2400" dirty="0" err="1"/>
              <a:t>X</a:t>
            </a:r>
            <a:r>
              <a:rPr lang="fr-FR" sz="2400" baseline="30000" dirty="0" err="1"/>
              <a:t>+</a:t>
            </a:r>
            <a:r>
              <a:rPr lang="fr-FR" sz="2400" baseline="-25000" dirty="0" err="1"/>
              <a:t>F</a:t>
            </a:r>
            <a:endParaRPr lang="en-US" sz="2400" dirty="0"/>
          </a:p>
          <a:p>
            <a:pPr>
              <a:defRPr/>
            </a:pPr>
            <a:r>
              <a:rPr lang="en-US" sz="2400" dirty="0"/>
              <a:t>begin</a:t>
            </a:r>
          </a:p>
          <a:p>
            <a:pPr marL="0" indent="0">
              <a:buFontTx/>
              <a:buNone/>
              <a:defRPr/>
            </a:pPr>
            <a:r>
              <a:rPr lang="fr-FR" sz="2400" dirty="0" smtClean="0"/>
              <a:t>	</a:t>
            </a:r>
            <a:r>
              <a:rPr lang="fr-FR" sz="2400" dirty="0" err="1" smtClean="0"/>
              <a:t>X</a:t>
            </a:r>
            <a:r>
              <a:rPr lang="fr-FR" sz="2400" baseline="30000" dirty="0" err="1" smtClean="0"/>
              <a:t>+</a:t>
            </a:r>
            <a:r>
              <a:rPr lang="fr-FR" sz="2400" baseline="-25000" dirty="0" err="1" smtClean="0"/>
              <a:t>F</a:t>
            </a:r>
            <a:r>
              <a:rPr lang="en-US" sz="2400" dirty="0" smtClean="0"/>
              <a:t> </a:t>
            </a:r>
            <a:r>
              <a:rPr lang="en-US" sz="2400" dirty="0"/>
              <a:t>= X;</a:t>
            </a:r>
          </a:p>
          <a:p>
            <a:pPr marL="0" indent="0">
              <a:buFontTx/>
              <a:buNone/>
              <a:defRPr/>
            </a:pPr>
            <a:r>
              <a:rPr lang="en-US" sz="2400" dirty="0" smtClean="0"/>
              <a:t>	Repeat</a:t>
            </a:r>
            <a:endParaRPr lang="en-US" sz="2400" dirty="0"/>
          </a:p>
          <a:p>
            <a:pPr marL="0" indent="0">
              <a:buFontTx/>
              <a:buNone/>
              <a:defRPr/>
            </a:pPr>
            <a:r>
              <a:rPr lang="en-US" sz="2400" dirty="0" smtClean="0"/>
              <a:t>		X</a:t>
            </a:r>
            <a:r>
              <a:rPr lang="en-US" sz="2400" dirty="0"/>
              <a:t>' = </a:t>
            </a:r>
            <a:r>
              <a:rPr lang="fr-FR" sz="2400" dirty="0" err="1"/>
              <a:t>X</a:t>
            </a:r>
            <a:r>
              <a:rPr lang="fr-FR" sz="2400" baseline="30000" dirty="0" err="1"/>
              <a:t>+</a:t>
            </a:r>
            <a:r>
              <a:rPr lang="fr-FR" sz="2400" baseline="-25000" dirty="0" err="1"/>
              <a:t>F</a:t>
            </a:r>
            <a:endParaRPr lang="en-US" sz="2400" dirty="0"/>
          </a:p>
          <a:p>
            <a:pPr marL="0" indent="0">
              <a:buFontTx/>
              <a:buNone/>
              <a:defRPr/>
            </a:pPr>
            <a:r>
              <a:rPr lang="en-US" sz="2400" dirty="0" smtClean="0"/>
              <a:t>		For </a:t>
            </a:r>
            <a:r>
              <a:rPr lang="en-US" sz="2400" dirty="0" err="1"/>
              <a:t>i</a:t>
            </a:r>
            <a:r>
              <a:rPr lang="en-US" sz="2400" dirty="0"/>
              <a:t>:=1 to m do  { </a:t>
            </a:r>
            <a:r>
              <a:rPr lang="en-US" sz="2400" dirty="0" err="1"/>
              <a:t>với</a:t>
            </a:r>
            <a:r>
              <a:rPr lang="en-US" sz="2400" dirty="0"/>
              <a:t> m = card(F)}</a:t>
            </a:r>
          </a:p>
          <a:p>
            <a:pPr marL="0" indent="0">
              <a:buFontTx/>
              <a:buNone/>
              <a:defRPr/>
            </a:pPr>
            <a:r>
              <a:rPr lang="en-US" sz="2400" dirty="0" smtClean="0"/>
              <a:t>		if </a:t>
            </a:r>
            <a:r>
              <a:rPr lang="en-US" sz="2400" dirty="0"/>
              <a:t>VT(f</a:t>
            </a:r>
            <a:r>
              <a:rPr lang="en-US" sz="2400" baseline="-25000" dirty="0"/>
              <a:t>i</a:t>
            </a:r>
            <a:r>
              <a:rPr lang="en-US" sz="2400" dirty="0"/>
              <a:t>) </a:t>
            </a:r>
            <a:r>
              <a:rPr lang="en-US" sz="2400" dirty="0">
                <a:sym typeface="Symbol"/>
              </a:rPr>
              <a:t></a:t>
            </a:r>
            <a:r>
              <a:rPr lang="en-US" sz="2400" dirty="0"/>
              <a:t> </a:t>
            </a:r>
            <a:r>
              <a:rPr lang="fr-FR" sz="2400" dirty="0" err="1"/>
              <a:t>X</a:t>
            </a:r>
            <a:r>
              <a:rPr lang="fr-FR" sz="2400" baseline="30000" dirty="0" err="1"/>
              <a:t>+</a:t>
            </a:r>
            <a:r>
              <a:rPr lang="fr-FR" sz="2400" baseline="-25000" dirty="0" err="1"/>
              <a:t>F</a:t>
            </a:r>
            <a:r>
              <a:rPr lang="en-US" sz="2400" dirty="0"/>
              <a:t> then </a:t>
            </a:r>
            <a:r>
              <a:rPr lang="fr-FR" sz="2400" dirty="0" err="1"/>
              <a:t>X</a:t>
            </a:r>
            <a:r>
              <a:rPr lang="fr-FR" sz="2400" baseline="30000" dirty="0" err="1"/>
              <a:t>+</a:t>
            </a:r>
            <a:r>
              <a:rPr lang="fr-FR" sz="2400" baseline="-25000" dirty="0" err="1"/>
              <a:t>F</a:t>
            </a:r>
            <a:r>
              <a:rPr lang="en-US" sz="2400" dirty="0"/>
              <a:t> := </a:t>
            </a:r>
            <a:r>
              <a:rPr lang="fr-FR" sz="2400" dirty="0" err="1"/>
              <a:t>X</a:t>
            </a:r>
            <a:r>
              <a:rPr lang="fr-FR" sz="2400" baseline="30000" dirty="0" err="1"/>
              <a:t>+</a:t>
            </a:r>
            <a:r>
              <a:rPr lang="fr-FR" sz="2400" baseline="-25000" dirty="0" err="1"/>
              <a:t>F</a:t>
            </a:r>
            <a:r>
              <a:rPr lang="fr-FR" sz="2400" dirty="0"/>
              <a:t> </a:t>
            </a:r>
            <a:r>
              <a:rPr lang="en-US" sz="2400" dirty="0">
                <a:sym typeface="Symbol"/>
              </a:rPr>
              <a:t></a:t>
            </a:r>
            <a:r>
              <a:rPr lang="en-US" sz="2400" dirty="0"/>
              <a:t> VP(f</a:t>
            </a:r>
            <a:r>
              <a:rPr lang="en-US" sz="2400" baseline="-25000" dirty="0"/>
              <a:t>i</a:t>
            </a:r>
            <a:r>
              <a:rPr lang="en-US" sz="2400" dirty="0"/>
              <a:t>)</a:t>
            </a:r>
          </a:p>
          <a:p>
            <a:pPr marL="0" indent="0">
              <a:buFontTx/>
              <a:buNone/>
              <a:defRPr/>
            </a:pPr>
            <a:r>
              <a:rPr lang="en-US" sz="2400" dirty="0" smtClean="0"/>
              <a:t>	Until </a:t>
            </a:r>
            <a:r>
              <a:rPr lang="en-US" sz="2400" dirty="0"/>
              <a:t>(</a:t>
            </a:r>
            <a:r>
              <a:rPr lang="fr-FR" sz="2400" dirty="0" err="1"/>
              <a:t>X</a:t>
            </a:r>
            <a:r>
              <a:rPr lang="fr-FR" sz="2400" baseline="30000" dirty="0" err="1"/>
              <a:t>+</a:t>
            </a:r>
            <a:r>
              <a:rPr lang="fr-FR" sz="2400" baseline="-25000" dirty="0" err="1"/>
              <a:t>F</a:t>
            </a:r>
            <a:r>
              <a:rPr lang="en-US" sz="2400" dirty="0"/>
              <a:t> = X');</a:t>
            </a:r>
          </a:p>
          <a:p>
            <a:pPr>
              <a:defRPr/>
            </a:pPr>
            <a:r>
              <a:rPr lang="en-US" sz="2400" dirty="0"/>
              <a:t>end;</a:t>
            </a:r>
          </a:p>
          <a:p>
            <a:pPr marL="0" indent="0">
              <a:buFontTx/>
              <a:buNone/>
              <a:defRPr/>
            </a:pPr>
            <a:endParaRPr lang="en-US" sz="2400" dirty="0"/>
          </a:p>
        </p:txBody>
      </p:sp>
      <p:sp>
        <p:nvSpPr>
          <p:cNvPr id="5" name="Title 1"/>
          <p:cNvSpPr txBox="1">
            <a:spLocks noGrp="1"/>
          </p:cNvSpPr>
          <p:nvPr>
            <p:ph type="title"/>
          </p:nvPr>
        </p:nvSpPr>
        <p:spPr>
          <a:xfrm>
            <a:off x="457200" y="274638"/>
            <a:ext cx="8229600" cy="792162"/>
          </a:xfr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defRPr/>
            </a:pPr>
            <a:r>
              <a:rPr lang="en-US" b="1" dirty="0" err="1" smtClean="0">
                <a:solidFill>
                  <a:schemeClr val="accent2">
                    <a:lumMod val="75000"/>
                  </a:schemeClr>
                </a:solidFill>
              </a:rPr>
              <a:t>Bài</a:t>
            </a:r>
            <a:r>
              <a:rPr lang="en-US" b="1" dirty="0" smtClean="0">
                <a:solidFill>
                  <a:schemeClr val="accent2">
                    <a:lumMod val="75000"/>
                  </a:schemeClr>
                </a:solidFill>
              </a:rPr>
              <a:t> 5(</a:t>
            </a:r>
            <a:r>
              <a:rPr lang="en-US" b="1" dirty="0" err="1" smtClean="0">
                <a:solidFill>
                  <a:schemeClr val="accent2">
                    <a:lumMod val="75000"/>
                  </a:schemeClr>
                </a:solidFill>
              </a:rPr>
              <a:t>tt</a:t>
            </a:r>
            <a:r>
              <a:rPr lang="en-US" b="1" dirty="0" smtClean="0">
                <a:solidFill>
                  <a:schemeClr val="accent2">
                    <a:lumMod val="75000"/>
                  </a:schemeClr>
                </a:solidFill>
              </a:rPr>
              <a:t>)</a:t>
            </a:r>
          </a:p>
        </p:txBody>
      </p:sp>
    </p:spTree>
    <p:extLst>
      <p:ext uri="{BB962C8B-B14F-4D97-AF65-F5344CB8AC3E}">
        <p14:creationId xmlns:p14="http://schemas.microsoft.com/office/powerpoint/2010/main" val="8503270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382000" cy="5181600"/>
          </a:xfrm>
        </p:spPr>
        <p:txBody>
          <a:bodyPr/>
          <a:lstStyle/>
          <a:p>
            <a:pPr>
              <a:defRPr/>
            </a:pPr>
            <a:r>
              <a:rPr lang="en-US" sz="2400" dirty="0" err="1"/>
              <a:t>Ví</a:t>
            </a:r>
            <a:r>
              <a:rPr lang="en-US" sz="2400" dirty="0"/>
              <a:t> </a:t>
            </a:r>
            <a:r>
              <a:rPr lang="en-US" sz="2400" dirty="0" err="1"/>
              <a:t>dụ</a:t>
            </a:r>
            <a:r>
              <a:rPr lang="en-US" sz="2400" dirty="0"/>
              <a:t>: </a:t>
            </a:r>
            <a:r>
              <a:rPr lang="en-US" sz="2400" dirty="0" err="1"/>
              <a:t>cho</a:t>
            </a:r>
            <a:r>
              <a:rPr lang="en-US" sz="2400" dirty="0"/>
              <a:t> Q(</a:t>
            </a:r>
            <a:r>
              <a:rPr lang="en-US" sz="2400" dirty="0" err="1"/>
              <a:t>ABCDEGH</a:t>
            </a:r>
            <a:r>
              <a:rPr lang="en-US" sz="2400" dirty="0"/>
              <a:t>) </a:t>
            </a:r>
            <a:r>
              <a:rPr lang="en-US" sz="2400" dirty="0" err="1"/>
              <a:t>và</a:t>
            </a:r>
            <a:r>
              <a:rPr lang="en-US" sz="2400" dirty="0"/>
              <a:t> </a:t>
            </a:r>
            <a:r>
              <a:rPr lang="en-US" sz="2400" dirty="0" err="1"/>
              <a:t>tập</a:t>
            </a:r>
            <a:r>
              <a:rPr lang="en-US" sz="2400" dirty="0"/>
              <a:t> </a:t>
            </a:r>
            <a:r>
              <a:rPr lang="en-US" sz="2400" dirty="0" err="1"/>
              <a:t>phụ</a:t>
            </a:r>
            <a:r>
              <a:rPr lang="en-US" sz="2400" dirty="0"/>
              <a:t> </a:t>
            </a:r>
            <a:r>
              <a:rPr lang="en-US" sz="2400" dirty="0" err="1"/>
              <a:t>thuộc</a:t>
            </a:r>
            <a:r>
              <a:rPr lang="en-US" sz="2400" dirty="0"/>
              <a:t> </a:t>
            </a:r>
            <a:r>
              <a:rPr lang="en-US" sz="2400" dirty="0" err="1"/>
              <a:t>hàm</a:t>
            </a:r>
            <a:endParaRPr lang="en-US" sz="2400" dirty="0"/>
          </a:p>
          <a:p>
            <a:pPr marL="0" indent="0">
              <a:buFontTx/>
              <a:buNone/>
              <a:defRPr/>
            </a:pPr>
            <a:r>
              <a:rPr lang="en-US" sz="2400" dirty="0" smtClean="0"/>
              <a:t>      </a:t>
            </a:r>
            <a:r>
              <a:rPr lang="en-US" sz="2400" dirty="0"/>
              <a:t>F ={</a:t>
            </a:r>
            <a:r>
              <a:rPr lang="en-US" sz="2400" dirty="0" err="1"/>
              <a:t>f</a:t>
            </a:r>
            <a:r>
              <a:rPr lang="en-US" sz="2400" baseline="-25000" dirty="0" err="1"/>
              <a:t>1</a:t>
            </a:r>
            <a:r>
              <a:rPr lang="en-US" sz="2400" dirty="0" err="1"/>
              <a:t>:B</a:t>
            </a:r>
            <a:r>
              <a:rPr lang="en-US" sz="2400" dirty="0" err="1">
                <a:sym typeface="Symbol"/>
              </a:rPr>
              <a:t></a:t>
            </a:r>
            <a:r>
              <a:rPr lang="en-US" sz="2400" dirty="0" err="1"/>
              <a:t>A</a:t>
            </a:r>
            <a:r>
              <a:rPr lang="en-US" sz="2400" dirty="0"/>
              <a:t>; </a:t>
            </a:r>
            <a:r>
              <a:rPr lang="en-US" sz="2400" dirty="0" err="1"/>
              <a:t>f</a:t>
            </a:r>
            <a:r>
              <a:rPr lang="en-US" sz="2400" baseline="-25000" dirty="0" err="1"/>
              <a:t>2</a:t>
            </a:r>
            <a:r>
              <a:rPr lang="en-US" sz="2400" dirty="0" err="1"/>
              <a:t>:DA</a:t>
            </a:r>
            <a:r>
              <a:rPr lang="en-US" sz="2400" dirty="0" err="1">
                <a:sym typeface="Symbol"/>
              </a:rPr>
              <a:t></a:t>
            </a:r>
            <a:r>
              <a:rPr lang="en-US" sz="2400" dirty="0" err="1"/>
              <a:t>CE</a:t>
            </a:r>
            <a:r>
              <a:rPr lang="en-US" sz="2400" dirty="0"/>
              <a:t>; </a:t>
            </a:r>
            <a:r>
              <a:rPr lang="en-US" sz="2400" dirty="0" err="1"/>
              <a:t>f</a:t>
            </a:r>
            <a:r>
              <a:rPr lang="en-US" sz="2400" baseline="-25000" dirty="0" err="1"/>
              <a:t>3</a:t>
            </a:r>
            <a:r>
              <a:rPr lang="en-US" sz="2400" dirty="0" err="1"/>
              <a:t>:D</a:t>
            </a:r>
            <a:r>
              <a:rPr lang="en-US" sz="2400" dirty="0" err="1">
                <a:sym typeface="Symbol"/>
              </a:rPr>
              <a:t></a:t>
            </a:r>
            <a:r>
              <a:rPr lang="en-US" sz="2400" dirty="0" err="1"/>
              <a:t>H</a:t>
            </a:r>
            <a:r>
              <a:rPr lang="en-US" sz="2400" dirty="0"/>
              <a:t>; </a:t>
            </a:r>
            <a:r>
              <a:rPr lang="en-US" sz="2400" dirty="0" err="1"/>
              <a:t>f</a:t>
            </a:r>
            <a:r>
              <a:rPr lang="en-US" sz="2400" baseline="-25000" dirty="0" err="1"/>
              <a:t>4</a:t>
            </a:r>
            <a:r>
              <a:rPr lang="en-US" sz="2400" dirty="0" err="1"/>
              <a:t>:GH</a:t>
            </a:r>
            <a:r>
              <a:rPr lang="en-US" sz="2400" dirty="0" err="1">
                <a:sym typeface="Symbol"/>
              </a:rPr>
              <a:t></a:t>
            </a:r>
            <a:r>
              <a:rPr lang="en-US" sz="2400" dirty="0" err="1"/>
              <a:t>C</a:t>
            </a:r>
            <a:r>
              <a:rPr lang="en-US" sz="2400" dirty="0"/>
              <a:t>; </a:t>
            </a:r>
            <a:r>
              <a:rPr lang="en-US" sz="2400" dirty="0" err="1"/>
              <a:t>f</a:t>
            </a:r>
            <a:r>
              <a:rPr lang="en-US" sz="2400" baseline="-25000" dirty="0" err="1"/>
              <a:t>5</a:t>
            </a:r>
            <a:r>
              <a:rPr lang="en-US" sz="2400" dirty="0" err="1"/>
              <a:t>:AC</a:t>
            </a:r>
            <a:r>
              <a:rPr lang="en-US" sz="2400" dirty="0" err="1">
                <a:sym typeface="Symbol"/>
              </a:rPr>
              <a:t></a:t>
            </a:r>
            <a:r>
              <a:rPr lang="en-US" sz="2400" dirty="0" err="1"/>
              <a:t>D</a:t>
            </a:r>
            <a:r>
              <a:rPr lang="en-US" sz="2400" dirty="0"/>
              <a:t>}</a:t>
            </a:r>
          </a:p>
          <a:p>
            <a:pPr>
              <a:defRPr/>
            </a:pPr>
            <a:r>
              <a:rPr lang="en-US" sz="2400" dirty="0" err="1"/>
              <a:t>Tìm</a:t>
            </a:r>
            <a:r>
              <a:rPr lang="en-US" sz="2400" dirty="0"/>
              <a:t> </a:t>
            </a:r>
            <a:r>
              <a:rPr lang="en-US" sz="2400" dirty="0" err="1"/>
              <a:t>bao</a:t>
            </a:r>
            <a:r>
              <a:rPr lang="en-US" sz="2400" dirty="0"/>
              <a:t> </a:t>
            </a:r>
            <a:r>
              <a:rPr lang="en-US" sz="2400" dirty="0" err="1"/>
              <a:t>đóng</a:t>
            </a:r>
            <a:r>
              <a:rPr lang="en-US" sz="2400" dirty="0"/>
              <a:t> </a:t>
            </a:r>
            <a:r>
              <a:rPr lang="en-US" sz="2400" dirty="0" err="1"/>
              <a:t>của</a:t>
            </a:r>
            <a:r>
              <a:rPr lang="en-US" sz="2400" dirty="0"/>
              <a:t> </a:t>
            </a:r>
            <a:r>
              <a:rPr lang="en-US" sz="2400" dirty="0" err="1"/>
              <a:t>tập</a:t>
            </a:r>
            <a:r>
              <a:rPr lang="en-US" sz="2400" dirty="0"/>
              <a:t> </a:t>
            </a:r>
            <a:r>
              <a:rPr lang="en-US" sz="2400" dirty="0" err="1"/>
              <a:t>thuộc</a:t>
            </a:r>
            <a:r>
              <a:rPr lang="en-US" sz="2400" dirty="0"/>
              <a:t> </a:t>
            </a:r>
            <a:r>
              <a:rPr lang="en-US" sz="2400" dirty="0" err="1"/>
              <a:t>tính</a:t>
            </a:r>
            <a:r>
              <a:rPr lang="en-US" sz="2400" dirty="0"/>
              <a:t> {BD} </a:t>
            </a:r>
          </a:p>
          <a:p>
            <a:pPr marL="0" indent="0">
              <a:buFontTx/>
              <a:buNone/>
              <a:defRPr/>
            </a:pPr>
            <a:r>
              <a:rPr lang="en-US" sz="2400" dirty="0" smtClean="0"/>
              <a:t>	</a:t>
            </a:r>
            <a:r>
              <a:rPr lang="en-US" sz="2400" dirty="0" err="1" smtClean="0"/>
              <a:t>X</a:t>
            </a:r>
            <a:r>
              <a:rPr lang="en-US" sz="2400" baseline="30000" dirty="0" err="1" smtClean="0"/>
              <a:t>+</a:t>
            </a:r>
            <a:r>
              <a:rPr lang="en-US" sz="2400" baseline="-25000" dirty="0" err="1" smtClean="0"/>
              <a:t>F</a:t>
            </a:r>
            <a:r>
              <a:rPr lang="en-US" sz="2400" dirty="0" smtClean="0"/>
              <a:t> </a:t>
            </a:r>
            <a:r>
              <a:rPr lang="en-US" sz="2400" dirty="0"/>
              <a:t>= BD</a:t>
            </a:r>
          </a:p>
          <a:p>
            <a:pPr marL="0" indent="0">
              <a:buFontTx/>
              <a:buNone/>
              <a:defRPr/>
            </a:pPr>
            <a:r>
              <a:rPr lang="en-US" sz="2400" dirty="0" smtClean="0"/>
              <a:t>	Do </a:t>
            </a:r>
            <a:r>
              <a:rPr lang="en-US" sz="2400" dirty="0" err="1"/>
              <a:t>f</a:t>
            </a:r>
            <a:r>
              <a:rPr lang="en-US" sz="2400" baseline="-25000" dirty="0" err="1"/>
              <a:t>1</a:t>
            </a:r>
            <a:r>
              <a:rPr lang="en-US" sz="2400" dirty="0"/>
              <a:t>: 	</a:t>
            </a:r>
            <a:r>
              <a:rPr lang="en-US" sz="2400" dirty="0" err="1"/>
              <a:t>X</a:t>
            </a:r>
            <a:r>
              <a:rPr lang="en-US" sz="2400" baseline="30000" dirty="0" err="1"/>
              <a:t>+</a:t>
            </a:r>
            <a:r>
              <a:rPr lang="en-US" sz="2400" baseline="-25000" dirty="0" err="1"/>
              <a:t>F</a:t>
            </a:r>
            <a:r>
              <a:rPr lang="en-US" sz="2400" dirty="0"/>
              <a:t> = BDA</a:t>
            </a:r>
          </a:p>
          <a:p>
            <a:pPr marL="0" indent="0">
              <a:buFontTx/>
              <a:buNone/>
              <a:defRPr/>
            </a:pPr>
            <a:r>
              <a:rPr lang="en-US" sz="2400" dirty="0" smtClean="0"/>
              <a:t>	</a:t>
            </a:r>
            <a:r>
              <a:rPr lang="en-US" sz="2400" dirty="0" smtClean="0"/>
              <a:t>Do </a:t>
            </a:r>
            <a:r>
              <a:rPr lang="en-US" sz="2400" dirty="0" err="1"/>
              <a:t>f</a:t>
            </a:r>
            <a:r>
              <a:rPr lang="en-US" sz="2400" baseline="-25000" dirty="0" err="1"/>
              <a:t>2</a:t>
            </a:r>
            <a:r>
              <a:rPr lang="en-US" sz="2400" dirty="0"/>
              <a:t>: 	</a:t>
            </a:r>
            <a:r>
              <a:rPr lang="en-US" sz="2400" dirty="0" err="1"/>
              <a:t>X</a:t>
            </a:r>
            <a:r>
              <a:rPr lang="en-US" sz="2400" baseline="30000" dirty="0" err="1"/>
              <a:t>+</a:t>
            </a:r>
            <a:r>
              <a:rPr lang="en-US" sz="2400" baseline="-25000" dirty="0" err="1"/>
              <a:t>F</a:t>
            </a:r>
            <a:r>
              <a:rPr lang="en-US" sz="2400" dirty="0"/>
              <a:t> = </a:t>
            </a:r>
            <a:r>
              <a:rPr lang="en-US" sz="2400" dirty="0" err="1"/>
              <a:t>BDAHCE</a:t>
            </a:r>
            <a:endParaRPr lang="en-US" sz="2400" dirty="0"/>
          </a:p>
          <a:p>
            <a:pPr marL="0" indent="0">
              <a:buFontTx/>
              <a:buNone/>
              <a:defRPr/>
            </a:pPr>
            <a:r>
              <a:rPr lang="en-US" sz="2400" dirty="0" smtClean="0"/>
              <a:t>	Do </a:t>
            </a:r>
            <a:r>
              <a:rPr lang="en-US" sz="2400" dirty="0" err="1"/>
              <a:t>f</a:t>
            </a:r>
            <a:r>
              <a:rPr lang="en-US" sz="2400" baseline="-25000" dirty="0" err="1"/>
              <a:t>3</a:t>
            </a:r>
            <a:r>
              <a:rPr lang="en-US" sz="2400" dirty="0"/>
              <a:t>: 	</a:t>
            </a:r>
            <a:r>
              <a:rPr lang="en-US" sz="2400" dirty="0" err="1"/>
              <a:t>X</a:t>
            </a:r>
            <a:r>
              <a:rPr lang="en-US" sz="2400" baseline="30000" dirty="0" err="1"/>
              <a:t>+</a:t>
            </a:r>
            <a:r>
              <a:rPr lang="en-US" sz="2400" baseline="-25000" dirty="0" err="1"/>
              <a:t>F</a:t>
            </a:r>
            <a:r>
              <a:rPr lang="en-US" sz="2400" dirty="0"/>
              <a:t> = </a:t>
            </a:r>
            <a:r>
              <a:rPr lang="en-US" sz="2400" dirty="0" err="1"/>
              <a:t>BDAHCE</a:t>
            </a:r>
            <a:endParaRPr lang="en-US" sz="2400" dirty="0"/>
          </a:p>
          <a:p>
            <a:pPr>
              <a:defRPr/>
            </a:pPr>
            <a:r>
              <a:rPr lang="en-US" sz="2400" dirty="0" err="1"/>
              <a:t>Vậy</a:t>
            </a:r>
            <a:r>
              <a:rPr lang="en-US" sz="2400" dirty="0"/>
              <a:t> </a:t>
            </a:r>
            <a:r>
              <a:rPr lang="en-US" sz="2400" dirty="0" err="1"/>
              <a:t>X</a:t>
            </a:r>
            <a:r>
              <a:rPr lang="en-US" sz="2400" baseline="30000" dirty="0" err="1"/>
              <a:t>+</a:t>
            </a:r>
            <a:r>
              <a:rPr lang="en-US" sz="2400" baseline="-25000" dirty="0" err="1"/>
              <a:t>F</a:t>
            </a:r>
            <a:r>
              <a:rPr lang="en-US" sz="2400" dirty="0"/>
              <a:t> = </a:t>
            </a:r>
            <a:r>
              <a:rPr lang="en-US" sz="2400" dirty="0" err="1"/>
              <a:t>BDAHCE</a:t>
            </a:r>
            <a:r>
              <a:rPr lang="en-US" sz="2400" dirty="0"/>
              <a:t>.</a:t>
            </a:r>
          </a:p>
          <a:p>
            <a:pPr marL="0" indent="0">
              <a:buFontTx/>
              <a:buNone/>
              <a:defRPr/>
            </a:pPr>
            <a:endParaRPr lang="en-US" sz="2400" dirty="0"/>
          </a:p>
        </p:txBody>
      </p:sp>
      <p:sp>
        <p:nvSpPr>
          <p:cNvPr id="5" name="Title 1"/>
          <p:cNvSpPr txBox="1">
            <a:spLocks noGrp="1"/>
          </p:cNvSpPr>
          <p:nvPr>
            <p:ph type="title"/>
          </p:nvPr>
        </p:nvSpPr>
        <p:spPr>
          <a:xfrm>
            <a:off x="457200" y="274638"/>
            <a:ext cx="8229600" cy="792162"/>
          </a:xfr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defRPr/>
            </a:pPr>
            <a:r>
              <a:rPr lang="en-US" b="1" dirty="0" err="1" smtClean="0">
                <a:solidFill>
                  <a:schemeClr val="accent2">
                    <a:lumMod val="75000"/>
                  </a:schemeClr>
                </a:solidFill>
              </a:rPr>
              <a:t>Bài</a:t>
            </a:r>
            <a:r>
              <a:rPr lang="en-US" b="1" dirty="0" smtClean="0">
                <a:solidFill>
                  <a:schemeClr val="accent2">
                    <a:lumMod val="75000"/>
                  </a:schemeClr>
                </a:solidFill>
              </a:rPr>
              <a:t> 5(</a:t>
            </a:r>
            <a:r>
              <a:rPr lang="en-US" b="1" dirty="0" err="1" smtClean="0">
                <a:solidFill>
                  <a:schemeClr val="accent2">
                    <a:lumMod val="75000"/>
                  </a:schemeClr>
                </a:solidFill>
              </a:rPr>
              <a:t>tt</a:t>
            </a:r>
            <a:r>
              <a:rPr lang="en-US" b="1" dirty="0" smtClean="0">
                <a:solidFill>
                  <a:schemeClr val="accent2">
                    <a:lumMod val="75000"/>
                  </a:schemeClr>
                </a:solidFill>
              </a:rPr>
              <a:t>)</a:t>
            </a:r>
          </a:p>
        </p:txBody>
      </p:sp>
    </p:spTree>
    <p:extLst>
      <p:ext uri="{BB962C8B-B14F-4D97-AF65-F5344CB8AC3E}">
        <p14:creationId xmlns:p14="http://schemas.microsoft.com/office/powerpoint/2010/main" val="914000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534400" cy="5181600"/>
          </a:xfrm>
        </p:spPr>
        <p:txBody>
          <a:bodyPr/>
          <a:lstStyle/>
          <a:p>
            <a:pPr marL="0" indent="0">
              <a:buFontTx/>
              <a:buNone/>
              <a:defRPr/>
            </a:pPr>
            <a:r>
              <a:rPr lang="en-US" sz="2400" dirty="0" smtClean="0"/>
              <a:t>5.5 </a:t>
            </a:r>
            <a:r>
              <a:rPr lang="en-US" sz="2400" dirty="0" err="1" smtClean="0"/>
              <a:t>Khóa</a:t>
            </a:r>
            <a:r>
              <a:rPr lang="en-US" sz="2400" dirty="0" smtClean="0"/>
              <a:t> :</a:t>
            </a:r>
          </a:p>
          <a:p>
            <a:pPr marL="0" indent="0">
              <a:buFontTx/>
              <a:buNone/>
              <a:defRPr/>
            </a:pPr>
            <a:r>
              <a:rPr lang="en-US" sz="2400" dirty="0" smtClean="0"/>
              <a:t> Cho </a:t>
            </a:r>
            <a:r>
              <a:rPr lang="en-US" sz="2400" dirty="0" err="1"/>
              <a:t>lược</a:t>
            </a:r>
            <a:r>
              <a:rPr lang="en-US" sz="2400" dirty="0"/>
              <a:t> </a:t>
            </a:r>
            <a:r>
              <a:rPr lang="en-US" sz="2400" dirty="0" err="1"/>
              <a:t>đồ</a:t>
            </a:r>
            <a:r>
              <a:rPr lang="en-US" sz="2400" dirty="0"/>
              <a:t> </a:t>
            </a:r>
            <a:r>
              <a:rPr lang="en-US" sz="2400" dirty="0" err="1"/>
              <a:t>quan</a:t>
            </a:r>
            <a:r>
              <a:rPr lang="en-US" sz="2400" dirty="0"/>
              <a:t> </a:t>
            </a:r>
            <a:r>
              <a:rPr lang="en-US" sz="2400" dirty="0" err="1"/>
              <a:t>hệ</a:t>
            </a:r>
            <a:r>
              <a:rPr lang="en-US" sz="2400" dirty="0"/>
              <a:t> u=(</a:t>
            </a:r>
            <a:r>
              <a:rPr lang="en-US" sz="2400" dirty="0" err="1"/>
              <a:t>Q,F</a:t>
            </a:r>
            <a:r>
              <a:rPr lang="en-US" sz="2400" dirty="0"/>
              <a:t>) </a:t>
            </a:r>
            <a:r>
              <a:rPr lang="en-US" sz="2400" dirty="0" err="1"/>
              <a:t>với</a:t>
            </a:r>
            <a:r>
              <a:rPr lang="en-US" sz="2400" dirty="0"/>
              <a:t> Q </a:t>
            </a:r>
            <a:r>
              <a:rPr lang="en-US" sz="2400" dirty="0" err="1"/>
              <a:t>là</a:t>
            </a:r>
            <a:r>
              <a:rPr lang="en-US" sz="2400" dirty="0"/>
              <a:t> </a:t>
            </a:r>
            <a:r>
              <a:rPr lang="en-US" sz="2400" dirty="0" err="1"/>
              <a:t>tập</a:t>
            </a:r>
            <a:r>
              <a:rPr lang="en-US" sz="2400" dirty="0"/>
              <a:t> </a:t>
            </a:r>
            <a:r>
              <a:rPr lang="en-US" sz="2400" dirty="0" err="1"/>
              <a:t>thuộc</a:t>
            </a:r>
            <a:r>
              <a:rPr lang="en-US" sz="2400" dirty="0"/>
              <a:t> </a:t>
            </a:r>
            <a:r>
              <a:rPr lang="en-US" sz="2400" dirty="0" err="1"/>
              <a:t>tính</a:t>
            </a:r>
            <a:r>
              <a:rPr lang="en-US" sz="2400" dirty="0"/>
              <a:t> </a:t>
            </a:r>
            <a:r>
              <a:rPr lang="en-US" sz="2400" dirty="0" err="1"/>
              <a:t>và</a:t>
            </a:r>
            <a:r>
              <a:rPr lang="en-US" sz="2400" dirty="0"/>
              <a:t> F = { </a:t>
            </a:r>
            <a:r>
              <a:rPr lang="en-US" sz="2400" dirty="0" err="1"/>
              <a:t>f</a:t>
            </a:r>
            <a:r>
              <a:rPr lang="en-US" sz="2400" baseline="-25000" dirty="0" err="1"/>
              <a:t>1</a:t>
            </a:r>
            <a:r>
              <a:rPr lang="en-US" sz="2400" dirty="0" smtClean="0"/>
              <a:t>, </a:t>
            </a:r>
            <a:r>
              <a:rPr lang="en-US" sz="2400" dirty="0" err="1" smtClean="0"/>
              <a:t>f</a:t>
            </a:r>
            <a:r>
              <a:rPr lang="en-US" sz="2400" baseline="-25000" dirty="0" err="1" smtClean="0"/>
              <a:t>2</a:t>
            </a:r>
            <a:r>
              <a:rPr lang="en-US" sz="2400" dirty="0" smtClean="0"/>
              <a:t>, ..</a:t>
            </a:r>
            <a:r>
              <a:rPr lang="en-US" sz="2400" dirty="0" err="1"/>
              <a:t>f</a:t>
            </a:r>
            <a:r>
              <a:rPr lang="en-US" sz="2400" baseline="-25000" dirty="0" err="1"/>
              <a:t>n</a:t>
            </a:r>
            <a:r>
              <a:rPr lang="en-US" sz="2400" dirty="0"/>
              <a:t>}</a:t>
            </a:r>
          </a:p>
          <a:p>
            <a:pPr marL="0" indent="0">
              <a:buFontTx/>
              <a:buNone/>
              <a:defRPr/>
            </a:pPr>
            <a:r>
              <a:rPr lang="en-US" sz="2400" dirty="0" smtClean="0"/>
              <a:t>  - S </a:t>
            </a:r>
            <a:r>
              <a:rPr lang="en-US" sz="2400" dirty="0">
                <a:sym typeface="Symbol"/>
              </a:rPr>
              <a:t></a:t>
            </a:r>
            <a:r>
              <a:rPr lang="en-US" sz="2400" dirty="0"/>
              <a:t> Q</a:t>
            </a:r>
            <a:r>
              <a:rPr lang="en-US" sz="2400" baseline="30000" dirty="0"/>
              <a:t>+</a:t>
            </a:r>
            <a:r>
              <a:rPr lang="en-US" sz="2400" dirty="0"/>
              <a:t>, S </a:t>
            </a:r>
            <a:r>
              <a:rPr lang="en-US" sz="2400" dirty="0" err="1"/>
              <a:t>là</a:t>
            </a:r>
            <a:r>
              <a:rPr lang="en-US" sz="2400" dirty="0"/>
              <a:t> </a:t>
            </a:r>
            <a:r>
              <a:rPr lang="en-US" sz="2400" dirty="0" err="1"/>
              <a:t>siêu</a:t>
            </a:r>
            <a:r>
              <a:rPr lang="en-US" sz="2400" dirty="0"/>
              <a:t> </a:t>
            </a:r>
            <a:r>
              <a:rPr lang="en-US" sz="2400" dirty="0" err="1"/>
              <a:t>khóa</a:t>
            </a:r>
            <a:r>
              <a:rPr lang="en-US" sz="2400" dirty="0"/>
              <a:t> </a:t>
            </a:r>
            <a:r>
              <a:rPr lang="en-US" sz="2400" dirty="0" err="1"/>
              <a:t>của</a:t>
            </a:r>
            <a:r>
              <a:rPr lang="en-US" sz="2400" dirty="0"/>
              <a:t> Q </a:t>
            </a:r>
            <a:r>
              <a:rPr lang="en-US" sz="2400" dirty="0" err="1"/>
              <a:t>nếu</a:t>
            </a:r>
            <a:r>
              <a:rPr lang="en-US" sz="2400" dirty="0"/>
              <a:t> S </a:t>
            </a:r>
            <a:r>
              <a:rPr lang="en-US" sz="2400" dirty="0">
                <a:sym typeface="Symbol"/>
              </a:rPr>
              <a:t></a:t>
            </a:r>
            <a:r>
              <a:rPr lang="en-US" sz="2400" dirty="0"/>
              <a:t>Q</a:t>
            </a:r>
            <a:r>
              <a:rPr lang="en-US" sz="2400" baseline="30000" dirty="0"/>
              <a:t>+</a:t>
            </a:r>
            <a:r>
              <a:rPr lang="en-US" sz="2400" dirty="0"/>
              <a:t> </a:t>
            </a:r>
            <a:r>
              <a:rPr lang="en-US" sz="2400" dirty="0">
                <a:sym typeface="Symbol"/>
              </a:rPr>
              <a:t></a:t>
            </a:r>
            <a:r>
              <a:rPr lang="en-US" sz="2400" dirty="0"/>
              <a:t> F</a:t>
            </a:r>
            <a:r>
              <a:rPr lang="en-US" sz="2400" baseline="30000" dirty="0"/>
              <a:t>+</a:t>
            </a:r>
            <a:endParaRPr lang="en-US" sz="2400" dirty="0"/>
          </a:p>
          <a:p>
            <a:pPr marL="0" indent="0">
              <a:buFontTx/>
              <a:buNone/>
              <a:defRPr/>
            </a:pPr>
            <a:r>
              <a:rPr lang="en-US" sz="2400" dirty="0" smtClean="0"/>
              <a:t>  - K </a:t>
            </a:r>
            <a:r>
              <a:rPr lang="en-US" sz="2400" dirty="0">
                <a:sym typeface="Symbol"/>
              </a:rPr>
              <a:t></a:t>
            </a:r>
            <a:r>
              <a:rPr lang="en-US" sz="2400" dirty="0"/>
              <a:t> Q</a:t>
            </a:r>
            <a:r>
              <a:rPr lang="en-US" sz="2400" baseline="30000" dirty="0"/>
              <a:t>+</a:t>
            </a:r>
            <a:r>
              <a:rPr lang="en-US" sz="2400" dirty="0"/>
              <a:t>, K </a:t>
            </a:r>
            <a:r>
              <a:rPr lang="en-US" sz="2400" dirty="0" err="1"/>
              <a:t>là</a:t>
            </a:r>
            <a:r>
              <a:rPr lang="en-US" sz="2400" dirty="0"/>
              <a:t> </a:t>
            </a:r>
            <a:r>
              <a:rPr lang="en-US" sz="2400" dirty="0" err="1"/>
              <a:t>khóa</a:t>
            </a:r>
            <a:r>
              <a:rPr lang="en-US" sz="2400" dirty="0"/>
              <a:t> </a:t>
            </a:r>
            <a:r>
              <a:rPr lang="en-US" sz="2400" dirty="0" err="1"/>
              <a:t>chính</a:t>
            </a:r>
            <a:r>
              <a:rPr lang="en-US" sz="2400" dirty="0"/>
              <a:t> </a:t>
            </a:r>
            <a:r>
              <a:rPr lang="en-US" sz="2400" dirty="0" err="1"/>
              <a:t>nếu</a:t>
            </a:r>
            <a:r>
              <a:rPr lang="en-US" sz="2400" dirty="0"/>
              <a:t> K </a:t>
            </a:r>
            <a:r>
              <a:rPr lang="en-US" sz="2400" dirty="0" err="1"/>
              <a:t>là</a:t>
            </a:r>
            <a:r>
              <a:rPr lang="en-US" sz="2400" dirty="0"/>
              <a:t> </a:t>
            </a:r>
            <a:r>
              <a:rPr lang="en-US" sz="2400" dirty="0" err="1"/>
              <a:t>siêu</a:t>
            </a:r>
            <a:r>
              <a:rPr lang="en-US" sz="2400" dirty="0"/>
              <a:t> </a:t>
            </a:r>
            <a:r>
              <a:rPr lang="en-US" sz="2400" dirty="0" err="1"/>
              <a:t>khóa</a:t>
            </a:r>
            <a:r>
              <a:rPr lang="en-US" sz="2400" dirty="0"/>
              <a:t> </a:t>
            </a:r>
            <a:r>
              <a:rPr lang="en-US" sz="2400" dirty="0" err="1"/>
              <a:t>và</a:t>
            </a:r>
            <a:r>
              <a:rPr lang="en-US" sz="2400" dirty="0"/>
              <a:t> </a:t>
            </a:r>
            <a:r>
              <a:rPr lang="en-US" sz="2400" dirty="0" err="1"/>
              <a:t>pth</a:t>
            </a:r>
            <a:r>
              <a:rPr lang="en-US" sz="2400" dirty="0"/>
              <a:t> </a:t>
            </a:r>
            <a:r>
              <a:rPr lang="en-US" sz="2400" dirty="0" err="1"/>
              <a:t>K</a:t>
            </a:r>
            <a:r>
              <a:rPr lang="en-US" sz="2400" dirty="0" err="1">
                <a:sym typeface="Symbol"/>
              </a:rPr>
              <a:t></a:t>
            </a:r>
            <a:r>
              <a:rPr lang="en-US" sz="2400" dirty="0" err="1"/>
              <a:t>Q</a:t>
            </a:r>
            <a:r>
              <a:rPr lang="en-US" sz="2400" baseline="30000" dirty="0"/>
              <a:t>+</a:t>
            </a:r>
            <a:r>
              <a:rPr lang="en-US" sz="2400" dirty="0"/>
              <a:t> </a:t>
            </a:r>
            <a:r>
              <a:rPr lang="en-US" sz="2400" dirty="0" err="1"/>
              <a:t>là</a:t>
            </a:r>
            <a:r>
              <a:rPr lang="en-US" sz="2400" dirty="0"/>
              <a:t> </a:t>
            </a:r>
            <a:r>
              <a:rPr lang="en-US" sz="2400" dirty="0" err="1"/>
              <a:t>pth</a:t>
            </a:r>
            <a:r>
              <a:rPr lang="en-US" sz="2400" dirty="0"/>
              <a:t> </a:t>
            </a:r>
            <a:r>
              <a:rPr lang="en-US" sz="2400" dirty="0" err="1"/>
              <a:t>nguyên</a:t>
            </a:r>
            <a:r>
              <a:rPr lang="en-US" sz="2400" dirty="0"/>
              <a:t> </a:t>
            </a:r>
            <a:r>
              <a:rPr lang="en-US" sz="2400" dirty="0" err="1"/>
              <a:t>tố</a:t>
            </a:r>
            <a:r>
              <a:rPr lang="en-US" sz="2400" dirty="0"/>
              <a:t>.</a:t>
            </a:r>
          </a:p>
          <a:p>
            <a:pPr>
              <a:defRPr/>
            </a:pPr>
            <a:r>
              <a:rPr lang="en-US" sz="2400" b="1" dirty="0" err="1"/>
              <a:t>Nhận</a:t>
            </a:r>
            <a:r>
              <a:rPr lang="en-US" sz="2400" b="1" dirty="0"/>
              <a:t> </a:t>
            </a:r>
            <a:r>
              <a:rPr lang="en-US" sz="2400" b="1" dirty="0" err="1"/>
              <a:t>xét</a:t>
            </a:r>
            <a:r>
              <a:rPr lang="en-US" sz="2400" b="1" dirty="0"/>
              <a:t>:</a:t>
            </a:r>
            <a:r>
              <a:rPr lang="en-US" sz="2400" dirty="0"/>
              <a:t> </a:t>
            </a:r>
            <a:r>
              <a:rPr lang="en-US" sz="2400" dirty="0" err="1"/>
              <a:t>Nếu</a:t>
            </a:r>
            <a:r>
              <a:rPr lang="en-US" sz="2400" dirty="0"/>
              <a:t> </a:t>
            </a:r>
            <a:r>
              <a:rPr lang="en-US" sz="2400" dirty="0" err="1"/>
              <a:t>đồ</a:t>
            </a:r>
            <a:r>
              <a:rPr lang="en-US" sz="2400" dirty="0"/>
              <a:t> </a:t>
            </a:r>
            <a:r>
              <a:rPr lang="en-US" sz="2400" dirty="0" err="1"/>
              <a:t>thị</a:t>
            </a:r>
            <a:r>
              <a:rPr lang="en-US" sz="2400" dirty="0"/>
              <a:t> </a:t>
            </a:r>
            <a:r>
              <a:rPr lang="en-US" sz="2400" dirty="0" err="1"/>
              <a:t>biểu</a:t>
            </a:r>
            <a:r>
              <a:rPr lang="en-US" sz="2400" dirty="0"/>
              <a:t> </a:t>
            </a:r>
            <a:r>
              <a:rPr lang="en-US" sz="2400" dirty="0" err="1"/>
              <a:t>diễn</a:t>
            </a:r>
            <a:r>
              <a:rPr lang="en-US" sz="2400" dirty="0"/>
              <a:t> </a:t>
            </a:r>
            <a:r>
              <a:rPr lang="en-US" sz="2400" dirty="0" err="1"/>
              <a:t>của</a:t>
            </a:r>
            <a:r>
              <a:rPr lang="en-US" sz="2400" dirty="0"/>
              <a:t> </a:t>
            </a:r>
            <a:r>
              <a:rPr lang="en-US" sz="2400" dirty="0" err="1"/>
              <a:t>tập</a:t>
            </a:r>
            <a:r>
              <a:rPr lang="en-US" sz="2400" dirty="0"/>
              <a:t> </a:t>
            </a:r>
            <a:r>
              <a:rPr lang="en-US" sz="2400" dirty="0" err="1"/>
              <a:t>pth</a:t>
            </a:r>
            <a:r>
              <a:rPr lang="en-US" sz="2400" dirty="0"/>
              <a:t> F </a:t>
            </a:r>
            <a:r>
              <a:rPr lang="en-US" sz="2400" dirty="0" err="1"/>
              <a:t>không</a:t>
            </a:r>
            <a:r>
              <a:rPr lang="en-US" sz="2400" dirty="0"/>
              <a:t> </a:t>
            </a:r>
            <a:r>
              <a:rPr lang="en-US" sz="2400" dirty="0" err="1"/>
              <a:t>chứa</a:t>
            </a:r>
            <a:r>
              <a:rPr lang="en-US" sz="2400" dirty="0"/>
              <a:t> </a:t>
            </a:r>
            <a:r>
              <a:rPr lang="en-US" sz="2400" dirty="0" err="1"/>
              <a:t>chu</a:t>
            </a:r>
            <a:r>
              <a:rPr lang="en-US" sz="2400" dirty="0"/>
              <a:t> </a:t>
            </a:r>
            <a:r>
              <a:rPr lang="en-US" sz="2400" dirty="0" err="1"/>
              <a:t>trình</a:t>
            </a:r>
            <a:r>
              <a:rPr lang="en-US" sz="2400" dirty="0"/>
              <a:t> </a:t>
            </a:r>
            <a:r>
              <a:rPr lang="en-US" sz="2400" dirty="0" err="1"/>
              <a:t>thì</a:t>
            </a:r>
            <a:r>
              <a:rPr lang="en-US" sz="2400" dirty="0"/>
              <a:t> Q </a:t>
            </a:r>
            <a:r>
              <a:rPr lang="en-US" sz="2400" dirty="0" err="1"/>
              <a:t>chỉ</a:t>
            </a:r>
            <a:r>
              <a:rPr lang="en-US" sz="2400" dirty="0"/>
              <a:t> </a:t>
            </a:r>
            <a:r>
              <a:rPr lang="en-US" sz="2400" dirty="0" err="1"/>
              <a:t>có</a:t>
            </a:r>
            <a:r>
              <a:rPr lang="en-US" sz="2400" dirty="0"/>
              <a:t> </a:t>
            </a:r>
            <a:r>
              <a:rPr lang="en-US" sz="2400" dirty="0" err="1"/>
              <a:t>duy</a:t>
            </a:r>
            <a:r>
              <a:rPr lang="en-US" sz="2400" dirty="0"/>
              <a:t> </a:t>
            </a:r>
            <a:r>
              <a:rPr lang="en-US" sz="2400" dirty="0" err="1"/>
              <a:t>nhất</a:t>
            </a:r>
            <a:r>
              <a:rPr lang="en-US" sz="2400" dirty="0"/>
              <a:t> </a:t>
            </a:r>
            <a:r>
              <a:rPr lang="en-US" sz="2400" dirty="0" err="1"/>
              <a:t>một</a:t>
            </a:r>
            <a:r>
              <a:rPr lang="en-US" sz="2400" dirty="0"/>
              <a:t> </a:t>
            </a:r>
            <a:r>
              <a:rPr lang="en-US" sz="2400" dirty="0" err="1"/>
              <a:t>khóa</a:t>
            </a:r>
            <a:r>
              <a:rPr lang="en-US" sz="2400" dirty="0"/>
              <a:t>.</a:t>
            </a:r>
          </a:p>
          <a:p>
            <a:pPr marL="0" indent="0">
              <a:buFontTx/>
              <a:buNone/>
              <a:defRPr/>
            </a:pPr>
            <a:endParaRPr lang="en-US" sz="2400" dirty="0"/>
          </a:p>
          <a:p>
            <a:pPr marL="0" indent="0">
              <a:buFontTx/>
              <a:buNone/>
              <a:defRPr/>
            </a:pPr>
            <a:endParaRPr lang="en-US" sz="2400" dirty="0"/>
          </a:p>
        </p:txBody>
      </p:sp>
      <p:sp>
        <p:nvSpPr>
          <p:cNvPr id="5" name="Title 1"/>
          <p:cNvSpPr txBox="1">
            <a:spLocks noGrp="1"/>
          </p:cNvSpPr>
          <p:nvPr>
            <p:ph type="title"/>
          </p:nvPr>
        </p:nvSpPr>
        <p:spPr>
          <a:xfrm>
            <a:off x="457200" y="274638"/>
            <a:ext cx="8229600" cy="792162"/>
          </a:xfr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defRPr/>
            </a:pPr>
            <a:r>
              <a:rPr lang="en-US" b="1" dirty="0" err="1" smtClean="0">
                <a:solidFill>
                  <a:schemeClr val="accent2">
                    <a:lumMod val="75000"/>
                  </a:schemeClr>
                </a:solidFill>
              </a:rPr>
              <a:t>Bài</a:t>
            </a:r>
            <a:r>
              <a:rPr lang="en-US" b="1" dirty="0" smtClean="0">
                <a:solidFill>
                  <a:schemeClr val="accent2">
                    <a:lumMod val="75000"/>
                  </a:schemeClr>
                </a:solidFill>
              </a:rPr>
              <a:t> 5(</a:t>
            </a:r>
            <a:r>
              <a:rPr lang="en-US" b="1" dirty="0" err="1" smtClean="0">
                <a:solidFill>
                  <a:schemeClr val="accent2">
                    <a:lumMod val="75000"/>
                  </a:schemeClr>
                </a:solidFill>
              </a:rPr>
              <a:t>tt</a:t>
            </a:r>
            <a:r>
              <a:rPr lang="en-US" b="1" dirty="0" smtClean="0">
                <a:solidFill>
                  <a:schemeClr val="accent2">
                    <a:lumMod val="75000"/>
                  </a:schemeClr>
                </a:solidFill>
              </a:rPr>
              <a:t>)</a:t>
            </a:r>
          </a:p>
        </p:txBody>
      </p:sp>
    </p:spTree>
    <p:extLst>
      <p:ext uri="{BB962C8B-B14F-4D97-AF65-F5344CB8AC3E}">
        <p14:creationId xmlns:p14="http://schemas.microsoft.com/office/powerpoint/2010/main" val="29601361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382000" cy="5181600"/>
          </a:xfrm>
        </p:spPr>
        <p:txBody>
          <a:bodyPr>
            <a:normAutofit lnSpcReduction="10000"/>
          </a:bodyPr>
          <a:lstStyle/>
          <a:p>
            <a:pPr marL="0" indent="0">
              <a:buFontTx/>
              <a:buNone/>
              <a:defRPr/>
            </a:pPr>
            <a:r>
              <a:rPr lang="en-US" sz="2400" b="1" dirty="0" err="1" smtClean="0"/>
              <a:t>Thuật</a:t>
            </a:r>
            <a:r>
              <a:rPr lang="en-US" sz="2400" b="1" dirty="0" smtClean="0"/>
              <a:t> </a:t>
            </a:r>
            <a:r>
              <a:rPr lang="en-US" sz="2400" b="1" dirty="0" err="1" smtClean="0"/>
              <a:t>toán</a:t>
            </a:r>
            <a:r>
              <a:rPr lang="en-US" sz="2400" b="1" dirty="0" smtClean="0"/>
              <a:t> </a:t>
            </a:r>
            <a:r>
              <a:rPr lang="en-US" sz="2400" b="1" dirty="0" err="1" smtClean="0"/>
              <a:t>tìm</a:t>
            </a:r>
            <a:r>
              <a:rPr lang="en-US" sz="2400" b="1" dirty="0" smtClean="0"/>
              <a:t> </a:t>
            </a:r>
            <a:r>
              <a:rPr lang="en-US" sz="2400" b="1" dirty="0" err="1" smtClean="0"/>
              <a:t>một</a:t>
            </a:r>
            <a:r>
              <a:rPr lang="en-US" sz="2400" b="1" dirty="0" smtClean="0"/>
              <a:t> </a:t>
            </a:r>
            <a:r>
              <a:rPr lang="en-US" sz="2400" b="1" dirty="0" err="1" smtClean="0"/>
              <a:t>khóa</a:t>
            </a:r>
            <a:r>
              <a:rPr lang="en-US" sz="2400" b="1" dirty="0" smtClean="0"/>
              <a:t> </a:t>
            </a:r>
            <a:r>
              <a:rPr lang="en-US" sz="2400" b="1" dirty="0" err="1" smtClean="0"/>
              <a:t>của</a:t>
            </a:r>
            <a:r>
              <a:rPr lang="en-US" sz="2400" b="1" dirty="0" smtClean="0"/>
              <a:t> </a:t>
            </a:r>
            <a:r>
              <a:rPr lang="en-US" sz="2400" b="1" dirty="0" err="1" smtClean="0"/>
              <a:t>LĐQH</a:t>
            </a:r>
            <a:r>
              <a:rPr lang="en-US" sz="2400" b="1" dirty="0" smtClean="0"/>
              <a:t> </a:t>
            </a:r>
            <a:r>
              <a:rPr lang="en-US" sz="2400" b="1" dirty="0" err="1" smtClean="0"/>
              <a:t>cho</a:t>
            </a:r>
            <a:r>
              <a:rPr lang="en-US" sz="2400" b="1" dirty="0" smtClean="0"/>
              <a:t> </a:t>
            </a:r>
            <a:r>
              <a:rPr lang="en-US" sz="2400" b="1" dirty="0" err="1" smtClean="0"/>
              <a:t>trước</a:t>
            </a:r>
            <a:r>
              <a:rPr lang="en-US" sz="2400" dirty="0" smtClean="0"/>
              <a:t>:</a:t>
            </a:r>
          </a:p>
          <a:p>
            <a:pPr>
              <a:defRPr/>
            </a:pPr>
            <a:r>
              <a:rPr lang="en-US" sz="2400" dirty="0" err="1" smtClean="0"/>
              <a:t>Dữ</a:t>
            </a:r>
            <a:r>
              <a:rPr lang="en-US" sz="2400" dirty="0" smtClean="0"/>
              <a:t> </a:t>
            </a:r>
            <a:r>
              <a:rPr lang="en-US" sz="2400" dirty="0" err="1"/>
              <a:t>liệu</a:t>
            </a:r>
            <a:r>
              <a:rPr lang="en-US" sz="2400" dirty="0"/>
              <a:t> </a:t>
            </a:r>
            <a:r>
              <a:rPr lang="en-US" sz="2400" dirty="0" err="1"/>
              <a:t>vào</a:t>
            </a:r>
            <a:r>
              <a:rPr lang="en-US" sz="2400" dirty="0"/>
              <a:t>: </a:t>
            </a:r>
            <a:r>
              <a:rPr lang="en-US" sz="2400" dirty="0" err="1"/>
              <a:t>Q,F</a:t>
            </a:r>
            <a:endParaRPr lang="en-US" sz="2400" dirty="0"/>
          </a:p>
          <a:p>
            <a:pPr>
              <a:defRPr/>
            </a:pPr>
            <a:r>
              <a:rPr lang="en-US" sz="2400" dirty="0" err="1"/>
              <a:t>Dữ</a:t>
            </a:r>
            <a:r>
              <a:rPr lang="en-US" sz="2400" dirty="0"/>
              <a:t> </a:t>
            </a:r>
            <a:r>
              <a:rPr lang="en-US" sz="2400" dirty="0" err="1"/>
              <a:t>liệu</a:t>
            </a:r>
            <a:r>
              <a:rPr lang="en-US" sz="2400" dirty="0"/>
              <a:t> </a:t>
            </a:r>
            <a:r>
              <a:rPr lang="en-US" sz="2400" dirty="0" err="1"/>
              <a:t>ra</a:t>
            </a:r>
            <a:r>
              <a:rPr lang="en-US" sz="2400" dirty="0"/>
              <a:t>: K </a:t>
            </a:r>
            <a:r>
              <a:rPr lang="en-US" sz="2400" dirty="0" err="1"/>
              <a:t>là</a:t>
            </a:r>
            <a:r>
              <a:rPr lang="en-US" sz="2400" dirty="0"/>
              <a:t> </a:t>
            </a:r>
            <a:r>
              <a:rPr lang="en-US" sz="2400" dirty="0" err="1"/>
              <a:t>một</a:t>
            </a:r>
            <a:r>
              <a:rPr lang="en-US" sz="2400" dirty="0"/>
              <a:t> </a:t>
            </a:r>
            <a:r>
              <a:rPr lang="en-US" sz="2400" dirty="0" err="1"/>
              <a:t>khóa</a:t>
            </a:r>
            <a:r>
              <a:rPr lang="en-US" sz="2400" dirty="0"/>
              <a:t> </a:t>
            </a:r>
            <a:r>
              <a:rPr lang="en-US" sz="2400" dirty="0" err="1"/>
              <a:t>của</a:t>
            </a:r>
            <a:r>
              <a:rPr lang="en-US" sz="2400" dirty="0"/>
              <a:t> (</a:t>
            </a:r>
            <a:r>
              <a:rPr lang="en-US" sz="2400" dirty="0" err="1"/>
              <a:t>Q,F</a:t>
            </a:r>
            <a:r>
              <a:rPr lang="en-US" sz="2400" dirty="0"/>
              <a:t>)</a:t>
            </a:r>
          </a:p>
          <a:p>
            <a:pPr>
              <a:defRPr/>
            </a:pPr>
            <a:r>
              <a:rPr lang="en-US" sz="2400" dirty="0"/>
              <a:t>Begin</a:t>
            </a:r>
          </a:p>
          <a:p>
            <a:pPr>
              <a:defRPr/>
            </a:pPr>
            <a:r>
              <a:rPr lang="en-US" sz="2400" dirty="0"/>
              <a:t>  K=Q;</a:t>
            </a:r>
          </a:p>
          <a:p>
            <a:pPr>
              <a:defRPr/>
            </a:pPr>
            <a:r>
              <a:rPr lang="en-US" sz="2400" dirty="0"/>
              <a:t>  For each attribute A</a:t>
            </a:r>
            <a:r>
              <a:rPr lang="en-US" sz="2400" baseline="-25000" dirty="0"/>
              <a:t>i</a:t>
            </a:r>
            <a:r>
              <a:rPr lang="en-US" sz="2400" dirty="0"/>
              <a:t> in Q do</a:t>
            </a:r>
          </a:p>
          <a:p>
            <a:pPr>
              <a:defRPr/>
            </a:pPr>
            <a:r>
              <a:rPr lang="en-US" sz="2400" dirty="0"/>
              <a:t>     If ((K-A</a:t>
            </a:r>
            <a:r>
              <a:rPr lang="en-US" sz="2400" baseline="-25000" dirty="0"/>
              <a:t>i</a:t>
            </a:r>
            <a:r>
              <a:rPr lang="en-US" sz="2400" dirty="0"/>
              <a:t>)</a:t>
            </a:r>
            <a:r>
              <a:rPr lang="en-US" sz="2400" baseline="30000" dirty="0"/>
              <a:t>+</a:t>
            </a:r>
            <a:r>
              <a:rPr lang="en-US" sz="2400" dirty="0"/>
              <a:t> = Q) then</a:t>
            </a:r>
          </a:p>
          <a:p>
            <a:pPr>
              <a:defRPr/>
            </a:pPr>
            <a:r>
              <a:rPr lang="en-US" sz="2400" dirty="0"/>
              <a:t>         K=K-A</a:t>
            </a:r>
            <a:r>
              <a:rPr lang="en-US" sz="2400" baseline="-25000" dirty="0"/>
              <a:t>i</a:t>
            </a:r>
            <a:r>
              <a:rPr lang="en-US" sz="2400" dirty="0"/>
              <a:t> ;</a:t>
            </a:r>
          </a:p>
          <a:p>
            <a:pPr>
              <a:defRPr/>
            </a:pPr>
            <a:r>
              <a:rPr lang="en-US" sz="2400" dirty="0"/>
              <a:t>  Write (K);</a:t>
            </a:r>
          </a:p>
          <a:p>
            <a:pPr>
              <a:defRPr/>
            </a:pPr>
            <a:r>
              <a:rPr lang="en-US" sz="2400" dirty="0"/>
              <a:t>End.</a:t>
            </a:r>
          </a:p>
          <a:p>
            <a:pPr>
              <a:defRPr/>
            </a:pPr>
            <a:r>
              <a:rPr lang="en-US" sz="2400" dirty="0" err="1"/>
              <a:t>Ví</a:t>
            </a:r>
            <a:r>
              <a:rPr lang="en-US" sz="2400" dirty="0"/>
              <a:t> </a:t>
            </a:r>
            <a:r>
              <a:rPr lang="en-US" sz="2400" dirty="0" err="1"/>
              <a:t>dụ</a:t>
            </a:r>
            <a:r>
              <a:rPr lang="en-US" sz="2400" dirty="0"/>
              <a:t>: </a:t>
            </a:r>
            <a:r>
              <a:rPr lang="en-US" sz="2400" dirty="0" err="1"/>
              <a:t>áp</a:t>
            </a:r>
            <a:r>
              <a:rPr lang="en-US" sz="2400" dirty="0"/>
              <a:t> </a:t>
            </a:r>
            <a:r>
              <a:rPr lang="en-US" sz="2400" dirty="0" err="1"/>
              <a:t>dụng</a:t>
            </a:r>
            <a:r>
              <a:rPr lang="en-US" sz="2400" dirty="0"/>
              <a:t> </a:t>
            </a:r>
            <a:r>
              <a:rPr lang="en-US" sz="2400" dirty="0" err="1"/>
              <a:t>thuật</a:t>
            </a:r>
            <a:r>
              <a:rPr lang="en-US" sz="2400" dirty="0"/>
              <a:t> </a:t>
            </a:r>
            <a:r>
              <a:rPr lang="en-US" sz="2400" dirty="0" err="1"/>
              <a:t>toán</a:t>
            </a:r>
            <a:r>
              <a:rPr lang="en-US" sz="2400" dirty="0"/>
              <a:t> </a:t>
            </a:r>
            <a:r>
              <a:rPr lang="en-US" sz="2400" dirty="0" err="1" smtClean="0"/>
              <a:t>để</a:t>
            </a:r>
            <a:r>
              <a:rPr lang="en-US" sz="2400" dirty="0" smtClean="0"/>
              <a:t> </a:t>
            </a:r>
            <a:r>
              <a:rPr lang="en-US" sz="2400" dirty="0" err="1"/>
              <a:t>tìm</a:t>
            </a:r>
            <a:r>
              <a:rPr lang="en-US" sz="2400" dirty="0"/>
              <a:t> </a:t>
            </a:r>
            <a:r>
              <a:rPr lang="en-US" sz="2400" dirty="0" err="1"/>
              <a:t>một</a:t>
            </a:r>
            <a:r>
              <a:rPr lang="en-US" sz="2400" dirty="0"/>
              <a:t> </a:t>
            </a:r>
            <a:r>
              <a:rPr lang="en-US" sz="2400" dirty="0" err="1"/>
              <a:t>khóa</a:t>
            </a:r>
            <a:r>
              <a:rPr lang="en-US" sz="2400" dirty="0"/>
              <a:t> </a:t>
            </a:r>
            <a:r>
              <a:rPr lang="en-US" sz="2400" dirty="0" err="1"/>
              <a:t>của</a:t>
            </a:r>
            <a:r>
              <a:rPr lang="en-US" sz="2400" dirty="0"/>
              <a:t> </a:t>
            </a:r>
            <a:r>
              <a:rPr lang="en-US" sz="2400" dirty="0" err="1"/>
              <a:t>LĐQH</a:t>
            </a:r>
            <a:r>
              <a:rPr lang="en-US" sz="2400" dirty="0"/>
              <a:t> u=(</a:t>
            </a:r>
            <a:r>
              <a:rPr lang="en-US" sz="2400" dirty="0" err="1"/>
              <a:t>Q,F</a:t>
            </a:r>
            <a:r>
              <a:rPr lang="en-US" sz="2400" dirty="0"/>
              <a:t>) </a:t>
            </a:r>
            <a:r>
              <a:rPr lang="en-US" sz="2400" dirty="0" err="1"/>
              <a:t>với</a:t>
            </a:r>
            <a:r>
              <a:rPr lang="en-US" sz="2400" dirty="0"/>
              <a:t> Q=</a:t>
            </a:r>
            <a:r>
              <a:rPr lang="en-US" sz="2400" dirty="0" err="1"/>
              <a:t>ABCDE</a:t>
            </a:r>
            <a:r>
              <a:rPr lang="en-US" sz="2400" dirty="0"/>
              <a:t> </a:t>
            </a:r>
            <a:r>
              <a:rPr lang="en-US" sz="2400" dirty="0" err="1"/>
              <a:t>và</a:t>
            </a:r>
            <a:r>
              <a:rPr lang="en-US" sz="2400" dirty="0"/>
              <a:t> </a:t>
            </a:r>
            <a:r>
              <a:rPr lang="en-US" sz="2400" dirty="0" smtClean="0"/>
              <a:t> </a:t>
            </a:r>
            <a:r>
              <a:rPr lang="en-US" sz="2400" dirty="0"/>
              <a:t>F= {B </a:t>
            </a:r>
            <a:r>
              <a:rPr lang="en-US" sz="2400" dirty="0">
                <a:sym typeface="Symbol"/>
              </a:rPr>
              <a:t></a:t>
            </a:r>
            <a:r>
              <a:rPr lang="en-US" sz="2400" dirty="0"/>
              <a:t> C, C </a:t>
            </a:r>
            <a:r>
              <a:rPr lang="en-US" sz="2400" dirty="0">
                <a:sym typeface="Symbol"/>
              </a:rPr>
              <a:t></a:t>
            </a:r>
            <a:r>
              <a:rPr lang="en-US" sz="2400" dirty="0"/>
              <a:t> BD, BE </a:t>
            </a:r>
            <a:r>
              <a:rPr lang="en-US" sz="2400" dirty="0">
                <a:sym typeface="Symbol"/>
              </a:rPr>
              <a:t></a:t>
            </a:r>
            <a:r>
              <a:rPr lang="en-US" sz="2400" dirty="0"/>
              <a:t> A, A </a:t>
            </a:r>
            <a:r>
              <a:rPr lang="en-US" sz="2400" dirty="0">
                <a:sym typeface="Symbol"/>
              </a:rPr>
              <a:t></a:t>
            </a:r>
            <a:r>
              <a:rPr lang="en-US" sz="2400" dirty="0"/>
              <a:t> C}</a:t>
            </a:r>
          </a:p>
          <a:p>
            <a:pPr marL="0" indent="0">
              <a:buFontTx/>
              <a:buNone/>
              <a:defRPr/>
            </a:pPr>
            <a:endParaRPr lang="en-US" sz="2400" dirty="0"/>
          </a:p>
        </p:txBody>
      </p:sp>
      <p:sp>
        <p:nvSpPr>
          <p:cNvPr id="5" name="Title 1"/>
          <p:cNvSpPr txBox="1">
            <a:spLocks noGrp="1"/>
          </p:cNvSpPr>
          <p:nvPr>
            <p:ph type="title"/>
          </p:nvPr>
        </p:nvSpPr>
        <p:spPr>
          <a:xfrm>
            <a:off x="457200" y="274638"/>
            <a:ext cx="8229600" cy="792162"/>
          </a:xfr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defRPr/>
            </a:pPr>
            <a:r>
              <a:rPr lang="en-US" b="1" dirty="0" err="1" smtClean="0">
                <a:solidFill>
                  <a:schemeClr val="accent2">
                    <a:lumMod val="75000"/>
                  </a:schemeClr>
                </a:solidFill>
              </a:rPr>
              <a:t>Bài</a:t>
            </a:r>
            <a:r>
              <a:rPr lang="en-US" b="1" dirty="0" smtClean="0">
                <a:solidFill>
                  <a:schemeClr val="accent2">
                    <a:lumMod val="75000"/>
                  </a:schemeClr>
                </a:solidFill>
              </a:rPr>
              <a:t> 5(</a:t>
            </a:r>
            <a:r>
              <a:rPr lang="en-US" b="1" dirty="0" err="1" smtClean="0">
                <a:solidFill>
                  <a:schemeClr val="accent2">
                    <a:lumMod val="75000"/>
                  </a:schemeClr>
                </a:solidFill>
              </a:rPr>
              <a:t>tt</a:t>
            </a:r>
            <a:r>
              <a:rPr lang="en-US" b="1" dirty="0" smtClean="0">
                <a:solidFill>
                  <a:schemeClr val="accent2">
                    <a:lumMod val="75000"/>
                  </a:schemeClr>
                </a:solidFill>
              </a:rPr>
              <a:t>)</a:t>
            </a:r>
          </a:p>
        </p:txBody>
      </p:sp>
    </p:spTree>
    <p:extLst>
      <p:ext uri="{BB962C8B-B14F-4D97-AF65-F5344CB8AC3E}">
        <p14:creationId xmlns:p14="http://schemas.microsoft.com/office/powerpoint/2010/main" val="3343285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382000" cy="5181600"/>
          </a:xfrm>
        </p:spPr>
        <p:txBody>
          <a:bodyPr/>
          <a:lstStyle/>
          <a:p>
            <a:pPr marL="0" indent="0">
              <a:buFontTx/>
              <a:buNone/>
              <a:defRPr/>
            </a:pPr>
            <a:r>
              <a:rPr lang="en-US" sz="2400" b="1" dirty="0" err="1" smtClean="0"/>
              <a:t>Thuật</a:t>
            </a:r>
            <a:r>
              <a:rPr lang="en-US" sz="2400" b="1" dirty="0" smtClean="0"/>
              <a:t> </a:t>
            </a:r>
            <a:r>
              <a:rPr lang="en-US" sz="2400" b="1" dirty="0" err="1" smtClean="0"/>
              <a:t>toán</a:t>
            </a:r>
            <a:r>
              <a:rPr lang="en-US" sz="2400" b="1" dirty="0" smtClean="0"/>
              <a:t> </a:t>
            </a:r>
            <a:r>
              <a:rPr lang="en-US" sz="2400" b="1" dirty="0" err="1" smtClean="0"/>
              <a:t>tìm</a:t>
            </a:r>
            <a:r>
              <a:rPr lang="en-US" sz="2400" b="1" dirty="0" smtClean="0"/>
              <a:t> </a:t>
            </a:r>
            <a:r>
              <a:rPr lang="en-US" sz="2400" b="1" dirty="0" err="1" smtClean="0"/>
              <a:t>tất</a:t>
            </a:r>
            <a:r>
              <a:rPr lang="en-US" sz="2400" b="1" dirty="0" smtClean="0"/>
              <a:t> </a:t>
            </a:r>
            <a:r>
              <a:rPr lang="en-US" sz="2400" b="1" dirty="0" err="1" smtClean="0"/>
              <a:t>cả</a:t>
            </a:r>
            <a:r>
              <a:rPr lang="en-US" sz="2400" b="1" dirty="0" smtClean="0"/>
              <a:t> </a:t>
            </a:r>
            <a:r>
              <a:rPr lang="en-US" sz="2400" b="1" dirty="0" err="1" smtClean="0"/>
              <a:t>khóa</a:t>
            </a:r>
            <a:r>
              <a:rPr lang="en-US" sz="2400" b="1" dirty="0" smtClean="0"/>
              <a:t> </a:t>
            </a:r>
            <a:r>
              <a:rPr lang="en-US" sz="2400" b="1" dirty="0" err="1" smtClean="0"/>
              <a:t>của</a:t>
            </a:r>
            <a:r>
              <a:rPr lang="en-US" sz="2400" b="1" dirty="0" smtClean="0"/>
              <a:t> </a:t>
            </a:r>
            <a:r>
              <a:rPr lang="en-US" sz="2400" b="1" dirty="0" err="1" smtClean="0"/>
              <a:t>LĐQH</a:t>
            </a:r>
            <a:r>
              <a:rPr lang="en-US" sz="2400" dirty="0" smtClean="0"/>
              <a:t>: </a:t>
            </a:r>
            <a:endParaRPr lang="en-US" sz="2400" dirty="0"/>
          </a:p>
          <a:p>
            <a:pPr>
              <a:defRPr/>
            </a:pPr>
            <a:r>
              <a:rPr lang="en-US" sz="2400" dirty="0" err="1" smtClean="0"/>
              <a:t>Dữ</a:t>
            </a:r>
            <a:r>
              <a:rPr lang="en-US" sz="2400" dirty="0" smtClean="0"/>
              <a:t> </a:t>
            </a:r>
            <a:r>
              <a:rPr lang="en-US" sz="2400" dirty="0" err="1"/>
              <a:t>liệu</a:t>
            </a:r>
            <a:r>
              <a:rPr lang="en-US" sz="2400" dirty="0"/>
              <a:t> </a:t>
            </a:r>
            <a:r>
              <a:rPr lang="en-US" sz="2400" dirty="0" err="1"/>
              <a:t>vào</a:t>
            </a:r>
            <a:r>
              <a:rPr lang="en-US" sz="2400" dirty="0"/>
              <a:t>: &lt;</a:t>
            </a:r>
            <a:r>
              <a:rPr lang="en-US" sz="2400" dirty="0" err="1"/>
              <a:t>Q,F</a:t>
            </a:r>
            <a:r>
              <a:rPr lang="en-US" sz="2400" dirty="0"/>
              <a:t>&gt;</a:t>
            </a:r>
          </a:p>
          <a:p>
            <a:pPr>
              <a:defRPr/>
            </a:pPr>
            <a:r>
              <a:rPr lang="en-US" sz="2400" dirty="0" err="1"/>
              <a:t>Dữ</a:t>
            </a:r>
            <a:r>
              <a:rPr lang="en-US" sz="2400" dirty="0"/>
              <a:t> </a:t>
            </a:r>
            <a:r>
              <a:rPr lang="en-US" sz="2400" dirty="0" err="1"/>
              <a:t>liệu</a:t>
            </a:r>
            <a:r>
              <a:rPr lang="en-US" sz="2400" dirty="0"/>
              <a:t> </a:t>
            </a:r>
            <a:r>
              <a:rPr lang="en-US" sz="2400" dirty="0" err="1"/>
              <a:t>ra</a:t>
            </a:r>
            <a:r>
              <a:rPr lang="en-US" sz="2400" dirty="0"/>
              <a:t>: K {</a:t>
            </a:r>
            <a:r>
              <a:rPr lang="en-US" sz="2400" dirty="0" err="1"/>
              <a:t>Tập</a:t>
            </a:r>
            <a:r>
              <a:rPr lang="en-US" sz="2400" dirty="0"/>
              <a:t> </a:t>
            </a:r>
            <a:r>
              <a:rPr lang="en-US" sz="2400" dirty="0" err="1"/>
              <a:t>các</a:t>
            </a:r>
            <a:r>
              <a:rPr lang="en-US" sz="2400" dirty="0"/>
              <a:t> </a:t>
            </a:r>
            <a:r>
              <a:rPr lang="en-US" sz="2400" dirty="0" err="1"/>
              <a:t>khóa</a:t>
            </a:r>
            <a:r>
              <a:rPr lang="en-US" sz="2400" dirty="0"/>
              <a:t> </a:t>
            </a:r>
            <a:r>
              <a:rPr lang="en-US" sz="2400" dirty="0" err="1"/>
              <a:t>của</a:t>
            </a:r>
            <a:r>
              <a:rPr lang="en-US" sz="2400" dirty="0"/>
              <a:t> </a:t>
            </a:r>
            <a:r>
              <a:rPr lang="en-US" sz="2400" dirty="0" err="1"/>
              <a:t>quan</a:t>
            </a:r>
            <a:r>
              <a:rPr lang="en-US" sz="2400" dirty="0"/>
              <a:t> </a:t>
            </a:r>
            <a:r>
              <a:rPr lang="en-US" sz="2400" dirty="0" err="1"/>
              <a:t>hệ</a:t>
            </a:r>
            <a:r>
              <a:rPr lang="en-US" sz="2400" dirty="0"/>
              <a:t> Q} </a:t>
            </a:r>
          </a:p>
          <a:p>
            <a:pPr>
              <a:defRPr/>
            </a:pPr>
            <a:r>
              <a:rPr lang="en-US" sz="2400" dirty="0"/>
              <a:t>Begin</a:t>
            </a:r>
          </a:p>
          <a:p>
            <a:pPr>
              <a:defRPr/>
            </a:pPr>
            <a:r>
              <a:rPr lang="en-US" sz="2400" dirty="0" err="1"/>
              <a:t>b</a:t>
            </a:r>
            <a:r>
              <a:rPr lang="en-US" sz="2400" baseline="-25000" dirty="0" err="1"/>
              <a:t>1</a:t>
            </a:r>
            <a:r>
              <a:rPr lang="en-US" sz="2400" dirty="0"/>
              <a:t>: </a:t>
            </a:r>
            <a:r>
              <a:rPr lang="en-US" sz="2400" dirty="0" err="1"/>
              <a:t>Tìm</a:t>
            </a:r>
            <a:r>
              <a:rPr lang="en-US" sz="2400" dirty="0"/>
              <a:t> </a:t>
            </a:r>
            <a:r>
              <a:rPr lang="en-US" sz="2400" dirty="0" err="1"/>
              <a:t>tập</a:t>
            </a:r>
            <a:r>
              <a:rPr lang="en-US" sz="2400" dirty="0"/>
              <a:t> N, </a:t>
            </a:r>
            <a:r>
              <a:rPr lang="en-US" sz="2400" dirty="0" err="1"/>
              <a:t>với</a:t>
            </a:r>
            <a:r>
              <a:rPr lang="en-US" sz="2400" dirty="0"/>
              <a:t> N </a:t>
            </a:r>
            <a:r>
              <a:rPr lang="en-US" sz="2400" dirty="0" err="1"/>
              <a:t>là</a:t>
            </a:r>
            <a:r>
              <a:rPr lang="en-US" sz="2400" dirty="0"/>
              <a:t> </a:t>
            </a:r>
            <a:r>
              <a:rPr lang="en-US" sz="2400" dirty="0" err="1"/>
              <a:t>tập</a:t>
            </a:r>
            <a:r>
              <a:rPr lang="en-US" sz="2400" dirty="0"/>
              <a:t> </a:t>
            </a:r>
            <a:r>
              <a:rPr lang="en-US" sz="2400" dirty="0" err="1"/>
              <a:t>các</a:t>
            </a:r>
            <a:r>
              <a:rPr lang="en-US" sz="2400" dirty="0"/>
              <a:t> </a:t>
            </a:r>
            <a:r>
              <a:rPr lang="en-US" sz="2400" dirty="0" err="1"/>
              <a:t>thuộc</a:t>
            </a:r>
            <a:r>
              <a:rPr lang="en-US" sz="2400" dirty="0"/>
              <a:t> </a:t>
            </a:r>
            <a:r>
              <a:rPr lang="en-US" sz="2400" dirty="0" err="1"/>
              <a:t>tính</a:t>
            </a:r>
            <a:r>
              <a:rPr lang="en-US" sz="2400" dirty="0"/>
              <a:t> </a:t>
            </a:r>
            <a:r>
              <a:rPr lang="en-US" sz="2400" dirty="0" err="1"/>
              <a:t>không</a:t>
            </a:r>
            <a:r>
              <a:rPr lang="en-US" sz="2400" dirty="0"/>
              <a:t> </a:t>
            </a:r>
            <a:r>
              <a:rPr lang="en-US" sz="2400" dirty="0" err="1"/>
              <a:t>xuất</a:t>
            </a:r>
            <a:r>
              <a:rPr lang="en-US" sz="2400" dirty="0"/>
              <a:t> </a:t>
            </a:r>
            <a:r>
              <a:rPr lang="en-US" sz="2400" dirty="0" err="1"/>
              <a:t>hiện</a:t>
            </a:r>
            <a:r>
              <a:rPr lang="en-US" sz="2400" dirty="0"/>
              <a:t> ở </a:t>
            </a:r>
            <a:r>
              <a:rPr lang="en-US" sz="2400" dirty="0" err="1"/>
              <a:t>vế</a:t>
            </a:r>
            <a:r>
              <a:rPr lang="en-US" sz="2400" dirty="0"/>
              <a:t> </a:t>
            </a:r>
            <a:r>
              <a:rPr lang="en-US" sz="2400" dirty="0" err="1"/>
              <a:t>phải</a:t>
            </a:r>
            <a:r>
              <a:rPr lang="en-US" sz="2400" dirty="0"/>
              <a:t> </a:t>
            </a:r>
            <a:r>
              <a:rPr lang="en-US" sz="2400" dirty="0" err="1"/>
              <a:t>của</a:t>
            </a:r>
            <a:r>
              <a:rPr lang="en-US" sz="2400" dirty="0"/>
              <a:t> </a:t>
            </a:r>
            <a:r>
              <a:rPr lang="en-US" sz="2400" dirty="0" err="1"/>
              <a:t>các</a:t>
            </a:r>
            <a:r>
              <a:rPr lang="en-US" sz="2400" dirty="0"/>
              <a:t> </a:t>
            </a:r>
            <a:r>
              <a:rPr lang="en-US" sz="2400" dirty="0" err="1"/>
              <a:t>phụ</a:t>
            </a:r>
            <a:r>
              <a:rPr lang="en-US" sz="2400" dirty="0"/>
              <a:t> </a:t>
            </a:r>
            <a:r>
              <a:rPr lang="en-US" sz="2400" dirty="0" err="1"/>
              <a:t>thuộc</a:t>
            </a:r>
            <a:r>
              <a:rPr lang="en-US" sz="2400" dirty="0"/>
              <a:t> </a:t>
            </a:r>
            <a:r>
              <a:rPr lang="en-US" sz="2400" dirty="0" err="1"/>
              <a:t>hàm</a:t>
            </a:r>
            <a:r>
              <a:rPr lang="en-US" sz="2400" dirty="0"/>
              <a:t>. </a:t>
            </a:r>
            <a:r>
              <a:rPr lang="en-US" sz="2400" dirty="0" err="1"/>
              <a:t>Tính</a:t>
            </a:r>
            <a:r>
              <a:rPr lang="en-US" sz="2400" dirty="0"/>
              <a:t> N</a:t>
            </a:r>
            <a:r>
              <a:rPr lang="en-US" sz="2400" baseline="30000" dirty="0"/>
              <a:t>+</a:t>
            </a:r>
            <a:r>
              <a:rPr lang="en-US" sz="2400" dirty="0"/>
              <a:t>. </a:t>
            </a:r>
            <a:r>
              <a:rPr lang="en-US" sz="2400" dirty="0" err="1"/>
              <a:t>Nếu</a:t>
            </a:r>
            <a:r>
              <a:rPr lang="en-US" sz="2400" dirty="0"/>
              <a:t> N</a:t>
            </a:r>
            <a:r>
              <a:rPr lang="en-US" sz="2400" baseline="30000" dirty="0"/>
              <a:t>+</a:t>
            </a:r>
            <a:r>
              <a:rPr lang="en-US" sz="2400" dirty="0"/>
              <a:t> = Q </a:t>
            </a:r>
            <a:r>
              <a:rPr lang="en-US" sz="2400" dirty="0" err="1"/>
              <a:t>thì</a:t>
            </a:r>
            <a:r>
              <a:rPr lang="en-US" sz="2400" dirty="0"/>
              <a:t> K=N </a:t>
            </a:r>
            <a:r>
              <a:rPr lang="en-US" sz="2400" dirty="0" err="1"/>
              <a:t>là</a:t>
            </a:r>
            <a:r>
              <a:rPr lang="en-US" sz="2400" dirty="0"/>
              <a:t> </a:t>
            </a:r>
            <a:r>
              <a:rPr lang="en-US" sz="2400" dirty="0" err="1"/>
              <a:t>khóa</a:t>
            </a:r>
            <a:r>
              <a:rPr lang="en-US" sz="2400" dirty="0"/>
              <a:t> </a:t>
            </a:r>
            <a:r>
              <a:rPr lang="en-US" sz="2400" dirty="0" err="1"/>
              <a:t>duy</a:t>
            </a:r>
            <a:r>
              <a:rPr lang="en-US" sz="2400" dirty="0"/>
              <a:t> </a:t>
            </a:r>
            <a:r>
              <a:rPr lang="en-US" sz="2400" dirty="0" err="1"/>
              <a:t>nhất</a:t>
            </a:r>
            <a:r>
              <a:rPr lang="en-US" sz="2400" dirty="0"/>
              <a:t> (</a:t>
            </a:r>
            <a:r>
              <a:rPr lang="en-US" sz="2400" dirty="0" err="1"/>
              <a:t>Thoát</a:t>
            </a:r>
            <a:r>
              <a:rPr lang="en-US" sz="2400" dirty="0"/>
              <a:t>). </a:t>
            </a:r>
            <a:r>
              <a:rPr lang="en-US" sz="2400" dirty="0" err="1"/>
              <a:t>Ngược</a:t>
            </a:r>
            <a:r>
              <a:rPr lang="en-US" sz="2400" dirty="0"/>
              <a:t> </a:t>
            </a:r>
            <a:r>
              <a:rPr lang="en-US" sz="2400" dirty="0" err="1"/>
              <a:t>lại</a:t>
            </a:r>
            <a:r>
              <a:rPr lang="en-US" sz="2400" dirty="0"/>
              <a:t> sang </a:t>
            </a:r>
            <a:r>
              <a:rPr lang="en-US" sz="2400" dirty="0" err="1"/>
              <a:t>bước</a:t>
            </a:r>
            <a:r>
              <a:rPr lang="en-US" sz="2400" dirty="0"/>
              <a:t> 2</a:t>
            </a:r>
          </a:p>
          <a:p>
            <a:pPr>
              <a:defRPr/>
            </a:pPr>
            <a:r>
              <a:rPr lang="en-US" sz="2400" dirty="0" err="1"/>
              <a:t>b</a:t>
            </a:r>
            <a:r>
              <a:rPr lang="en-US" sz="2400" baseline="-25000" dirty="0" err="1"/>
              <a:t>2</a:t>
            </a:r>
            <a:r>
              <a:rPr lang="en-US" sz="2400" dirty="0"/>
              <a:t>: </a:t>
            </a:r>
            <a:r>
              <a:rPr lang="en-US" sz="2400" dirty="0" err="1"/>
              <a:t>Tìm</a:t>
            </a:r>
            <a:r>
              <a:rPr lang="en-US" sz="2400" dirty="0"/>
              <a:t> </a:t>
            </a:r>
            <a:r>
              <a:rPr lang="en-US" sz="2400" dirty="0" err="1"/>
              <a:t>tập</a:t>
            </a:r>
            <a:r>
              <a:rPr lang="en-US" sz="2400" dirty="0"/>
              <a:t> M </a:t>
            </a:r>
            <a:r>
              <a:rPr lang="en-US" sz="2400" dirty="0" err="1"/>
              <a:t>với</a:t>
            </a:r>
            <a:r>
              <a:rPr lang="en-US" sz="2400" dirty="0"/>
              <a:t> M </a:t>
            </a:r>
            <a:r>
              <a:rPr lang="en-US" sz="2400" dirty="0" err="1"/>
              <a:t>là</a:t>
            </a:r>
            <a:r>
              <a:rPr lang="en-US" sz="2400" dirty="0"/>
              <a:t> </a:t>
            </a:r>
            <a:r>
              <a:rPr lang="en-US" sz="2400" dirty="0" err="1"/>
              <a:t>tập</a:t>
            </a:r>
            <a:r>
              <a:rPr lang="en-US" sz="2400" dirty="0"/>
              <a:t> </a:t>
            </a:r>
            <a:r>
              <a:rPr lang="en-US" sz="2400" dirty="0" err="1"/>
              <a:t>các</a:t>
            </a:r>
            <a:r>
              <a:rPr lang="en-US" sz="2400" dirty="0"/>
              <a:t> </a:t>
            </a:r>
            <a:r>
              <a:rPr lang="en-US" sz="2400" dirty="0" err="1"/>
              <a:t>thuộc</a:t>
            </a:r>
            <a:r>
              <a:rPr lang="en-US" sz="2400" dirty="0"/>
              <a:t> </a:t>
            </a:r>
            <a:r>
              <a:rPr lang="en-US" sz="2400" dirty="0" err="1"/>
              <a:t>tính</a:t>
            </a:r>
            <a:r>
              <a:rPr lang="en-US" sz="2400" dirty="0"/>
              <a:t> </a:t>
            </a:r>
            <a:r>
              <a:rPr lang="en-US" sz="2400" dirty="0" err="1"/>
              <a:t>xuất</a:t>
            </a:r>
            <a:r>
              <a:rPr lang="en-US" sz="2400" dirty="0"/>
              <a:t> </a:t>
            </a:r>
            <a:r>
              <a:rPr lang="en-US" sz="2400" dirty="0" err="1"/>
              <a:t>hiện</a:t>
            </a:r>
            <a:r>
              <a:rPr lang="en-US" sz="2400" dirty="0"/>
              <a:t> ở </a:t>
            </a:r>
            <a:r>
              <a:rPr lang="en-US" sz="2400" dirty="0" err="1"/>
              <a:t>cả</a:t>
            </a:r>
            <a:r>
              <a:rPr lang="en-US" sz="2400" dirty="0"/>
              <a:t> 2 </a:t>
            </a:r>
            <a:r>
              <a:rPr lang="en-US" sz="2400" dirty="0" err="1"/>
              <a:t>vế</a:t>
            </a:r>
            <a:r>
              <a:rPr lang="en-US" sz="2400" dirty="0"/>
              <a:t>.</a:t>
            </a:r>
          </a:p>
          <a:p>
            <a:pPr>
              <a:defRPr/>
            </a:pPr>
            <a:r>
              <a:rPr lang="en-US" sz="2400" dirty="0" err="1" smtClean="0"/>
              <a:t>b</a:t>
            </a:r>
            <a:r>
              <a:rPr lang="en-US" sz="2400" baseline="-25000" dirty="0" err="1" smtClean="0"/>
              <a:t>3</a:t>
            </a:r>
            <a:r>
              <a:rPr lang="en-US" sz="2400" dirty="0" smtClean="0"/>
              <a:t>: </a:t>
            </a:r>
            <a:r>
              <a:rPr lang="en-US" sz="2400" dirty="0" err="1"/>
              <a:t>Xây</a:t>
            </a:r>
            <a:r>
              <a:rPr lang="en-US" sz="2400" dirty="0"/>
              <a:t> </a:t>
            </a:r>
            <a:r>
              <a:rPr lang="en-US" sz="2400" dirty="0" err="1"/>
              <a:t>dựng</a:t>
            </a:r>
            <a:r>
              <a:rPr lang="en-US" sz="2400" dirty="0"/>
              <a:t> </a:t>
            </a:r>
            <a:r>
              <a:rPr lang="en-US" sz="2400" dirty="0" err="1"/>
              <a:t>2</a:t>
            </a:r>
            <a:r>
              <a:rPr lang="en-US" sz="2400" baseline="30000" dirty="0" err="1"/>
              <a:t>m</a:t>
            </a:r>
            <a:r>
              <a:rPr lang="en-US" sz="2400" dirty="0"/>
              <a:t>-1 </a:t>
            </a:r>
            <a:r>
              <a:rPr lang="en-US" sz="2400" dirty="0" err="1"/>
              <a:t>tập</a:t>
            </a:r>
            <a:r>
              <a:rPr lang="en-US" sz="2400" dirty="0"/>
              <a:t> con </a:t>
            </a:r>
            <a:r>
              <a:rPr lang="en-US" sz="2400" dirty="0" err="1"/>
              <a:t>của</a:t>
            </a:r>
            <a:r>
              <a:rPr lang="en-US" sz="2400" dirty="0"/>
              <a:t> </a:t>
            </a:r>
            <a:r>
              <a:rPr lang="en-US" sz="2400" dirty="0" err="1"/>
              <a:t>tập</a:t>
            </a:r>
            <a:r>
              <a:rPr lang="en-US" sz="2400" dirty="0"/>
              <a:t> M </a:t>
            </a:r>
            <a:r>
              <a:rPr lang="en-US" sz="2400" dirty="0" err="1"/>
              <a:t>với</a:t>
            </a:r>
            <a:r>
              <a:rPr lang="en-US" sz="2400" dirty="0"/>
              <a:t> m = Card(M)</a:t>
            </a:r>
          </a:p>
          <a:p>
            <a:pPr>
              <a:defRPr/>
            </a:pPr>
            <a:r>
              <a:rPr lang="en-US" sz="2400" dirty="0" err="1" smtClean="0"/>
              <a:t>b</a:t>
            </a:r>
            <a:r>
              <a:rPr lang="en-US" sz="2400" baseline="-25000" dirty="0" err="1" smtClean="0"/>
              <a:t>4</a:t>
            </a:r>
            <a:r>
              <a:rPr lang="en-US" sz="2400" dirty="0" smtClean="0"/>
              <a:t>: </a:t>
            </a:r>
            <a:r>
              <a:rPr lang="en-US" sz="2400" dirty="0" err="1"/>
              <a:t>Xây</a:t>
            </a:r>
            <a:r>
              <a:rPr lang="en-US" sz="2400" dirty="0"/>
              <a:t> </a:t>
            </a:r>
            <a:r>
              <a:rPr lang="en-US" sz="2400" dirty="0" err="1"/>
              <a:t>dựng</a:t>
            </a:r>
            <a:r>
              <a:rPr lang="en-US" sz="2400" dirty="0"/>
              <a:t> </a:t>
            </a:r>
            <a:r>
              <a:rPr lang="en-US" sz="2400" dirty="0" err="1"/>
              <a:t>tập</a:t>
            </a:r>
            <a:r>
              <a:rPr lang="en-US" sz="2400" dirty="0"/>
              <a:t> K </a:t>
            </a:r>
            <a:r>
              <a:rPr lang="en-US" sz="2400" dirty="0" err="1"/>
              <a:t>chứa</a:t>
            </a:r>
            <a:r>
              <a:rPr lang="en-US" sz="2400" dirty="0"/>
              <a:t> </a:t>
            </a:r>
            <a:r>
              <a:rPr lang="en-US" sz="2400" dirty="0" err="1"/>
              <a:t>các</a:t>
            </a:r>
            <a:r>
              <a:rPr lang="en-US" sz="2400" dirty="0"/>
              <a:t> </a:t>
            </a:r>
            <a:r>
              <a:rPr lang="en-US" sz="2400" dirty="0" err="1"/>
              <a:t>khóa</a:t>
            </a:r>
            <a:endParaRPr lang="en-US" sz="2400" dirty="0"/>
          </a:p>
          <a:p>
            <a:pPr marL="0" indent="0">
              <a:buFontTx/>
              <a:buNone/>
              <a:defRPr/>
            </a:pPr>
            <a:endParaRPr lang="en-US" sz="2400" dirty="0"/>
          </a:p>
        </p:txBody>
      </p:sp>
      <p:sp>
        <p:nvSpPr>
          <p:cNvPr id="5" name="Title 1"/>
          <p:cNvSpPr txBox="1">
            <a:spLocks noGrp="1"/>
          </p:cNvSpPr>
          <p:nvPr>
            <p:ph type="title"/>
          </p:nvPr>
        </p:nvSpPr>
        <p:spPr>
          <a:xfrm>
            <a:off x="457200" y="274638"/>
            <a:ext cx="8229600" cy="792162"/>
          </a:xfr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defRPr/>
            </a:pPr>
            <a:r>
              <a:rPr lang="en-US" b="1" dirty="0" err="1" smtClean="0">
                <a:solidFill>
                  <a:schemeClr val="accent2">
                    <a:lumMod val="75000"/>
                  </a:schemeClr>
                </a:solidFill>
              </a:rPr>
              <a:t>Bài</a:t>
            </a:r>
            <a:r>
              <a:rPr lang="en-US" b="1" dirty="0" smtClean="0">
                <a:solidFill>
                  <a:schemeClr val="accent2">
                    <a:lumMod val="75000"/>
                  </a:schemeClr>
                </a:solidFill>
              </a:rPr>
              <a:t> 5(</a:t>
            </a:r>
            <a:r>
              <a:rPr lang="en-US" b="1" dirty="0" err="1" smtClean="0">
                <a:solidFill>
                  <a:schemeClr val="accent2">
                    <a:lumMod val="75000"/>
                  </a:schemeClr>
                </a:solidFill>
              </a:rPr>
              <a:t>tt</a:t>
            </a:r>
            <a:r>
              <a:rPr lang="en-US" b="1" dirty="0" smtClean="0">
                <a:solidFill>
                  <a:schemeClr val="accent2">
                    <a:lumMod val="75000"/>
                  </a:schemeClr>
                </a:solidFill>
              </a:rPr>
              <a:t>)</a:t>
            </a:r>
          </a:p>
        </p:txBody>
      </p:sp>
    </p:spTree>
    <p:extLst>
      <p:ext uri="{BB962C8B-B14F-4D97-AF65-F5344CB8AC3E}">
        <p14:creationId xmlns:p14="http://schemas.microsoft.com/office/powerpoint/2010/main" val="353065529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11.0&quot;&gt;&lt;object type=&quot;1&quot; unique_id=&quot;10001&quot;&gt;&lt;object type=&quot;2&quot; unique_id=&quot;10307&quot;&gt;&lt;object type=&quot;3&quot; unique_id=&quot;10308&quot;&gt;&lt;property id=&quot;20148&quot; value=&quot;5&quot;/&gt;&lt;property id=&quot;20300&quot; value=&quot;Slide 1 - &amp;quot;Bài 5: Thiết kế CSDL&amp;quot;&quot;/&gt;&lt;property id=&quot;20307&quot; value=&quot;257&quot;/&gt;&lt;/object&gt;&lt;object type=&quot;3&quot; unique_id=&quot;10309&quot;&gt;&lt;property id=&quot;20148&quot; value=&quot;5&quot;/&gt;&lt;property id=&quot;20300&quot; value=&quot;Slide 2 - &amp;quot;Bài 5(tt)&amp;quot;&quot;/&gt;&lt;property id=&quot;20307&quot; value=&quot;258&quot;/&gt;&lt;/object&gt;&lt;object type=&quot;3&quot; unique_id=&quot;10310&quot;&gt;&lt;property id=&quot;20148&quot; value=&quot;5&quot;/&gt;&lt;property id=&quot;20300&quot; value=&quot;Slide 3 - &amp;quot;Bài 5(tt)&amp;quot;&quot;/&gt;&lt;property id=&quot;20307&quot; value=&quot;259&quot;/&gt;&lt;/object&gt;&lt;object type=&quot;3&quot; unique_id=&quot;10311&quot;&gt;&lt;property id=&quot;20148&quot; value=&quot;5&quot;/&gt;&lt;property id=&quot;20300&quot; value=&quot;Slide 4 - &amp;quot;Bài 5(tt)&amp;quot;&quot;/&gt;&lt;property id=&quot;20307&quot; value=&quot;260&quot;/&gt;&lt;/object&gt;&lt;object type=&quot;3&quot; unique_id=&quot;10312&quot;&gt;&lt;property id=&quot;20148&quot; value=&quot;5&quot;/&gt;&lt;property id=&quot;20300&quot; value=&quot;Slide 5 - &amp;quot;Bài 5(tt)&amp;quot;&quot;/&gt;&lt;property id=&quot;20307&quot; value=&quot;261&quot;/&gt;&lt;/object&gt;&lt;object type=&quot;3&quot; unique_id=&quot;10313&quot;&gt;&lt;property id=&quot;20148&quot; value=&quot;5&quot;/&gt;&lt;property id=&quot;20300&quot; value=&quot;Slide 6 - &amp;quot;Bài 5(tt)&amp;quot;&quot;/&gt;&lt;property id=&quot;20307&quot; value=&quot;262&quot;/&gt;&lt;/object&gt;&lt;object type=&quot;3&quot; unique_id=&quot;10314&quot;&gt;&lt;property id=&quot;20148&quot; value=&quot;5&quot;/&gt;&lt;property id=&quot;20300&quot; value=&quot;Slide 7 - &amp;quot;Bài 5(tt)&amp;quot;&quot;/&gt;&lt;property id=&quot;20307&quot; value=&quot;263&quot;/&gt;&lt;/object&gt;&lt;object type=&quot;3&quot; unique_id=&quot;10315&quot;&gt;&lt;property id=&quot;20148&quot; value=&quot;5&quot;/&gt;&lt;property id=&quot;20300&quot; value=&quot;Slide 8 - &amp;quot;Bài 5(tt)&amp;quot;&quot;/&gt;&lt;property id=&quot;20307&quot; value=&quot;264&quot;/&gt;&lt;/object&gt;&lt;object type=&quot;3&quot; unique_id=&quot;10316&quot;&gt;&lt;property id=&quot;20148&quot; value=&quot;5&quot;/&gt;&lt;property id=&quot;20300&quot; value=&quot;Slide 9 - &amp;quot;Bài 5(tt)&amp;quot;&quot;/&gt;&lt;property id=&quot;20307&quot; value=&quot;265&quot;/&gt;&lt;/object&gt;&lt;object type=&quot;3&quot; unique_id=&quot;10317&quot;&gt;&lt;property id=&quot;20148&quot; value=&quot;5&quot;/&gt;&lt;property id=&quot;20300&quot; value=&quot;Slide 10 - &amp;quot;Bài 5(tt)&amp;quot;&quot;/&gt;&lt;property id=&quot;20307&quot; value=&quot;266&quot;/&gt;&lt;/object&gt;&lt;object type=&quot;3&quot; unique_id=&quot;10318&quot;&gt;&lt;property id=&quot;20148&quot; value=&quot;5&quot;/&gt;&lt;property id=&quot;20300&quot; value=&quot;Slide 11 - &amp;quot;Bài tập bài 5&amp;quot;&quot;/&gt;&lt;property id=&quot;20307&quot; value=&quot;267&quot;/&gt;&lt;/object&gt;&lt;/object&gt;&lt;object type=&quot;8&quot; unique_id=&quot;10331&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1515</TotalTime>
  <Words>855</Words>
  <Application>Microsoft Office PowerPoint</Application>
  <PresentationFormat>On-screen Show (4:3)</PresentationFormat>
  <Paragraphs>107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Bài 5: Thiết kế CSDL</vt:lpstr>
      <vt:lpstr>Bài 5(tt)</vt:lpstr>
      <vt:lpstr>Bài 5(tt)</vt:lpstr>
      <vt:lpstr>Bài 5(tt)</vt:lpstr>
      <vt:lpstr>Bài 5(tt)</vt:lpstr>
      <vt:lpstr>Bài 5(tt)</vt:lpstr>
      <vt:lpstr>Bài 5(tt)</vt:lpstr>
      <vt:lpstr>Bài 5(tt)</vt:lpstr>
      <vt:lpstr>Bài 5(tt)</vt:lpstr>
      <vt:lpstr>Bài 5(tt)</vt:lpstr>
      <vt:lpstr>Bài tập bài 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5: Thiết kế CSDL</dc:title>
  <dc:creator>X1 carbon</dc:creator>
  <cp:lastModifiedBy>X1 carbon</cp:lastModifiedBy>
  <cp:revision>3</cp:revision>
  <dcterms:created xsi:type="dcterms:W3CDTF">2017-12-14T09:28:37Z</dcterms:created>
  <dcterms:modified xsi:type="dcterms:W3CDTF">2018-05-15T11:04:00Z</dcterms:modified>
</cp:coreProperties>
</file>