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9E30-6CB0-405B-A6AF-450384FF8B8F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5E3-EE9C-4D23-B2BE-224BE9A9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0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9E30-6CB0-405B-A6AF-450384FF8B8F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5E3-EE9C-4D23-B2BE-224BE9A9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18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9E30-6CB0-405B-A6AF-450384FF8B8F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5E3-EE9C-4D23-B2BE-224BE9A9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1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9E30-6CB0-405B-A6AF-450384FF8B8F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5E3-EE9C-4D23-B2BE-224BE9A9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9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9E30-6CB0-405B-A6AF-450384FF8B8F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5E3-EE9C-4D23-B2BE-224BE9A9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9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9E30-6CB0-405B-A6AF-450384FF8B8F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5E3-EE9C-4D23-B2BE-224BE9A9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9E30-6CB0-405B-A6AF-450384FF8B8F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5E3-EE9C-4D23-B2BE-224BE9A9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7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9E30-6CB0-405B-A6AF-450384FF8B8F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5E3-EE9C-4D23-B2BE-224BE9A9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0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9E30-6CB0-405B-A6AF-450384FF8B8F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5E3-EE9C-4D23-B2BE-224BE9A9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9E30-6CB0-405B-A6AF-450384FF8B8F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5E3-EE9C-4D23-B2BE-224BE9A9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2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9E30-6CB0-405B-A6AF-450384FF8B8F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15E3-EE9C-4D23-B2BE-224BE9A9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4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D9E30-6CB0-405B-A6AF-450384FF8B8F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E15E3-EE9C-4D23-B2BE-224BE9A9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8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181600"/>
          </a:xfrm>
        </p:spPr>
        <p:txBody>
          <a:bodyPr/>
          <a:lstStyle/>
          <a:p>
            <a:pPr>
              <a:defRPr/>
            </a:pP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tế</a:t>
            </a:r>
            <a:r>
              <a:rPr lang="en-US" sz="2400" dirty="0"/>
              <a:t>,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lược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CSDL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.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đành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chất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lược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ta </a:t>
            </a:r>
            <a:r>
              <a:rPr lang="en-US" sz="2400" dirty="0" err="1"/>
              <a:t>dựa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chuẩn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chuẩn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chuẩn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lược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CSDL</a:t>
            </a:r>
            <a:r>
              <a:rPr lang="en-US" sz="2400" dirty="0"/>
              <a:t>: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- 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/>
              <a:t>trùng</a:t>
            </a:r>
            <a:r>
              <a:rPr lang="en-US" sz="2400" dirty="0"/>
              <a:t> </a:t>
            </a:r>
            <a:r>
              <a:rPr lang="en-US" sz="2400" dirty="0" err="1"/>
              <a:t>lắp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tin: </a:t>
            </a:r>
            <a:r>
              <a:rPr lang="en-US" sz="2400" dirty="0" err="1"/>
              <a:t>Vì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trữ</a:t>
            </a:r>
            <a:r>
              <a:rPr lang="en-US" sz="2400" dirty="0"/>
              <a:t>, </a:t>
            </a:r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chi </a:t>
            </a:r>
            <a:r>
              <a:rPr lang="en-US" sz="2400" dirty="0" err="1"/>
              <a:t>phí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RBTV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vô</a:t>
            </a:r>
            <a:r>
              <a:rPr lang="en-US" sz="2400" dirty="0"/>
              <a:t> </a:t>
            </a:r>
            <a:r>
              <a:rPr lang="en-US" sz="2400" dirty="0" err="1"/>
              <a:t>ích</a:t>
            </a:r>
            <a:r>
              <a:rPr lang="en-US" sz="2400" dirty="0"/>
              <a:t>.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- Chi </a:t>
            </a:r>
            <a:r>
              <a:rPr lang="en-US" sz="2400" dirty="0" err="1"/>
              <a:t>phí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ràng</a:t>
            </a:r>
            <a:r>
              <a:rPr lang="en-US" sz="2400" dirty="0"/>
              <a:t> </a:t>
            </a:r>
            <a:r>
              <a:rPr lang="en-US" sz="2400" dirty="0" err="1"/>
              <a:t>buộc</a:t>
            </a:r>
            <a:r>
              <a:rPr lang="en-US" sz="2400" dirty="0"/>
              <a:t>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vẹn</a:t>
            </a:r>
            <a:r>
              <a:rPr lang="en-US" sz="2400" dirty="0"/>
              <a:t>.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- </a:t>
            </a:r>
            <a:r>
              <a:rPr lang="en-US" sz="2400" dirty="0" err="1" smtClean="0"/>
              <a:t>Bảo</a:t>
            </a:r>
            <a:r>
              <a:rPr lang="en-US" sz="2400" dirty="0" smtClean="0"/>
              <a:t>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- </a:t>
            </a:r>
            <a:r>
              <a:rPr lang="en-US" sz="2400" dirty="0" err="1" smtClean="0"/>
              <a:t>Bảo</a:t>
            </a:r>
            <a:r>
              <a:rPr lang="en-US" sz="2400" dirty="0" smtClean="0"/>
              <a:t> </a:t>
            </a:r>
            <a:r>
              <a:rPr lang="en-US" sz="2400" dirty="0" err="1"/>
              <a:t>toàn</a:t>
            </a:r>
            <a:r>
              <a:rPr lang="en-US" sz="2400" dirty="0"/>
              <a:t> qui </a:t>
            </a:r>
            <a:r>
              <a:rPr lang="en-US" sz="2400" dirty="0" err="1"/>
              <a:t>tắc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tức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phụ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.</a:t>
            </a:r>
          </a:p>
          <a:p>
            <a:pPr>
              <a:defRPr/>
            </a:pP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chuẩn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nhằm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đích</a:t>
            </a:r>
            <a:r>
              <a:rPr lang="en-US" sz="2400" dirty="0"/>
              <a:t> </a:t>
            </a:r>
            <a:r>
              <a:rPr lang="en-US" sz="2400" dirty="0" err="1"/>
              <a:t>giảm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trùng</a:t>
            </a:r>
            <a:r>
              <a:rPr lang="en-US" sz="2400" dirty="0"/>
              <a:t> </a:t>
            </a:r>
            <a:r>
              <a:rPr lang="en-US" sz="2400" dirty="0" err="1"/>
              <a:t>lắp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CSDL</a:t>
            </a:r>
            <a:r>
              <a:rPr lang="en-US" sz="2400" dirty="0"/>
              <a:t>.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tránh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sai</a:t>
            </a:r>
            <a:r>
              <a:rPr lang="en-US" sz="2400" dirty="0"/>
              <a:t> </a:t>
            </a:r>
            <a:r>
              <a:rPr lang="en-US" sz="2400" dirty="0" err="1"/>
              <a:t>sót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thao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cặp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CSDL</a:t>
            </a:r>
            <a:r>
              <a:rPr lang="en-US" sz="2400" dirty="0"/>
              <a:t>.</a:t>
            </a:r>
          </a:p>
          <a:p>
            <a:pPr marL="0" indent="0">
              <a:buFontTx/>
              <a:buNone/>
              <a:defRPr/>
            </a:pPr>
            <a:endParaRPr lang="en-US" sz="2400" dirty="0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6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Dạng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chuẩn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13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1816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 smtClean="0"/>
              <a:t>6.6 </a:t>
            </a:r>
            <a:r>
              <a:rPr lang="en-US" sz="2400" dirty="0" err="1" smtClean="0"/>
              <a:t>Chuẩn</a:t>
            </a:r>
            <a:r>
              <a:rPr lang="en-US" sz="2400" dirty="0" smtClean="0"/>
              <a:t> </a:t>
            </a:r>
            <a:r>
              <a:rPr lang="en-US" sz="2400" dirty="0" err="1" smtClean="0"/>
              <a:t>hóa</a:t>
            </a:r>
            <a:r>
              <a:rPr lang="en-US" sz="2400" dirty="0" smtClean="0"/>
              <a:t> </a:t>
            </a:r>
            <a:r>
              <a:rPr lang="en-US" sz="2400" dirty="0" err="1" smtClean="0"/>
              <a:t>LĐQH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rã</a:t>
            </a:r>
            <a:r>
              <a:rPr lang="en-US" sz="2400" dirty="0" smtClean="0"/>
              <a:t>:</a:t>
            </a:r>
          </a:p>
          <a:p>
            <a:pPr marL="0" indent="0">
              <a:buFontTx/>
              <a:buNone/>
              <a:defRPr/>
            </a:pP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Delobel</a:t>
            </a:r>
            <a:r>
              <a:rPr lang="en-US" sz="2400" dirty="0" smtClean="0"/>
              <a:t>:</a:t>
            </a:r>
          </a:p>
          <a:p>
            <a:pPr>
              <a:defRPr/>
            </a:pPr>
            <a:r>
              <a:rPr lang="en-US" sz="2400" dirty="0"/>
              <a:t>Cho </a:t>
            </a:r>
            <a:r>
              <a:rPr lang="en-US" sz="2400" dirty="0" err="1"/>
              <a:t>lược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u=(</a:t>
            </a:r>
            <a:r>
              <a:rPr lang="en-US" sz="2400" dirty="0" err="1"/>
              <a:t>Q,F</a:t>
            </a:r>
            <a:r>
              <a:rPr lang="en-US" sz="2400" dirty="0"/>
              <a:t>). </a:t>
            </a:r>
            <a:r>
              <a:rPr lang="en-US" sz="2400" dirty="0" err="1"/>
              <a:t>Nếu</a:t>
            </a:r>
            <a:r>
              <a:rPr lang="en-US" sz="2400" dirty="0"/>
              <a:t>  </a:t>
            </a:r>
            <a:r>
              <a:rPr lang="en-US" sz="2400" dirty="0" err="1"/>
              <a:t>f:X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A </a:t>
            </a:r>
            <a:r>
              <a:rPr lang="en-US" sz="2400" dirty="0">
                <a:sym typeface="Symbol"/>
              </a:rPr>
              <a:t></a:t>
            </a:r>
            <a:r>
              <a:rPr lang="en-US" sz="2400" dirty="0"/>
              <a:t> F</a:t>
            </a:r>
            <a:r>
              <a:rPr lang="en-US" sz="2400" baseline="30000" dirty="0"/>
              <a:t>+</a:t>
            </a:r>
            <a:r>
              <a:rPr lang="en-US" sz="2400" dirty="0"/>
              <a:t> </a:t>
            </a:r>
            <a:r>
              <a:rPr lang="en-US" sz="2400" dirty="0" err="1"/>
              <a:t>sao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X </a:t>
            </a:r>
            <a:r>
              <a:rPr lang="en-US" sz="2400" dirty="0">
                <a:sym typeface="Symbol"/>
              </a:rPr>
              <a:t></a:t>
            </a:r>
            <a:r>
              <a:rPr lang="en-US" sz="2400" dirty="0"/>
              <a:t> A </a:t>
            </a:r>
            <a:r>
              <a:rPr lang="en-US" sz="2400" dirty="0">
                <a:sym typeface="Symbol"/>
              </a:rPr>
              <a:t></a:t>
            </a:r>
            <a:r>
              <a:rPr lang="en-US" sz="2400" dirty="0"/>
              <a:t> Q</a:t>
            </a:r>
            <a:r>
              <a:rPr lang="en-US" sz="2400" baseline="30000" dirty="0"/>
              <a:t>+</a:t>
            </a:r>
            <a:r>
              <a:rPr lang="en-US" sz="2400" dirty="0"/>
              <a:t> (</a:t>
            </a:r>
            <a:r>
              <a:rPr lang="en-US" sz="2400" dirty="0" err="1"/>
              <a:t>là</a:t>
            </a:r>
            <a:r>
              <a:rPr lang="en-US" sz="2400" dirty="0"/>
              <a:t> con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Q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) </a:t>
            </a:r>
            <a:r>
              <a:rPr lang="en-US" sz="2400" dirty="0" err="1" smtClean="0"/>
              <a:t>thì</a:t>
            </a:r>
            <a:r>
              <a:rPr lang="en-US" sz="2400" dirty="0" smtClean="0"/>
              <a:t>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rã</a:t>
            </a:r>
            <a:r>
              <a:rPr lang="en-US" sz="2400" dirty="0"/>
              <a:t> Q </a:t>
            </a:r>
            <a:r>
              <a:rPr lang="en-US" sz="2400" dirty="0" err="1"/>
              <a:t>thành</a:t>
            </a:r>
            <a:r>
              <a:rPr lang="en-US" sz="2400" dirty="0"/>
              <a:t> 2 </a:t>
            </a:r>
            <a:r>
              <a:rPr lang="en-US" sz="2400" dirty="0" err="1"/>
              <a:t>lược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con: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   &lt;</a:t>
            </a:r>
            <a:r>
              <a:rPr lang="en-US" sz="2400" dirty="0" err="1"/>
              <a:t>Q1</a:t>
            </a:r>
            <a:r>
              <a:rPr lang="en-US" sz="2400" dirty="0"/>
              <a:t>(X, A), </a:t>
            </a:r>
            <a:r>
              <a:rPr lang="en-US" sz="2400" dirty="0" err="1"/>
              <a:t>F1</a:t>
            </a:r>
            <a:r>
              <a:rPr lang="en-US" sz="2400" dirty="0"/>
              <a:t>={f</a:t>
            </a:r>
            <a:r>
              <a:rPr lang="en-US" sz="2400" dirty="0">
                <a:sym typeface="Symbol"/>
              </a:rPr>
              <a:t></a:t>
            </a:r>
            <a:r>
              <a:rPr lang="en-US" sz="2400" dirty="0"/>
              <a:t> F : VT(f) </a:t>
            </a:r>
            <a:r>
              <a:rPr lang="en-US" sz="2400" dirty="0">
                <a:sym typeface="Symbol"/>
              </a:rPr>
              <a:t></a:t>
            </a:r>
            <a:r>
              <a:rPr lang="en-US" sz="2400" dirty="0"/>
              <a:t> VP(f) </a:t>
            </a:r>
            <a:r>
              <a:rPr lang="en-US" sz="2400" dirty="0">
                <a:sym typeface="Symbol"/>
              </a:rPr>
              <a:t></a:t>
            </a:r>
            <a:r>
              <a:rPr lang="en-US" sz="2400" dirty="0"/>
              <a:t> </a:t>
            </a:r>
            <a:r>
              <a:rPr lang="en-US" sz="2400" dirty="0" err="1"/>
              <a:t>Q</a:t>
            </a:r>
            <a:r>
              <a:rPr lang="en-US" sz="2400" baseline="-25000" dirty="0" err="1"/>
              <a:t>1</a:t>
            </a:r>
            <a:r>
              <a:rPr lang="en-US" sz="2400" baseline="30000" dirty="0"/>
              <a:t>+</a:t>
            </a:r>
            <a:r>
              <a:rPr lang="en-US" sz="2400" dirty="0"/>
              <a:t>} </a:t>
            </a:r>
            <a:r>
              <a:rPr lang="en-US" sz="2400" dirty="0" smtClean="0"/>
              <a:t>&gt;,</a:t>
            </a:r>
            <a:endParaRPr lang="en-US" sz="2400" dirty="0"/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   &lt;</a:t>
            </a:r>
            <a:r>
              <a:rPr lang="en-US" sz="2400" dirty="0" err="1"/>
              <a:t>Q2</a:t>
            </a:r>
            <a:r>
              <a:rPr lang="en-US" sz="2400" dirty="0"/>
              <a:t>(Q</a:t>
            </a:r>
            <a:r>
              <a:rPr lang="en-US" sz="2400" baseline="30000" dirty="0"/>
              <a:t>+</a:t>
            </a:r>
            <a:r>
              <a:rPr lang="en-US" sz="2400" dirty="0"/>
              <a:t>\ A), </a:t>
            </a:r>
            <a:r>
              <a:rPr lang="en-US" sz="2400" dirty="0" err="1"/>
              <a:t>F2</a:t>
            </a:r>
            <a:r>
              <a:rPr lang="en-US" sz="2400" dirty="0"/>
              <a:t>={f</a:t>
            </a:r>
            <a:r>
              <a:rPr lang="en-US" sz="2400" dirty="0">
                <a:sym typeface="Symbol"/>
              </a:rPr>
              <a:t></a:t>
            </a:r>
            <a:r>
              <a:rPr lang="en-US" sz="2400" dirty="0"/>
              <a:t> F : VT(f) </a:t>
            </a:r>
            <a:r>
              <a:rPr lang="en-US" sz="2400" dirty="0">
                <a:sym typeface="Symbol"/>
              </a:rPr>
              <a:t></a:t>
            </a:r>
            <a:r>
              <a:rPr lang="en-US" sz="2400" dirty="0"/>
              <a:t> VP(f) </a:t>
            </a:r>
            <a:r>
              <a:rPr lang="en-US" sz="2400" dirty="0">
                <a:sym typeface="Symbol"/>
              </a:rPr>
              <a:t></a:t>
            </a:r>
            <a:r>
              <a:rPr lang="en-US" sz="2400" dirty="0"/>
              <a:t> </a:t>
            </a:r>
            <a:r>
              <a:rPr lang="en-US" sz="2400" dirty="0" err="1"/>
              <a:t>Q</a:t>
            </a:r>
            <a:r>
              <a:rPr lang="en-US" sz="2400" baseline="-25000" dirty="0" err="1"/>
              <a:t>2</a:t>
            </a:r>
            <a:r>
              <a:rPr lang="en-US" sz="2400" baseline="30000" dirty="0"/>
              <a:t>+</a:t>
            </a:r>
            <a:r>
              <a:rPr lang="en-US" sz="2400" dirty="0"/>
              <a:t>} &gt;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 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smtClean="0"/>
              <a:t>tin.</a:t>
            </a:r>
          </a:p>
          <a:p>
            <a:pPr marL="0" indent="0">
              <a:buFontTx/>
              <a:buNone/>
              <a:defRPr/>
            </a:pP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/>
              <a:t>r</a:t>
            </a:r>
            <a:r>
              <a:rPr lang="en-US" sz="2400" dirty="0" err="1" smtClean="0"/>
              <a:t>ã</a:t>
            </a:r>
            <a:r>
              <a:rPr lang="en-US" sz="2400" dirty="0" smtClean="0"/>
              <a:t> </a:t>
            </a:r>
            <a:r>
              <a:rPr lang="en-US" sz="2400" dirty="0" err="1" smtClean="0"/>
              <a:t>dựa</a:t>
            </a:r>
            <a:r>
              <a:rPr lang="en-US" sz="2400" dirty="0" smtClean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Delobel</a:t>
            </a:r>
            <a:r>
              <a:rPr lang="en-US" sz="2400" dirty="0"/>
              <a:t>, ta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rã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Q </a:t>
            </a:r>
            <a:r>
              <a:rPr lang="en-US" sz="2400" dirty="0" err="1"/>
              <a:t>thành</a:t>
            </a:r>
            <a:r>
              <a:rPr lang="en-US" sz="2400" dirty="0"/>
              <a:t> 2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Q</a:t>
            </a:r>
            <a:r>
              <a:rPr lang="en-US" sz="2400" baseline="-25000" dirty="0" err="1"/>
              <a:t>1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Q</a:t>
            </a:r>
            <a:r>
              <a:rPr lang="en-US" sz="2400" baseline="-25000" dirty="0" err="1"/>
              <a:t>2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1 </a:t>
            </a:r>
            <a:r>
              <a:rPr lang="en-US" sz="2400" dirty="0" err="1"/>
              <a:t>pth</a:t>
            </a:r>
            <a:r>
              <a:rPr lang="en-US" sz="2400" dirty="0"/>
              <a:t> f </a:t>
            </a:r>
            <a:r>
              <a:rPr lang="en-US" sz="2400" dirty="0" err="1"/>
              <a:t>thỏa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. </a:t>
            </a:r>
            <a:r>
              <a:rPr lang="en-US" sz="2400" dirty="0" err="1"/>
              <a:t>Lặp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rã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Q</a:t>
            </a:r>
            <a:r>
              <a:rPr lang="en-US" sz="2400" baseline="-25000" dirty="0" err="1"/>
              <a:t>1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Q</a:t>
            </a:r>
            <a:r>
              <a:rPr lang="en-US" sz="2400" baseline="-25000" dirty="0" err="1"/>
              <a:t>2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Q</a:t>
            </a:r>
            <a:r>
              <a:rPr lang="en-US" sz="2400" baseline="-25000" dirty="0"/>
              <a:t>i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đều</a:t>
            </a:r>
            <a:r>
              <a:rPr lang="en-US" sz="2400" dirty="0"/>
              <a:t> </a:t>
            </a:r>
            <a:r>
              <a:rPr lang="en-US" sz="2400" dirty="0" err="1"/>
              <a:t>đạt</a:t>
            </a:r>
            <a:r>
              <a:rPr lang="en-US" sz="2400" dirty="0"/>
              <a:t> </a:t>
            </a:r>
            <a:r>
              <a:rPr lang="en-US" sz="2400" dirty="0" err="1"/>
              <a:t>BCNF</a:t>
            </a:r>
            <a:r>
              <a:rPr lang="en-US" sz="2400" dirty="0"/>
              <a:t>.</a:t>
            </a:r>
          </a:p>
          <a:p>
            <a:pPr marL="0" indent="0">
              <a:buFontTx/>
              <a:buNone/>
              <a:defRPr/>
            </a:pPr>
            <a:endParaRPr lang="en-US" sz="2400" dirty="0"/>
          </a:p>
          <a:p>
            <a:pPr marL="0" indent="0">
              <a:buFontTx/>
              <a:buNone/>
              <a:defRPr/>
            </a:pPr>
            <a:endParaRPr lang="en-US" sz="2400" dirty="0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6 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tt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521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8458200" cy="61722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Procedure </a:t>
            </a:r>
            <a:r>
              <a:rPr lang="en-US" sz="2400" dirty="0" err="1"/>
              <a:t>PhanRa</a:t>
            </a:r>
            <a:r>
              <a:rPr lang="en-US" sz="2400" dirty="0"/>
              <a:t>(Q, F)</a:t>
            </a:r>
          </a:p>
          <a:p>
            <a:pPr>
              <a:defRPr/>
            </a:pP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: &lt;Q, F&gt;</a:t>
            </a:r>
          </a:p>
          <a:p>
            <a:pPr>
              <a:defRPr/>
            </a:pP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:  = { Qi }</a:t>
            </a:r>
            <a:r>
              <a:rPr lang="en-US" sz="2400" baseline="30000" dirty="0" err="1"/>
              <a:t>n</a:t>
            </a:r>
            <a:r>
              <a:rPr lang="en-US" sz="2400" baseline="-25000" dirty="0" err="1"/>
              <a:t>i</a:t>
            </a:r>
            <a:r>
              <a:rPr lang="en-US" sz="2400" baseline="-25000" dirty="0"/>
              <a:t>=1</a:t>
            </a:r>
            <a:r>
              <a:rPr lang="en-US" sz="2400" dirty="0"/>
              <a:t> {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lược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rã</a:t>
            </a:r>
            <a:r>
              <a:rPr lang="en-US" sz="2400" dirty="0"/>
              <a:t>} </a:t>
            </a:r>
          </a:p>
          <a:p>
            <a:pPr>
              <a:defRPr/>
            </a:pPr>
            <a:r>
              <a:rPr lang="en-US" sz="2400" dirty="0"/>
              <a:t>Begin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 </a:t>
            </a:r>
            <a:r>
              <a:rPr lang="en-US" sz="2400" dirty="0" err="1" smtClean="0"/>
              <a:t>b</a:t>
            </a:r>
            <a:r>
              <a:rPr lang="en-US" sz="2400" baseline="-25000" dirty="0" err="1" smtClean="0"/>
              <a:t>1</a:t>
            </a:r>
            <a:r>
              <a:rPr lang="en-US" sz="2400" dirty="0"/>
              <a:t>.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bỏ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PTH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VT </a:t>
            </a:r>
            <a:r>
              <a:rPr lang="en-US" sz="2400" dirty="0">
                <a:sym typeface="Symbol"/>
              </a:rPr>
              <a:t></a:t>
            </a:r>
            <a:r>
              <a:rPr lang="en-US" sz="2400" dirty="0"/>
              <a:t> VP = Q</a:t>
            </a:r>
            <a:r>
              <a:rPr lang="en-US" sz="2400" baseline="30000" dirty="0"/>
              <a:t>+</a:t>
            </a:r>
            <a:r>
              <a:rPr lang="en-US" sz="2400" dirty="0"/>
              <a:t> </a:t>
            </a:r>
            <a:r>
              <a:rPr lang="en-US" sz="2400" dirty="0" err="1"/>
              <a:t>khỏi</a:t>
            </a:r>
            <a:r>
              <a:rPr lang="en-US" sz="2400" dirty="0"/>
              <a:t> F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	F</a:t>
            </a:r>
            <a:r>
              <a:rPr lang="en-US" sz="2400" dirty="0"/>
              <a:t>* = F \ { f </a:t>
            </a:r>
            <a:r>
              <a:rPr lang="en-US" sz="2400" dirty="0">
                <a:sym typeface="Symbol"/>
              </a:rPr>
              <a:t></a:t>
            </a:r>
            <a:r>
              <a:rPr lang="en-US" sz="2400" dirty="0"/>
              <a:t> F : VT(f) </a:t>
            </a:r>
            <a:r>
              <a:rPr lang="en-US" sz="2400" dirty="0">
                <a:sym typeface="Symbol"/>
              </a:rPr>
              <a:t></a:t>
            </a:r>
            <a:r>
              <a:rPr lang="en-US" sz="2400" dirty="0"/>
              <a:t> VP(f) = Q</a:t>
            </a:r>
            <a:r>
              <a:rPr lang="en-US" sz="2400" baseline="30000" dirty="0"/>
              <a:t>+</a:t>
            </a:r>
            <a:r>
              <a:rPr lang="en-US" sz="2400" dirty="0"/>
              <a:t> }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 </a:t>
            </a:r>
            <a:r>
              <a:rPr lang="en-US" sz="2400" dirty="0" err="1" smtClean="0"/>
              <a:t>b</a:t>
            </a:r>
            <a:r>
              <a:rPr lang="en-US" sz="2400" baseline="-25000" dirty="0" err="1" smtClean="0"/>
              <a:t>2</a:t>
            </a:r>
            <a:r>
              <a:rPr lang="en-US" sz="2400" dirty="0"/>
              <a:t>. </a:t>
            </a:r>
            <a:r>
              <a:rPr lang="en-US" sz="2400" dirty="0" err="1"/>
              <a:t>Nếu</a:t>
            </a:r>
            <a:r>
              <a:rPr lang="en-US" sz="2400" dirty="0"/>
              <a:t> F* </a:t>
            </a:r>
            <a:r>
              <a:rPr lang="en-US" sz="2400" dirty="0" smtClean="0"/>
              <a:t>= </a:t>
            </a:r>
            <a:r>
              <a:rPr lang="en-US" sz="2400" dirty="0">
                <a:sym typeface="Symbol"/>
              </a:rPr>
              <a:t></a:t>
            </a:r>
            <a:r>
              <a:rPr lang="en-US" sz="2400" dirty="0"/>
              <a:t>  </a:t>
            </a:r>
            <a:r>
              <a:rPr lang="en-US" sz="2400" dirty="0" err="1"/>
              <a:t>thì</a:t>
            </a:r>
            <a:r>
              <a:rPr lang="en-US" sz="2400" dirty="0"/>
              <a:t> C = C </a:t>
            </a:r>
            <a:r>
              <a:rPr lang="en-US" sz="2400" dirty="0">
                <a:sym typeface="Symbol"/>
              </a:rPr>
              <a:t></a:t>
            </a:r>
            <a:r>
              <a:rPr lang="en-US" sz="2400" dirty="0"/>
              <a:t> {Q} 	{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dừng</a:t>
            </a:r>
            <a:r>
              <a:rPr lang="en-US" sz="2400" dirty="0"/>
              <a:t>}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       </a:t>
            </a:r>
            <a:r>
              <a:rPr lang="en-US" sz="2400" dirty="0" err="1" smtClean="0"/>
              <a:t>ngược</a:t>
            </a:r>
            <a:r>
              <a:rPr lang="en-US" sz="2400" dirty="0" smtClean="0"/>
              <a:t> </a:t>
            </a:r>
            <a:r>
              <a:rPr lang="en-US" sz="2400" dirty="0" err="1"/>
              <a:t>lại</a:t>
            </a:r>
            <a:r>
              <a:rPr lang="en-US" sz="2400" dirty="0"/>
              <a:t>,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rã</a:t>
            </a:r>
            <a:endParaRPr lang="en-US" sz="2400" dirty="0"/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	 </a:t>
            </a:r>
            <a:r>
              <a:rPr lang="en-US" sz="2400" dirty="0" err="1" smtClean="0"/>
              <a:t>b</a:t>
            </a:r>
            <a:r>
              <a:rPr lang="en-US" sz="2400" baseline="-25000" dirty="0" err="1" smtClean="0"/>
              <a:t>21</a:t>
            </a:r>
            <a:r>
              <a:rPr lang="en-US" sz="2400" dirty="0"/>
              <a:t>.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f:X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Y </a:t>
            </a:r>
            <a:r>
              <a:rPr lang="en-US" sz="2400" dirty="0">
                <a:sym typeface="Symbol"/>
              </a:rPr>
              <a:t></a:t>
            </a:r>
            <a:r>
              <a:rPr lang="en-US" sz="2400" dirty="0"/>
              <a:t> F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	 </a:t>
            </a:r>
            <a:r>
              <a:rPr lang="en-US" sz="2400" dirty="0" err="1" smtClean="0"/>
              <a:t>b</a:t>
            </a:r>
            <a:r>
              <a:rPr lang="en-US" sz="2400" baseline="-25000" dirty="0" err="1" smtClean="0"/>
              <a:t>22</a:t>
            </a:r>
            <a:r>
              <a:rPr lang="en-US" sz="2400" dirty="0"/>
              <a:t>.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rã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2 </a:t>
            </a:r>
            <a:r>
              <a:rPr lang="en-US" sz="2400" dirty="0" err="1"/>
              <a:t>lược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con: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             &lt;</a:t>
            </a:r>
            <a:r>
              <a:rPr lang="en-US" sz="2400" dirty="0" err="1"/>
              <a:t>Q</a:t>
            </a:r>
            <a:r>
              <a:rPr lang="en-US" sz="2400" baseline="-25000" dirty="0" err="1"/>
              <a:t>1</a:t>
            </a:r>
            <a:r>
              <a:rPr lang="en-US" sz="2400" baseline="30000" dirty="0"/>
              <a:t>+</a:t>
            </a:r>
            <a:r>
              <a:rPr lang="en-US" sz="2400" dirty="0"/>
              <a:t> = {X, </a:t>
            </a:r>
            <a:r>
              <a:rPr lang="en-US" sz="2400" dirty="0" smtClean="0"/>
              <a:t>Y}, </a:t>
            </a:r>
            <a:r>
              <a:rPr lang="en-US" sz="2400" dirty="0" err="1"/>
              <a:t>F1</a:t>
            </a:r>
            <a:r>
              <a:rPr lang="en-US" sz="2400" dirty="0"/>
              <a:t>={f </a:t>
            </a:r>
            <a:r>
              <a:rPr lang="en-US" sz="2400" dirty="0">
                <a:sym typeface="Symbol"/>
              </a:rPr>
              <a:t></a:t>
            </a:r>
            <a:r>
              <a:rPr lang="en-US" sz="2400" dirty="0"/>
              <a:t> F : VT(f) </a:t>
            </a:r>
            <a:r>
              <a:rPr lang="en-US" sz="2400" dirty="0">
                <a:sym typeface="Symbol"/>
              </a:rPr>
              <a:t></a:t>
            </a:r>
            <a:r>
              <a:rPr lang="en-US" sz="2400" dirty="0"/>
              <a:t> VP(f)  </a:t>
            </a:r>
            <a:r>
              <a:rPr lang="en-US" sz="2400" dirty="0" err="1"/>
              <a:t>Q</a:t>
            </a:r>
            <a:r>
              <a:rPr lang="en-US" sz="2400" baseline="-25000" dirty="0" err="1"/>
              <a:t>1</a:t>
            </a:r>
            <a:r>
              <a:rPr lang="en-US" sz="2400" baseline="30000" dirty="0"/>
              <a:t>+</a:t>
            </a:r>
            <a:r>
              <a:rPr lang="en-US" sz="2400" dirty="0"/>
              <a:t>} &gt;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             &lt;</a:t>
            </a:r>
            <a:r>
              <a:rPr lang="en-US" sz="2400" dirty="0" err="1"/>
              <a:t>Q</a:t>
            </a:r>
            <a:r>
              <a:rPr lang="en-US" sz="2400" baseline="-25000" dirty="0" err="1"/>
              <a:t>2</a:t>
            </a:r>
            <a:r>
              <a:rPr lang="en-US" sz="2400" baseline="30000" dirty="0"/>
              <a:t>+</a:t>
            </a:r>
            <a:r>
              <a:rPr lang="en-US" sz="2400" dirty="0"/>
              <a:t> = Q</a:t>
            </a:r>
            <a:r>
              <a:rPr lang="en-US" sz="2400" baseline="30000" dirty="0"/>
              <a:t>+</a:t>
            </a:r>
            <a:r>
              <a:rPr lang="en-US" sz="2400" dirty="0"/>
              <a:t> \ </a:t>
            </a:r>
            <a:r>
              <a:rPr lang="en-US" sz="2400" dirty="0" smtClean="0"/>
              <a:t>Y, </a:t>
            </a:r>
            <a:r>
              <a:rPr lang="en-US" sz="2400" dirty="0" err="1"/>
              <a:t>F2</a:t>
            </a:r>
            <a:r>
              <a:rPr lang="en-US" sz="2400" dirty="0"/>
              <a:t>={f </a:t>
            </a:r>
            <a:r>
              <a:rPr lang="en-US" sz="2400" dirty="0">
                <a:sym typeface="Symbol"/>
              </a:rPr>
              <a:t></a:t>
            </a:r>
            <a:r>
              <a:rPr lang="en-US" sz="2400" dirty="0"/>
              <a:t> F : VT(f) </a:t>
            </a:r>
            <a:r>
              <a:rPr lang="en-US" sz="2400" dirty="0">
                <a:sym typeface="Symbol"/>
              </a:rPr>
              <a:t></a:t>
            </a:r>
            <a:r>
              <a:rPr lang="en-US" sz="2400" dirty="0"/>
              <a:t> VP(f)  </a:t>
            </a:r>
            <a:r>
              <a:rPr lang="en-US" sz="2400" dirty="0" err="1"/>
              <a:t>Q</a:t>
            </a:r>
            <a:r>
              <a:rPr lang="en-US" sz="2400" baseline="-25000" dirty="0" err="1"/>
              <a:t>2</a:t>
            </a:r>
            <a:r>
              <a:rPr lang="en-US" sz="2400" baseline="30000" dirty="0"/>
              <a:t>+</a:t>
            </a:r>
            <a:r>
              <a:rPr lang="en-US" sz="2400" dirty="0"/>
              <a:t>} &gt;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	 </a:t>
            </a:r>
            <a:r>
              <a:rPr lang="en-US" sz="2400" dirty="0" err="1" smtClean="0"/>
              <a:t>b</a:t>
            </a:r>
            <a:r>
              <a:rPr lang="en-US" sz="2400" baseline="-25000" dirty="0" err="1" smtClean="0"/>
              <a:t>23</a:t>
            </a:r>
            <a:r>
              <a:rPr lang="en-US" sz="2400" dirty="0"/>
              <a:t>. </a:t>
            </a:r>
            <a:r>
              <a:rPr lang="en-US" sz="2400" dirty="0" err="1" smtClean="0"/>
              <a:t>PhanRa</a:t>
            </a:r>
            <a:r>
              <a:rPr lang="en-US" sz="2400" dirty="0" smtClean="0"/>
              <a:t>(</a:t>
            </a:r>
            <a:r>
              <a:rPr lang="en-US" sz="2400" dirty="0" err="1" smtClean="0"/>
              <a:t>Q</a:t>
            </a:r>
            <a:r>
              <a:rPr lang="en-US" sz="2400" baseline="-25000" dirty="0" err="1" smtClean="0"/>
              <a:t>1</a:t>
            </a:r>
            <a:r>
              <a:rPr lang="en-US" sz="2400" dirty="0"/>
              <a:t>, </a:t>
            </a:r>
            <a:r>
              <a:rPr lang="en-US" sz="2400" dirty="0" err="1"/>
              <a:t>F</a:t>
            </a:r>
            <a:r>
              <a:rPr lang="en-US" sz="2400" baseline="-25000" dirty="0" err="1"/>
              <a:t>1</a:t>
            </a:r>
            <a:r>
              <a:rPr lang="en-US" sz="2400" dirty="0"/>
              <a:t>);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                 </a:t>
            </a:r>
            <a:r>
              <a:rPr lang="en-US" sz="2400" dirty="0" err="1" smtClean="0"/>
              <a:t>PhanRa</a:t>
            </a:r>
            <a:r>
              <a:rPr lang="en-US" sz="2400" dirty="0" smtClean="0"/>
              <a:t>(</a:t>
            </a:r>
            <a:r>
              <a:rPr lang="en-US" sz="2400" dirty="0" err="1" smtClean="0"/>
              <a:t>Q</a:t>
            </a:r>
            <a:r>
              <a:rPr lang="en-US" sz="2400" baseline="-25000" dirty="0" err="1" smtClean="0"/>
              <a:t>2</a:t>
            </a:r>
            <a:r>
              <a:rPr lang="en-US" sz="2400" dirty="0"/>
              <a:t>, </a:t>
            </a:r>
            <a:r>
              <a:rPr lang="en-US" sz="2400" dirty="0" err="1"/>
              <a:t>F</a:t>
            </a:r>
            <a:r>
              <a:rPr lang="en-US" sz="2400" baseline="-25000" dirty="0" err="1"/>
              <a:t>2</a:t>
            </a:r>
            <a:r>
              <a:rPr lang="en-US" sz="2400" dirty="0" smtClean="0"/>
              <a:t>);     end</a:t>
            </a:r>
            <a:r>
              <a:rPr lang="en-US" sz="2400" dirty="0"/>
              <a:t>;</a:t>
            </a:r>
          </a:p>
          <a:p>
            <a:pPr marL="0" indent="0">
              <a:buFontTx/>
              <a:buNone/>
              <a:defRPr/>
            </a:pPr>
            <a:endParaRPr lang="en-US" sz="2400" dirty="0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533400" y="76200"/>
            <a:ext cx="8229600" cy="792163"/>
          </a:xfr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6 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tt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04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181600"/>
          </a:xfrm>
        </p:spPr>
        <p:txBody>
          <a:bodyPr/>
          <a:lstStyle/>
          <a:p>
            <a:pPr>
              <a:defRPr/>
            </a:pPr>
            <a:r>
              <a:rPr lang="en-US" sz="2400" dirty="0" err="1"/>
              <a:t>Xét</a:t>
            </a:r>
            <a:r>
              <a:rPr lang="en-US" sz="2400" dirty="0"/>
              <a:t> </a:t>
            </a:r>
            <a:r>
              <a:rPr lang="en-US" sz="2400" dirty="0" err="1"/>
              <a:t>LƯỢC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 smtClean="0"/>
              <a:t>HỆ</a:t>
            </a:r>
            <a:endParaRPr lang="en-US" sz="2400" dirty="0" smtClean="0"/>
          </a:p>
          <a:p>
            <a:pPr marL="0" indent="0">
              <a:buFontTx/>
              <a:buNone/>
              <a:defRPr/>
            </a:pPr>
            <a:r>
              <a:rPr lang="en-US" sz="2400" dirty="0"/>
              <a:t> </a:t>
            </a:r>
            <a:r>
              <a:rPr lang="en-US" sz="2400" dirty="0" smtClean="0"/>
              <a:t>         </a:t>
            </a:r>
            <a:r>
              <a:rPr lang="en-US" sz="2400" dirty="0"/>
              <a:t>Q(</a:t>
            </a:r>
            <a:r>
              <a:rPr lang="en-US" sz="2400" dirty="0" err="1"/>
              <a:t>MsKH</a:t>
            </a:r>
            <a:r>
              <a:rPr lang="en-US" sz="2400" dirty="0"/>
              <a:t>, </a:t>
            </a:r>
            <a:r>
              <a:rPr lang="en-US" sz="2400" dirty="0" err="1"/>
              <a:t>TP</a:t>
            </a:r>
            <a:r>
              <a:rPr lang="en-US" sz="2400" dirty="0"/>
              <a:t>, </a:t>
            </a:r>
            <a:r>
              <a:rPr lang="en-US" sz="2400" dirty="0" err="1"/>
              <a:t>CTyVC</a:t>
            </a:r>
            <a:r>
              <a:rPr lang="en-US" sz="2400" dirty="0"/>
              <a:t>, </a:t>
            </a:r>
            <a:r>
              <a:rPr lang="en-US" sz="2400" dirty="0" err="1"/>
              <a:t>MsHH</a:t>
            </a:r>
            <a:r>
              <a:rPr lang="en-US" sz="2400" dirty="0"/>
              <a:t>, SL)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</a:t>
            </a:r>
            <a:r>
              <a:rPr lang="en-US" sz="2400" dirty="0" err="1" smtClean="0"/>
              <a:t>MsKH</a:t>
            </a:r>
            <a:r>
              <a:rPr lang="en-US" sz="2400" dirty="0"/>
              <a:t>: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Khách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. </a:t>
            </a:r>
            <a:r>
              <a:rPr lang="en-US" sz="2400" dirty="0" err="1"/>
              <a:t>TP</a:t>
            </a:r>
            <a:r>
              <a:rPr lang="en-US" sz="2400" dirty="0"/>
              <a:t>: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phố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nhà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. </a:t>
            </a:r>
            <a:r>
              <a:rPr lang="en-US" sz="2400" dirty="0" err="1"/>
              <a:t>CtyVC</a:t>
            </a:r>
            <a:r>
              <a:rPr lang="en-US" sz="2400" dirty="0"/>
              <a:t>: </a:t>
            </a:r>
            <a:r>
              <a:rPr lang="en-US" sz="2400" dirty="0" err="1"/>
              <a:t>công</a:t>
            </a:r>
            <a:r>
              <a:rPr lang="en-US" sz="2400" dirty="0"/>
              <a:t> ty </a:t>
            </a:r>
            <a:r>
              <a:rPr lang="en-US" sz="2400" dirty="0" err="1"/>
              <a:t>vận</a:t>
            </a:r>
            <a:r>
              <a:rPr lang="en-US" sz="2400" dirty="0"/>
              <a:t>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. </a:t>
            </a:r>
            <a:r>
              <a:rPr lang="en-US" sz="2400" dirty="0" err="1"/>
              <a:t>MsHH</a:t>
            </a:r>
            <a:r>
              <a:rPr lang="en-US" sz="2400" dirty="0"/>
              <a:t>: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. SL: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.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       F </a:t>
            </a:r>
            <a:r>
              <a:rPr lang="en-US" sz="2400" dirty="0"/>
              <a:t>= {</a:t>
            </a:r>
            <a:r>
              <a:rPr lang="en-US" sz="2400" dirty="0" err="1"/>
              <a:t>f</a:t>
            </a:r>
            <a:r>
              <a:rPr lang="en-US" sz="2400" baseline="-25000" dirty="0" err="1"/>
              <a:t>1</a:t>
            </a:r>
            <a:r>
              <a:rPr lang="en-US" sz="2400" dirty="0"/>
              <a:t>: </a:t>
            </a:r>
            <a:r>
              <a:rPr lang="en-US" sz="2400" dirty="0" err="1"/>
              <a:t>MsKH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</a:t>
            </a:r>
            <a:r>
              <a:rPr lang="en-US" sz="2400" dirty="0" err="1"/>
              <a:t>TP</a:t>
            </a:r>
            <a:r>
              <a:rPr lang="en-US" sz="2400" dirty="0"/>
              <a:t>; </a:t>
            </a:r>
            <a:r>
              <a:rPr lang="en-US" sz="2400" dirty="0" err="1"/>
              <a:t>f</a:t>
            </a:r>
            <a:r>
              <a:rPr lang="en-US" sz="2400" baseline="-25000" dirty="0" err="1"/>
              <a:t>2</a:t>
            </a:r>
            <a:r>
              <a:rPr lang="en-US" sz="2400" dirty="0"/>
              <a:t>: </a:t>
            </a:r>
            <a:r>
              <a:rPr lang="en-US" sz="2400" dirty="0" err="1"/>
              <a:t>MsKH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</a:t>
            </a:r>
            <a:r>
              <a:rPr lang="en-US" sz="2400" dirty="0" err="1"/>
              <a:t>CTyVC</a:t>
            </a:r>
            <a:r>
              <a:rPr lang="en-US" sz="2400" dirty="0"/>
              <a:t>; </a:t>
            </a:r>
            <a:r>
              <a:rPr lang="en-US" sz="2400" dirty="0" err="1"/>
              <a:t>f</a:t>
            </a:r>
            <a:r>
              <a:rPr lang="en-US" sz="2400" baseline="-25000" dirty="0" err="1"/>
              <a:t>3</a:t>
            </a:r>
            <a:r>
              <a:rPr lang="en-US" sz="2400" dirty="0"/>
              <a:t>: </a:t>
            </a:r>
            <a:r>
              <a:rPr lang="en-US" sz="2400" dirty="0" err="1"/>
              <a:t>MsKH</a:t>
            </a:r>
            <a:r>
              <a:rPr lang="en-US" sz="2400" dirty="0"/>
              <a:t>, </a:t>
            </a:r>
            <a:r>
              <a:rPr lang="en-US" sz="2400" dirty="0" err="1"/>
              <a:t>MsHH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SL; </a:t>
            </a:r>
            <a:r>
              <a:rPr lang="en-US" sz="2400" dirty="0" err="1"/>
              <a:t>f</a:t>
            </a:r>
            <a:r>
              <a:rPr lang="en-US" sz="2400" baseline="-25000" dirty="0" err="1"/>
              <a:t>4</a:t>
            </a:r>
            <a:r>
              <a:rPr lang="en-US" sz="2400" dirty="0" err="1"/>
              <a:t>:TP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</a:t>
            </a:r>
            <a:r>
              <a:rPr lang="en-US" sz="2400" dirty="0" err="1"/>
              <a:t>CtyVC</a:t>
            </a:r>
            <a:r>
              <a:rPr lang="en-US" sz="2400" dirty="0"/>
              <a:t>}</a:t>
            </a:r>
          </a:p>
          <a:p>
            <a:pPr>
              <a:defRPr/>
            </a:pP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: {</a:t>
            </a:r>
            <a:r>
              <a:rPr lang="en-US" sz="2400" dirty="0" err="1"/>
              <a:t>MsKH</a:t>
            </a:r>
            <a:r>
              <a:rPr lang="en-US" sz="2400" dirty="0"/>
              <a:t>, </a:t>
            </a:r>
            <a:r>
              <a:rPr lang="en-US" sz="2400" dirty="0" err="1"/>
              <a:t>MsHH</a:t>
            </a:r>
            <a:r>
              <a:rPr lang="en-US" sz="2400" dirty="0"/>
              <a:t>}</a:t>
            </a:r>
          </a:p>
          <a:p>
            <a:pPr>
              <a:defRPr/>
            </a:pPr>
            <a:r>
              <a:rPr lang="en-US" sz="2400" dirty="0" err="1"/>
              <a:t>Đạt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chuẩn</a:t>
            </a:r>
            <a:r>
              <a:rPr lang="en-US" sz="2400" dirty="0"/>
              <a:t> 1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đạt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chuẩn</a:t>
            </a:r>
            <a:r>
              <a:rPr lang="en-US" sz="2400" dirty="0"/>
              <a:t> 2 </a:t>
            </a:r>
            <a:r>
              <a:rPr lang="en-US" sz="2400" dirty="0" err="1"/>
              <a:t>vì</a:t>
            </a:r>
            <a:r>
              <a:rPr lang="en-US" sz="2400" dirty="0"/>
              <a:t>: </a:t>
            </a:r>
            <a:r>
              <a:rPr lang="en-US" sz="2400" dirty="0" err="1"/>
              <a:t>CtyVC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phụ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đầy</a:t>
            </a:r>
            <a:r>
              <a:rPr lang="en-US" sz="2400" dirty="0"/>
              <a:t> </a:t>
            </a:r>
            <a:r>
              <a:rPr lang="en-US" sz="2400" dirty="0" err="1"/>
              <a:t>đủ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.</a:t>
            </a:r>
          </a:p>
          <a:p>
            <a:pPr>
              <a:defRPr/>
            </a:pP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PP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rã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nâng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lược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Q:</a:t>
            </a:r>
          </a:p>
          <a:p>
            <a:pPr marL="0" indent="0">
              <a:buFontTx/>
              <a:buNone/>
              <a:defRPr/>
            </a:pPr>
            <a:endParaRPr lang="en-US" sz="2400" dirty="0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6 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tt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149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1816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 smtClean="0"/>
              <a:t>6.1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chuẩn</a:t>
            </a:r>
            <a:r>
              <a:rPr lang="en-US" sz="2400" dirty="0" smtClean="0"/>
              <a:t> 1: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en-US" sz="2400" b="1" i="1" u="sng" dirty="0" err="1" smtClean="0">
                <a:sym typeface="Wingdings" pitchFamily="2" charset="2"/>
              </a:rPr>
              <a:t>Thuộc</a:t>
            </a:r>
            <a:r>
              <a:rPr lang="en-US" altLang="en-US" sz="2400" b="1" i="1" u="sng" dirty="0" smtClean="0">
                <a:sym typeface="Wingdings" pitchFamily="2" charset="2"/>
              </a:rPr>
              <a:t> </a:t>
            </a:r>
            <a:r>
              <a:rPr lang="en-US" altLang="en-US" sz="2400" b="1" i="1" u="sng" dirty="0" err="1" smtClean="0">
                <a:sym typeface="Wingdings" pitchFamily="2" charset="2"/>
              </a:rPr>
              <a:t>tính</a:t>
            </a:r>
            <a:r>
              <a:rPr lang="en-US" altLang="en-US" sz="2400" b="1" i="1" u="sng" dirty="0" smtClean="0">
                <a:sym typeface="Wingdings" pitchFamily="2" charset="2"/>
              </a:rPr>
              <a:t> </a:t>
            </a:r>
            <a:r>
              <a:rPr lang="en-US" altLang="en-US" sz="2400" b="1" i="1" u="sng" dirty="0" err="1" smtClean="0">
                <a:sym typeface="Wingdings" pitchFamily="2" charset="2"/>
              </a:rPr>
              <a:t>đơn</a:t>
            </a:r>
            <a:r>
              <a:rPr lang="en-US" altLang="en-US" sz="2400" dirty="0" smtClean="0">
                <a:sym typeface="Wingdings" pitchFamily="2" charset="2"/>
              </a:rPr>
              <a:t>: </a:t>
            </a:r>
            <a:r>
              <a:rPr lang="en-US" altLang="en-US" sz="2400" dirty="0" err="1" smtClean="0">
                <a:sym typeface="Wingdings" pitchFamily="2" charset="2"/>
              </a:rPr>
              <a:t>Giả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sử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có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lược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đồ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quan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hệ</a:t>
            </a:r>
            <a:r>
              <a:rPr lang="en-US" altLang="en-US" sz="2400" dirty="0" smtClean="0">
                <a:sym typeface="Wingdings" pitchFamily="2" charset="2"/>
              </a:rPr>
              <a:t> Q. </a:t>
            </a:r>
            <a:r>
              <a:rPr lang="en-US" altLang="en-US" sz="2400" dirty="0" err="1" smtClean="0">
                <a:sym typeface="Wingdings" pitchFamily="2" charset="2"/>
              </a:rPr>
              <a:t>Một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thuộc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tính</a:t>
            </a:r>
            <a:r>
              <a:rPr lang="en-US" altLang="en-US" sz="2400" dirty="0" smtClean="0">
                <a:sym typeface="Wingdings" pitchFamily="2" charset="2"/>
              </a:rPr>
              <a:t> A </a:t>
            </a:r>
            <a:r>
              <a:rPr lang="en-US" altLang="en-US" sz="2400" dirty="0" err="1" smtClean="0">
                <a:sym typeface="Wingdings" pitchFamily="2" charset="2"/>
              </a:rPr>
              <a:t>của</a:t>
            </a:r>
            <a:r>
              <a:rPr lang="en-US" altLang="en-US" sz="2400" dirty="0" smtClean="0">
                <a:sym typeface="Wingdings" pitchFamily="2" charset="2"/>
              </a:rPr>
              <a:t> Q </a:t>
            </a:r>
            <a:r>
              <a:rPr lang="en-US" altLang="en-US" sz="2400" dirty="0" err="1" smtClean="0">
                <a:sym typeface="Wingdings" pitchFamily="2" charset="2"/>
              </a:rPr>
              <a:t>gọi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là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thuộc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tính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đơn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nếu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mỗi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một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thể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hiện</a:t>
            </a:r>
            <a:r>
              <a:rPr lang="en-US" altLang="en-US" sz="2400" dirty="0" smtClean="0">
                <a:sym typeface="Wingdings" pitchFamily="2" charset="2"/>
              </a:rPr>
              <a:t> (</a:t>
            </a:r>
            <a:r>
              <a:rPr lang="en-US" altLang="en-US" sz="2400" dirty="0" err="1" smtClean="0">
                <a:sym typeface="Wingdings" pitchFamily="2" charset="2"/>
              </a:rPr>
              <a:t>dòng</a:t>
            </a:r>
            <a:r>
              <a:rPr lang="en-US" altLang="en-US" sz="2400" dirty="0" smtClean="0">
                <a:sym typeface="Wingdings" pitchFamily="2" charset="2"/>
              </a:rPr>
              <a:t>) </a:t>
            </a:r>
            <a:r>
              <a:rPr lang="en-US" altLang="en-US" sz="2400" dirty="0" err="1" smtClean="0">
                <a:sym typeface="Wingdings" pitchFamily="2" charset="2"/>
              </a:rPr>
              <a:t>thuộc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tính</a:t>
            </a:r>
            <a:r>
              <a:rPr lang="en-US" altLang="en-US" sz="2400" dirty="0" smtClean="0">
                <a:sym typeface="Wingdings" pitchFamily="2" charset="2"/>
              </a:rPr>
              <a:t> A </a:t>
            </a:r>
            <a:r>
              <a:rPr lang="en-US" altLang="en-US" sz="2400" dirty="0" err="1" smtClean="0">
                <a:sym typeface="Wingdings" pitchFamily="2" charset="2"/>
              </a:rPr>
              <a:t>chỉ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có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một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giá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trị</a:t>
            </a:r>
            <a:r>
              <a:rPr lang="en-US" altLang="en-US" sz="2400" dirty="0" smtClean="0">
                <a:sym typeface="Wingdings" pitchFamily="2" charset="2"/>
              </a:rPr>
              <a:t>.</a:t>
            </a:r>
          </a:p>
          <a:p>
            <a:pPr>
              <a:defRPr/>
            </a:pPr>
            <a:r>
              <a:rPr lang="en-US" altLang="en-US" sz="2400" u="sng" dirty="0" err="1" smtClean="0">
                <a:sym typeface="Wingdings" pitchFamily="2" charset="2"/>
              </a:rPr>
              <a:t>Ví</a:t>
            </a:r>
            <a:r>
              <a:rPr lang="en-US" altLang="en-US" sz="2400" u="sng" dirty="0" smtClean="0">
                <a:sym typeface="Wingdings" pitchFamily="2" charset="2"/>
              </a:rPr>
              <a:t> </a:t>
            </a:r>
            <a:r>
              <a:rPr lang="en-US" altLang="en-US" sz="2400" u="sng" dirty="0" err="1" smtClean="0">
                <a:sym typeface="Wingdings" pitchFamily="2" charset="2"/>
              </a:rPr>
              <a:t>dụ</a:t>
            </a:r>
            <a:r>
              <a:rPr lang="en-US" altLang="en-US" sz="2400" u="sng" dirty="0" smtClean="0">
                <a:sym typeface="Wingdings" pitchFamily="2" charset="2"/>
              </a:rPr>
              <a:t> 1: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b="1" i="1" dirty="0" err="1" smtClean="0">
                <a:sym typeface="Wingdings" pitchFamily="2" charset="2"/>
              </a:rPr>
              <a:t>Môn</a:t>
            </a:r>
            <a:r>
              <a:rPr lang="en-US" altLang="en-US" sz="2400" b="1" i="1" dirty="0" smtClean="0">
                <a:sym typeface="Wingdings" pitchFamily="2" charset="2"/>
              </a:rPr>
              <a:t> </a:t>
            </a:r>
            <a:r>
              <a:rPr lang="en-US" altLang="en-US" sz="2400" b="1" i="1" dirty="0" err="1" smtClean="0">
                <a:sym typeface="Wingdings" pitchFamily="2" charset="2"/>
              </a:rPr>
              <a:t>không</a:t>
            </a:r>
            <a:r>
              <a:rPr lang="en-US" altLang="en-US" sz="2400" b="1" i="1" dirty="0" smtClean="0">
                <a:sym typeface="Wingdings" pitchFamily="2" charset="2"/>
              </a:rPr>
              <a:t> </a:t>
            </a:r>
            <a:r>
              <a:rPr lang="en-US" altLang="en-US" sz="2400" b="1" i="1" dirty="0" err="1" smtClean="0">
                <a:sym typeface="Wingdings" pitchFamily="2" charset="2"/>
              </a:rPr>
              <a:t>là</a:t>
            </a:r>
            <a:r>
              <a:rPr lang="en-US" altLang="en-US" sz="2400" b="1" i="1" dirty="0" smtClean="0">
                <a:sym typeface="Wingdings" pitchFamily="2" charset="2"/>
              </a:rPr>
              <a:t> </a:t>
            </a:r>
            <a:r>
              <a:rPr lang="en-US" altLang="en-US" sz="2400" b="1" i="1" dirty="0" err="1" smtClean="0">
                <a:sym typeface="Wingdings" pitchFamily="2" charset="2"/>
              </a:rPr>
              <a:t>thuộc</a:t>
            </a:r>
            <a:r>
              <a:rPr lang="en-US" altLang="en-US" sz="2400" b="1" i="1" dirty="0" smtClean="0">
                <a:sym typeface="Wingdings" pitchFamily="2" charset="2"/>
              </a:rPr>
              <a:t> </a:t>
            </a:r>
            <a:r>
              <a:rPr lang="en-US" altLang="en-US" sz="2400" b="1" i="1" dirty="0" err="1" smtClean="0">
                <a:sym typeface="Wingdings" pitchFamily="2" charset="2"/>
              </a:rPr>
              <a:t>tính</a:t>
            </a:r>
            <a:r>
              <a:rPr lang="en-US" altLang="en-US" sz="2400" b="1" i="1" dirty="0" smtClean="0">
                <a:sym typeface="Wingdings" pitchFamily="2" charset="2"/>
              </a:rPr>
              <a:t> </a:t>
            </a:r>
            <a:r>
              <a:rPr lang="en-US" altLang="en-US" sz="2400" b="1" i="1" dirty="0" err="1" smtClean="0">
                <a:sym typeface="Wingdings" pitchFamily="2" charset="2"/>
              </a:rPr>
              <a:t>đơn</a:t>
            </a:r>
            <a:r>
              <a:rPr lang="en-US" altLang="en-US" sz="2400" b="1" i="1" dirty="0" smtClean="0">
                <a:sym typeface="Wingdings" pitchFamily="2" charset="2"/>
              </a:rPr>
              <a:t> </a:t>
            </a:r>
            <a:r>
              <a:rPr lang="en-US" altLang="en-US" sz="2400" b="1" i="1" dirty="0" err="1" smtClean="0">
                <a:sym typeface="Wingdings" pitchFamily="2" charset="2"/>
              </a:rPr>
              <a:t>trong</a:t>
            </a:r>
            <a:r>
              <a:rPr lang="en-US" altLang="en-US" sz="2400" b="1" i="1" dirty="0" smtClean="0">
                <a:sym typeface="Wingdings" pitchFamily="2" charset="2"/>
              </a:rPr>
              <a:t> </a:t>
            </a:r>
            <a:r>
              <a:rPr lang="en-US" altLang="en-US" sz="2400" b="1" i="1" dirty="0" err="1" smtClean="0">
                <a:sym typeface="Wingdings" pitchFamily="2" charset="2"/>
              </a:rPr>
              <a:t>quan</a:t>
            </a:r>
            <a:r>
              <a:rPr lang="en-US" altLang="en-US" sz="2400" b="1" i="1" dirty="0" smtClean="0">
                <a:sym typeface="Wingdings" pitchFamily="2" charset="2"/>
              </a:rPr>
              <a:t> </a:t>
            </a:r>
            <a:r>
              <a:rPr lang="en-US" altLang="en-US" sz="2400" b="1" i="1" dirty="0" err="1" smtClean="0">
                <a:sym typeface="Wingdings" pitchFamily="2" charset="2"/>
              </a:rPr>
              <a:t>hệ</a:t>
            </a:r>
            <a:r>
              <a:rPr lang="en-US" altLang="en-US" sz="2400" b="1" i="1" dirty="0" smtClean="0">
                <a:sym typeface="Wingdings" pitchFamily="2" charset="2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>
                <a:sym typeface="Wingdings" pitchFamily="2" charset="2"/>
              </a:rPr>
              <a:t>	          </a:t>
            </a:r>
            <a:r>
              <a:rPr lang="en-US" altLang="en-US" sz="2400" dirty="0" err="1" smtClean="0">
                <a:sym typeface="Wingdings" pitchFamily="2" charset="2"/>
              </a:rPr>
              <a:t>CHUYÊN_MÔN</a:t>
            </a:r>
            <a:r>
              <a:rPr lang="en-US" altLang="en-US" sz="2400" dirty="0" smtClean="0">
                <a:sym typeface="Wingdings" pitchFamily="2" charset="2"/>
              </a:rPr>
              <a:t> (</a:t>
            </a:r>
            <a:r>
              <a:rPr lang="en-US" altLang="en-US" sz="2400" u="sng" dirty="0" err="1" smtClean="0">
                <a:sym typeface="Wingdings" pitchFamily="2" charset="2"/>
              </a:rPr>
              <a:t>MÃGV</a:t>
            </a:r>
            <a:r>
              <a:rPr lang="en-US" altLang="en-US" sz="2400" dirty="0" smtClean="0">
                <a:sym typeface="Wingdings" pitchFamily="2" charset="2"/>
              </a:rPr>
              <a:t>, </a:t>
            </a:r>
            <a:r>
              <a:rPr lang="en-US" altLang="en-US" sz="2400" dirty="0" err="1" smtClean="0">
                <a:sym typeface="Wingdings" pitchFamily="2" charset="2"/>
              </a:rPr>
              <a:t>MÔN</a:t>
            </a:r>
            <a:r>
              <a:rPr lang="en-US" altLang="en-US" sz="2400" dirty="0" smtClean="0">
                <a:sym typeface="Wingdings" pitchFamily="2" charset="2"/>
              </a:rPr>
              <a:t> )</a:t>
            </a:r>
          </a:p>
          <a:p>
            <a:pPr>
              <a:buFont typeface="Wingdings" pitchFamily="2" charset="2"/>
              <a:buNone/>
              <a:defRPr/>
            </a:pPr>
            <a:endParaRPr lang="en-US" altLang="en-US" sz="2400" dirty="0" smtClean="0">
              <a:sym typeface="Wingdings" pitchFamily="2" charset="2"/>
            </a:endParaRPr>
          </a:p>
          <a:p>
            <a:pPr marL="0" indent="0">
              <a:buFontTx/>
              <a:buNone/>
              <a:defRPr/>
            </a:pPr>
            <a:endParaRPr lang="en-US" sz="2400" dirty="0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6 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tt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76804" name="Picture 25"/>
          <p:cNvPicPr>
            <a:picLocks noChangeAspect="1" noChangeArrowheads="1"/>
          </p:cNvPicPr>
          <p:nvPr/>
        </p:nvPicPr>
        <p:blipFill>
          <a:blip r:embed="rId2">
            <a:lum bright="-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962400"/>
            <a:ext cx="6357938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59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181600"/>
          </a:xfrm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en-US" sz="2400" b="1" i="1" u="sng" dirty="0" err="1" smtClean="0">
                <a:sym typeface="Wingdings" pitchFamily="2" charset="2"/>
              </a:rPr>
              <a:t>Định</a:t>
            </a:r>
            <a:r>
              <a:rPr lang="en-US" altLang="en-US" sz="2400" b="1" i="1" u="sng" dirty="0" smtClean="0">
                <a:sym typeface="Wingdings" pitchFamily="2" charset="2"/>
              </a:rPr>
              <a:t> </a:t>
            </a:r>
            <a:r>
              <a:rPr lang="en-US" altLang="en-US" sz="2400" b="1" i="1" u="sng" dirty="0" err="1" smtClean="0">
                <a:sym typeface="Wingdings" pitchFamily="2" charset="2"/>
              </a:rPr>
              <a:t>nghĩa</a:t>
            </a:r>
            <a:r>
              <a:rPr lang="en-US" altLang="en-US" sz="2400" dirty="0" smtClean="0">
                <a:sym typeface="Wingdings" pitchFamily="2" charset="2"/>
              </a:rPr>
              <a:t>:</a:t>
            </a:r>
            <a:endParaRPr lang="en-US" altLang="en-US" sz="2400" dirty="0" smtClean="0">
              <a:cs typeface="Times New Roman" pitchFamily="18" charset="0"/>
              <a:sym typeface="Wingdings" pitchFamily="2" charset="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en-US" sz="2400" dirty="0" err="1" smtClean="0">
                <a:sym typeface="Wingdings" pitchFamily="2" charset="2"/>
              </a:rPr>
              <a:t>Một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lược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đồ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quan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hệ</a:t>
            </a:r>
            <a:r>
              <a:rPr lang="en-US" altLang="en-US" sz="2400" dirty="0" smtClean="0">
                <a:sym typeface="Wingdings" pitchFamily="2" charset="2"/>
              </a:rPr>
              <a:t> Q </a:t>
            </a:r>
            <a:r>
              <a:rPr lang="en-US" altLang="en-US" sz="2400" dirty="0" err="1" smtClean="0">
                <a:sym typeface="Wingdings" pitchFamily="2" charset="2"/>
              </a:rPr>
              <a:t>được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gọi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là</a:t>
            </a:r>
            <a:r>
              <a:rPr lang="en-US" altLang="en-US" sz="2400" dirty="0" smtClean="0">
                <a:sym typeface="Wingdings" pitchFamily="2" charset="2"/>
              </a:rPr>
              <a:t> ở </a:t>
            </a:r>
            <a:r>
              <a:rPr lang="en-US" altLang="en-US" sz="2400" dirty="0" err="1" smtClean="0">
                <a:sym typeface="Wingdings" pitchFamily="2" charset="2"/>
              </a:rPr>
              <a:t>dạng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chuẩn</a:t>
            </a:r>
            <a:r>
              <a:rPr lang="en-US" altLang="en-US" sz="2400" dirty="0" smtClean="0">
                <a:sym typeface="Wingdings" pitchFamily="2" charset="2"/>
              </a:rPr>
              <a:t> 1 </a:t>
            </a:r>
            <a:r>
              <a:rPr lang="en-US" altLang="en-US" sz="2400" dirty="0" err="1" smtClean="0">
                <a:sym typeface="Wingdings" pitchFamily="2" charset="2"/>
              </a:rPr>
              <a:t>nếu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mọi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thuộc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tính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của</a:t>
            </a:r>
            <a:r>
              <a:rPr lang="en-US" altLang="en-US" sz="2400" dirty="0" smtClean="0">
                <a:sym typeface="Wingdings" pitchFamily="2" charset="2"/>
              </a:rPr>
              <a:t> Q </a:t>
            </a:r>
            <a:r>
              <a:rPr lang="en-US" altLang="en-US" sz="2400" dirty="0" err="1" smtClean="0">
                <a:sym typeface="Wingdings" pitchFamily="2" charset="2"/>
              </a:rPr>
              <a:t>đều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là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thuộc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tính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đơn</a:t>
            </a:r>
            <a:r>
              <a:rPr lang="en-US" altLang="en-US" sz="2400" dirty="0" smtClean="0">
                <a:sym typeface="Wingdings" pitchFamily="2" charset="2"/>
              </a:rPr>
              <a:t>.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u="sng" dirty="0" err="1" smtClean="0">
                <a:sym typeface="Wingdings" pitchFamily="2" charset="2"/>
              </a:rPr>
              <a:t>Ví</a:t>
            </a:r>
            <a:r>
              <a:rPr lang="en-US" altLang="en-US" sz="2400" u="sng" dirty="0" smtClean="0">
                <a:sym typeface="Wingdings" pitchFamily="2" charset="2"/>
              </a:rPr>
              <a:t> </a:t>
            </a:r>
            <a:r>
              <a:rPr lang="en-US" altLang="en-US" sz="2400" u="sng" dirty="0" err="1" smtClean="0">
                <a:sym typeface="Wingdings" pitchFamily="2" charset="2"/>
              </a:rPr>
              <a:t>dụ</a:t>
            </a:r>
            <a:r>
              <a:rPr lang="en-US" altLang="en-US" sz="2400" u="sng" dirty="0" smtClean="0">
                <a:sym typeface="Wingdings" pitchFamily="2" charset="2"/>
              </a:rPr>
              <a:t>:  </a:t>
            </a:r>
            <a:r>
              <a:rPr lang="en-US" altLang="en-US" sz="2400" dirty="0" err="1" smtClean="0">
                <a:sym typeface="Wingdings" pitchFamily="2" charset="2"/>
              </a:rPr>
              <a:t>Quan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hệ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CHUYÊN_MÔN</a:t>
            </a:r>
            <a:r>
              <a:rPr lang="en-US" altLang="en-US" sz="2400" dirty="0" smtClean="0">
                <a:sym typeface="Wingdings" pitchFamily="2" charset="2"/>
              </a:rPr>
              <a:t> (</a:t>
            </a:r>
            <a:r>
              <a:rPr lang="en-US" altLang="en-US" sz="2400" u="sng" dirty="0" err="1" smtClean="0">
                <a:sym typeface="Wingdings" pitchFamily="2" charset="2"/>
              </a:rPr>
              <a:t>MÃGV</a:t>
            </a:r>
            <a:r>
              <a:rPr lang="en-US" altLang="en-US" sz="2400" dirty="0" smtClean="0">
                <a:sym typeface="Wingdings" pitchFamily="2" charset="2"/>
              </a:rPr>
              <a:t>, </a:t>
            </a:r>
            <a:r>
              <a:rPr lang="en-US" altLang="en-US" sz="2400" dirty="0" err="1" smtClean="0">
                <a:sym typeface="Wingdings" pitchFamily="2" charset="2"/>
              </a:rPr>
              <a:t>MÔN</a:t>
            </a:r>
            <a:r>
              <a:rPr lang="en-US" altLang="en-US" sz="2400" dirty="0" smtClean="0">
                <a:sym typeface="Wingdings" pitchFamily="2" charset="2"/>
              </a:rPr>
              <a:t> 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dirty="0" err="1" smtClean="0">
                <a:sym typeface="Wingdings" pitchFamily="2" charset="2"/>
              </a:rPr>
              <a:t>không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đạt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dạng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chuẩn</a:t>
            </a:r>
            <a:r>
              <a:rPr lang="en-US" altLang="en-US" sz="2400" dirty="0" smtClean="0">
                <a:sym typeface="Wingdings" pitchFamily="2" charset="2"/>
              </a:rPr>
              <a:t> 1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b="1" u="sng" dirty="0" err="1" smtClean="0">
                <a:sym typeface="Wingdings" pitchFamily="2" charset="2"/>
              </a:rPr>
              <a:t>Khắc</a:t>
            </a:r>
            <a:r>
              <a:rPr lang="en-US" altLang="en-US" sz="2400" b="1" u="sng" dirty="0" smtClean="0">
                <a:sym typeface="Wingdings" pitchFamily="2" charset="2"/>
              </a:rPr>
              <a:t> </a:t>
            </a:r>
            <a:r>
              <a:rPr lang="en-US" altLang="en-US" sz="2400" b="1" u="sng" dirty="0" err="1" smtClean="0">
                <a:sym typeface="Wingdings" pitchFamily="2" charset="2"/>
              </a:rPr>
              <a:t>phục</a:t>
            </a:r>
            <a:r>
              <a:rPr lang="en-US" altLang="en-US" sz="2400" b="1" u="sng" dirty="0" smtClean="0">
                <a:sym typeface="Wingdings" pitchFamily="2" charset="2"/>
              </a:rPr>
              <a:t>:</a:t>
            </a:r>
            <a:r>
              <a:rPr lang="en-US" altLang="en-US" sz="2400" b="1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CHUYÊN_MÔN</a:t>
            </a:r>
            <a:r>
              <a:rPr lang="en-US" altLang="en-US" sz="2400" dirty="0" smtClean="0">
                <a:sym typeface="Wingdings" pitchFamily="2" charset="2"/>
              </a:rPr>
              <a:t> (</a:t>
            </a:r>
            <a:r>
              <a:rPr lang="en-US" altLang="en-US" sz="2400" u="sng" dirty="0" err="1" smtClean="0">
                <a:sym typeface="Wingdings" pitchFamily="2" charset="2"/>
              </a:rPr>
              <a:t>MÃGV</a:t>
            </a:r>
            <a:r>
              <a:rPr lang="en-US" altLang="en-US" sz="2400" u="sng" dirty="0" smtClean="0">
                <a:sym typeface="Wingdings" pitchFamily="2" charset="2"/>
              </a:rPr>
              <a:t>, </a:t>
            </a:r>
            <a:r>
              <a:rPr lang="en-US" altLang="en-US" sz="2400" u="sng" dirty="0" err="1" smtClean="0">
                <a:sym typeface="Wingdings" pitchFamily="2" charset="2"/>
              </a:rPr>
              <a:t>MÔN</a:t>
            </a:r>
            <a:r>
              <a:rPr lang="en-US" altLang="en-US" sz="2400" dirty="0" smtClean="0">
                <a:sym typeface="Wingdings" pitchFamily="2" charset="2"/>
              </a:rPr>
              <a:t>)</a:t>
            </a:r>
            <a:endParaRPr lang="en-US" altLang="en-US" sz="2400" dirty="0" smtClean="0"/>
          </a:p>
          <a:p>
            <a:pPr marL="0" indent="0">
              <a:buFontTx/>
              <a:buNone/>
              <a:defRPr/>
            </a:pPr>
            <a:endParaRPr lang="en-US" sz="2400" dirty="0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6 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tt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77828" name="Picture 46"/>
          <p:cNvPicPr>
            <a:picLocks noChangeAspect="1" noChangeArrowheads="1"/>
          </p:cNvPicPr>
          <p:nvPr/>
        </p:nvPicPr>
        <p:blipFill>
          <a:blip r:embed="rId2">
            <a:lum bright="-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962400"/>
            <a:ext cx="4865688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026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1816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 smtClean="0"/>
              <a:t>6.2 </a:t>
            </a:r>
            <a:r>
              <a:rPr lang="en-US" sz="2400" dirty="0" err="1"/>
              <a:t>D</a:t>
            </a:r>
            <a:r>
              <a:rPr lang="en-US" sz="2400" dirty="0" err="1" smtClean="0"/>
              <a:t>ạng</a:t>
            </a:r>
            <a:r>
              <a:rPr lang="en-US" sz="2400" dirty="0" smtClean="0"/>
              <a:t> </a:t>
            </a:r>
            <a:r>
              <a:rPr lang="en-US" sz="2400" dirty="0" err="1" smtClean="0"/>
              <a:t>chuẩn</a:t>
            </a:r>
            <a:r>
              <a:rPr lang="en-US" sz="2400" dirty="0" smtClean="0"/>
              <a:t> 2:</a:t>
            </a:r>
          </a:p>
          <a:p>
            <a:pPr marL="533400" indent="-533400">
              <a:defRPr/>
            </a:pPr>
            <a:r>
              <a:rPr lang="en-US" altLang="en-US" sz="2400" b="1" u="sng" dirty="0" err="1" smtClean="0">
                <a:sym typeface="Wingdings" pitchFamily="2" charset="2"/>
              </a:rPr>
              <a:t>Phụ</a:t>
            </a:r>
            <a:r>
              <a:rPr lang="en-US" altLang="en-US" sz="2400" b="1" u="sng" dirty="0" smtClean="0">
                <a:sym typeface="Wingdings" pitchFamily="2" charset="2"/>
              </a:rPr>
              <a:t> </a:t>
            </a:r>
            <a:r>
              <a:rPr lang="en-US" altLang="en-US" sz="2400" b="1" u="sng" dirty="0" err="1" smtClean="0">
                <a:sym typeface="Wingdings" pitchFamily="2" charset="2"/>
              </a:rPr>
              <a:t>thuộc</a:t>
            </a:r>
            <a:r>
              <a:rPr lang="en-US" altLang="en-US" sz="2400" b="1" u="sng" dirty="0" smtClean="0">
                <a:sym typeface="Wingdings" pitchFamily="2" charset="2"/>
              </a:rPr>
              <a:t> </a:t>
            </a:r>
            <a:r>
              <a:rPr lang="en-US" altLang="en-US" sz="2400" b="1" u="sng" dirty="0" err="1" smtClean="0">
                <a:sym typeface="Wingdings" pitchFamily="2" charset="2"/>
              </a:rPr>
              <a:t>đầy</a:t>
            </a:r>
            <a:r>
              <a:rPr lang="en-US" altLang="en-US" sz="2400" b="1" u="sng" dirty="0" smtClean="0">
                <a:sym typeface="Wingdings" pitchFamily="2" charset="2"/>
              </a:rPr>
              <a:t> </a:t>
            </a:r>
            <a:r>
              <a:rPr lang="en-US" altLang="en-US" sz="2400" b="1" u="sng" dirty="0" err="1" smtClean="0">
                <a:sym typeface="Wingdings" pitchFamily="2" charset="2"/>
              </a:rPr>
              <a:t>đủ</a:t>
            </a:r>
            <a:r>
              <a:rPr lang="en-US" altLang="en-US" sz="2400" b="1" u="sng" dirty="0" smtClean="0">
                <a:sym typeface="Wingdings" pitchFamily="2" charset="2"/>
              </a:rPr>
              <a:t>:</a:t>
            </a:r>
          </a:p>
          <a:p>
            <a:pPr marL="533400" indent="-533400">
              <a:buFont typeface="Wingdings" pitchFamily="2" charset="2"/>
              <a:buNone/>
              <a:defRPr/>
            </a:pPr>
            <a:r>
              <a:rPr lang="en-US" altLang="en-US" sz="2400" dirty="0" smtClean="0">
                <a:sym typeface="Wingdings" pitchFamily="2" charset="2"/>
              </a:rPr>
              <a:t>	</a:t>
            </a:r>
            <a:r>
              <a:rPr lang="en-US" altLang="en-US" sz="2400" dirty="0" err="1" smtClean="0">
                <a:sym typeface="Wingdings" pitchFamily="2" charset="2"/>
              </a:rPr>
              <a:t>Giả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sử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có</a:t>
            </a:r>
            <a:r>
              <a:rPr lang="en-US" altLang="en-US" sz="2400" dirty="0" smtClean="0">
                <a:sym typeface="Wingdings" pitchFamily="2" charset="2"/>
              </a:rPr>
              <a:t> 1 </a:t>
            </a:r>
            <a:r>
              <a:rPr lang="en-US" altLang="en-US" sz="2400" dirty="0" err="1" smtClean="0">
                <a:sym typeface="Wingdings" pitchFamily="2" charset="2"/>
              </a:rPr>
              <a:t>lược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đồ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quan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hệ</a:t>
            </a:r>
            <a:r>
              <a:rPr lang="en-US" altLang="en-US" sz="2400" dirty="0" smtClean="0">
                <a:sym typeface="Wingdings" pitchFamily="2" charset="2"/>
              </a:rPr>
              <a:t> Q </a:t>
            </a:r>
            <a:r>
              <a:rPr lang="en-US" altLang="en-US" sz="2400" dirty="0" err="1" smtClean="0">
                <a:sym typeface="Wingdings" pitchFamily="2" charset="2"/>
              </a:rPr>
              <a:t>và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tập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phụ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thuộc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hàm</a:t>
            </a:r>
            <a:r>
              <a:rPr lang="en-US" altLang="en-US" sz="2400" dirty="0" smtClean="0">
                <a:sym typeface="Wingdings" pitchFamily="2" charset="2"/>
              </a:rPr>
              <a:t> F. </a:t>
            </a:r>
            <a:r>
              <a:rPr lang="en-US" altLang="en-US" sz="2400" dirty="0" err="1" smtClean="0">
                <a:sym typeface="Wingdings" pitchFamily="2" charset="2"/>
              </a:rPr>
              <a:t>Thuộc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tính</a:t>
            </a:r>
            <a:r>
              <a:rPr lang="en-US" altLang="en-US" sz="2400" dirty="0" smtClean="0">
                <a:sym typeface="Wingdings" pitchFamily="2" charset="2"/>
              </a:rPr>
              <a:t> A </a:t>
            </a:r>
            <a:r>
              <a:rPr lang="en-US" altLang="en-US" sz="2400" dirty="0" err="1" smtClean="0">
                <a:sym typeface="Wingdings" pitchFamily="2" charset="2"/>
              </a:rPr>
              <a:t>được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gọi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là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b="1" i="1" dirty="0" err="1" smtClean="0">
                <a:sym typeface="Wingdings" pitchFamily="2" charset="2"/>
              </a:rPr>
              <a:t>phụ</a:t>
            </a:r>
            <a:r>
              <a:rPr lang="en-US" altLang="en-US" sz="2400" b="1" i="1" dirty="0" smtClean="0">
                <a:sym typeface="Wingdings" pitchFamily="2" charset="2"/>
              </a:rPr>
              <a:t> </a:t>
            </a:r>
            <a:r>
              <a:rPr lang="en-US" altLang="en-US" sz="2400" b="1" i="1" dirty="0" err="1" smtClean="0">
                <a:sym typeface="Wingdings" pitchFamily="2" charset="2"/>
              </a:rPr>
              <a:t>thuộc</a:t>
            </a:r>
            <a:r>
              <a:rPr lang="en-US" altLang="en-US" sz="2400" b="1" i="1" dirty="0" smtClean="0">
                <a:sym typeface="Wingdings" pitchFamily="2" charset="2"/>
              </a:rPr>
              <a:t> </a:t>
            </a:r>
            <a:r>
              <a:rPr lang="en-US" altLang="en-US" sz="2400" b="1" i="1" dirty="0" err="1" smtClean="0">
                <a:sym typeface="Wingdings" pitchFamily="2" charset="2"/>
              </a:rPr>
              <a:t>đầy</a:t>
            </a:r>
            <a:r>
              <a:rPr lang="en-US" altLang="en-US" sz="2400" b="1" i="1" dirty="0" smtClean="0">
                <a:sym typeface="Wingdings" pitchFamily="2" charset="2"/>
              </a:rPr>
              <a:t> </a:t>
            </a:r>
            <a:r>
              <a:rPr lang="en-US" altLang="en-US" sz="2400" b="1" i="1" dirty="0" err="1" smtClean="0">
                <a:sym typeface="Wingdings" pitchFamily="2" charset="2"/>
              </a:rPr>
              <a:t>đủ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vào</a:t>
            </a:r>
            <a:r>
              <a:rPr lang="en-US" altLang="en-US" sz="2400" dirty="0" smtClean="0">
                <a:sym typeface="Wingdings" pitchFamily="2" charset="2"/>
              </a:rPr>
              <a:t> 1 </a:t>
            </a:r>
            <a:r>
              <a:rPr lang="en-US" altLang="en-US" sz="2400" dirty="0" err="1" smtClean="0">
                <a:sym typeface="Wingdings" pitchFamily="2" charset="2"/>
              </a:rPr>
              <a:t>tập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thuộc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tính</a:t>
            </a:r>
            <a:r>
              <a:rPr lang="en-US" altLang="en-US" sz="2400" dirty="0" smtClean="0">
                <a:sym typeface="Wingdings" pitchFamily="2" charset="2"/>
              </a:rPr>
              <a:t> X </a:t>
            </a:r>
            <a:r>
              <a:rPr lang="en-US" altLang="en-US" sz="2400" dirty="0" err="1" smtClean="0">
                <a:sym typeface="Wingdings" pitchFamily="2" charset="2"/>
              </a:rPr>
              <a:t>nếu</a:t>
            </a:r>
            <a:r>
              <a:rPr lang="en-US" altLang="en-US" sz="2400" dirty="0" smtClean="0">
                <a:sym typeface="Wingdings" pitchFamily="2" charset="2"/>
              </a:rPr>
              <a:t>:</a:t>
            </a:r>
          </a:p>
          <a:p>
            <a:pPr marL="914400" lvl="1" indent="-457200">
              <a:defRPr/>
            </a:pPr>
            <a:r>
              <a:rPr lang="en-US" altLang="en-US" sz="2400" dirty="0" smtClean="0">
                <a:sym typeface="Wingdings" pitchFamily="2" charset="2"/>
              </a:rPr>
              <a:t>A </a:t>
            </a:r>
            <a:r>
              <a:rPr lang="en-US" altLang="en-US" sz="2400" dirty="0" smtClean="0">
                <a:sym typeface="Symbol" pitchFamily="18" charset="2"/>
              </a:rPr>
              <a:t>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X+F</a:t>
            </a:r>
            <a:endParaRPr lang="en-US" altLang="en-US" sz="2400" dirty="0" smtClean="0">
              <a:sym typeface="Wingdings" pitchFamily="2" charset="2"/>
            </a:endParaRPr>
          </a:p>
          <a:p>
            <a:pPr marL="914400" lvl="1" indent="-457200">
              <a:defRPr/>
            </a:pPr>
            <a:r>
              <a:rPr lang="en-US" altLang="en-US" sz="2400" dirty="0" smtClean="0">
                <a:sym typeface="Wingdings" pitchFamily="2" charset="2"/>
              </a:rPr>
              <a:t>X </a:t>
            </a:r>
            <a:r>
              <a:rPr lang="en-US" sz="2400" dirty="0" smtClean="0">
                <a:sym typeface="Symbol"/>
              </a:rPr>
              <a:t></a:t>
            </a:r>
            <a:r>
              <a:rPr lang="en-US" altLang="en-US" sz="2400" dirty="0" smtClean="0">
                <a:sym typeface="Wingdings" pitchFamily="2" charset="2"/>
              </a:rPr>
              <a:t> A </a:t>
            </a:r>
            <a:r>
              <a:rPr lang="en-US" altLang="en-US" sz="2400" dirty="0" err="1" smtClean="0">
                <a:sym typeface="Wingdings" pitchFamily="2" charset="2"/>
              </a:rPr>
              <a:t>là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phụ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thuộc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hàm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nguyên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tố</a:t>
            </a:r>
            <a:endParaRPr lang="en-US" altLang="en-US" sz="2400" dirty="0" smtClean="0">
              <a:sym typeface="Wingdings" pitchFamily="2" charset="2"/>
            </a:endParaRPr>
          </a:p>
          <a:p>
            <a:pPr marL="533400" indent="-533400">
              <a:buFont typeface="Wingdings" pitchFamily="2" charset="2"/>
              <a:buNone/>
              <a:defRPr/>
            </a:pPr>
            <a:r>
              <a:rPr lang="en-US" altLang="en-US" sz="2400" dirty="0" smtClean="0">
                <a:sym typeface="Wingdings" pitchFamily="2" charset="2"/>
              </a:rPr>
              <a:t>	      (</a:t>
            </a:r>
            <a:r>
              <a:rPr lang="en-US" altLang="en-US" sz="2400" dirty="0" err="1" smtClean="0">
                <a:sym typeface="Wingdings" pitchFamily="2" charset="2"/>
              </a:rPr>
              <a:t>không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tồn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tại</a:t>
            </a:r>
            <a:r>
              <a:rPr lang="en-US" altLang="en-US" sz="2400" dirty="0" smtClean="0">
                <a:sym typeface="Wingdings" pitchFamily="2" charset="2"/>
              </a:rPr>
              <a:t> X’ </a:t>
            </a:r>
            <a:r>
              <a:rPr lang="en-US" altLang="en-US" sz="2400" dirty="0" smtClean="0">
                <a:sym typeface="Symbol" pitchFamily="18" charset="2"/>
              </a:rPr>
              <a:t></a:t>
            </a:r>
            <a:r>
              <a:rPr lang="en-US" altLang="en-US" sz="2400" dirty="0" smtClean="0">
                <a:sym typeface="Wingdings" pitchFamily="2" charset="2"/>
              </a:rPr>
              <a:t> X, </a:t>
            </a:r>
            <a:r>
              <a:rPr lang="en-US" altLang="en-US" sz="2400" dirty="0" err="1" smtClean="0">
                <a:sym typeface="Wingdings" pitchFamily="2" charset="2"/>
              </a:rPr>
              <a:t>mà</a:t>
            </a:r>
            <a:r>
              <a:rPr lang="en-US" altLang="en-US" sz="2400" dirty="0" smtClean="0">
                <a:sym typeface="Wingdings" pitchFamily="2" charset="2"/>
              </a:rPr>
              <a:t> X’</a:t>
            </a:r>
            <a:r>
              <a:rPr lang="en-US" sz="2400" dirty="0" smtClean="0">
                <a:sym typeface="Symbol"/>
              </a:rPr>
              <a:t> </a:t>
            </a:r>
            <a:r>
              <a:rPr lang="en-US" altLang="en-US" sz="2400" dirty="0" smtClean="0">
                <a:sym typeface="Wingdings" pitchFamily="2" charset="2"/>
              </a:rPr>
              <a:t> A)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sz="2400" b="1" dirty="0" err="1" smtClean="0">
                <a:sym typeface="Wingdings" pitchFamily="2" charset="2"/>
              </a:rPr>
              <a:t>Định</a:t>
            </a:r>
            <a:r>
              <a:rPr lang="en-US" altLang="en-US" sz="2400" b="1" dirty="0" smtClean="0">
                <a:sym typeface="Wingdings" pitchFamily="2" charset="2"/>
              </a:rPr>
              <a:t> </a:t>
            </a:r>
            <a:r>
              <a:rPr lang="en-US" altLang="en-US" sz="2400" b="1" dirty="0" err="1" smtClean="0">
                <a:sym typeface="Wingdings" pitchFamily="2" charset="2"/>
              </a:rPr>
              <a:t>nghĩa</a:t>
            </a:r>
            <a:r>
              <a:rPr lang="en-US" altLang="en-US" sz="2400" b="1" dirty="0" smtClean="0">
                <a:sym typeface="Wingdings" pitchFamily="2" charset="2"/>
              </a:rPr>
              <a:t> </a:t>
            </a:r>
            <a:r>
              <a:rPr lang="en-US" altLang="en-US" sz="2400" dirty="0" smtClean="0">
                <a:sym typeface="Wingdings" pitchFamily="2" charset="2"/>
              </a:rPr>
              <a:t>: </a:t>
            </a:r>
            <a:r>
              <a:rPr lang="en-US" altLang="en-US" sz="2400" dirty="0" err="1" smtClean="0">
                <a:sym typeface="Wingdings" pitchFamily="2" charset="2"/>
              </a:rPr>
              <a:t>Một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lược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đồ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quan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hệ</a:t>
            </a:r>
            <a:r>
              <a:rPr lang="en-US" altLang="en-US" sz="2400" dirty="0" smtClean="0">
                <a:sym typeface="Wingdings" pitchFamily="2" charset="2"/>
              </a:rPr>
              <a:t> Q </a:t>
            </a:r>
            <a:r>
              <a:rPr lang="en-US" altLang="en-US" sz="2400" dirty="0" err="1" smtClean="0">
                <a:sym typeface="Wingdings" pitchFamily="2" charset="2"/>
              </a:rPr>
              <a:t>được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gọi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là</a:t>
            </a:r>
            <a:r>
              <a:rPr lang="en-US" altLang="en-US" sz="2400" dirty="0" smtClean="0">
                <a:sym typeface="Wingdings" pitchFamily="2" charset="2"/>
              </a:rPr>
              <a:t> ở </a:t>
            </a:r>
            <a:r>
              <a:rPr lang="en-US" altLang="en-US" sz="2400" dirty="0" err="1" smtClean="0">
                <a:sym typeface="Wingdings" pitchFamily="2" charset="2"/>
              </a:rPr>
              <a:t>dạng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chuẩn</a:t>
            </a:r>
            <a:r>
              <a:rPr lang="en-US" altLang="en-US" sz="2400" dirty="0" smtClean="0">
                <a:sym typeface="Wingdings" pitchFamily="2" charset="2"/>
              </a:rPr>
              <a:t> 2 </a:t>
            </a:r>
            <a:r>
              <a:rPr lang="en-US" altLang="en-US" sz="2400" dirty="0" err="1" smtClean="0">
                <a:sym typeface="Wingdings" pitchFamily="2" charset="2"/>
              </a:rPr>
              <a:t>nếu</a:t>
            </a:r>
            <a:r>
              <a:rPr lang="en-US" altLang="en-US" sz="2400" dirty="0" smtClean="0">
                <a:sym typeface="Wingdings" pitchFamily="2" charset="2"/>
              </a:rPr>
              <a:t>:  Q ở </a:t>
            </a:r>
            <a:r>
              <a:rPr lang="en-US" altLang="en-US" sz="2400" dirty="0" err="1" smtClean="0">
                <a:sym typeface="Wingdings" pitchFamily="2" charset="2"/>
              </a:rPr>
              <a:t>dạng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chuẩn</a:t>
            </a:r>
            <a:r>
              <a:rPr lang="en-US" altLang="en-US" sz="2400" dirty="0" smtClean="0">
                <a:sym typeface="Wingdings" pitchFamily="2" charset="2"/>
              </a:rPr>
              <a:t> 1 </a:t>
            </a:r>
            <a:r>
              <a:rPr lang="en-US" altLang="en-US" sz="2400" dirty="0" err="1" smtClean="0">
                <a:sym typeface="Wingdings" pitchFamily="2" charset="2"/>
              </a:rPr>
              <a:t>và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mọi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thuộc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tính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không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khóa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của</a:t>
            </a:r>
            <a:r>
              <a:rPr lang="en-US" altLang="en-US" sz="2400" dirty="0" smtClean="0">
                <a:sym typeface="Wingdings" pitchFamily="2" charset="2"/>
              </a:rPr>
              <a:t> Q </a:t>
            </a:r>
            <a:r>
              <a:rPr lang="en-US" altLang="en-US" sz="2400" dirty="0" err="1" smtClean="0">
                <a:sym typeface="Wingdings" pitchFamily="2" charset="2"/>
              </a:rPr>
              <a:t>đều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phụ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thuộc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đầy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đủ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vào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các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khóa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của</a:t>
            </a:r>
            <a:r>
              <a:rPr lang="en-US" altLang="en-US" sz="2400" dirty="0" smtClean="0">
                <a:sym typeface="Wingdings" pitchFamily="2" charset="2"/>
              </a:rPr>
              <a:t> Q.</a:t>
            </a:r>
            <a:endParaRPr lang="en-US" altLang="en-US" sz="2400" dirty="0" smtClean="0"/>
          </a:p>
          <a:p>
            <a:pPr marL="533400" indent="-533400">
              <a:buFont typeface="Wingdings" pitchFamily="2" charset="2"/>
              <a:buNone/>
              <a:defRPr/>
            </a:pPr>
            <a:endParaRPr lang="en-US" altLang="en-US" sz="2400" dirty="0" smtClean="0"/>
          </a:p>
          <a:p>
            <a:pPr marL="0" indent="0">
              <a:buFontTx/>
              <a:buNone/>
              <a:defRPr/>
            </a:pPr>
            <a:endParaRPr lang="en-US" sz="2400" dirty="0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6 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tt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890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1816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b="1" dirty="0" err="1"/>
              <a:t>Ví</a:t>
            </a:r>
            <a:r>
              <a:rPr lang="en-US" sz="2400" b="1" dirty="0"/>
              <a:t> </a:t>
            </a:r>
            <a:r>
              <a:rPr lang="en-US" sz="2400" b="1" dirty="0" err="1"/>
              <a:t>dụ</a:t>
            </a:r>
            <a:r>
              <a:rPr lang="en-US" sz="2400" dirty="0"/>
              <a:t>:  </a:t>
            </a:r>
            <a:r>
              <a:rPr lang="en-US" sz="2400" dirty="0" err="1"/>
              <a:t>Xét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: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</a:t>
            </a:r>
            <a:r>
              <a:rPr lang="en-US" sz="2400" dirty="0" err="1" smtClean="0"/>
              <a:t>QLHT</a:t>
            </a:r>
            <a:r>
              <a:rPr lang="en-US" sz="2400" dirty="0" smtClean="0"/>
              <a:t>(</a:t>
            </a:r>
            <a:r>
              <a:rPr lang="en-US" sz="2400" dirty="0" err="1" smtClean="0"/>
              <a:t>MsSV</a:t>
            </a:r>
            <a:r>
              <a:rPr lang="en-US" sz="2400" dirty="0"/>
              <a:t>, Ten, NS, </a:t>
            </a:r>
            <a:r>
              <a:rPr lang="en-US" sz="2400" dirty="0" err="1"/>
              <a:t>Phai</a:t>
            </a:r>
            <a:r>
              <a:rPr lang="en-US" sz="2400" dirty="0"/>
              <a:t>, </a:t>
            </a:r>
            <a:r>
              <a:rPr lang="en-US" sz="2400" dirty="0" err="1"/>
              <a:t>ĐC</a:t>
            </a:r>
            <a:r>
              <a:rPr lang="en-US" sz="2400" dirty="0"/>
              <a:t>, </a:t>
            </a:r>
            <a:r>
              <a:rPr lang="en-US" sz="2400" dirty="0" err="1"/>
              <a:t>MsLop</a:t>
            </a:r>
            <a:r>
              <a:rPr lang="en-US" sz="2400" dirty="0"/>
              <a:t>, </a:t>
            </a:r>
            <a:r>
              <a:rPr lang="en-US" sz="2400" dirty="0" err="1"/>
              <a:t>tenLop</a:t>
            </a:r>
            <a:r>
              <a:rPr lang="en-US" sz="2400" dirty="0"/>
              <a:t>, </a:t>
            </a:r>
            <a:r>
              <a:rPr lang="en-US" sz="2400" dirty="0" err="1"/>
              <a:t>MsMh</a:t>
            </a:r>
            <a:r>
              <a:rPr lang="en-US" sz="2400" dirty="0"/>
              <a:t>, </a:t>
            </a:r>
            <a:r>
              <a:rPr lang="en-US" sz="2400" dirty="0" err="1"/>
              <a:t>TenMh</a:t>
            </a:r>
            <a:r>
              <a:rPr lang="en-US" sz="2400" dirty="0"/>
              <a:t>, Diem)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  F</a:t>
            </a:r>
            <a:r>
              <a:rPr lang="en-US" sz="2400" dirty="0"/>
              <a:t>= { </a:t>
            </a:r>
            <a:r>
              <a:rPr lang="en-US" sz="2400" dirty="0" err="1"/>
              <a:t>MsSV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Ten, NS, </a:t>
            </a:r>
            <a:r>
              <a:rPr lang="en-US" sz="2400" dirty="0" err="1"/>
              <a:t>Phai</a:t>
            </a:r>
            <a:r>
              <a:rPr lang="en-US" sz="2400" dirty="0"/>
              <a:t>, </a:t>
            </a:r>
            <a:r>
              <a:rPr lang="en-US" sz="2400" dirty="0" err="1"/>
              <a:t>ĐC</a:t>
            </a:r>
            <a:r>
              <a:rPr lang="en-US" sz="2400" dirty="0"/>
              <a:t>, </a:t>
            </a:r>
            <a:r>
              <a:rPr lang="en-US" sz="2400" dirty="0" err="1"/>
              <a:t>MsLop</a:t>
            </a:r>
            <a:r>
              <a:rPr lang="en-US" sz="2400" dirty="0"/>
              <a:t> ;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          </a:t>
            </a:r>
            <a:r>
              <a:rPr lang="en-US" sz="2400" dirty="0" err="1"/>
              <a:t>MsLop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</a:t>
            </a:r>
            <a:r>
              <a:rPr lang="en-US" sz="2400" dirty="0" err="1"/>
              <a:t>tenLop</a:t>
            </a:r>
            <a:r>
              <a:rPr lang="en-US" sz="2400" dirty="0"/>
              <a:t>;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          </a:t>
            </a:r>
            <a:r>
              <a:rPr lang="en-US" sz="2400" dirty="0" err="1"/>
              <a:t>MsMh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 err="1"/>
              <a:t>TenMh</a:t>
            </a:r>
            <a:r>
              <a:rPr lang="en-US" sz="2400" dirty="0"/>
              <a:t>;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             </a:t>
            </a:r>
            <a:r>
              <a:rPr lang="en-US" sz="2400" dirty="0" err="1"/>
              <a:t>MsMh</a:t>
            </a:r>
            <a:r>
              <a:rPr lang="en-US" sz="2400" dirty="0"/>
              <a:t>, </a:t>
            </a:r>
            <a:r>
              <a:rPr lang="en-US" sz="2400" dirty="0" err="1"/>
              <a:t>MsSV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Diem }</a:t>
            </a:r>
          </a:p>
          <a:p>
            <a:pPr>
              <a:defRPr/>
            </a:pP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QLHT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đạt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chuẩn</a:t>
            </a:r>
            <a:r>
              <a:rPr lang="en-US" sz="2400" dirty="0"/>
              <a:t> 2 do </a:t>
            </a:r>
            <a:r>
              <a:rPr lang="en-US" sz="2400" dirty="0" err="1"/>
              <a:t>MsSV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Ten </a:t>
            </a:r>
            <a:r>
              <a:rPr lang="en-US" sz="2400" dirty="0" err="1"/>
              <a:t>với</a:t>
            </a:r>
            <a:r>
              <a:rPr lang="en-US" sz="2400" dirty="0"/>
              <a:t> ten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,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phụ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đầy</a:t>
            </a:r>
            <a:r>
              <a:rPr lang="en-US" sz="2400" dirty="0"/>
              <a:t> </a:t>
            </a:r>
            <a:r>
              <a:rPr lang="en-US" sz="2400" dirty="0" err="1"/>
              <a:t>đủ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{</a:t>
            </a:r>
            <a:r>
              <a:rPr lang="en-US" sz="2400" dirty="0" err="1"/>
              <a:t>MsMh</a:t>
            </a:r>
            <a:r>
              <a:rPr lang="en-US" sz="2400" dirty="0"/>
              <a:t>, </a:t>
            </a:r>
            <a:r>
              <a:rPr lang="en-US" sz="2400" dirty="0" err="1"/>
              <a:t>MsSV</a:t>
            </a:r>
            <a:r>
              <a:rPr lang="en-US" sz="2400" dirty="0"/>
              <a:t>}.</a:t>
            </a:r>
          </a:p>
          <a:p>
            <a:pPr marL="0" indent="0">
              <a:buFontTx/>
              <a:buNone/>
              <a:defRPr/>
            </a:pPr>
            <a:endParaRPr lang="en-US" sz="2400" dirty="0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6 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tt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831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1816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 smtClean="0"/>
              <a:t>6.3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chuẩn</a:t>
            </a:r>
            <a:r>
              <a:rPr lang="en-US" sz="2400" dirty="0" smtClean="0"/>
              <a:t> 3:</a:t>
            </a:r>
          </a:p>
          <a:p>
            <a:pPr marL="533400" indent="-53340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en-US" sz="2400" b="1" u="sng" dirty="0" err="1" smtClean="0">
                <a:sym typeface="Wingdings" pitchFamily="2" charset="2"/>
              </a:rPr>
              <a:t>Phụ</a:t>
            </a:r>
            <a:r>
              <a:rPr lang="en-US" altLang="en-US" sz="2400" b="1" u="sng" dirty="0" smtClean="0">
                <a:sym typeface="Wingdings" pitchFamily="2" charset="2"/>
              </a:rPr>
              <a:t> </a:t>
            </a:r>
            <a:r>
              <a:rPr lang="en-US" altLang="en-US" sz="2400" b="1" u="sng" dirty="0" err="1" smtClean="0">
                <a:sym typeface="Wingdings" pitchFamily="2" charset="2"/>
              </a:rPr>
              <a:t>thuộc</a:t>
            </a:r>
            <a:r>
              <a:rPr lang="en-US" altLang="en-US" sz="2400" b="1" u="sng" dirty="0" smtClean="0">
                <a:sym typeface="Wingdings" pitchFamily="2" charset="2"/>
              </a:rPr>
              <a:t> </a:t>
            </a:r>
            <a:r>
              <a:rPr lang="en-US" altLang="en-US" sz="2400" b="1" u="sng" dirty="0" err="1" smtClean="0">
                <a:sym typeface="Wingdings" pitchFamily="2" charset="2"/>
              </a:rPr>
              <a:t>bắc</a:t>
            </a:r>
            <a:r>
              <a:rPr lang="en-US" altLang="en-US" sz="2400" b="1" u="sng" dirty="0" smtClean="0">
                <a:sym typeface="Wingdings" pitchFamily="2" charset="2"/>
              </a:rPr>
              <a:t> </a:t>
            </a:r>
            <a:r>
              <a:rPr lang="en-US" altLang="en-US" sz="2400" b="1" u="sng" dirty="0" err="1" smtClean="0">
                <a:sym typeface="Wingdings" pitchFamily="2" charset="2"/>
              </a:rPr>
              <a:t>cầu</a:t>
            </a:r>
            <a:r>
              <a:rPr lang="en-US" altLang="en-US" sz="2400" b="1" u="sng" dirty="0" smtClean="0">
                <a:sym typeface="Wingdings" pitchFamily="2" charset="2"/>
              </a:rPr>
              <a:t>:</a:t>
            </a:r>
          </a:p>
          <a:p>
            <a:pPr marL="533400" indent="-533400">
              <a:lnSpc>
                <a:spcPct val="120000"/>
              </a:lnSpc>
              <a:defRPr/>
            </a:pPr>
            <a:r>
              <a:rPr lang="en-US" altLang="en-US" sz="2400" dirty="0" err="1" smtClean="0">
                <a:sym typeface="Wingdings" pitchFamily="2" charset="2"/>
              </a:rPr>
              <a:t>Thuộc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tính</a:t>
            </a:r>
            <a:r>
              <a:rPr lang="en-US" altLang="en-US" sz="2400" dirty="0" smtClean="0">
                <a:sym typeface="Wingdings" pitchFamily="2" charset="2"/>
              </a:rPr>
              <a:t> A </a:t>
            </a:r>
            <a:r>
              <a:rPr lang="en-US" altLang="en-US" sz="2400" dirty="0" smtClean="0">
                <a:sym typeface="Symbol" pitchFamily="18" charset="2"/>
              </a:rPr>
              <a:t></a:t>
            </a:r>
            <a:r>
              <a:rPr lang="en-US" altLang="en-US" sz="2400" dirty="0" smtClean="0">
                <a:sym typeface="Wingdings" pitchFamily="2" charset="2"/>
              </a:rPr>
              <a:t> Q</a:t>
            </a:r>
            <a:r>
              <a:rPr lang="en-US" altLang="en-US" sz="2400" baseline="30000" dirty="0" smtClean="0">
                <a:sym typeface="Wingdings" pitchFamily="2" charset="2"/>
              </a:rPr>
              <a:t>+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được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gọi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là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phụ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thuộc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bắc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cầu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vào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tập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thuộc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tính</a:t>
            </a:r>
            <a:r>
              <a:rPr lang="en-US" altLang="en-US" sz="2400" dirty="0" smtClean="0">
                <a:sym typeface="Wingdings" pitchFamily="2" charset="2"/>
              </a:rPr>
              <a:t> X </a:t>
            </a:r>
            <a:r>
              <a:rPr lang="en-US" altLang="en-US" sz="2400" dirty="0" err="1" smtClean="0">
                <a:sym typeface="Wingdings" pitchFamily="2" charset="2"/>
              </a:rPr>
              <a:t>nếu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smtClean="0">
                <a:sym typeface="Symbol" pitchFamily="18" charset="2"/>
              </a:rPr>
              <a:t></a:t>
            </a:r>
            <a:r>
              <a:rPr lang="en-US" altLang="en-US" sz="2400" dirty="0" smtClean="0">
                <a:sym typeface="Wingdings" pitchFamily="2" charset="2"/>
              </a:rPr>
              <a:t>Y </a:t>
            </a:r>
            <a:r>
              <a:rPr lang="en-US" altLang="en-US" sz="2400" dirty="0" smtClean="0">
                <a:sym typeface="Symbol" pitchFamily="18" charset="2"/>
              </a:rPr>
              <a:t> </a:t>
            </a:r>
            <a:r>
              <a:rPr lang="en-US" altLang="en-US" sz="2400" dirty="0" smtClean="0">
                <a:sym typeface="Wingdings" pitchFamily="2" charset="2"/>
              </a:rPr>
              <a:t>Q</a:t>
            </a:r>
            <a:r>
              <a:rPr lang="en-US" altLang="en-US" sz="2400" baseline="30000" dirty="0" smtClean="0">
                <a:sym typeface="Wingdings" pitchFamily="2" charset="2"/>
              </a:rPr>
              <a:t>+</a:t>
            </a:r>
            <a:r>
              <a:rPr lang="en-US" altLang="en-US" sz="2400" dirty="0" smtClean="0">
                <a:sym typeface="Wingdings" pitchFamily="2" charset="2"/>
              </a:rPr>
              <a:t>:</a:t>
            </a:r>
          </a:p>
          <a:p>
            <a:pPr marL="914400" lvl="1" indent="-457200">
              <a:lnSpc>
                <a:spcPct val="120000"/>
              </a:lnSpc>
              <a:defRPr/>
            </a:pPr>
            <a:r>
              <a:rPr lang="en-US" altLang="en-US" sz="2400" dirty="0" smtClean="0">
                <a:sym typeface="Wingdings" pitchFamily="2" charset="2"/>
              </a:rPr>
              <a:t>X </a:t>
            </a:r>
            <a:r>
              <a:rPr lang="en-US" sz="2400" dirty="0" smtClean="0">
                <a:sym typeface="Symbol"/>
              </a:rPr>
              <a:t></a:t>
            </a:r>
            <a:r>
              <a:rPr lang="en-US" altLang="en-US" sz="2400" dirty="0" smtClean="0">
                <a:sym typeface="Wingdings" pitchFamily="2" charset="2"/>
              </a:rPr>
              <a:t> Y </a:t>
            </a:r>
            <a:r>
              <a:rPr lang="en-US" altLang="en-US" sz="2400" dirty="0" smtClean="0">
                <a:sym typeface="Symbol" pitchFamily="18" charset="2"/>
              </a:rPr>
              <a:t></a:t>
            </a:r>
            <a:r>
              <a:rPr lang="en-US" altLang="en-US" sz="2400" dirty="0" smtClean="0">
                <a:sym typeface="Wingdings" pitchFamily="2" charset="2"/>
              </a:rPr>
              <a:t> F</a:t>
            </a:r>
            <a:r>
              <a:rPr lang="en-US" altLang="en-US" sz="2400" baseline="30000" dirty="0" smtClean="0">
                <a:sym typeface="Wingdings" pitchFamily="2" charset="2"/>
              </a:rPr>
              <a:t>+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và</a:t>
            </a:r>
            <a:r>
              <a:rPr lang="en-US" altLang="en-US" sz="2400" dirty="0" smtClean="0">
                <a:sym typeface="Wingdings" pitchFamily="2" charset="2"/>
              </a:rPr>
              <a:t> Y </a:t>
            </a:r>
            <a:r>
              <a:rPr lang="en-US" sz="2400" dirty="0" smtClean="0">
                <a:sym typeface="Symbol"/>
              </a:rPr>
              <a:t></a:t>
            </a:r>
            <a:r>
              <a:rPr lang="en-US" altLang="en-US" sz="2400" dirty="0" smtClean="0">
                <a:sym typeface="Wingdings" pitchFamily="2" charset="2"/>
              </a:rPr>
              <a:t> A </a:t>
            </a:r>
            <a:r>
              <a:rPr lang="en-US" altLang="en-US" sz="2400" dirty="0" smtClean="0">
                <a:sym typeface="Symbol" pitchFamily="18" charset="2"/>
              </a:rPr>
              <a:t></a:t>
            </a:r>
            <a:r>
              <a:rPr lang="en-US" altLang="en-US" sz="2400" dirty="0" smtClean="0">
                <a:sym typeface="Wingdings" pitchFamily="2" charset="2"/>
              </a:rPr>
              <a:t> F</a:t>
            </a:r>
            <a:r>
              <a:rPr lang="en-US" altLang="en-US" sz="2400" baseline="30000" dirty="0" smtClean="0">
                <a:sym typeface="Wingdings" pitchFamily="2" charset="2"/>
              </a:rPr>
              <a:t>+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</a:p>
          <a:p>
            <a:pPr marL="914400" lvl="1" indent="-457200">
              <a:lnSpc>
                <a:spcPct val="120000"/>
              </a:lnSpc>
              <a:defRPr/>
            </a:pPr>
            <a:r>
              <a:rPr lang="en-US" altLang="en-US" sz="2400" dirty="0" smtClean="0">
                <a:sym typeface="Wingdings" pitchFamily="2" charset="2"/>
              </a:rPr>
              <a:t>Y </a:t>
            </a:r>
            <a:r>
              <a:rPr lang="en-US" sz="2400" dirty="0" smtClean="0">
                <a:sym typeface="Symbol"/>
              </a:rPr>
              <a:t></a:t>
            </a:r>
            <a:r>
              <a:rPr lang="en-US" altLang="en-US" sz="2400" dirty="0" smtClean="0">
                <a:sym typeface="Wingdings" pitchFamily="2" charset="2"/>
              </a:rPr>
              <a:t> X </a:t>
            </a:r>
            <a:r>
              <a:rPr lang="en-US" altLang="en-US" sz="2400" dirty="0" smtClean="0">
                <a:sym typeface="Symbol" pitchFamily="18" charset="2"/>
              </a:rPr>
              <a:t></a:t>
            </a:r>
            <a:r>
              <a:rPr lang="en-US" altLang="en-US" sz="2400" dirty="0" smtClean="0">
                <a:sym typeface="Wingdings" pitchFamily="2" charset="2"/>
              </a:rPr>
              <a:t> F</a:t>
            </a:r>
            <a:r>
              <a:rPr lang="en-US" altLang="en-US" sz="2400" baseline="30000" dirty="0" smtClean="0">
                <a:sym typeface="Wingdings" pitchFamily="2" charset="2"/>
              </a:rPr>
              <a:t>+</a:t>
            </a:r>
          </a:p>
          <a:p>
            <a:pPr marL="914400" lvl="1" indent="-457200">
              <a:lnSpc>
                <a:spcPct val="120000"/>
              </a:lnSpc>
              <a:defRPr/>
            </a:pPr>
            <a:r>
              <a:rPr lang="en-US" altLang="en-US" sz="2400" dirty="0" smtClean="0">
                <a:sym typeface="Wingdings" pitchFamily="2" charset="2"/>
              </a:rPr>
              <a:t>A </a:t>
            </a:r>
            <a:r>
              <a:rPr lang="en-US" altLang="en-US" sz="2400" dirty="0" smtClean="0">
                <a:sym typeface="Symbol" pitchFamily="18" charset="2"/>
              </a:rPr>
              <a:t></a:t>
            </a:r>
            <a:r>
              <a:rPr lang="en-US" altLang="en-US" sz="2400" dirty="0" smtClean="0">
                <a:sym typeface="Wingdings" pitchFamily="2" charset="2"/>
              </a:rPr>
              <a:t> (X </a:t>
            </a:r>
            <a:r>
              <a:rPr lang="en-US" altLang="en-US" sz="2400" dirty="0" smtClean="0">
                <a:sym typeface="Symbol" pitchFamily="18" charset="2"/>
              </a:rPr>
              <a:t></a:t>
            </a:r>
            <a:r>
              <a:rPr lang="en-US" altLang="en-US" sz="2400" dirty="0" smtClean="0">
                <a:sym typeface="Wingdings" pitchFamily="2" charset="2"/>
              </a:rPr>
              <a:t> Y)</a:t>
            </a:r>
          </a:p>
          <a:p>
            <a:pPr marL="533400" indent="-533400">
              <a:lnSpc>
                <a:spcPct val="120000"/>
              </a:lnSpc>
              <a:defRPr/>
            </a:pPr>
            <a:r>
              <a:rPr lang="en-US" altLang="en-US" sz="2400" b="1" dirty="0" err="1" smtClean="0">
                <a:sym typeface="Wingdings" pitchFamily="2" charset="2"/>
              </a:rPr>
              <a:t>Khi</a:t>
            </a:r>
            <a:r>
              <a:rPr lang="en-US" altLang="en-US" sz="2400" b="1" dirty="0" smtClean="0">
                <a:sym typeface="Wingdings" pitchFamily="2" charset="2"/>
              </a:rPr>
              <a:t> </a:t>
            </a:r>
            <a:r>
              <a:rPr lang="en-US" altLang="en-US" sz="2400" b="1" dirty="0" err="1" smtClean="0">
                <a:sym typeface="Wingdings" pitchFamily="2" charset="2"/>
              </a:rPr>
              <a:t>đó</a:t>
            </a:r>
            <a:r>
              <a:rPr lang="en-US" altLang="en-US" sz="2400" b="1" dirty="0" smtClean="0">
                <a:sym typeface="Wingdings" pitchFamily="2" charset="2"/>
              </a:rPr>
              <a:t> X </a:t>
            </a:r>
            <a:r>
              <a:rPr lang="en-US" sz="2400" dirty="0" smtClean="0">
                <a:sym typeface="Symbol"/>
              </a:rPr>
              <a:t></a:t>
            </a:r>
            <a:r>
              <a:rPr lang="en-US" altLang="en-US" sz="2400" b="1" dirty="0" smtClean="0">
                <a:sym typeface="Wingdings" pitchFamily="2" charset="2"/>
              </a:rPr>
              <a:t> A </a:t>
            </a:r>
            <a:r>
              <a:rPr lang="en-US" altLang="en-US" sz="2400" b="1" dirty="0" err="1" smtClean="0">
                <a:sym typeface="Wingdings" pitchFamily="2" charset="2"/>
              </a:rPr>
              <a:t>được</a:t>
            </a:r>
            <a:r>
              <a:rPr lang="en-US" altLang="en-US" sz="2400" b="1" dirty="0" smtClean="0">
                <a:sym typeface="Wingdings" pitchFamily="2" charset="2"/>
              </a:rPr>
              <a:t> </a:t>
            </a:r>
            <a:r>
              <a:rPr lang="en-US" altLang="en-US" sz="2400" b="1" dirty="0" err="1" smtClean="0">
                <a:sym typeface="Wingdings" pitchFamily="2" charset="2"/>
              </a:rPr>
              <a:t>gọi</a:t>
            </a:r>
            <a:r>
              <a:rPr lang="en-US" altLang="en-US" sz="2400" b="1" dirty="0" smtClean="0">
                <a:sym typeface="Wingdings" pitchFamily="2" charset="2"/>
              </a:rPr>
              <a:t> </a:t>
            </a:r>
            <a:r>
              <a:rPr lang="en-US" altLang="en-US" sz="2400" b="1" dirty="0" err="1" smtClean="0">
                <a:sym typeface="Wingdings" pitchFamily="2" charset="2"/>
              </a:rPr>
              <a:t>là</a:t>
            </a:r>
            <a:r>
              <a:rPr lang="en-US" altLang="en-US" sz="2400" b="1" dirty="0" smtClean="0">
                <a:sym typeface="Wingdings" pitchFamily="2" charset="2"/>
              </a:rPr>
              <a:t> </a:t>
            </a:r>
            <a:r>
              <a:rPr lang="en-US" altLang="en-US" sz="2400" b="1" dirty="0" err="1" smtClean="0">
                <a:sym typeface="Wingdings" pitchFamily="2" charset="2"/>
              </a:rPr>
              <a:t>phụ</a:t>
            </a:r>
            <a:r>
              <a:rPr lang="en-US" altLang="en-US" sz="2400" b="1" dirty="0" smtClean="0">
                <a:sym typeface="Wingdings" pitchFamily="2" charset="2"/>
              </a:rPr>
              <a:t> </a:t>
            </a:r>
            <a:r>
              <a:rPr lang="en-US" altLang="en-US" sz="2400" b="1" dirty="0" err="1" smtClean="0">
                <a:sym typeface="Wingdings" pitchFamily="2" charset="2"/>
              </a:rPr>
              <a:t>thuộc</a:t>
            </a:r>
            <a:r>
              <a:rPr lang="en-US" altLang="en-US" sz="2400" b="1" dirty="0" smtClean="0">
                <a:sym typeface="Wingdings" pitchFamily="2" charset="2"/>
              </a:rPr>
              <a:t> </a:t>
            </a:r>
            <a:r>
              <a:rPr lang="en-US" altLang="en-US" sz="2400" b="1" dirty="0" err="1" smtClean="0">
                <a:sym typeface="Wingdings" pitchFamily="2" charset="2"/>
              </a:rPr>
              <a:t>hàm</a:t>
            </a:r>
            <a:r>
              <a:rPr lang="en-US" altLang="en-US" sz="2400" b="1" dirty="0" smtClean="0">
                <a:sym typeface="Wingdings" pitchFamily="2" charset="2"/>
              </a:rPr>
              <a:t> </a:t>
            </a:r>
            <a:r>
              <a:rPr lang="en-US" altLang="en-US" sz="2400" b="1" dirty="0" err="1" smtClean="0">
                <a:sym typeface="Wingdings" pitchFamily="2" charset="2"/>
              </a:rPr>
              <a:t>bắc</a:t>
            </a:r>
            <a:r>
              <a:rPr lang="en-US" altLang="en-US" sz="2400" b="1" dirty="0" smtClean="0">
                <a:sym typeface="Wingdings" pitchFamily="2" charset="2"/>
              </a:rPr>
              <a:t> </a:t>
            </a:r>
            <a:r>
              <a:rPr lang="en-US" altLang="en-US" sz="2400" b="1" dirty="0" err="1" smtClean="0">
                <a:sym typeface="Wingdings" pitchFamily="2" charset="2"/>
              </a:rPr>
              <a:t>cầu</a:t>
            </a:r>
            <a:r>
              <a:rPr lang="en-US" altLang="en-US" sz="2400" b="1" dirty="0" smtClean="0">
                <a:sym typeface="Wingdings" pitchFamily="2" charset="2"/>
              </a:rPr>
              <a:t>.</a:t>
            </a:r>
          </a:p>
          <a:p>
            <a:pPr marL="0" indent="0">
              <a:buFontTx/>
              <a:buNone/>
              <a:defRPr/>
            </a:pPr>
            <a:endParaRPr lang="en-US" sz="2400" dirty="0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6 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tt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038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1816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en-US" sz="2400" b="1" i="1" u="sng" dirty="0" err="1" smtClean="0">
                <a:sym typeface="Symbol" pitchFamily="18" charset="2"/>
              </a:rPr>
              <a:t>Định</a:t>
            </a:r>
            <a:r>
              <a:rPr lang="en-US" altLang="en-US" sz="2400" b="1" i="1" u="sng" dirty="0" smtClean="0">
                <a:sym typeface="Symbol" pitchFamily="18" charset="2"/>
              </a:rPr>
              <a:t> </a:t>
            </a:r>
            <a:r>
              <a:rPr lang="en-US" altLang="en-US" sz="2400" b="1" i="1" u="sng" dirty="0" err="1" smtClean="0">
                <a:sym typeface="Symbol" pitchFamily="18" charset="2"/>
              </a:rPr>
              <a:t>nghĩa</a:t>
            </a:r>
            <a:r>
              <a:rPr lang="en-US" altLang="en-US" sz="2400" b="1" i="1" u="sng" dirty="0" smtClean="0">
                <a:sym typeface="Symbol" pitchFamily="18" charset="2"/>
              </a:rPr>
              <a:t>:</a:t>
            </a:r>
          </a:p>
          <a:p>
            <a:pPr marL="533400" indent="-533400"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en-US" altLang="en-US" sz="2400" dirty="0" smtClean="0">
                <a:sym typeface="Symbol" pitchFamily="18" charset="2"/>
              </a:rPr>
              <a:t>	</a:t>
            </a:r>
            <a:r>
              <a:rPr lang="en-US" altLang="en-US" sz="2400" dirty="0" err="1" smtClean="0">
                <a:sym typeface="Symbol" pitchFamily="18" charset="2"/>
              </a:rPr>
              <a:t>Một</a:t>
            </a:r>
            <a:r>
              <a:rPr lang="en-US" altLang="en-US" sz="2400" dirty="0" smtClean="0">
                <a:sym typeface="Symbol" pitchFamily="18" charset="2"/>
              </a:rPr>
              <a:t> </a:t>
            </a:r>
            <a:r>
              <a:rPr lang="en-US" altLang="en-US" sz="2400" dirty="0" err="1" smtClean="0">
                <a:sym typeface="Symbol" pitchFamily="18" charset="2"/>
              </a:rPr>
              <a:t>lược</a:t>
            </a:r>
            <a:r>
              <a:rPr lang="en-US" altLang="en-US" sz="2400" dirty="0" smtClean="0">
                <a:sym typeface="Symbol" pitchFamily="18" charset="2"/>
              </a:rPr>
              <a:t> </a:t>
            </a:r>
            <a:r>
              <a:rPr lang="en-US" altLang="en-US" sz="2400" dirty="0" err="1" smtClean="0">
                <a:sym typeface="Symbol" pitchFamily="18" charset="2"/>
              </a:rPr>
              <a:t>đồ</a:t>
            </a:r>
            <a:r>
              <a:rPr lang="en-US" altLang="en-US" sz="2400" dirty="0" smtClean="0">
                <a:sym typeface="Symbol" pitchFamily="18" charset="2"/>
              </a:rPr>
              <a:t> </a:t>
            </a:r>
            <a:r>
              <a:rPr lang="en-US" altLang="en-US" sz="2400" dirty="0" err="1" smtClean="0">
                <a:sym typeface="Symbol" pitchFamily="18" charset="2"/>
              </a:rPr>
              <a:t>quan</a:t>
            </a:r>
            <a:r>
              <a:rPr lang="en-US" altLang="en-US" sz="2400" dirty="0" smtClean="0">
                <a:sym typeface="Symbol" pitchFamily="18" charset="2"/>
              </a:rPr>
              <a:t> </a:t>
            </a:r>
            <a:r>
              <a:rPr lang="en-US" altLang="en-US" sz="2400" dirty="0" err="1" smtClean="0">
                <a:sym typeface="Symbol" pitchFamily="18" charset="2"/>
              </a:rPr>
              <a:t>hệ</a:t>
            </a:r>
            <a:r>
              <a:rPr lang="en-US" altLang="en-US" sz="2400" dirty="0" smtClean="0">
                <a:sym typeface="Symbol" pitchFamily="18" charset="2"/>
              </a:rPr>
              <a:t> Q </a:t>
            </a:r>
            <a:r>
              <a:rPr lang="en-US" altLang="en-US" sz="2400" dirty="0" err="1" smtClean="0">
                <a:sym typeface="Symbol" pitchFamily="18" charset="2"/>
              </a:rPr>
              <a:t>được</a:t>
            </a:r>
            <a:r>
              <a:rPr lang="en-US" altLang="en-US" sz="2400" dirty="0" smtClean="0">
                <a:sym typeface="Symbol" pitchFamily="18" charset="2"/>
              </a:rPr>
              <a:t> </a:t>
            </a:r>
            <a:r>
              <a:rPr lang="en-US" altLang="en-US" sz="2400" dirty="0" err="1" smtClean="0">
                <a:sym typeface="Symbol" pitchFamily="18" charset="2"/>
              </a:rPr>
              <a:t>gọi</a:t>
            </a:r>
            <a:r>
              <a:rPr lang="en-US" altLang="en-US" sz="2400" dirty="0" smtClean="0">
                <a:sym typeface="Symbol" pitchFamily="18" charset="2"/>
              </a:rPr>
              <a:t> </a:t>
            </a:r>
            <a:r>
              <a:rPr lang="en-US" altLang="en-US" sz="2400" dirty="0" err="1" smtClean="0">
                <a:sym typeface="Symbol" pitchFamily="18" charset="2"/>
              </a:rPr>
              <a:t>là</a:t>
            </a:r>
            <a:r>
              <a:rPr lang="en-US" altLang="en-US" sz="2400" dirty="0" smtClean="0">
                <a:sym typeface="Symbol" pitchFamily="18" charset="2"/>
              </a:rPr>
              <a:t> ở </a:t>
            </a:r>
            <a:r>
              <a:rPr lang="en-US" altLang="en-US" sz="2400" dirty="0" err="1" smtClean="0">
                <a:sym typeface="Symbol" pitchFamily="18" charset="2"/>
              </a:rPr>
              <a:t>dạng</a:t>
            </a:r>
            <a:r>
              <a:rPr lang="en-US" altLang="en-US" sz="2400" dirty="0" smtClean="0">
                <a:sym typeface="Symbol" pitchFamily="18" charset="2"/>
              </a:rPr>
              <a:t> </a:t>
            </a:r>
            <a:r>
              <a:rPr lang="en-US" altLang="en-US" sz="2400" dirty="0" err="1" smtClean="0">
                <a:sym typeface="Symbol" pitchFamily="18" charset="2"/>
              </a:rPr>
              <a:t>chuẩn</a:t>
            </a:r>
            <a:r>
              <a:rPr lang="en-US" altLang="en-US" sz="2400" dirty="0" smtClean="0">
                <a:sym typeface="Symbol" pitchFamily="18" charset="2"/>
              </a:rPr>
              <a:t> 3 </a:t>
            </a:r>
            <a:r>
              <a:rPr lang="en-US" altLang="en-US" sz="2400" dirty="0" err="1" smtClean="0">
                <a:sym typeface="Symbol" pitchFamily="18" charset="2"/>
              </a:rPr>
              <a:t>nếu</a:t>
            </a:r>
            <a:r>
              <a:rPr lang="en-US" altLang="en-US" sz="2400" dirty="0" smtClean="0">
                <a:sym typeface="Symbol" pitchFamily="18" charset="2"/>
              </a:rPr>
              <a:t>:</a:t>
            </a:r>
          </a:p>
          <a:p>
            <a:pPr marL="914400" lvl="1" indent="-457200">
              <a:spcBef>
                <a:spcPct val="40000"/>
              </a:spcBef>
              <a:defRPr/>
            </a:pPr>
            <a:r>
              <a:rPr lang="en-US" altLang="en-US" sz="2400" dirty="0" smtClean="0">
                <a:sym typeface="Symbol" pitchFamily="18" charset="2"/>
              </a:rPr>
              <a:t>Q ở </a:t>
            </a:r>
            <a:r>
              <a:rPr lang="en-US" altLang="en-US" sz="2400" dirty="0" err="1" smtClean="0">
                <a:sym typeface="Symbol" pitchFamily="18" charset="2"/>
              </a:rPr>
              <a:t>dạng</a:t>
            </a:r>
            <a:r>
              <a:rPr lang="en-US" altLang="en-US" sz="2400" dirty="0" smtClean="0">
                <a:sym typeface="Symbol" pitchFamily="18" charset="2"/>
              </a:rPr>
              <a:t> </a:t>
            </a:r>
            <a:r>
              <a:rPr lang="en-US" altLang="en-US" sz="2400" dirty="0" err="1" smtClean="0">
                <a:sym typeface="Symbol" pitchFamily="18" charset="2"/>
              </a:rPr>
              <a:t>chuẩn</a:t>
            </a:r>
            <a:r>
              <a:rPr lang="en-US" altLang="en-US" sz="2400" dirty="0" smtClean="0">
                <a:sym typeface="Symbol" pitchFamily="18" charset="2"/>
              </a:rPr>
              <a:t> 1,</a:t>
            </a:r>
          </a:p>
          <a:p>
            <a:pPr marL="914400" lvl="1" indent="-457200">
              <a:spcBef>
                <a:spcPct val="40000"/>
              </a:spcBef>
              <a:defRPr/>
            </a:pPr>
            <a:r>
              <a:rPr lang="en-US" altLang="en-US" sz="2400" dirty="0" err="1" smtClean="0">
                <a:sym typeface="Symbol" pitchFamily="18" charset="2"/>
              </a:rPr>
              <a:t>Mọi</a:t>
            </a:r>
            <a:r>
              <a:rPr lang="en-US" altLang="en-US" sz="2400" dirty="0" smtClean="0">
                <a:sym typeface="Symbol" pitchFamily="18" charset="2"/>
              </a:rPr>
              <a:t> </a:t>
            </a:r>
            <a:r>
              <a:rPr lang="en-US" altLang="en-US" sz="2400" dirty="0" err="1" smtClean="0">
                <a:sym typeface="Symbol" pitchFamily="18" charset="2"/>
              </a:rPr>
              <a:t>thuộc</a:t>
            </a:r>
            <a:r>
              <a:rPr lang="en-US" altLang="en-US" sz="2400" dirty="0" smtClean="0">
                <a:sym typeface="Symbol" pitchFamily="18" charset="2"/>
              </a:rPr>
              <a:t> </a:t>
            </a:r>
            <a:r>
              <a:rPr lang="en-US" altLang="en-US" sz="2400" dirty="0" err="1" smtClean="0">
                <a:sym typeface="Symbol" pitchFamily="18" charset="2"/>
              </a:rPr>
              <a:t>tính</a:t>
            </a:r>
            <a:r>
              <a:rPr lang="en-US" altLang="en-US" sz="2400" dirty="0" smtClean="0">
                <a:sym typeface="Symbol" pitchFamily="18" charset="2"/>
              </a:rPr>
              <a:t> </a:t>
            </a:r>
            <a:r>
              <a:rPr lang="en-US" altLang="en-US" sz="2400" dirty="0" err="1" smtClean="0">
                <a:sym typeface="Symbol" pitchFamily="18" charset="2"/>
              </a:rPr>
              <a:t>không</a:t>
            </a:r>
            <a:r>
              <a:rPr lang="en-US" altLang="en-US" sz="2400" dirty="0" smtClean="0">
                <a:sym typeface="Symbol" pitchFamily="18" charset="2"/>
              </a:rPr>
              <a:t> </a:t>
            </a:r>
            <a:r>
              <a:rPr lang="en-US" altLang="en-US" sz="2400" dirty="0" err="1" smtClean="0">
                <a:sym typeface="Symbol" pitchFamily="18" charset="2"/>
              </a:rPr>
              <a:t>khóa</a:t>
            </a:r>
            <a:r>
              <a:rPr lang="en-US" altLang="en-US" sz="2400" dirty="0" smtClean="0">
                <a:sym typeface="Symbol" pitchFamily="18" charset="2"/>
              </a:rPr>
              <a:t> </a:t>
            </a:r>
            <a:r>
              <a:rPr lang="en-US" altLang="en-US" sz="2400" dirty="0" err="1" smtClean="0">
                <a:sym typeface="Symbol" pitchFamily="18" charset="2"/>
              </a:rPr>
              <a:t>của</a:t>
            </a:r>
            <a:r>
              <a:rPr lang="en-US" altLang="en-US" sz="2400" dirty="0" smtClean="0">
                <a:sym typeface="Symbol" pitchFamily="18" charset="2"/>
              </a:rPr>
              <a:t> Q </a:t>
            </a:r>
            <a:r>
              <a:rPr lang="en-US" altLang="en-US" sz="2400" dirty="0" err="1" smtClean="0">
                <a:sym typeface="Symbol" pitchFamily="18" charset="2"/>
              </a:rPr>
              <a:t>đều</a:t>
            </a:r>
            <a:r>
              <a:rPr lang="en-US" altLang="en-US" sz="2400" dirty="0" smtClean="0">
                <a:sym typeface="Symbol" pitchFamily="18" charset="2"/>
              </a:rPr>
              <a:t> </a:t>
            </a:r>
            <a:r>
              <a:rPr lang="en-US" altLang="en-US" sz="2400" dirty="0" err="1" smtClean="0">
                <a:sym typeface="Symbol" pitchFamily="18" charset="2"/>
              </a:rPr>
              <a:t>không</a:t>
            </a:r>
            <a:r>
              <a:rPr lang="en-US" altLang="en-US" sz="2400" dirty="0" smtClean="0">
                <a:sym typeface="Symbol" pitchFamily="18" charset="2"/>
              </a:rPr>
              <a:t> </a:t>
            </a:r>
            <a:r>
              <a:rPr lang="en-US" altLang="en-US" sz="2400" dirty="0" err="1" smtClean="0">
                <a:sym typeface="Symbol" pitchFamily="18" charset="2"/>
              </a:rPr>
              <a:t>phụ</a:t>
            </a:r>
            <a:r>
              <a:rPr lang="en-US" altLang="en-US" sz="2400" dirty="0" smtClean="0">
                <a:sym typeface="Symbol" pitchFamily="18" charset="2"/>
              </a:rPr>
              <a:t> </a:t>
            </a:r>
            <a:r>
              <a:rPr lang="en-US" altLang="en-US" sz="2400" dirty="0" err="1" smtClean="0">
                <a:sym typeface="Symbol" pitchFamily="18" charset="2"/>
              </a:rPr>
              <a:t>thuộc</a:t>
            </a:r>
            <a:r>
              <a:rPr lang="en-US" altLang="en-US" sz="2400" dirty="0" smtClean="0">
                <a:sym typeface="Symbol" pitchFamily="18" charset="2"/>
              </a:rPr>
              <a:t> </a:t>
            </a:r>
            <a:r>
              <a:rPr lang="en-US" altLang="en-US" sz="2400" dirty="0" err="1" smtClean="0">
                <a:sym typeface="Symbol" pitchFamily="18" charset="2"/>
              </a:rPr>
              <a:t>bắc</a:t>
            </a:r>
            <a:r>
              <a:rPr lang="en-US" altLang="en-US" sz="2400" dirty="0" smtClean="0">
                <a:sym typeface="Symbol" pitchFamily="18" charset="2"/>
              </a:rPr>
              <a:t> </a:t>
            </a:r>
            <a:r>
              <a:rPr lang="en-US" altLang="en-US" sz="2400" dirty="0" err="1" smtClean="0">
                <a:sym typeface="Symbol" pitchFamily="18" charset="2"/>
              </a:rPr>
              <a:t>cầu</a:t>
            </a:r>
            <a:r>
              <a:rPr lang="en-US" altLang="en-US" sz="2400" dirty="0" smtClean="0">
                <a:sym typeface="Symbol" pitchFamily="18" charset="2"/>
              </a:rPr>
              <a:t> </a:t>
            </a:r>
            <a:r>
              <a:rPr lang="en-US" altLang="en-US" sz="2400" dirty="0" err="1" smtClean="0">
                <a:sym typeface="Symbol" pitchFamily="18" charset="2"/>
              </a:rPr>
              <a:t>vào</a:t>
            </a:r>
            <a:r>
              <a:rPr lang="en-US" altLang="en-US" sz="2400" dirty="0" smtClean="0">
                <a:sym typeface="Symbol" pitchFamily="18" charset="2"/>
              </a:rPr>
              <a:t> </a:t>
            </a:r>
            <a:r>
              <a:rPr lang="en-US" altLang="en-US" sz="2400" dirty="0" err="1" smtClean="0">
                <a:sym typeface="Symbol" pitchFamily="18" charset="2"/>
              </a:rPr>
              <a:t>một</a:t>
            </a:r>
            <a:r>
              <a:rPr lang="en-US" altLang="en-US" sz="2400" dirty="0" smtClean="0">
                <a:sym typeface="Symbol" pitchFamily="18" charset="2"/>
              </a:rPr>
              <a:t> </a:t>
            </a:r>
            <a:r>
              <a:rPr lang="en-US" altLang="en-US" sz="2400" dirty="0" err="1" smtClean="0">
                <a:sym typeface="Symbol" pitchFamily="18" charset="2"/>
              </a:rPr>
              <a:t>khóa</a:t>
            </a:r>
            <a:r>
              <a:rPr lang="en-US" altLang="en-US" sz="2400" dirty="0" smtClean="0">
                <a:sym typeface="Symbol" pitchFamily="18" charset="2"/>
              </a:rPr>
              <a:t> </a:t>
            </a:r>
            <a:r>
              <a:rPr lang="en-US" altLang="en-US" sz="2400" dirty="0" err="1" smtClean="0">
                <a:sym typeface="Symbol" pitchFamily="18" charset="2"/>
              </a:rPr>
              <a:t>nào</a:t>
            </a:r>
            <a:r>
              <a:rPr lang="en-US" altLang="en-US" sz="2400" dirty="0" smtClean="0">
                <a:sym typeface="Symbol" pitchFamily="18" charset="2"/>
              </a:rPr>
              <a:t> </a:t>
            </a:r>
            <a:r>
              <a:rPr lang="en-US" altLang="en-US" sz="2400" dirty="0" err="1" smtClean="0">
                <a:sym typeface="Symbol" pitchFamily="18" charset="2"/>
              </a:rPr>
              <a:t>của</a:t>
            </a:r>
            <a:r>
              <a:rPr lang="en-US" altLang="en-US" sz="2400" dirty="0" smtClean="0">
                <a:sym typeface="Symbol" pitchFamily="18" charset="2"/>
              </a:rPr>
              <a:t> Q.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en-US" sz="2400" b="1" u="sng" dirty="0" err="1" smtClean="0"/>
              <a:t>Ví</a:t>
            </a:r>
            <a:r>
              <a:rPr lang="en-US" altLang="en-US" sz="2400" b="1" u="sng" dirty="0" smtClean="0"/>
              <a:t> </a:t>
            </a:r>
            <a:r>
              <a:rPr lang="en-US" altLang="en-US" sz="2400" b="1" u="sng" dirty="0" err="1" smtClean="0"/>
              <a:t>dụ</a:t>
            </a:r>
            <a:r>
              <a:rPr lang="en-US" altLang="en-US" sz="2400" b="1" u="sng" dirty="0" smtClean="0"/>
              <a:t>:</a:t>
            </a:r>
            <a:r>
              <a:rPr lang="en-US" altLang="en-US" sz="2400" dirty="0" smtClean="0"/>
              <a:t>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en-US" sz="2400" dirty="0" err="1" smtClean="0"/>
              <a:t>Quan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hệ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GIẢNG_DẠY</a:t>
            </a:r>
            <a:r>
              <a:rPr lang="en-US" altLang="en-US" sz="2400" dirty="0" smtClean="0"/>
              <a:t>(</a:t>
            </a:r>
            <a:r>
              <a:rPr lang="en-US" altLang="en-US" sz="2400" u="sng" dirty="0" err="1" smtClean="0"/>
              <a:t>MãLớp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MãsốGV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TênGV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Địachỉ</a:t>
            </a:r>
            <a:r>
              <a:rPr lang="en-US" altLang="en-US" sz="2400" dirty="0" smtClean="0"/>
              <a:t>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en-US" sz="2400" b="1" dirty="0" err="1" smtClean="0"/>
              <a:t>Với</a:t>
            </a:r>
            <a:r>
              <a:rPr lang="en-US" altLang="en-US" sz="2400" b="1" dirty="0" smtClean="0"/>
              <a:t> </a:t>
            </a:r>
            <a:r>
              <a:rPr lang="en-US" altLang="en-US" sz="2400" b="1" dirty="0" err="1" smtClean="0"/>
              <a:t>tập</a:t>
            </a:r>
            <a:r>
              <a:rPr lang="en-US" altLang="en-US" sz="2400" b="1" dirty="0" smtClean="0"/>
              <a:t> F = {</a:t>
            </a:r>
            <a:r>
              <a:rPr lang="en-US" altLang="en-US" sz="2400" b="1" dirty="0" err="1" smtClean="0"/>
              <a:t>Mãlớp</a:t>
            </a:r>
            <a:r>
              <a:rPr lang="en-US" altLang="en-US" sz="2400" b="1" dirty="0" smtClean="0"/>
              <a:t> </a:t>
            </a:r>
            <a:r>
              <a:rPr lang="en-US" sz="2400" dirty="0" smtClean="0">
                <a:sym typeface="Symbol"/>
              </a:rPr>
              <a:t></a:t>
            </a:r>
            <a:r>
              <a:rPr lang="en-US" altLang="en-US" sz="2400" b="1" dirty="0" smtClean="0"/>
              <a:t> </a:t>
            </a:r>
            <a:r>
              <a:rPr lang="en-US" altLang="en-US" sz="2400" b="1" dirty="0" err="1" smtClean="0"/>
              <a:t>MãsốGV</a:t>
            </a:r>
            <a:r>
              <a:rPr lang="en-US" altLang="en-US" sz="2400" b="1" dirty="0" smtClean="0"/>
              <a:t>; </a:t>
            </a:r>
            <a:r>
              <a:rPr lang="en-US" altLang="en-US" sz="2400" b="1" dirty="0" err="1" smtClean="0"/>
              <a:t>MãSốGV</a:t>
            </a:r>
            <a:r>
              <a:rPr lang="en-US" altLang="en-US" sz="2400" b="1" dirty="0" smtClean="0"/>
              <a:t> </a:t>
            </a:r>
            <a:r>
              <a:rPr lang="en-US" sz="2400" dirty="0" smtClean="0">
                <a:sym typeface="Symbol"/>
              </a:rPr>
              <a:t></a:t>
            </a:r>
            <a:r>
              <a:rPr lang="en-US" altLang="en-US" sz="2400" b="1" dirty="0" smtClean="0"/>
              <a:t> </a:t>
            </a:r>
            <a:r>
              <a:rPr lang="en-US" altLang="en-US" sz="2400" b="1" dirty="0" err="1" smtClean="0"/>
              <a:t>TênGV</a:t>
            </a:r>
            <a:r>
              <a:rPr lang="en-US" altLang="en-US" sz="2400" b="1" dirty="0" smtClean="0"/>
              <a:t>, </a:t>
            </a:r>
            <a:r>
              <a:rPr lang="en-US" altLang="en-US" sz="2400" b="1" dirty="0" err="1" smtClean="0"/>
              <a:t>Địachỉ</a:t>
            </a:r>
            <a:r>
              <a:rPr lang="en-US" altLang="en-US" sz="2400" b="1" dirty="0" smtClean="0"/>
              <a:t>}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en-US" sz="2400" dirty="0" smtClean="0"/>
              <a:t>		 </a:t>
            </a:r>
            <a:r>
              <a:rPr lang="en-US" altLang="en-US" sz="2400" dirty="0" err="1" smtClean="0"/>
              <a:t>Không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đạt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dạng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chuẩn</a:t>
            </a:r>
            <a:r>
              <a:rPr lang="en-US" altLang="en-US" sz="2400" dirty="0" smtClean="0"/>
              <a:t> 3.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en-US" sz="2400" dirty="0" err="1" smtClean="0"/>
              <a:t>Dạng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chuẩn</a:t>
            </a:r>
            <a:r>
              <a:rPr lang="en-US" altLang="en-US" sz="2400" dirty="0" smtClean="0"/>
              <a:t> 3 </a:t>
            </a:r>
            <a:r>
              <a:rPr lang="en-US" altLang="en-US" sz="2400" dirty="0" err="1" smtClean="0"/>
              <a:t>còn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trùng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lắp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thông</a:t>
            </a:r>
            <a:r>
              <a:rPr lang="en-US" altLang="en-US" sz="2400" dirty="0" smtClean="0"/>
              <a:t> tin do </a:t>
            </a:r>
            <a:r>
              <a:rPr lang="en-US" altLang="en-US" sz="2400" dirty="0" err="1" smtClean="0"/>
              <a:t>có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phụ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thuộc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bắc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cầu</a:t>
            </a:r>
            <a:endParaRPr lang="en-US" altLang="en-US" sz="2400" dirty="0" smtClean="0"/>
          </a:p>
          <a:p>
            <a:pPr marL="457200" lvl="1" indent="0">
              <a:spcBef>
                <a:spcPct val="40000"/>
              </a:spcBef>
              <a:buFontTx/>
              <a:buNone/>
              <a:defRPr/>
            </a:pPr>
            <a:endParaRPr lang="en-US" altLang="en-US" sz="2400" dirty="0" smtClean="0">
              <a:sym typeface="Symbol" pitchFamily="18" charset="2"/>
            </a:endParaRPr>
          </a:p>
          <a:p>
            <a:pPr marL="0" indent="0">
              <a:buFontTx/>
              <a:buNone/>
              <a:defRPr/>
            </a:pPr>
            <a:endParaRPr lang="en-US" sz="2400" dirty="0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6 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tt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161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1816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 smtClean="0"/>
              <a:t>6.4 </a:t>
            </a:r>
            <a:r>
              <a:rPr lang="en-US" sz="2400" dirty="0" err="1"/>
              <a:t>D</a:t>
            </a:r>
            <a:r>
              <a:rPr lang="en-US" sz="2400" dirty="0" err="1" smtClean="0"/>
              <a:t>ạng</a:t>
            </a:r>
            <a:r>
              <a:rPr lang="en-US" sz="2400" dirty="0" smtClean="0"/>
              <a:t> </a:t>
            </a:r>
            <a:r>
              <a:rPr lang="en-US" sz="2400" dirty="0" err="1" smtClean="0"/>
              <a:t>chuẩn</a:t>
            </a:r>
            <a:r>
              <a:rPr lang="en-US" sz="2400" dirty="0" smtClean="0"/>
              <a:t> BC(Boyce-</a:t>
            </a:r>
            <a:r>
              <a:rPr lang="en-US" sz="2400" smtClean="0"/>
              <a:t>Codd</a:t>
            </a:r>
            <a:r>
              <a:rPr lang="en-US" sz="2400" dirty="0" smtClean="0"/>
              <a:t>):</a:t>
            </a:r>
          </a:p>
          <a:p>
            <a:pPr>
              <a:defRPr/>
            </a:pPr>
            <a:r>
              <a:rPr lang="en-US" altLang="en-US" sz="2400" b="1" i="1" u="sng" dirty="0" err="1" smtClean="0">
                <a:sym typeface="Wingdings" pitchFamily="2" charset="2"/>
              </a:rPr>
              <a:t>Định</a:t>
            </a:r>
            <a:r>
              <a:rPr lang="en-US" altLang="en-US" sz="2400" b="1" i="1" u="sng" dirty="0" smtClean="0">
                <a:sym typeface="Wingdings" pitchFamily="2" charset="2"/>
              </a:rPr>
              <a:t> </a:t>
            </a:r>
            <a:r>
              <a:rPr lang="en-US" altLang="en-US" sz="2400" b="1" i="1" u="sng" dirty="0" err="1" smtClean="0">
                <a:sym typeface="Wingdings" pitchFamily="2" charset="2"/>
              </a:rPr>
              <a:t>nghĩa</a:t>
            </a:r>
            <a:r>
              <a:rPr lang="en-US" altLang="en-US" sz="2400" b="1" i="1" u="sng" dirty="0" smtClean="0">
                <a:sym typeface="Wingdings" pitchFamily="2" charset="2"/>
              </a:rPr>
              <a:t>:</a:t>
            </a:r>
          </a:p>
          <a:p>
            <a:pPr marL="457200" lvl="1" indent="0" algn="just">
              <a:buFontTx/>
              <a:buNone/>
              <a:defRPr/>
            </a:pPr>
            <a:r>
              <a:rPr lang="en-US" altLang="en-US" sz="2400" dirty="0" err="1" smtClean="0">
                <a:sym typeface="Wingdings" pitchFamily="2" charset="2"/>
              </a:rPr>
              <a:t>Một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lược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đồ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quan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hệ</a:t>
            </a:r>
            <a:r>
              <a:rPr lang="en-US" altLang="en-US" sz="2400" dirty="0" smtClean="0">
                <a:sym typeface="Wingdings" pitchFamily="2" charset="2"/>
              </a:rPr>
              <a:t> Q </a:t>
            </a:r>
            <a:r>
              <a:rPr lang="en-US" altLang="en-US" sz="2400" dirty="0" err="1" smtClean="0">
                <a:sym typeface="Wingdings" pitchFamily="2" charset="2"/>
              </a:rPr>
              <a:t>được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gọi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là</a:t>
            </a:r>
            <a:r>
              <a:rPr lang="en-US" altLang="en-US" sz="2400" dirty="0" smtClean="0">
                <a:sym typeface="Wingdings" pitchFamily="2" charset="2"/>
              </a:rPr>
              <a:t> ở </a:t>
            </a:r>
            <a:r>
              <a:rPr lang="en-US" altLang="en-US" sz="2400" dirty="0" err="1" smtClean="0">
                <a:sym typeface="Wingdings" pitchFamily="2" charset="2"/>
              </a:rPr>
              <a:t>dạng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chuẩn</a:t>
            </a:r>
            <a:r>
              <a:rPr lang="en-US" altLang="en-US" sz="2400" dirty="0" smtClean="0">
                <a:sym typeface="Wingdings" pitchFamily="2" charset="2"/>
              </a:rPr>
              <a:t> Boyce-</a:t>
            </a:r>
            <a:r>
              <a:rPr lang="en-US" altLang="en-US" sz="2400" dirty="0" err="1" smtClean="0">
                <a:sym typeface="Wingdings" pitchFamily="2" charset="2"/>
              </a:rPr>
              <a:t>Codd</a:t>
            </a:r>
            <a:r>
              <a:rPr lang="en-US" altLang="en-US" sz="2400" dirty="0" smtClean="0">
                <a:sym typeface="Wingdings" pitchFamily="2" charset="2"/>
              </a:rPr>
              <a:t> (BC) </a:t>
            </a:r>
            <a:r>
              <a:rPr lang="en-US" altLang="en-US" sz="2400" dirty="0" err="1" smtClean="0">
                <a:sym typeface="Wingdings" pitchFamily="2" charset="2"/>
              </a:rPr>
              <a:t>nếu</a:t>
            </a:r>
            <a:r>
              <a:rPr lang="en-US" altLang="en-US" sz="2400" dirty="0" smtClean="0">
                <a:sym typeface="Wingdings" pitchFamily="2" charset="2"/>
              </a:rPr>
              <a:t>:</a:t>
            </a:r>
          </a:p>
          <a:p>
            <a:pPr lvl="1" algn="just">
              <a:defRPr/>
            </a:pPr>
            <a:r>
              <a:rPr lang="en-US" altLang="en-US" sz="2400" dirty="0" smtClean="0">
                <a:sym typeface="Wingdings" pitchFamily="2" charset="2"/>
              </a:rPr>
              <a:t>Q ở </a:t>
            </a:r>
            <a:r>
              <a:rPr lang="en-US" altLang="en-US" sz="2400" dirty="0" err="1" smtClean="0">
                <a:sym typeface="Wingdings" pitchFamily="2" charset="2"/>
              </a:rPr>
              <a:t>dạng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chuẩn</a:t>
            </a:r>
            <a:r>
              <a:rPr lang="en-US" altLang="en-US" sz="2400" dirty="0" smtClean="0">
                <a:sym typeface="Wingdings" pitchFamily="2" charset="2"/>
              </a:rPr>
              <a:t> 1,</a:t>
            </a:r>
          </a:p>
          <a:p>
            <a:pPr lvl="1" algn="just">
              <a:defRPr/>
            </a:pPr>
            <a:r>
              <a:rPr lang="en-US" altLang="en-US" sz="2400" dirty="0" err="1">
                <a:sym typeface="Wingdings" pitchFamily="2" charset="2"/>
              </a:rPr>
              <a:t>M</a:t>
            </a:r>
            <a:r>
              <a:rPr lang="en-US" altLang="en-US" sz="2400" dirty="0" err="1" smtClean="0">
                <a:sym typeface="Wingdings" pitchFamily="2" charset="2"/>
              </a:rPr>
              <a:t>ọi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phụ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thuộc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hàm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không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hiển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nhiên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trong</a:t>
            </a:r>
            <a:r>
              <a:rPr lang="en-US" altLang="en-US" sz="2400" dirty="0" smtClean="0">
                <a:sym typeface="Wingdings" pitchFamily="2" charset="2"/>
              </a:rPr>
              <a:t> F </a:t>
            </a:r>
            <a:r>
              <a:rPr lang="en-US" altLang="en-US" sz="2400" dirty="0" err="1" smtClean="0">
                <a:sym typeface="Wingdings" pitchFamily="2" charset="2"/>
              </a:rPr>
              <a:t>đều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có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vế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trái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là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một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siêu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khóa</a:t>
            </a:r>
            <a:r>
              <a:rPr lang="en-US" altLang="en-US" sz="2400" dirty="0" smtClean="0">
                <a:sym typeface="Wingdings" pitchFamily="2" charset="2"/>
              </a:rPr>
              <a:t>.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en-US" sz="2400" b="1" i="1" u="sng" dirty="0" err="1" smtClean="0">
                <a:sym typeface="Wingdings" pitchFamily="2" charset="2"/>
              </a:rPr>
              <a:t>Ví</a:t>
            </a:r>
            <a:r>
              <a:rPr lang="en-US" altLang="en-US" sz="2400" b="1" i="1" u="sng" dirty="0" smtClean="0">
                <a:sym typeface="Wingdings" pitchFamily="2" charset="2"/>
              </a:rPr>
              <a:t> </a:t>
            </a:r>
            <a:r>
              <a:rPr lang="en-US" altLang="en-US" sz="2400" b="1" i="1" u="sng" dirty="0" err="1" smtClean="0">
                <a:sym typeface="Wingdings" pitchFamily="2" charset="2"/>
              </a:rPr>
              <a:t>dụ</a:t>
            </a:r>
            <a:r>
              <a:rPr lang="en-US" altLang="en-US" sz="2400" b="1" i="1" u="sng" dirty="0" smtClean="0">
                <a:sym typeface="Wingdings" pitchFamily="2" charset="2"/>
              </a:rPr>
              <a:t>: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en-US" sz="2400" b="1" dirty="0" smtClean="0">
                <a:sym typeface="Wingdings" pitchFamily="2" charset="2"/>
              </a:rPr>
              <a:t>        </a:t>
            </a:r>
            <a:r>
              <a:rPr lang="en-US" altLang="en-US" sz="2400" b="1" dirty="0" err="1" smtClean="0">
                <a:sym typeface="Wingdings" pitchFamily="2" charset="2"/>
              </a:rPr>
              <a:t>ĐẶT_HÀNG</a:t>
            </a:r>
            <a:r>
              <a:rPr lang="en-US" altLang="en-US" sz="2400" b="1" dirty="0" smtClean="0">
                <a:sym typeface="Wingdings" pitchFamily="2" charset="2"/>
              </a:rPr>
              <a:t> (</a:t>
            </a:r>
            <a:r>
              <a:rPr lang="en-US" altLang="en-US" sz="2400" b="1" u="sng" dirty="0" err="1" smtClean="0">
                <a:sym typeface="Wingdings" pitchFamily="2" charset="2"/>
              </a:rPr>
              <a:t>SốĐH</a:t>
            </a:r>
            <a:r>
              <a:rPr lang="en-US" altLang="en-US" sz="2400" b="1" dirty="0" smtClean="0">
                <a:sym typeface="Wingdings" pitchFamily="2" charset="2"/>
              </a:rPr>
              <a:t>, </a:t>
            </a:r>
            <a:r>
              <a:rPr lang="en-US" altLang="en-US" sz="2400" b="1" dirty="0" err="1" smtClean="0">
                <a:sym typeface="Wingdings" pitchFamily="2" charset="2"/>
              </a:rPr>
              <a:t>NgàyĐH</a:t>
            </a:r>
            <a:r>
              <a:rPr lang="en-US" altLang="en-US" sz="2400" b="1" dirty="0" smtClean="0">
                <a:sym typeface="Wingdings" pitchFamily="2" charset="2"/>
              </a:rPr>
              <a:t>, </a:t>
            </a:r>
            <a:r>
              <a:rPr lang="en-US" altLang="en-US" sz="2400" b="1" dirty="0" err="1" smtClean="0">
                <a:sym typeface="Wingdings" pitchFamily="2" charset="2"/>
              </a:rPr>
              <a:t>MãKH</a:t>
            </a:r>
            <a:r>
              <a:rPr lang="en-US" altLang="en-US" sz="2400" b="1" dirty="0" smtClean="0">
                <a:sym typeface="Wingdings" pitchFamily="2" charset="2"/>
              </a:rPr>
              <a:t>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en-US" sz="2400" i="1" dirty="0" smtClean="0">
                <a:sym typeface="Wingdings" pitchFamily="2" charset="2"/>
              </a:rPr>
              <a:t>		</a:t>
            </a:r>
            <a:r>
              <a:rPr lang="en-US" altLang="en-US" sz="2400" i="1" dirty="0" err="1" smtClean="0">
                <a:sym typeface="Wingdings" pitchFamily="2" charset="2"/>
              </a:rPr>
              <a:t>Với</a:t>
            </a:r>
            <a:r>
              <a:rPr lang="en-US" altLang="en-US" sz="2400" i="1" dirty="0" smtClean="0">
                <a:sym typeface="Wingdings" pitchFamily="2" charset="2"/>
              </a:rPr>
              <a:t> F = {</a:t>
            </a:r>
            <a:r>
              <a:rPr lang="en-US" altLang="en-US" sz="2400" i="1" dirty="0" err="1" smtClean="0">
                <a:sym typeface="Wingdings" pitchFamily="2" charset="2"/>
              </a:rPr>
              <a:t>SốĐH</a:t>
            </a:r>
            <a:r>
              <a:rPr lang="en-US" altLang="en-US" sz="2400" i="1" dirty="0" smtClean="0">
                <a:sym typeface="Wingdings" pitchFamily="2" charset="2"/>
              </a:rPr>
              <a:t> </a:t>
            </a:r>
            <a:r>
              <a:rPr lang="en-US" sz="2400" dirty="0" smtClean="0">
                <a:sym typeface="Symbol"/>
              </a:rPr>
              <a:t></a:t>
            </a:r>
            <a:r>
              <a:rPr lang="en-US" altLang="en-US" sz="2400" i="1" dirty="0" smtClean="0">
                <a:sym typeface="Wingdings" pitchFamily="2" charset="2"/>
              </a:rPr>
              <a:t> </a:t>
            </a:r>
            <a:r>
              <a:rPr lang="en-US" altLang="en-US" sz="2400" i="1" dirty="0" err="1" smtClean="0">
                <a:sym typeface="Wingdings" pitchFamily="2" charset="2"/>
              </a:rPr>
              <a:t>NgàyĐH</a:t>
            </a:r>
            <a:r>
              <a:rPr lang="en-US" altLang="en-US" sz="2400" i="1" dirty="0" smtClean="0">
                <a:sym typeface="Wingdings" pitchFamily="2" charset="2"/>
              </a:rPr>
              <a:t>, </a:t>
            </a:r>
            <a:r>
              <a:rPr lang="en-US" altLang="en-US" sz="2400" i="1" dirty="0" err="1" smtClean="0">
                <a:sym typeface="Wingdings" pitchFamily="2" charset="2"/>
              </a:rPr>
              <a:t>MãKH</a:t>
            </a:r>
            <a:r>
              <a:rPr lang="en-US" altLang="en-US" sz="2400" i="1" dirty="0" smtClean="0">
                <a:sym typeface="Wingdings" pitchFamily="2" charset="2"/>
              </a:rPr>
              <a:t>}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en-US" sz="2400" dirty="0" smtClean="0">
                <a:sym typeface="Wingdings" pitchFamily="2" charset="2"/>
              </a:rPr>
              <a:t>=&gt;  </a:t>
            </a:r>
            <a:r>
              <a:rPr lang="en-US" altLang="en-US" sz="2400" dirty="0" err="1" smtClean="0">
                <a:sym typeface="Wingdings" pitchFamily="2" charset="2"/>
              </a:rPr>
              <a:t>lđ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quan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hệ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trên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đạt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dạng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chuẩn</a:t>
            </a:r>
            <a:r>
              <a:rPr lang="en-US" altLang="en-US" sz="2400" dirty="0" smtClean="0">
                <a:sym typeface="Wingdings" pitchFamily="2" charset="2"/>
              </a:rPr>
              <a:t> Boyce-</a:t>
            </a:r>
            <a:r>
              <a:rPr lang="en-US" altLang="en-US" sz="2400" dirty="0" err="1" smtClean="0">
                <a:sym typeface="Wingdings" pitchFamily="2" charset="2"/>
              </a:rPr>
              <a:t>Codd</a:t>
            </a:r>
            <a:r>
              <a:rPr lang="en-US" altLang="en-US" sz="2400" dirty="0" smtClean="0">
                <a:sym typeface="Wingdings" pitchFamily="2" charset="2"/>
              </a:rPr>
              <a:t>.</a:t>
            </a:r>
            <a:endParaRPr lang="en-US" altLang="en-US" sz="2400" dirty="0" smtClean="0"/>
          </a:p>
          <a:p>
            <a:pPr marL="0" indent="0">
              <a:buFontTx/>
              <a:buNone/>
              <a:defRPr/>
            </a:pPr>
            <a:endParaRPr lang="en-US" sz="2400" dirty="0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6 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tt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921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1816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 smtClean="0"/>
              <a:t>6.5 </a:t>
            </a:r>
            <a:r>
              <a:rPr lang="en-US" sz="2400" dirty="0" err="1"/>
              <a:t>D</a:t>
            </a:r>
            <a:r>
              <a:rPr lang="en-US" sz="2400" dirty="0" err="1" smtClean="0"/>
              <a:t>ạng</a:t>
            </a:r>
            <a:r>
              <a:rPr lang="en-US" sz="2400" dirty="0" smtClean="0"/>
              <a:t> </a:t>
            </a:r>
            <a:r>
              <a:rPr lang="en-US" sz="2400" dirty="0" err="1" smtClean="0"/>
              <a:t>chuẩn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LĐCSDL</a:t>
            </a:r>
            <a:r>
              <a:rPr lang="en-US" sz="2400" dirty="0" smtClean="0"/>
              <a:t>:</a:t>
            </a:r>
          </a:p>
          <a:p>
            <a:pPr>
              <a:defRPr/>
            </a:pPr>
            <a:r>
              <a:rPr lang="fr-FR" sz="2400" dirty="0"/>
              <a:t>Là </a:t>
            </a:r>
            <a:r>
              <a:rPr lang="fr-FR" sz="2400" dirty="0" err="1"/>
              <a:t>dạng</a:t>
            </a:r>
            <a:r>
              <a:rPr lang="fr-FR" sz="2400" dirty="0"/>
              <a:t> </a:t>
            </a:r>
            <a:r>
              <a:rPr lang="fr-FR" sz="2400" dirty="0" err="1"/>
              <a:t>chuẩn</a:t>
            </a:r>
            <a:r>
              <a:rPr lang="fr-FR" sz="2400" dirty="0"/>
              <a:t> </a:t>
            </a:r>
            <a:r>
              <a:rPr lang="fr-FR" sz="2400" dirty="0" err="1"/>
              <a:t>thấp</a:t>
            </a:r>
            <a:r>
              <a:rPr lang="fr-FR" sz="2400" dirty="0"/>
              <a:t> </a:t>
            </a:r>
            <a:r>
              <a:rPr lang="fr-FR" sz="2400" dirty="0" err="1"/>
              <a:t>nhất</a:t>
            </a:r>
            <a:r>
              <a:rPr lang="fr-FR" sz="2400" dirty="0"/>
              <a:t> </a:t>
            </a:r>
            <a:r>
              <a:rPr lang="fr-FR" sz="2400" dirty="0" err="1"/>
              <a:t>trong</a:t>
            </a:r>
            <a:r>
              <a:rPr lang="fr-FR" sz="2400" dirty="0"/>
              <a:t> </a:t>
            </a:r>
            <a:r>
              <a:rPr lang="fr-FR" sz="2400" dirty="0" err="1"/>
              <a:t>các</a:t>
            </a:r>
            <a:r>
              <a:rPr lang="fr-FR" sz="2400" dirty="0"/>
              <a:t> </a:t>
            </a:r>
            <a:r>
              <a:rPr lang="fr-FR" sz="2400" dirty="0" err="1"/>
              <a:t>lược</a:t>
            </a:r>
            <a:r>
              <a:rPr lang="fr-FR" sz="2400" dirty="0"/>
              <a:t> </a:t>
            </a:r>
            <a:r>
              <a:rPr lang="fr-FR" sz="2400" dirty="0" err="1"/>
              <a:t>đồ</a:t>
            </a:r>
            <a:r>
              <a:rPr lang="fr-FR" sz="2400" dirty="0"/>
              <a:t> </a:t>
            </a:r>
            <a:r>
              <a:rPr lang="fr-FR" sz="2400" dirty="0" err="1"/>
              <a:t>quan</a:t>
            </a:r>
            <a:r>
              <a:rPr lang="fr-FR" sz="2400" dirty="0"/>
              <a:t> </a:t>
            </a:r>
            <a:r>
              <a:rPr lang="fr-FR" sz="2400" dirty="0" err="1"/>
              <a:t>hệ</a:t>
            </a:r>
            <a:r>
              <a:rPr lang="fr-FR" sz="2400" dirty="0"/>
              <a:t> </a:t>
            </a:r>
            <a:r>
              <a:rPr lang="fr-FR" sz="2400" dirty="0" err="1"/>
              <a:t>của</a:t>
            </a:r>
            <a:r>
              <a:rPr lang="fr-FR" sz="2400" dirty="0"/>
              <a:t> </a:t>
            </a:r>
            <a:r>
              <a:rPr lang="fr-FR" sz="2400" dirty="0" err="1"/>
              <a:t>LĐCSDL</a:t>
            </a:r>
            <a:r>
              <a:rPr lang="fr-FR" sz="2400" dirty="0"/>
              <a:t>.</a:t>
            </a:r>
            <a:endParaRPr lang="en-US" sz="2400" dirty="0"/>
          </a:p>
          <a:p>
            <a:pPr marL="0" indent="0">
              <a:buFontTx/>
              <a:buNone/>
              <a:defRPr/>
            </a:pPr>
            <a:r>
              <a:rPr lang="fr-FR" sz="2400" dirty="0" smtClean="0"/>
              <a:t> </a:t>
            </a:r>
            <a:r>
              <a:rPr lang="fr-FR" sz="2400" b="1" dirty="0" err="1" smtClean="0"/>
              <a:t>Ví</a:t>
            </a:r>
            <a:r>
              <a:rPr lang="fr-FR" sz="2400" b="1" dirty="0" smtClean="0"/>
              <a:t> </a:t>
            </a:r>
            <a:r>
              <a:rPr lang="fr-FR" sz="2400" b="1" dirty="0" err="1"/>
              <a:t>dụ</a:t>
            </a:r>
            <a:r>
              <a:rPr lang="fr-FR" sz="2400" dirty="0"/>
              <a:t>: Cho </a:t>
            </a:r>
            <a:r>
              <a:rPr lang="fr-FR" sz="2400" dirty="0" err="1"/>
              <a:t>lược</a:t>
            </a:r>
            <a:r>
              <a:rPr lang="fr-FR" sz="2400" dirty="0"/>
              <a:t> </a:t>
            </a:r>
            <a:r>
              <a:rPr lang="fr-FR" sz="2400" dirty="0" err="1"/>
              <a:t>đồ</a:t>
            </a:r>
            <a:r>
              <a:rPr lang="fr-FR" sz="2400" dirty="0"/>
              <a:t> </a:t>
            </a:r>
            <a:r>
              <a:rPr lang="fr-FR" sz="2400" dirty="0" err="1"/>
              <a:t>CSDL</a:t>
            </a:r>
            <a:r>
              <a:rPr lang="fr-FR" sz="2400" dirty="0"/>
              <a:t> </a:t>
            </a:r>
            <a:r>
              <a:rPr lang="fr-FR" sz="2400" dirty="0" err="1"/>
              <a:t>gồm</a:t>
            </a:r>
            <a:r>
              <a:rPr lang="fr-FR" sz="2400" dirty="0"/>
              <a:t> </a:t>
            </a:r>
            <a:r>
              <a:rPr lang="fr-FR" sz="2400" dirty="0" err="1"/>
              <a:t>hai</a:t>
            </a:r>
            <a:r>
              <a:rPr lang="fr-FR" sz="2400" dirty="0"/>
              <a:t> </a:t>
            </a:r>
            <a:r>
              <a:rPr lang="fr-FR" sz="2400" dirty="0" err="1"/>
              <a:t>lược</a:t>
            </a:r>
            <a:r>
              <a:rPr lang="fr-FR" sz="2400" dirty="0"/>
              <a:t> </a:t>
            </a:r>
            <a:r>
              <a:rPr lang="fr-FR" sz="2400" dirty="0" err="1"/>
              <a:t>đồ</a:t>
            </a:r>
            <a:r>
              <a:rPr lang="fr-FR" sz="2400" dirty="0"/>
              <a:t> </a:t>
            </a:r>
            <a:r>
              <a:rPr lang="fr-FR" sz="2400" dirty="0" err="1"/>
              <a:t>quan</a:t>
            </a:r>
            <a:r>
              <a:rPr lang="fr-FR" sz="2400" dirty="0"/>
              <a:t> </a:t>
            </a:r>
            <a:r>
              <a:rPr lang="fr-FR" sz="2400" dirty="0" err="1"/>
              <a:t>hệ</a:t>
            </a:r>
            <a:r>
              <a:rPr lang="fr-FR" sz="2400" dirty="0"/>
              <a:t> </a:t>
            </a:r>
            <a:r>
              <a:rPr lang="fr-FR" sz="2400" dirty="0" err="1"/>
              <a:t>sau</a:t>
            </a:r>
            <a:r>
              <a:rPr lang="fr-FR" sz="2400" dirty="0"/>
              <a:t> :</a:t>
            </a:r>
            <a:endParaRPr lang="en-US" sz="2400" dirty="0"/>
          </a:p>
          <a:p>
            <a:pPr marL="0" indent="0">
              <a:buFontTx/>
              <a:buNone/>
              <a:defRPr/>
            </a:pPr>
            <a:r>
              <a:rPr lang="fr-FR" sz="2400" dirty="0" smtClean="0"/>
              <a:t>    </a:t>
            </a:r>
            <a:r>
              <a:rPr lang="fr-FR" sz="2400" dirty="0" err="1" smtClean="0"/>
              <a:t>Q</a:t>
            </a:r>
            <a:r>
              <a:rPr lang="fr-FR" sz="2400" baseline="-25000" dirty="0" err="1" smtClean="0"/>
              <a:t>1</a:t>
            </a:r>
            <a:r>
              <a:rPr lang="fr-FR" sz="2400" dirty="0" smtClean="0"/>
              <a:t>(ABC</a:t>
            </a:r>
            <a:r>
              <a:rPr lang="fr-FR" sz="2400" dirty="0"/>
              <a:t>), </a:t>
            </a:r>
            <a:r>
              <a:rPr lang="fr-FR" sz="2400" dirty="0" err="1"/>
              <a:t>F</a:t>
            </a:r>
            <a:r>
              <a:rPr lang="fr-FR" sz="2400" baseline="-25000" dirty="0" err="1"/>
              <a:t>1</a:t>
            </a:r>
            <a:r>
              <a:rPr lang="fr-FR" sz="2400" dirty="0"/>
              <a:t>={A 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</a:t>
            </a:r>
            <a:r>
              <a:rPr lang="fr-FR" sz="2400" dirty="0" err="1"/>
              <a:t>BC</a:t>
            </a:r>
            <a:r>
              <a:rPr lang="fr-FR" sz="2400" dirty="0"/>
              <a:t>, C </a:t>
            </a:r>
            <a:r>
              <a:rPr lang="en-US" sz="2400" dirty="0">
                <a:sym typeface="Symbol"/>
              </a:rPr>
              <a:t></a:t>
            </a:r>
            <a:r>
              <a:rPr lang="fr-FR" sz="2400" dirty="0"/>
              <a:t> B}</a:t>
            </a:r>
            <a:endParaRPr lang="en-US" sz="2400" dirty="0"/>
          </a:p>
          <a:p>
            <a:pPr marL="0" indent="0">
              <a:buFontTx/>
              <a:buNone/>
              <a:defRPr/>
            </a:pPr>
            <a:r>
              <a:rPr lang="fr-FR" sz="2400" dirty="0" smtClean="0"/>
              <a:t>    </a:t>
            </a:r>
            <a:r>
              <a:rPr lang="fr-FR" sz="2400" dirty="0" err="1" smtClean="0"/>
              <a:t>Q</a:t>
            </a:r>
            <a:r>
              <a:rPr lang="fr-FR" sz="2400" baseline="-25000" dirty="0" err="1" smtClean="0"/>
              <a:t>2</a:t>
            </a:r>
            <a:r>
              <a:rPr lang="fr-FR" sz="2400" dirty="0" smtClean="0"/>
              <a:t>(</a:t>
            </a:r>
            <a:r>
              <a:rPr lang="fr-FR" sz="2400" dirty="0" err="1" smtClean="0"/>
              <a:t>BC</a:t>
            </a:r>
            <a:r>
              <a:rPr lang="fr-FR" sz="2400" dirty="0"/>
              <a:t>), </a:t>
            </a:r>
            <a:r>
              <a:rPr lang="fr-FR" sz="2400" dirty="0" err="1"/>
              <a:t>F</a:t>
            </a:r>
            <a:r>
              <a:rPr lang="fr-FR" sz="2400" baseline="-25000" dirty="0" err="1"/>
              <a:t>2</a:t>
            </a:r>
            <a:r>
              <a:rPr lang="fr-FR" sz="2400" dirty="0"/>
              <a:t>={C </a:t>
            </a:r>
            <a:r>
              <a:rPr lang="en-US" sz="2400" dirty="0">
                <a:sym typeface="Symbol"/>
              </a:rPr>
              <a:t></a:t>
            </a:r>
            <a:r>
              <a:rPr lang="fr-FR" sz="2400" dirty="0"/>
              <a:t> B}</a:t>
            </a:r>
            <a:endParaRPr lang="en-US" sz="2400" dirty="0"/>
          </a:p>
          <a:p>
            <a:pPr marL="0" indent="0">
              <a:buFontTx/>
              <a:buNone/>
              <a:defRPr/>
            </a:pPr>
            <a:r>
              <a:rPr lang="fr-FR" sz="2400" dirty="0" smtClean="0"/>
              <a:t>     Cho </a:t>
            </a:r>
            <a:r>
              <a:rPr lang="fr-FR" sz="2400" dirty="0" err="1"/>
              <a:t>biết</a:t>
            </a:r>
            <a:r>
              <a:rPr lang="fr-FR" sz="2400" dirty="0"/>
              <a:t> </a:t>
            </a:r>
            <a:r>
              <a:rPr lang="fr-FR" sz="2400" dirty="0" err="1"/>
              <a:t>LĐCSDL</a:t>
            </a:r>
            <a:r>
              <a:rPr lang="fr-FR" sz="2400" dirty="0"/>
              <a:t> </a:t>
            </a:r>
            <a:r>
              <a:rPr lang="fr-FR" sz="2400" dirty="0" err="1"/>
              <a:t>trên</a:t>
            </a:r>
            <a:r>
              <a:rPr lang="fr-FR" sz="2400" dirty="0"/>
              <a:t> ở </a:t>
            </a:r>
            <a:r>
              <a:rPr lang="fr-FR" sz="2400" dirty="0" err="1"/>
              <a:t>dạng</a:t>
            </a:r>
            <a:r>
              <a:rPr lang="fr-FR" sz="2400" dirty="0"/>
              <a:t> </a:t>
            </a:r>
            <a:r>
              <a:rPr lang="fr-FR" sz="2400" dirty="0" err="1"/>
              <a:t>chuẩn</a:t>
            </a:r>
            <a:r>
              <a:rPr lang="fr-FR" sz="2400" dirty="0"/>
              <a:t> </a:t>
            </a:r>
            <a:r>
              <a:rPr lang="fr-FR" sz="2400" dirty="0" err="1"/>
              <a:t>cao</a:t>
            </a:r>
            <a:r>
              <a:rPr lang="fr-FR" sz="2400" dirty="0"/>
              <a:t> </a:t>
            </a:r>
            <a:r>
              <a:rPr lang="fr-FR" sz="2400" dirty="0" err="1"/>
              <a:t>nhất</a:t>
            </a:r>
            <a:r>
              <a:rPr lang="fr-FR" sz="2400" dirty="0"/>
              <a:t> </a:t>
            </a:r>
            <a:r>
              <a:rPr lang="fr-FR" sz="2400" dirty="0" err="1"/>
              <a:t>nào</a:t>
            </a:r>
            <a:r>
              <a:rPr lang="fr-FR" sz="2400" dirty="0"/>
              <a:t> ?</a:t>
            </a:r>
            <a:endParaRPr lang="en-US" sz="2400" dirty="0"/>
          </a:p>
          <a:p>
            <a:pPr marL="0" indent="0">
              <a:buFontTx/>
              <a:buNone/>
              <a:defRPr/>
            </a:pPr>
            <a:r>
              <a:rPr lang="fr-FR" sz="2400" dirty="0" smtClean="0"/>
              <a:t>    &lt;</a:t>
            </a:r>
            <a:r>
              <a:rPr lang="fr-FR" sz="2400" dirty="0" err="1"/>
              <a:t>Q</a:t>
            </a:r>
            <a:r>
              <a:rPr lang="fr-FR" sz="2400" baseline="-25000" dirty="0" err="1"/>
              <a:t>1</a:t>
            </a:r>
            <a:r>
              <a:rPr lang="fr-FR" sz="2400" dirty="0" err="1"/>
              <a:t>,F</a:t>
            </a:r>
            <a:r>
              <a:rPr lang="fr-FR" sz="2400" baseline="-25000" dirty="0" err="1"/>
              <a:t>1</a:t>
            </a:r>
            <a:r>
              <a:rPr lang="fr-FR" sz="2400" dirty="0"/>
              <a:t>&gt; ở </a:t>
            </a:r>
            <a:r>
              <a:rPr lang="fr-FR" sz="2400" dirty="0" err="1"/>
              <a:t>2NF</a:t>
            </a:r>
            <a:r>
              <a:rPr lang="fr-FR" sz="2400" dirty="0"/>
              <a:t> do </a:t>
            </a:r>
            <a:r>
              <a:rPr lang="fr-FR" sz="2400" dirty="0" err="1"/>
              <a:t>có</a:t>
            </a:r>
            <a:r>
              <a:rPr lang="fr-FR" sz="2400" dirty="0"/>
              <a:t> </a:t>
            </a:r>
            <a:r>
              <a:rPr lang="fr-FR" sz="2400" dirty="0" err="1"/>
              <a:t>phụ</a:t>
            </a:r>
            <a:r>
              <a:rPr lang="fr-FR" sz="2400" dirty="0"/>
              <a:t> </a:t>
            </a:r>
            <a:r>
              <a:rPr lang="fr-FR" sz="2400" dirty="0" err="1" smtClean="0"/>
              <a:t>thuộc</a:t>
            </a:r>
            <a:r>
              <a:rPr lang="fr-FR" sz="2400" dirty="0" smtClean="0"/>
              <a:t> </a:t>
            </a:r>
            <a:r>
              <a:rPr lang="fr-FR" sz="2400" dirty="0" err="1"/>
              <a:t>bắc</a:t>
            </a:r>
            <a:r>
              <a:rPr lang="fr-FR" sz="2400" dirty="0"/>
              <a:t> </a:t>
            </a:r>
            <a:r>
              <a:rPr lang="fr-FR" sz="2400" dirty="0" err="1"/>
              <a:t>cầu</a:t>
            </a:r>
            <a:r>
              <a:rPr lang="fr-FR" sz="2400" dirty="0"/>
              <a:t> </a:t>
            </a:r>
            <a:r>
              <a:rPr lang="fr-FR" sz="2400" dirty="0" err="1"/>
              <a:t>vào</a:t>
            </a:r>
            <a:r>
              <a:rPr lang="fr-FR" sz="2400" dirty="0"/>
              <a:t> </a:t>
            </a:r>
            <a:r>
              <a:rPr lang="fr-FR" sz="2400" dirty="0" err="1"/>
              <a:t>khóa</a:t>
            </a:r>
            <a:r>
              <a:rPr lang="fr-FR" sz="2400" dirty="0"/>
              <a:t>. </a:t>
            </a:r>
            <a:endParaRPr lang="fr-FR" sz="2400" dirty="0" smtClean="0"/>
          </a:p>
          <a:p>
            <a:pPr marL="0" indent="0">
              <a:buFontTx/>
              <a:buNone/>
              <a:defRPr/>
            </a:pPr>
            <a:r>
              <a:rPr lang="fr-FR" sz="2400" dirty="0"/>
              <a:t> </a:t>
            </a:r>
            <a:r>
              <a:rPr lang="fr-FR" sz="2400" dirty="0" smtClean="0"/>
              <a:t>    &lt;</a:t>
            </a:r>
            <a:r>
              <a:rPr lang="fr-FR" sz="2400" dirty="0" err="1"/>
              <a:t>Q</a:t>
            </a:r>
            <a:r>
              <a:rPr lang="fr-FR" sz="2400" baseline="-25000" dirty="0" err="1"/>
              <a:t>2</a:t>
            </a:r>
            <a:r>
              <a:rPr lang="fr-FR" sz="2400" dirty="0" err="1"/>
              <a:t>,F</a:t>
            </a:r>
            <a:r>
              <a:rPr lang="fr-FR" sz="2400" baseline="-25000" dirty="0" err="1"/>
              <a:t>2</a:t>
            </a:r>
            <a:r>
              <a:rPr lang="fr-FR" sz="2400" dirty="0"/>
              <a:t>&gt; ở </a:t>
            </a:r>
            <a:r>
              <a:rPr lang="fr-FR" sz="2400" dirty="0" err="1"/>
              <a:t>BCNF</a:t>
            </a:r>
            <a:r>
              <a:rPr lang="fr-FR" sz="2400" dirty="0"/>
              <a:t>.</a:t>
            </a:r>
            <a:endParaRPr lang="en-US" sz="2400" dirty="0"/>
          </a:p>
          <a:p>
            <a:pPr>
              <a:defRPr/>
            </a:pPr>
            <a:r>
              <a:rPr lang="fr-FR" sz="2400" dirty="0" err="1"/>
              <a:t>Vậy</a:t>
            </a:r>
            <a:r>
              <a:rPr lang="fr-FR" sz="2400" dirty="0"/>
              <a:t> </a:t>
            </a:r>
            <a:r>
              <a:rPr lang="fr-FR" sz="2400" dirty="0" err="1"/>
              <a:t>LĐCSDL</a:t>
            </a:r>
            <a:r>
              <a:rPr lang="fr-FR" sz="2400" dirty="0"/>
              <a:t> ở </a:t>
            </a:r>
            <a:r>
              <a:rPr lang="fr-FR" sz="2400" dirty="0" err="1"/>
              <a:t>2NF</a:t>
            </a:r>
            <a:r>
              <a:rPr lang="fr-FR" sz="2400" dirty="0"/>
              <a:t>.</a:t>
            </a:r>
            <a:endParaRPr lang="en-US" sz="2400" dirty="0"/>
          </a:p>
          <a:p>
            <a:pPr marL="0" indent="0">
              <a:buFontTx/>
              <a:buNone/>
              <a:defRPr/>
            </a:pPr>
            <a:endParaRPr lang="en-US" sz="2400" dirty="0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6 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tt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310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8&quot; unique_id=&quot;10187&quot;&gt;&lt;/object&gt;&lt;object type=&quot;2&quot; unique_id=&quot;10188&quot;&gt;&lt;object type=&quot;3&quot; unique_id=&quot;10190&quot;&gt;&lt;property id=&quot;20148&quot; value=&quot;5&quot;/&gt;&lt;property id=&quot;20300&quot; value=&quot;Slide 1 - &amp;quot;Bài 6 Dạng chuẩn&amp;quot;&quot;/&gt;&lt;property id=&quot;20307&quot; value=&quot;257&quot;/&gt;&lt;/object&gt;&lt;object type=&quot;3&quot; unique_id=&quot;10191&quot;&gt;&lt;property id=&quot;20148&quot; value=&quot;5&quot;/&gt;&lt;property id=&quot;20300&quot; value=&quot;Slide 2 - &amp;quot;Bài 6 (tt)&amp;quot;&quot;/&gt;&lt;property id=&quot;20307&quot; value=&quot;258&quot;/&gt;&lt;/object&gt;&lt;object type=&quot;3&quot; unique_id=&quot;10192&quot;&gt;&lt;property id=&quot;20148&quot; value=&quot;5&quot;/&gt;&lt;property id=&quot;20300&quot; value=&quot;Slide 3 - &amp;quot;Bài 6 (tt)&amp;quot;&quot;/&gt;&lt;property id=&quot;20307&quot; value=&quot;259&quot;/&gt;&lt;/object&gt;&lt;object type=&quot;3&quot; unique_id=&quot;10193&quot;&gt;&lt;property id=&quot;20148&quot; value=&quot;5&quot;/&gt;&lt;property id=&quot;20300&quot; value=&quot;Slide 4 - &amp;quot;Bài 6 (tt)&amp;quot;&quot;/&gt;&lt;property id=&quot;20307&quot; value=&quot;260&quot;/&gt;&lt;/object&gt;&lt;object type=&quot;3&quot; unique_id=&quot;10194&quot;&gt;&lt;property id=&quot;20148&quot; value=&quot;5&quot;/&gt;&lt;property id=&quot;20300&quot; value=&quot;Slide 5 - &amp;quot;Bài 6 (tt)&amp;quot;&quot;/&gt;&lt;property id=&quot;20307&quot; value=&quot;261&quot;/&gt;&lt;/object&gt;&lt;object type=&quot;3&quot; unique_id=&quot;10195&quot;&gt;&lt;property id=&quot;20148&quot; value=&quot;5&quot;/&gt;&lt;property id=&quot;20300&quot; value=&quot;Slide 6 - &amp;quot;Bài 6 (tt)&amp;quot;&quot;/&gt;&lt;property id=&quot;20307&quot; value=&quot;262&quot;/&gt;&lt;/object&gt;&lt;object type=&quot;3&quot; unique_id=&quot;10196&quot;&gt;&lt;property id=&quot;20148&quot; value=&quot;5&quot;/&gt;&lt;property id=&quot;20300&quot; value=&quot;Slide 7 - &amp;quot;Bài 6 (tt)&amp;quot;&quot;/&gt;&lt;property id=&quot;20307&quot; value=&quot;263&quot;/&gt;&lt;/object&gt;&lt;object type=&quot;3&quot; unique_id=&quot;10197&quot;&gt;&lt;property id=&quot;20148&quot; value=&quot;5&quot;/&gt;&lt;property id=&quot;20300&quot; value=&quot;Slide 8 - &amp;quot;Bài 6 (tt)&amp;quot;&quot;/&gt;&lt;property id=&quot;20307&quot; value=&quot;264&quot;/&gt;&lt;/object&gt;&lt;object type=&quot;3&quot; unique_id=&quot;10198&quot;&gt;&lt;property id=&quot;20148&quot; value=&quot;5&quot;/&gt;&lt;property id=&quot;20300&quot; value=&quot;Slide 9 - &amp;quot;Bài 6 (tt)&amp;quot;&quot;/&gt;&lt;property id=&quot;20307&quot; value=&quot;265&quot;/&gt;&lt;/object&gt;&lt;object type=&quot;3&quot; unique_id=&quot;10199&quot;&gt;&lt;property id=&quot;20148&quot; value=&quot;5&quot;/&gt;&lt;property id=&quot;20300&quot; value=&quot;Slide 10 - &amp;quot;Bài 6 (tt)&amp;quot;&quot;/&gt;&lt;property id=&quot;20307&quot; value=&quot;266&quot;/&gt;&lt;/object&gt;&lt;object type=&quot;3&quot; unique_id=&quot;10200&quot;&gt;&lt;property id=&quot;20148&quot; value=&quot;5&quot;/&gt;&lt;property id=&quot;20300&quot; value=&quot;Slide 11 - &amp;quot;Bài 6 (tt)&amp;quot;&quot;/&gt;&lt;property id=&quot;20307&quot; value=&quot;267&quot;/&gt;&lt;/object&gt;&lt;object type=&quot;3&quot; unique_id=&quot;10201&quot;&gt;&lt;property id=&quot;20148&quot; value=&quot;5&quot;/&gt;&lt;property id=&quot;20300&quot; value=&quot;Slide 12 - &amp;quot;Bài 6 (tt)&amp;quot;&quot;/&gt;&lt;property id=&quot;20307&quot; value=&quot;268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938</Words>
  <Application>Microsoft Office PowerPoint</Application>
  <PresentationFormat>On-screen Show (4:3)</PresentationFormat>
  <Paragraphs>103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Bài 6 Dạng chuẩn</vt:lpstr>
      <vt:lpstr>Bài 6 (tt)</vt:lpstr>
      <vt:lpstr>Bài 6 (tt)</vt:lpstr>
      <vt:lpstr>Bài 6 (tt)</vt:lpstr>
      <vt:lpstr>Bài 6 (tt)</vt:lpstr>
      <vt:lpstr>Bài 6 (tt)</vt:lpstr>
      <vt:lpstr>Bài 6 (tt)</vt:lpstr>
      <vt:lpstr>Bài 6 (tt)</vt:lpstr>
      <vt:lpstr>Bài 6 (tt)</vt:lpstr>
      <vt:lpstr>Bài 6 (tt)</vt:lpstr>
      <vt:lpstr>Bài 6 (tt)</vt:lpstr>
      <vt:lpstr>Bài 6 (tt)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X1 carbon</dc:creator>
  <cp:lastModifiedBy>X1 carbon</cp:lastModifiedBy>
  <cp:revision>2</cp:revision>
  <dcterms:created xsi:type="dcterms:W3CDTF">2017-12-14T09:24:57Z</dcterms:created>
  <dcterms:modified xsi:type="dcterms:W3CDTF">2017-12-14T09:27:49Z</dcterms:modified>
</cp:coreProperties>
</file>