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9" r:id="rId4"/>
    <p:sldId id="276" r:id="rId5"/>
    <p:sldId id="264" r:id="rId6"/>
    <p:sldId id="263" r:id="rId7"/>
    <p:sldId id="258" r:id="rId8"/>
    <p:sldId id="261" r:id="rId9"/>
    <p:sldId id="262" r:id="rId10"/>
    <p:sldId id="265" r:id="rId11"/>
    <p:sldId id="272" r:id="rId12"/>
    <p:sldId id="273" r:id="rId13"/>
    <p:sldId id="274" r:id="rId14"/>
    <p:sldId id="275" r:id="rId15"/>
    <p:sldId id="271" r:id="rId16"/>
  </p:sldIdLst>
  <p:sldSz cx="9144000" cy="6858000" type="screen4x3"/>
  <p:notesSz cx="9144000" cy="6858000"/>
  <p:embeddedFontLst>
    <p:embeddedFont>
      <p:font typeface="Corbel" panose="020B0503020204020204" pitchFamily="34" charset="0"/>
      <p:regular r:id="rId18"/>
      <p:bold r:id="rId19"/>
      <p:italic r:id="rId20"/>
      <p:boldItalic r:id="rId21"/>
    </p:embeddedFont>
    <p:embeddedFont>
      <p:font typeface="Segoe UI" panose="020B05020402040202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3A50530-4748-4BE8-AFE8-B21749C633A8}">
          <p14:sldIdLst>
            <p14:sldId id="256"/>
            <p14:sldId id="257"/>
            <p14:sldId id="259"/>
            <p14:sldId id="276"/>
            <p14:sldId id="264"/>
            <p14:sldId id="263"/>
            <p14:sldId id="258"/>
            <p14:sldId id="261"/>
            <p14:sldId id="262"/>
            <p14:sldId id="265"/>
            <p14:sldId id="272"/>
            <p14:sldId id="273"/>
            <p14:sldId id="274"/>
          </p14:sldIdLst>
        </p14:section>
        <p14:section name="Untitled Section" id="{EC554315-21C4-4949-A125-AB168205933D}">
          <p14:sldIdLst>
            <p14:sldId id="275"/>
            <p14:sldId id="271"/>
          </p14:sldIdLst>
        </p14:section>
      </p14:sectionLst>
    </p:ex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YdVJGj+L/ZWyB1stLAvxIBwm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1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48f1f0915c_0_31:notes"/>
          <p:cNvSpPr>
            <a:spLocks noGrp="1" noRot="1" noChangeAspect="1"/>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48f1f0915c_0_3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48f1f0915c_0_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48f1f0915c_0_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48f1f0915c_0_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48f1f0915c_0_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713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48f1f0915c_0_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48f1f0915c_0_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19"/>
          <p:cNvSpPr txBox="1">
            <a:spLocks noGrp="1"/>
          </p:cNvSpPr>
          <p:nvPr>
            <p:ph type="title"/>
          </p:nvPr>
        </p:nvSpPr>
        <p:spPr>
          <a:xfrm>
            <a:off x="377825" y="361505"/>
            <a:ext cx="8388349" cy="695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rgbClr val="C0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9"/>
          <p:cNvSpPr txBox="1">
            <a:spLocks noGrp="1"/>
          </p:cNvSpPr>
          <p:nvPr>
            <p:ph type="body" idx="1"/>
          </p:nvPr>
        </p:nvSpPr>
        <p:spPr>
          <a:xfrm>
            <a:off x="530275" y="1456431"/>
            <a:ext cx="8083449" cy="380047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 name="Google Shape;16;p19"/>
          <p:cNvSpPr txBox="1">
            <a:spLocks noGrp="1"/>
          </p:cNvSpPr>
          <p:nvPr>
            <p:ph type="ftr" idx="11"/>
          </p:nvPr>
        </p:nvSpPr>
        <p:spPr>
          <a:xfrm>
            <a:off x="530225" y="6466763"/>
            <a:ext cx="1236980"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9"/>
          <p:cNvSpPr txBox="1">
            <a:spLocks noGrp="1"/>
          </p:cNvSpPr>
          <p:nvPr>
            <p:ph type="dt" idx="10"/>
          </p:nvPr>
        </p:nvSpPr>
        <p:spPr>
          <a:xfrm>
            <a:off x="3971503" y="6466763"/>
            <a:ext cx="1200150"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9"/>
          <p:cNvSpPr txBox="1">
            <a:spLocks noGrp="1"/>
          </p:cNvSpPr>
          <p:nvPr>
            <p:ph type="sldNum" idx="12"/>
          </p:nvPr>
        </p:nvSpPr>
        <p:spPr>
          <a:xfrm>
            <a:off x="8408491" y="6466763"/>
            <a:ext cx="231140" cy="178434"/>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a:solidFill>
                  <a:srgbClr val="888888"/>
                </a:solidFill>
                <a:latin typeface="Calibri"/>
                <a:ea typeface="Calibri"/>
                <a:cs typeface="Calibri"/>
                <a:sym typeface="Calibri"/>
              </a:defRPr>
            </a:lvl1pPr>
            <a:lvl2pPr marL="38100" marR="0" lvl="1" indent="0" algn="l">
              <a:lnSpc>
                <a:spcPct val="103333"/>
              </a:lnSpc>
              <a:spcBef>
                <a:spcPts val="0"/>
              </a:spcBef>
              <a:buNone/>
              <a:defRPr sz="1200" b="0" i="0">
                <a:solidFill>
                  <a:srgbClr val="888888"/>
                </a:solidFill>
                <a:latin typeface="Calibri"/>
                <a:ea typeface="Calibri"/>
                <a:cs typeface="Calibri"/>
                <a:sym typeface="Calibri"/>
              </a:defRPr>
            </a:lvl2pPr>
            <a:lvl3pPr marL="38100" marR="0" lvl="2" indent="0" algn="l">
              <a:lnSpc>
                <a:spcPct val="103333"/>
              </a:lnSpc>
              <a:spcBef>
                <a:spcPts val="0"/>
              </a:spcBef>
              <a:buNone/>
              <a:defRPr sz="1200" b="0" i="0">
                <a:solidFill>
                  <a:srgbClr val="888888"/>
                </a:solidFill>
                <a:latin typeface="Calibri"/>
                <a:ea typeface="Calibri"/>
                <a:cs typeface="Calibri"/>
                <a:sym typeface="Calibri"/>
              </a:defRPr>
            </a:lvl3pPr>
            <a:lvl4pPr marL="38100" marR="0" lvl="3" indent="0" algn="l">
              <a:lnSpc>
                <a:spcPct val="103333"/>
              </a:lnSpc>
              <a:spcBef>
                <a:spcPts val="0"/>
              </a:spcBef>
              <a:buNone/>
              <a:defRPr sz="1200" b="0" i="0">
                <a:solidFill>
                  <a:srgbClr val="888888"/>
                </a:solidFill>
                <a:latin typeface="Calibri"/>
                <a:ea typeface="Calibri"/>
                <a:cs typeface="Calibri"/>
                <a:sym typeface="Calibri"/>
              </a:defRPr>
            </a:lvl4pPr>
            <a:lvl5pPr marL="38100" marR="0" lvl="4" indent="0" algn="l">
              <a:lnSpc>
                <a:spcPct val="103333"/>
              </a:lnSpc>
              <a:spcBef>
                <a:spcPts val="0"/>
              </a:spcBef>
              <a:buNone/>
              <a:defRPr sz="1200" b="0" i="0">
                <a:solidFill>
                  <a:srgbClr val="888888"/>
                </a:solidFill>
                <a:latin typeface="Calibri"/>
                <a:ea typeface="Calibri"/>
                <a:cs typeface="Calibri"/>
                <a:sym typeface="Calibri"/>
              </a:defRPr>
            </a:lvl5pPr>
            <a:lvl6pPr marL="38100" marR="0" lvl="5" indent="0" algn="l">
              <a:lnSpc>
                <a:spcPct val="103333"/>
              </a:lnSpc>
              <a:spcBef>
                <a:spcPts val="0"/>
              </a:spcBef>
              <a:buNone/>
              <a:defRPr sz="1200" b="0" i="0">
                <a:solidFill>
                  <a:srgbClr val="888888"/>
                </a:solidFill>
                <a:latin typeface="Calibri"/>
                <a:ea typeface="Calibri"/>
                <a:cs typeface="Calibri"/>
                <a:sym typeface="Calibri"/>
              </a:defRPr>
            </a:lvl6pPr>
            <a:lvl7pPr marL="38100" marR="0" lvl="6" indent="0" algn="l">
              <a:lnSpc>
                <a:spcPct val="103333"/>
              </a:lnSpc>
              <a:spcBef>
                <a:spcPts val="0"/>
              </a:spcBef>
              <a:buNone/>
              <a:defRPr sz="1200" b="0" i="0">
                <a:solidFill>
                  <a:srgbClr val="888888"/>
                </a:solidFill>
                <a:latin typeface="Calibri"/>
                <a:ea typeface="Calibri"/>
                <a:cs typeface="Calibri"/>
                <a:sym typeface="Calibri"/>
              </a:defRPr>
            </a:lvl7pPr>
            <a:lvl8pPr marL="38100" marR="0" lvl="7" indent="0" algn="l">
              <a:lnSpc>
                <a:spcPct val="103333"/>
              </a:lnSpc>
              <a:spcBef>
                <a:spcPts val="0"/>
              </a:spcBef>
              <a:buNone/>
              <a:defRPr sz="1200" b="0" i="0">
                <a:solidFill>
                  <a:srgbClr val="888888"/>
                </a:solidFill>
                <a:latin typeface="Calibri"/>
                <a:ea typeface="Calibri"/>
                <a:cs typeface="Calibri"/>
                <a:sym typeface="Calibri"/>
              </a:defRPr>
            </a:lvl8pPr>
            <a:lvl9pPr marL="381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9"/>
        <p:cNvGrpSpPr/>
        <p:nvPr/>
      </p:nvGrpSpPr>
      <p:grpSpPr>
        <a:xfrm>
          <a:off x="0" y="0"/>
          <a:ext cx="0" cy="0"/>
          <a:chOff x="0" y="0"/>
          <a:chExt cx="0" cy="0"/>
        </a:xfrm>
      </p:grpSpPr>
      <p:sp>
        <p:nvSpPr>
          <p:cNvPr id="20" name="Google Shape;20;p20"/>
          <p:cNvSpPr txBox="1">
            <a:spLocks noGrp="1"/>
          </p:cNvSpPr>
          <p:nvPr>
            <p:ph type="title"/>
          </p:nvPr>
        </p:nvSpPr>
        <p:spPr>
          <a:xfrm>
            <a:off x="377825" y="361505"/>
            <a:ext cx="8388349" cy="695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rgbClr val="C0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530225" y="6466763"/>
            <a:ext cx="1236980"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dt" idx="10"/>
          </p:nvPr>
        </p:nvSpPr>
        <p:spPr>
          <a:xfrm>
            <a:off x="3971503" y="6466763"/>
            <a:ext cx="1200150"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0"/>
          <p:cNvSpPr txBox="1">
            <a:spLocks noGrp="1"/>
          </p:cNvSpPr>
          <p:nvPr>
            <p:ph type="sldNum" idx="12"/>
          </p:nvPr>
        </p:nvSpPr>
        <p:spPr>
          <a:xfrm>
            <a:off x="8408491" y="6466763"/>
            <a:ext cx="231140" cy="178434"/>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a:solidFill>
                  <a:srgbClr val="888888"/>
                </a:solidFill>
                <a:latin typeface="Calibri"/>
                <a:ea typeface="Calibri"/>
                <a:cs typeface="Calibri"/>
                <a:sym typeface="Calibri"/>
              </a:defRPr>
            </a:lvl1pPr>
            <a:lvl2pPr marL="38100" marR="0" lvl="1" indent="0" algn="l">
              <a:lnSpc>
                <a:spcPct val="103333"/>
              </a:lnSpc>
              <a:spcBef>
                <a:spcPts val="0"/>
              </a:spcBef>
              <a:buNone/>
              <a:defRPr sz="1200" b="0" i="0">
                <a:solidFill>
                  <a:srgbClr val="888888"/>
                </a:solidFill>
                <a:latin typeface="Calibri"/>
                <a:ea typeface="Calibri"/>
                <a:cs typeface="Calibri"/>
                <a:sym typeface="Calibri"/>
              </a:defRPr>
            </a:lvl2pPr>
            <a:lvl3pPr marL="38100" marR="0" lvl="2" indent="0" algn="l">
              <a:lnSpc>
                <a:spcPct val="103333"/>
              </a:lnSpc>
              <a:spcBef>
                <a:spcPts val="0"/>
              </a:spcBef>
              <a:buNone/>
              <a:defRPr sz="1200" b="0" i="0">
                <a:solidFill>
                  <a:srgbClr val="888888"/>
                </a:solidFill>
                <a:latin typeface="Calibri"/>
                <a:ea typeface="Calibri"/>
                <a:cs typeface="Calibri"/>
                <a:sym typeface="Calibri"/>
              </a:defRPr>
            </a:lvl3pPr>
            <a:lvl4pPr marL="38100" marR="0" lvl="3" indent="0" algn="l">
              <a:lnSpc>
                <a:spcPct val="103333"/>
              </a:lnSpc>
              <a:spcBef>
                <a:spcPts val="0"/>
              </a:spcBef>
              <a:buNone/>
              <a:defRPr sz="1200" b="0" i="0">
                <a:solidFill>
                  <a:srgbClr val="888888"/>
                </a:solidFill>
                <a:latin typeface="Calibri"/>
                <a:ea typeface="Calibri"/>
                <a:cs typeface="Calibri"/>
                <a:sym typeface="Calibri"/>
              </a:defRPr>
            </a:lvl4pPr>
            <a:lvl5pPr marL="38100" marR="0" lvl="4" indent="0" algn="l">
              <a:lnSpc>
                <a:spcPct val="103333"/>
              </a:lnSpc>
              <a:spcBef>
                <a:spcPts val="0"/>
              </a:spcBef>
              <a:buNone/>
              <a:defRPr sz="1200" b="0" i="0">
                <a:solidFill>
                  <a:srgbClr val="888888"/>
                </a:solidFill>
                <a:latin typeface="Calibri"/>
                <a:ea typeface="Calibri"/>
                <a:cs typeface="Calibri"/>
                <a:sym typeface="Calibri"/>
              </a:defRPr>
            </a:lvl5pPr>
            <a:lvl6pPr marL="38100" marR="0" lvl="5" indent="0" algn="l">
              <a:lnSpc>
                <a:spcPct val="103333"/>
              </a:lnSpc>
              <a:spcBef>
                <a:spcPts val="0"/>
              </a:spcBef>
              <a:buNone/>
              <a:defRPr sz="1200" b="0" i="0">
                <a:solidFill>
                  <a:srgbClr val="888888"/>
                </a:solidFill>
                <a:latin typeface="Calibri"/>
                <a:ea typeface="Calibri"/>
                <a:cs typeface="Calibri"/>
                <a:sym typeface="Calibri"/>
              </a:defRPr>
            </a:lvl6pPr>
            <a:lvl7pPr marL="38100" marR="0" lvl="6" indent="0" algn="l">
              <a:lnSpc>
                <a:spcPct val="103333"/>
              </a:lnSpc>
              <a:spcBef>
                <a:spcPts val="0"/>
              </a:spcBef>
              <a:buNone/>
              <a:defRPr sz="1200" b="0" i="0">
                <a:solidFill>
                  <a:srgbClr val="888888"/>
                </a:solidFill>
                <a:latin typeface="Calibri"/>
                <a:ea typeface="Calibri"/>
                <a:cs typeface="Calibri"/>
                <a:sym typeface="Calibri"/>
              </a:defRPr>
            </a:lvl7pPr>
            <a:lvl8pPr marL="38100" marR="0" lvl="7" indent="0" algn="l">
              <a:lnSpc>
                <a:spcPct val="103333"/>
              </a:lnSpc>
              <a:spcBef>
                <a:spcPts val="0"/>
              </a:spcBef>
              <a:buNone/>
              <a:defRPr sz="1200" b="0" i="0">
                <a:solidFill>
                  <a:srgbClr val="888888"/>
                </a:solidFill>
                <a:latin typeface="Calibri"/>
                <a:ea typeface="Calibri"/>
                <a:cs typeface="Calibri"/>
                <a:sym typeface="Calibri"/>
              </a:defRPr>
            </a:lvl8pPr>
            <a:lvl9pPr marL="381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4"/>
        <p:cNvGrpSpPr/>
        <p:nvPr/>
      </p:nvGrpSpPr>
      <p:grpSpPr>
        <a:xfrm>
          <a:off x="0" y="0"/>
          <a:ext cx="0" cy="0"/>
          <a:chOff x="0" y="0"/>
          <a:chExt cx="0" cy="0"/>
        </a:xfrm>
      </p:grpSpPr>
      <p:sp>
        <p:nvSpPr>
          <p:cNvPr id="25" name="Google Shape;25;p21"/>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1"/>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1"/>
          <p:cNvSpPr txBox="1">
            <a:spLocks noGrp="1"/>
          </p:cNvSpPr>
          <p:nvPr>
            <p:ph type="ftr" idx="11"/>
          </p:nvPr>
        </p:nvSpPr>
        <p:spPr>
          <a:xfrm>
            <a:off x="530225" y="6466763"/>
            <a:ext cx="1236980"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dt" idx="10"/>
          </p:nvPr>
        </p:nvSpPr>
        <p:spPr>
          <a:xfrm>
            <a:off x="3971503" y="6466763"/>
            <a:ext cx="1200150"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sldNum" idx="12"/>
          </p:nvPr>
        </p:nvSpPr>
        <p:spPr>
          <a:xfrm>
            <a:off x="8408491" y="6466763"/>
            <a:ext cx="231140" cy="178434"/>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a:solidFill>
                  <a:srgbClr val="888888"/>
                </a:solidFill>
                <a:latin typeface="Calibri"/>
                <a:ea typeface="Calibri"/>
                <a:cs typeface="Calibri"/>
                <a:sym typeface="Calibri"/>
              </a:defRPr>
            </a:lvl1pPr>
            <a:lvl2pPr marL="38100" marR="0" lvl="1" indent="0" algn="l">
              <a:lnSpc>
                <a:spcPct val="103333"/>
              </a:lnSpc>
              <a:spcBef>
                <a:spcPts val="0"/>
              </a:spcBef>
              <a:buNone/>
              <a:defRPr sz="1200" b="0" i="0">
                <a:solidFill>
                  <a:srgbClr val="888888"/>
                </a:solidFill>
                <a:latin typeface="Calibri"/>
                <a:ea typeface="Calibri"/>
                <a:cs typeface="Calibri"/>
                <a:sym typeface="Calibri"/>
              </a:defRPr>
            </a:lvl2pPr>
            <a:lvl3pPr marL="38100" marR="0" lvl="2" indent="0" algn="l">
              <a:lnSpc>
                <a:spcPct val="103333"/>
              </a:lnSpc>
              <a:spcBef>
                <a:spcPts val="0"/>
              </a:spcBef>
              <a:buNone/>
              <a:defRPr sz="1200" b="0" i="0">
                <a:solidFill>
                  <a:srgbClr val="888888"/>
                </a:solidFill>
                <a:latin typeface="Calibri"/>
                <a:ea typeface="Calibri"/>
                <a:cs typeface="Calibri"/>
                <a:sym typeface="Calibri"/>
              </a:defRPr>
            </a:lvl3pPr>
            <a:lvl4pPr marL="38100" marR="0" lvl="3" indent="0" algn="l">
              <a:lnSpc>
                <a:spcPct val="103333"/>
              </a:lnSpc>
              <a:spcBef>
                <a:spcPts val="0"/>
              </a:spcBef>
              <a:buNone/>
              <a:defRPr sz="1200" b="0" i="0">
                <a:solidFill>
                  <a:srgbClr val="888888"/>
                </a:solidFill>
                <a:latin typeface="Calibri"/>
                <a:ea typeface="Calibri"/>
                <a:cs typeface="Calibri"/>
                <a:sym typeface="Calibri"/>
              </a:defRPr>
            </a:lvl4pPr>
            <a:lvl5pPr marL="38100" marR="0" lvl="4" indent="0" algn="l">
              <a:lnSpc>
                <a:spcPct val="103333"/>
              </a:lnSpc>
              <a:spcBef>
                <a:spcPts val="0"/>
              </a:spcBef>
              <a:buNone/>
              <a:defRPr sz="1200" b="0" i="0">
                <a:solidFill>
                  <a:srgbClr val="888888"/>
                </a:solidFill>
                <a:latin typeface="Calibri"/>
                <a:ea typeface="Calibri"/>
                <a:cs typeface="Calibri"/>
                <a:sym typeface="Calibri"/>
              </a:defRPr>
            </a:lvl5pPr>
            <a:lvl6pPr marL="38100" marR="0" lvl="5" indent="0" algn="l">
              <a:lnSpc>
                <a:spcPct val="103333"/>
              </a:lnSpc>
              <a:spcBef>
                <a:spcPts val="0"/>
              </a:spcBef>
              <a:buNone/>
              <a:defRPr sz="1200" b="0" i="0">
                <a:solidFill>
                  <a:srgbClr val="888888"/>
                </a:solidFill>
                <a:latin typeface="Calibri"/>
                <a:ea typeface="Calibri"/>
                <a:cs typeface="Calibri"/>
                <a:sym typeface="Calibri"/>
              </a:defRPr>
            </a:lvl6pPr>
            <a:lvl7pPr marL="38100" marR="0" lvl="6" indent="0" algn="l">
              <a:lnSpc>
                <a:spcPct val="103333"/>
              </a:lnSpc>
              <a:spcBef>
                <a:spcPts val="0"/>
              </a:spcBef>
              <a:buNone/>
              <a:defRPr sz="1200" b="0" i="0">
                <a:solidFill>
                  <a:srgbClr val="888888"/>
                </a:solidFill>
                <a:latin typeface="Calibri"/>
                <a:ea typeface="Calibri"/>
                <a:cs typeface="Calibri"/>
                <a:sym typeface="Calibri"/>
              </a:defRPr>
            </a:lvl7pPr>
            <a:lvl8pPr marL="38100" marR="0" lvl="7" indent="0" algn="l">
              <a:lnSpc>
                <a:spcPct val="103333"/>
              </a:lnSpc>
              <a:spcBef>
                <a:spcPts val="0"/>
              </a:spcBef>
              <a:buNone/>
              <a:defRPr sz="1200" b="0" i="0">
                <a:solidFill>
                  <a:srgbClr val="888888"/>
                </a:solidFill>
                <a:latin typeface="Calibri"/>
                <a:ea typeface="Calibri"/>
                <a:cs typeface="Calibri"/>
                <a:sym typeface="Calibri"/>
              </a:defRPr>
            </a:lvl8pPr>
            <a:lvl9pPr marL="381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377825" y="361505"/>
            <a:ext cx="8388349" cy="695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rgbClr val="C0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2"/>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22"/>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530225" y="6466763"/>
            <a:ext cx="1236980"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dt" idx="10"/>
          </p:nvPr>
        </p:nvSpPr>
        <p:spPr>
          <a:xfrm>
            <a:off x="3971503" y="6466763"/>
            <a:ext cx="1200150"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2"/>
          <p:cNvSpPr txBox="1">
            <a:spLocks noGrp="1"/>
          </p:cNvSpPr>
          <p:nvPr>
            <p:ph type="sldNum" idx="12"/>
          </p:nvPr>
        </p:nvSpPr>
        <p:spPr>
          <a:xfrm>
            <a:off x="8408491" y="6466763"/>
            <a:ext cx="231140" cy="178434"/>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a:solidFill>
                  <a:srgbClr val="888888"/>
                </a:solidFill>
                <a:latin typeface="Calibri"/>
                <a:ea typeface="Calibri"/>
                <a:cs typeface="Calibri"/>
                <a:sym typeface="Calibri"/>
              </a:defRPr>
            </a:lvl1pPr>
            <a:lvl2pPr marL="38100" marR="0" lvl="1" indent="0" algn="l">
              <a:lnSpc>
                <a:spcPct val="103333"/>
              </a:lnSpc>
              <a:spcBef>
                <a:spcPts val="0"/>
              </a:spcBef>
              <a:buNone/>
              <a:defRPr sz="1200" b="0" i="0">
                <a:solidFill>
                  <a:srgbClr val="888888"/>
                </a:solidFill>
                <a:latin typeface="Calibri"/>
                <a:ea typeface="Calibri"/>
                <a:cs typeface="Calibri"/>
                <a:sym typeface="Calibri"/>
              </a:defRPr>
            </a:lvl2pPr>
            <a:lvl3pPr marL="38100" marR="0" lvl="2" indent="0" algn="l">
              <a:lnSpc>
                <a:spcPct val="103333"/>
              </a:lnSpc>
              <a:spcBef>
                <a:spcPts val="0"/>
              </a:spcBef>
              <a:buNone/>
              <a:defRPr sz="1200" b="0" i="0">
                <a:solidFill>
                  <a:srgbClr val="888888"/>
                </a:solidFill>
                <a:latin typeface="Calibri"/>
                <a:ea typeface="Calibri"/>
                <a:cs typeface="Calibri"/>
                <a:sym typeface="Calibri"/>
              </a:defRPr>
            </a:lvl3pPr>
            <a:lvl4pPr marL="38100" marR="0" lvl="3" indent="0" algn="l">
              <a:lnSpc>
                <a:spcPct val="103333"/>
              </a:lnSpc>
              <a:spcBef>
                <a:spcPts val="0"/>
              </a:spcBef>
              <a:buNone/>
              <a:defRPr sz="1200" b="0" i="0">
                <a:solidFill>
                  <a:srgbClr val="888888"/>
                </a:solidFill>
                <a:latin typeface="Calibri"/>
                <a:ea typeface="Calibri"/>
                <a:cs typeface="Calibri"/>
                <a:sym typeface="Calibri"/>
              </a:defRPr>
            </a:lvl4pPr>
            <a:lvl5pPr marL="38100" marR="0" lvl="4" indent="0" algn="l">
              <a:lnSpc>
                <a:spcPct val="103333"/>
              </a:lnSpc>
              <a:spcBef>
                <a:spcPts val="0"/>
              </a:spcBef>
              <a:buNone/>
              <a:defRPr sz="1200" b="0" i="0">
                <a:solidFill>
                  <a:srgbClr val="888888"/>
                </a:solidFill>
                <a:latin typeface="Calibri"/>
                <a:ea typeface="Calibri"/>
                <a:cs typeface="Calibri"/>
                <a:sym typeface="Calibri"/>
              </a:defRPr>
            </a:lvl5pPr>
            <a:lvl6pPr marL="38100" marR="0" lvl="5" indent="0" algn="l">
              <a:lnSpc>
                <a:spcPct val="103333"/>
              </a:lnSpc>
              <a:spcBef>
                <a:spcPts val="0"/>
              </a:spcBef>
              <a:buNone/>
              <a:defRPr sz="1200" b="0" i="0">
                <a:solidFill>
                  <a:srgbClr val="888888"/>
                </a:solidFill>
                <a:latin typeface="Calibri"/>
                <a:ea typeface="Calibri"/>
                <a:cs typeface="Calibri"/>
                <a:sym typeface="Calibri"/>
              </a:defRPr>
            </a:lvl6pPr>
            <a:lvl7pPr marL="38100" marR="0" lvl="6" indent="0" algn="l">
              <a:lnSpc>
                <a:spcPct val="103333"/>
              </a:lnSpc>
              <a:spcBef>
                <a:spcPts val="0"/>
              </a:spcBef>
              <a:buNone/>
              <a:defRPr sz="1200" b="0" i="0">
                <a:solidFill>
                  <a:srgbClr val="888888"/>
                </a:solidFill>
                <a:latin typeface="Calibri"/>
                <a:ea typeface="Calibri"/>
                <a:cs typeface="Calibri"/>
                <a:sym typeface="Calibri"/>
              </a:defRPr>
            </a:lvl7pPr>
            <a:lvl8pPr marL="38100" marR="0" lvl="7" indent="0" algn="l">
              <a:lnSpc>
                <a:spcPct val="103333"/>
              </a:lnSpc>
              <a:spcBef>
                <a:spcPts val="0"/>
              </a:spcBef>
              <a:buNone/>
              <a:defRPr sz="1200" b="0" i="0">
                <a:solidFill>
                  <a:srgbClr val="888888"/>
                </a:solidFill>
                <a:latin typeface="Calibri"/>
                <a:ea typeface="Calibri"/>
                <a:cs typeface="Calibri"/>
                <a:sym typeface="Calibri"/>
              </a:defRPr>
            </a:lvl8pPr>
            <a:lvl9pPr marL="381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7"/>
        <p:cNvGrpSpPr/>
        <p:nvPr/>
      </p:nvGrpSpPr>
      <p:grpSpPr>
        <a:xfrm>
          <a:off x="0" y="0"/>
          <a:ext cx="0" cy="0"/>
          <a:chOff x="0" y="0"/>
          <a:chExt cx="0" cy="0"/>
        </a:xfrm>
      </p:grpSpPr>
      <p:sp>
        <p:nvSpPr>
          <p:cNvPr id="38" name="Google Shape;38;p23"/>
          <p:cNvSpPr txBox="1">
            <a:spLocks noGrp="1"/>
          </p:cNvSpPr>
          <p:nvPr>
            <p:ph type="ftr" idx="11"/>
          </p:nvPr>
        </p:nvSpPr>
        <p:spPr>
          <a:xfrm>
            <a:off x="530225" y="6466763"/>
            <a:ext cx="1236980"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dt" idx="10"/>
          </p:nvPr>
        </p:nvSpPr>
        <p:spPr>
          <a:xfrm>
            <a:off x="3971503" y="6466763"/>
            <a:ext cx="1200150" cy="177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00" b="0" i="0">
                <a:solidFill>
                  <a:srgbClr val="888888"/>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3"/>
          <p:cNvSpPr txBox="1">
            <a:spLocks noGrp="1"/>
          </p:cNvSpPr>
          <p:nvPr>
            <p:ph type="sldNum" idx="12"/>
          </p:nvPr>
        </p:nvSpPr>
        <p:spPr>
          <a:xfrm>
            <a:off x="8408491" y="6466763"/>
            <a:ext cx="231140" cy="178434"/>
          </a:xfrm>
          <a:prstGeom prst="rect">
            <a:avLst/>
          </a:prstGeom>
          <a:noFill/>
          <a:ln>
            <a:noFill/>
          </a:ln>
        </p:spPr>
        <p:txBody>
          <a:bodyPr spcFirstLastPara="1" wrap="square" lIns="0" tIns="0" rIns="0" bIns="0" anchor="t" anchorCtr="0">
            <a:spAutoFit/>
          </a:bodyPr>
          <a:lstStyle>
            <a:lvl1pPr marL="38100" marR="0" lvl="0" indent="0" algn="l">
              <a:lnSpc>
                <a:spcPct val="103333"/>
              </a:lnSpc>
              <a:spcBef>
                <a:spcPts val="0"/>
              </a:spcBef>
              <a:buNone/>
              <a:defRPr sz="1200" b="0" i="0">
                <a:solidFill>
                  <a:srgbClr val="888888"/>
                </a:solidFill>
                <a:latin typeface="Calibri"/>
                <a:ea typeface="Calibri"/>
                <a:cs typeface="Calibri"/>
                <a:sym typeface="Calibri"/>
              </a:defRPr>
            </a:lvl1pPr>
            <a:lvl2pPr marL="38100" marR="0" lvl="1" indent="0" algn="l">
              <a:lnSpc>
                <a:spcPct val="103333"/>
              </a:lnSpc>
              <a:spcBef>
                <a:spcPts val="0"/>
              </a:spcBef>
              <a:buNone/>
              <a:defRPr sz="1200" b="0" i="0">
                <a:solidFill>
                  <a:srgbClr val="888888"/>
                </a:solidFill>
                <a:latin typeface="Calibri"/>
                <a:ea typeface="Calibri"/>
                <a:cs typeface="Calibri"/>
                <a:sym typeface="Calibri"/>
              </a:defRPr>
            </a:lvl2pPr>
            <a:lvl3pPr marL="38100" marR="0" lvl="2" indent="0" algn="l">
              <a:lnSpc>
                <a:spcPct val="103333"/>
              </a:lnSpc>
              <a:spcBef>
                <a:spcPts val="0"/>
              </a:spcBef>
              <a:buNone/>
              <a:defRPr sz="1200" b="0" i="0">
                <a:solidFill>
                  <a:srgbClr val="888888"/>
                </a:solidFill>
                <a:latin typeface="Calibri"/>
                <a:ea typeface="Calibri"/>
                <a:cs typeface="Calibri"/>
                <a:sym typeface="Calibri"/>
              </a:defRPr>
            </a:lvl3pPr>
            <a:lvl4pPr marL="38100" marR="0" lvl="3" indent="0" algn="l">
              <a:lnSpc>
                <a:spcPct val="103333"/>
              </a:lnSpc>
              <a:spcBef>
                <a:spcPts val="0"/>
              </a:spcBef>
              <a:buNone/>
              <a:defRPr sz="1200" b="0" i="0">
                <a:solidFill>
                  <a:srgbClr val="888888"/>
                </a:solidFill>
                <a:latin typeface="Calibri"/>
                <a:ea typeface="Calibri"/>
                <a:cs typeface="Calibri"/>
                <a:sym typeface="Calibri"/>
              </a:defRPr>
            </a:lvl4pPr>
            <a:lvl5pPr marL="38100" marR="0" lvl="4" indent="0" algn="l">
              <a:lnSpc>
                <a:spcPct val="103333"/>
              </a:lnSpc>
              <a:spcBef>
                <a:spcPts val="0"/>
              </a:spcBef>
              <a:buNone/>
              <a:defRPr sz="1200" b="0" i="0">
                <a:solidFill>
                  <a:srgbClr val="888888"/>
                </a:solidFill>
                <a:latin typeface="Calibri"/>
                <a:ea typeface="Calibri"/>
                <a:cs typeface="Calibri"/>
                <a:sym typeface="Calibri"/>
              </a:defRPr>
            </a:lvl5pPr>
            <a:lvl6pPr marL="38100" marR="0" lvl="5" indent="0" algn="l">
              <a:lnSpc>
                <a:spcPct val="103333"/>
              </a:lnSpc>
              <a:spcBef>
                <a:spcPts val="0"/>
              </a:spcBef>
              <a:buNone/>
              <a:defRPr sz="1200" b="0" i="0">
                <a:solidFill>
                  <a:srgbClr val="888888"/>
                </a:solidFill>
                <a:latin typeface="Calibri"/>
                <a:ea typeface="Calibri"/>
                <a:cs typeface="Calibri"/>
                <a:sym typeface="Calibri"/>
              </a:defRPr>
            </a:lvl6pPr>
            <a:lvl7pPr marL="38100" marR="0" lvl="6" indent="0" algn="l">
              <a:lnSpc>
                <a:spcPct val="103333"/>
              </a:lnSpc>
              <a:spcBef>
                <a:spcPts val="0"/>
              </a:spcBef>
              <a:buNone/>
              <a:defRPr sz="1200" b="0" i="0">
                <a:solidFill>
                  <a:srgbClr val="888888"/>
                </a:solidFill>
                <a:latin typeface="Calibri"/>
                <a:ea typeface="Calibri"/>
                <a:cs typeface="Calibri"/>
                <a:sym typeface="Calibri"/>
              </a:defRPr>
            </a:lvl7pPr>
            <a:lvl8pPr marL="38100" marR="0" lvl="7" indent="0" algn="l">
              <a:lnSpc>
                <a:spcPct val="103333"/>
              </a:lnSpc>
              <a:spcBef>
                <a:spcPts val="0"/>
              </a:spcBef>
              <a:buNone/>
              <a:defRPr sz="1200" b="0" i="0">
                <a:solidFill>
                  <a:srgbClr val="888888"/>
                </a:solidFill>
                <a:latin typeface="Calibri"/>
                <a:ea typeface="Calibri"/>
                <a:cs typeface="Calibri"/>
                <a:sym typeface="Calibri"/>
              </a:defRPr>
            </a:lvl8pPr>
            <a:lvl9pPr marL="38100" marR="0" lvl="8" indent="0" algn="l">
              <a:lnSpc>
                <a:spcPct val="103333"/>
              </a:lnSpc>
              <a:spcBef>
                <a:spcPts val="0"/>
              </a:spcBef>
              <a:buNone/>
              <a:defRPr sz="1200" b="0" i="0">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p:nvPr/>
        </p:nvSpPr>
        <p:spPr>
          <a:xfrm>
            <a:off x="298939" y="177143"/>
            <a:ext cx="8610600" cy="6553200"/>
          </a:xfrm>
          <a:custGeom>
            <a:avLst/>
            <a:gdLst/>
            <a:ahLst/>
            <a:cxnLst/>
            <a:rect l="l" t="t" r="r" b="b"/>
            <a:pathLst>
              <a:path w="8610600" h="6553200" extrusionOk="0">
                <a:moveTo>
                  <a:pt x="0" y="0"/>
                </a:moveTo>
                <a:lnTo>
                  <a:pt x="8610599" y="0"/>
                </a:lnTo>
                <a:lnTo>
                  <a:pt x="8610599" y="6553199"/>
                </a:lnTo>
                <a:lnTo>
                  <a:pt x="0" y="6553199"/>
                </a:lnTo>
                <a:lnTo>
                  <a:pt x="0" y="0"/>
                </a:lnTo>
                <a:close/>
              </a:path>
            </a:pathLst>
          </a:custGeom>
          <a:noFill/>
          <a:ln w="25375" cap="flat" cmpd="sng">
            <a:solidFill>
              <a:srgbClr val="385E8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 name="Google Shape;7;p18"/>
          <p:cNvSpPr/>
          <p:nvPr/>
        </p:nvSpPr>
        <p:spPr>
          <a:xfrm>
            <a:off x="298939" y="1219200"/>
            <a:ext cx="8610600" cy="1905"/>
          </a:xfrm>
          <a:custGeom>
            <a:avLst/>
            <a:gdLst/>
            <a:ahLst/>
            <a:cxnLst/>
            <a:rect l="l" t="t" r="r" b="b"/>
            <a:pathLst>
              <a:path w="8610600" h="1905" extrusionOk="0">
                <a:moveTo>
                  <a:pt x="0" y="0"/>
                </a:moveTo>
                <a:lnTo>
                  <a:pt x="8610599" y="1499"/>
                </a:lnTo>
              </a:path>
            </a:pathLst>
          </a:custGeom>
          <a:noFill/>
          <a:ln w="25375" cap="flat" cmpd="sng">
            <a:solidFill>
              <a:srgbClr val="1F497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8"/>
          <p:cNvSpPr txBox="1">
            <a:spLocks noGrp="1"/>
          </p:cNvSpPr>
          <p:nvPr>
            <p:ph type="title"/>
          </p:nvPr>
        </p:nvSpPr>
        <p:spPr>
          <a:xfrm>
            <a:off x="377825" y="361505"/>
            <a:ext cx="8388349" cy="69596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400" b="0" i="0" u="none" strike="noStrike" cap="none">
                <a:solidFill>
                  <a:srgbClr val="C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8"/>
          <p:cNvSpPr txBox="1">
            <a:spLocks noGrp="1"/>
          </p:cNvSpPr>
          <p:nvPr>
            <p:ph type="body" idx="1"/>
          </p:nvPr>
        </p:nvSpPr>
        <p:spPr>
          <a:xfrm>
            <a:off x="530275" y="1456431"/>
            <a:ext cx="8083449" cy="380047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 name="Google Shape;10;p18"/>
          <p:cNvSpPr txBox="1">
            <a:spLocks noGrp="1"/>
          </p:cNvSpPr>
          <p:nvPr>
            <p:ph type="ftr" idx="11"/>
          </p:nvPr>
        </p:nvSpPr>
        <p:spPr>
          <a:xfrm>
            <a:off x="530225" y="6466763"/>
            <a:ext cx="1236980" cy="1778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200" b="0" i="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Google Shape;11;p18"/>
          <p:cNvSpPr txBox="1">
            <a:spLocks noGrp="1"/>
          </p:cNvSpPr>
          <p:nvPr>
            <p:ph type="dt" idx="10"/>
          </p:nvPr>
        </p:nvSpPr>
        <p:spPr>
          <a:xfrm>
            <a:off x="3971503" y="6466763"/>
            <a:ext cx="1200150" cy="1778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200" b="0" i="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18"/>
          <p:cNvSpPr txBox="1">
            <a:spLocks noGrp="1"/>
          </p:cNvSpPr>
          <p:nvPr>
            <p:ph type="sldNum" idx="12"/>
          </p:nvPr>
        </p:nvSpPr>
        <p:spPr>
          <a:xfrm>
            <a:off x="8408491" y="6466763"/>
            <a:ext cx="231140" cy="178434"/>
          </a:xfrm>
          <a:prstGeom prst="rect">
            <a:avLst/>
          </a:prstGeom>
          <a:noFill/>
          <a:ln>
            <a:noFill/>
          </a:ln>
        </p:spPr>
        <p:txBody>
          <a:bodyPr spcFirstLastPara="1" wrap="square" lIns="0" tIns="0" rIns="0" bIns="0" anchor="t" anchorCtr="0">
            <a:spAutoFit/>
          </a:bodyPr>
          <a:lstStyle>
            <a:lvl1pPr marL="38100" marR="0" lvl="0" indent="0" algn="l" rtl="0">
              <a:lnSpc>
                <a:spcPct val="103333"/>
              </a:lnSpc>
              <a:spcBef>
                <a:spcPts val="0"/>
              </a:spcBef>
              <a:buNone/>
              <a:defRPr sz="1200" b="0" i="0" u="none">
                <a:solidFill>
                  <a:srgbClr val="888888"/>
                </a:solidFill>
                <a:latin typeface="Calibri"/>
                <a:ea typeface="Calibri"/>
                <a:cs typeface="Calibri"/>
                <a:sym typeface="Calibri"/>
              </a:defRPr>
            </a:lvl1pPr>
            <a:lvl2pPr marL="38100" marR="0" lvl="1" indent="0" algn="l" rtl="0">
              <a:lnSpc>
                <a:spcPct val="103333"/>
              </a:lnSpc>
              <a:spcBef>
                <a:spcPts val="0"/>
              </a:spcBef>
              <a:buNone/>
              <a:defRPr sz="1200" b="0" i="0" u="none">
                <a:solidFill>
                  <a:srgbClr val="888888"/>
                </a:solidFill>
                <a:latin typeface="Calibri"/>
                <a:ea typeface="Calibri"/>
                <a:cs typeface="Calibri"/>
                <a:sym typeface="Calibri"/>
              </a:defRPr>
            </a:lvl2pPr>
            <a:lvl3pPr marL="38100" marR="0" lvl="2" indent="0" algn="l" rtl="0">
              <a:lnSpc>
                <a:spcPct val="103333"/>
              </a:lnSpc>
              <a:spcBef>
                <a:spcPts val="0"/>
              </a:spcBef>
              <a:buNone/>
              <a:defRPr sz="1200" b="0" i="0" u="none">
                <a:solidFill>
                  <a:srgbClr val="888888"/>
                </a:solidFill>
                <a:latin typeface="Calibri"/>
                <a:ea typeface="Calibri"/>
                <a:cs typeface="Calibri"/>
                <a:sym typeface="Calibri"/>
              </a:defRPr>
            </a:lvl3pPr>
            <a:lvl4pPr marL="38100" marR="0" lvl="3" indent="0" algn="l" rtl="0">
              <a:lnSpc>
                <a:spcPct val="103333"/>
              </a:lnSpc>
              <a:spcBef>
                <a:spcPts val="0"/>
              </a:spcBef>
              <a:buNone/>
              <a:defRPr sz="1200" b="0" i="0" u="none">
                <a:solidFill>
                  <a:srgbClr val="888888"/>
                </a:solidFill>
                <a:latin typeface="Calibri"/>
                <a:ea typeface="Calibri"/>
                <a:cs typeface="Calibri"/>
                <a:sym typeface="Calibri"/>
              </a:defRPr>
            </a:lvl4pPr>
            <a:lvl5pPr marL="38100" marR="0" lvl="4" indent="0" algn="l" rtl="0">
              <a:lnSpc>
                <a:spcPct val="103333"/>
              </a:lnSpc>
              <a:spcBef>
                <a:spcPts val="0"/>
              </a:spcBef>
              <a:buNone/>
              <a:defRPr sz="1200" b="0" i="0" u="none">
                <a:solidFill>
                  <a:srgbClr val="888888"/>
                </a:solidFill>
                <a:latin typeface="Calibri"/>
                <a:ea typeface="Calibri"/>
                <a:cs typeface="Calibri"/>
                <a:sym typeface="Calibri"/>
              </a:defRPr>
            </a:lvl5pPr>
            <a:lvl6pPr marL="38100" marR="0" lvl="5" indent="0" algn="l" rtl="0">
              <a:lnSpc>
                <a:spcPct val="103333"/>
              </a:lnSpc>
              <a:spcBef>
                <a:spcPts val="0"/>
              </a:spcBef>
              <a:buNone/>
              <a:defRPr sz="1200" b="0" i="0" u="none">
                <a:solidFill>
                  <a:srgbClr val="888888"/>
                </a:solidFill>
                <a:latin typeface="Calibri"/>
                <a:ea typeface="Calibri"/>
                <a:cs typeface="Calibri"/>
                <a:sym typeface="Calibri"/>
              </a:defRPr>
            </a:lvl6pPr>
            <a:lvl7pPr marL="38100" marR="0" lvl="6" indent="0" algn="l" rtl="0">
              <a:lnSpc>
                <a:spcPct val="103333"/>
              </a:lnSpc>
              <a:spcBef>
                <a:spcPts val="0"/>
              </a:spcBef>
              <a:buNone/>
              <a:defRPr sz="1200" b="0" i="0" u="none">
                <a:solidFill>
                  <a:srgbClr val="888888"/>
                </a:solidFill>
                <a:latin typeface="Calibri"/>
                <a:ea typeface="Calibri"/>
                <a:cs typeface="Calibri"/>
                <a:sym typeface="Calibri"/>
              </a:defRPr>
            </a:lvl7pPr>
            <a:lvl8pPr marL="38100" marR="0" lvl="7" indent="0" algn="l" rtl="0">
              <a:lnSpc>
                <a:spcPct val="103333"/>
              </a:lnSpc>
              <a:spcBef>
                <a:spcPts val="0"/>
              </a:spcBef>
              <a:buNone/>
              <a:defRPr sz="1200" b="0" i="0" u="none">
                <a:solidFill>
                  <a:srgbClr val="888888"/>
                </a:solidFill>
                <a:latin typeface="Calibri"/>
                <a:ea typeface="Calibri"/>
                <a:cs typeface="Calibri"/>
                <a:sym typeface="Calibri"/>
              </a:defRPr>
            </a:lvl8pPr>
            <a:lvl9pPr marL="38100" marR="0" lvl="8" indent="0" algn="l" rtl="0">
              <a:lnSpc>
                <a:spcPct val="103333"/>
              </a:lnSpc>
              <a:spcBef>
                <a:spcPts val="0"/>
              </a:spcBef>
              <a:buNone/>
              <a:defRPr sz="1200" b="0" i="0" u="none">
                <a:solidFill>
                  <a:srgbClr val="888888"/>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1"/>
          <p:cNvSpPr/>
          <p:nvPr/>
        </p:nvSpPr>
        <p:spPr>
          <a:xfrm>
            <a:off x="298939" y="177143"/>
            <a:ext cx="8610600" cy="6553200"/>
          </a:xfrm>
          <a:custGeom>
            <a:avLst/>
            <a:gdLst/>
            <a:ahLst/>
            <a:cxnLst/>
            <a:rect l="l" t="t" r="r" b="b"/>
            <a:pathLst>
              <a:path w="8610600" h="6553200" extrusionOk="0">
                <a:moveTo>
                  <a:pt x="0" y="0"/>
                </a:moveTo>
                <a:lnTo>
                  <a:pt x="8610599" y="0"/>
                </a:lnTo>
                <a:lnTo>
                  <a:pt x="8610599" y="6553199"/>
                </a:lnTo>
                <a:lnTo>
                  <a:pt x="0" y="6553199"/>
                </a:lnTo>
                <a:lnTo>
                  <a:pt x="0" y="0"/>
                </a:lnTo>
                <a:close/>
              </a:path>
            </a:pathLst>
          </a:custGeom>
          <a:noFill/>
          <a:ln w="25375" cap="flat" cmpd="sng">
            <a:solidFill>
              <a:srgbClr val="385E8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 name="Google Shape;46;p1"/>
          <p:cNvSpPr txBox="1"/>
          <p:nvPr/>
        </p:nvSpPr>
        <p:spPr>
          <a:xfrm>
            <a:off x="3761627" y="6396164"/>
            <a:ext cx="1619885" cy="2692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600" b="1">
                <a:solidFill>
                  <a:srgbClr val="888888"/>
                </a:solidFill>
                <a:latin typeface="Calibri"/>
                <a:ea typeface="Calibri"/>
                <a:cs typeface="Calibri"/>
                <a:sym typeface="Calibri"/>
              </a:rPr>
              <a:t>Department of CSE</a:t>
            </a:r>
            <a:endParaRPr sz="1600">
              <a:latin typeface="Calibri"/>
              <a:ea typeface="Calibri"/>
              <a:cs typeface="Calibri"/>
              <a:sym typeface="Calibri"/>
            </a:endParaRPr>
          </a:p>
        </p:txBody>
      </p:sp>
      <p:sp>
        <p:nvSpPr>
          <p:cNvPr id="47" name="Google Shape;47;p1"/>
          <p:cNvSpPr txBox="1">
            <a:spLocks noGrp="1"/>
          </p:cNvSpPr>
          <p:nvPr>
            <p:ph type="title"/>
          </p:nvPr>
        </p:nvSpPr>
        <p:spPr>
          <a:xfrm>
            <a:off x="2179776" y="2094700"/>
            <a:ext cx="5819400" cy="5670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r>
              <a:rPr lang="en-US" sz="3600" b="1" dirty="0">
                <a:solidFill>
                  <a:srgbClr val="000000"/>
                </a:solidFill>
              </a:rPr>
              <a:t>        COLOUR SYNC</a:t>
            </a:r>
            <a:endParaRPr sz="3600" dirty="0">
              <a:latin typeface="Calibri"/>
              <a:ea typeface="Calibri"/>
              <a:cs typeface="Calibri"/>
              <a:sym typeface="Calibri"/>
            </a:endParaRPr>
          </a:p>
        </p:txBody>
      </p:sp>
      <p:sp>
        <p:nvSpPr>
          <p:cNvPr id="48" name="Google Shape;48;p1"/>
          <p:cNvSpPr txBox="1"/>
          <p:nvPr/>
        </p:nvSpPr>
        <p:spPr>
          <a:xfrm>
            <a:off x="471340" y="2910850"/>
            <a:ext cx="8373721" cy="802784"/>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400"/>
              </a:spcBef>
              <a:spcAft>
                <a:spcPts val="0"/>
              </a:spcAft>
              <a:buNone/>
            </a:pPr>
            <a:r>
              <a:rPr lang="en-GB" sz="2400" b="1" dirty="0"/>
              <a:t>Department of Computer Science and Engineering</a:t>
            </a:r>
            <a:br>
              <a:rPr lang="en-GB" sz="2400" b="1" dirty="0"/>
            </a:br>
            <a:r>
              <a:rPr lang="en-GB" sz="2400" b="1" dirty="0"/>
              <a:t>Interdisciplinary Project</a:t>
            </a:r>
            <a:endParaRPr sz="2400" dirty="0">
              <a:latin typeface="Arial"/>
              <a:ea typeface="Arial"/>
              <a:cs typeface="Arial"/>
              <a:sym typeface="Arial"/>
            </a:endParaRPr>
          </a:p>
        </p:txBody>
      </p:sp>
      <p:sp>
        <p:nvSpPr>
          <p:cNvPr id="50" name="Google Shape;50;p1"/>
          <p:cNvSpPr/>
          <p:nvPr/>
        </p:nvSpPr>
        <p:spPr>
          <a:xfrm>
            <a:off x="152400" y="0"/>
            <a:ext cx="184785" cy="337185"/>
          </a:xfrm>
          <a:custGeom>
            <a:avLst/>
            <a:gdLst/>
            <a:ahLst/>
            <a:cxnLst/>
            <a:rect l="l" t="t" r="r" b="b"/>
            <a:pathLst>
              <a:path w="184785" h="337185" extrusionOk="0">
                <a:moveTo>
                  <a:pt x="184730" y="337066"/>
                </a:moveTo>
                <a:lnTo>
                  <a:pt x="0" y="337066"/>
                </a:lnTo>
                <a:lnTo>
                  <a:pt x="0" y="0"/>
                </a:lnTo>
                <a:lnTo>
                  <a:pt x="184730" y="0"/>
                </a:lnTo>
                <a:lnTo>
                  <a:pt x="184730" y="337066"/>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 name="image2.jpeg">
            <a:extLst>
              <a:ext uri="{FF2B5EF4-FFF2-40B4-BE49-F238E27FC236}">
                <a16:creationId xmlns:a16="http://schemas.microsoft.com/office/drawing/2014/main" id="{F375C0DE-8FB2-39CC-A357-ECB7FE0C1353}"/>
              </a:ext>
            </a:extLst>
          </p:cNvPr>
          <p:cNvPicPr/>
          <p:nvPr/>
        </p:nvPicPr>
        <p:blipFill>
          <a:blip r:embed="rId3" cstate="print"/>
          <a:stretch>
            <a:fillRect/>
          </a:stretch>
        </p:blipFill>
        <p:spPr>
          <a:xfrm>
            <a:off x="298939" y="199347"/>
            <a:ext cx="8610600" cy="2462353"/>
          </a:xfrm>
          <a:prstGeom prst="rect">
            <a:avLst/>
          </a:prstGeom>
          <a:ln>
            <a:solidFill>
              <a:srgbClr val="002060"/>
            </a:solidFill>
          </a:ln>
        </p:spPr>
      </p:pic>
      <p:sp>
        <p:nvSpPr>
          <p:cNvPr id="3" name="TextBox 2">
            <a:extLst>
              <a:ext uri="{FF2B5EF4-FFF2-40B4-BE49-F238E27FC236}">
                <a16:creationId xmlns:a16="http://schemas.microsoft.com/office/drawing/2014/main" id="{5F99B901-CDEE-960F-E0CE-BE493422D79B}"/>
              </a:ext>
            </a:extLst>
          </p:cNvPr>
          <p:cNvSpPr txBox="1"/>
          <p:nvPr/>
        </p:nvSpPr>
        <p:spPr>
          <a:xfrm>
            <a:off x="1970203" y="3981351"/>
            <a:ext cx="6117996" cy="584775"/>
          </a:xfrm>
          <a:prstGeom prst="rect">
            <a:avLst/>
          </a:prstGeom>
          <a:noFill/>
        </p:spPr>
        <p:txBody>
          <a:bodyPr wrap="square" rtlCol="0">
            <a:spAutoFit/>
          </a:bodyPr>
          <a:lstStyle/>
          <a:p>
            <a:r>
              <a:rPr lang="en-IN" dirty="0"/>
              <a:t>                           </a:t>
            </a:r>
            <a:r>
              <a:rPr lang="en-IN" sz="3200" dirty="0"/>
              <a:t>COLOR SYNC</a:t>
            </a:r>
          </a:p>
        </p:txBody>
      </p:sp>
      <p:sp>
        <p:nvSpPr>
          <p:cNvPr id="6" name="TextBox 5">
            <a:extLst>
              <a:ext uri="{FF2B5EF4-FFF2-40B4-BE49-F238E27FC236}">
                <a16:creationId xmlns:a16="http://schemas.microsoft.com/office/drawing/2014/main" id="{C3588040-7173-C90B-FE91-BECF014136A2}"/>
              </a:ext>
            </a:extLst>
          </p:cNvPr>
          <p:cNvSpPr txBox="1"/>
          <p:nvPr/>
        </p:nvSpPr>
        <p:spPr>
          <a:xfrm>
            <a:off x="754144" y="4937288"/>
            <a:ext cx="2818615" cy="1015663"/>
          </a:xfrm>
          <a:prstGeom prst="rect">
            <a:avLst/>
          </a:prstGeom>
          <a:noFill/>
        </p:spPr>
        <p:txBody>
          <a:bodyPr wrap="square" rtlCol="0">
            <a:spAutoFit/>
          </a:bodyPr>
          <a:lstStyle/>
          <a:p>
            <a:r>
              <a:rPr lang="en-IN" sz="2000" dirty="0"/>
              <a:t>Project Student</a:t>
            </a:r>
          </a:p>
          <a:p>
            <a:r>
              <a:rPr lang="en-IN" sz="2000" dirty="0" err="1"/>
              <a:t>J.Sravanti</a:t>
            </a:r>
            <a:endParaRPr lang="en-IN" sz="2000" dirty="0"/>
          </a:p>
          <a:p>
            <a:r>
              <a:rPr lang="en-IN" sz="2000" dirty="0"/>
              <a:t>41111209</a:t>
            </a:r>
          </a:p>
        </p:txBody>
      </p:sp>
      <p:sp>
        <p:nvSpPr>
          <p:cNvPr id="7" name="TextBox 6">
            <a:extLst>
              <a:ext uri="{FF2B5EF4-FFF2-40B4-BE49-F238E27FC236}">
                <a16:creationId xmlns:a16="http://schemas.microsoft.com/office/drawing/2014/main" id="{18AAB37C-F777-D200-00DB-C70A5F03B932}"/>
              </a:ext>
            </a:extLst>
          </p:cNvPr>
          <p:cNvSpPr txBox="1"/>
          <p:nvPr/>
        </p:nvSpPr>
        <p:spPr>
          <a:xfrm>
            <a:off x="6221691" y="5118755"/>
            <a:ext cx="2375554" cy="1015663"/>
          </a:xfrm>
          <a:prstGeom prst="rect">
            <a:avLst/>
          </a:prstGeom>
          <a:noFill/>
        </p:spPr>
        <p:txBody>
          <a:bodyPr wrap="square" rtlCol="0">
            <a:spAutoFit/>
          </a:bodyPr>
          <a:lstStyle/>
          <a:p>
            <a:r>
              <a:rPr lang="en-IN" sz="2000" dirty="0"/>
              <a:t>Guide</a:t>
            </a:r>
          </a:p>
          <a:p>
            <a:r>
              <a:rPr lang="en-IN" sz="2000" dirty="0" err="1"/>
              <a:t>Dr.Vaissnave.V</a:t>
            </a:r>
            <a:endParaRPr lang="en-IN" sz="2000" dirty="0"/>
          </a:p>
          <a:p>
            <a:r>
              <a:rPr lang="en-IN" sz="2000" dirty="0"/>
              <a:t>M.E.,</a:t>
            </a:r>
            <a:r>
              <a:rPr lang="en-IN" sz="2000" dirty="0" err="1"/>
              <a:t>Ph.D</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9"/>
          <p:cNvSpPr txBox="1"/>
          <p:nvPr/>
        </p:nvSpPr>
        <p:spPr>
          <a:xfrm>
            <a:off x="530225" y="1970202"/>
            <a:ext cx="8010460" cy="3629320"/>
          </a:xfrm>
          <a:prstGeom prst="rect">
            <a:avLst/>
          </a:prstGeom>
          <a:noFill/>
          <a:ln>
            <a:noFill/>
          </a:ln>
        </p:spPr>
        <p:txBody>
          <a:bodyPr spcFirstLastPara="1" wrap="square" lIns="0" tIns="15875" rIns="0" bIns="0" anchor="t" anchorCtr="0">
            <a:spAutoFit/>
          </a:bodyPr>
          <a:lstStyle/>
          <a:p>
            <a:pPr marL="342900" indent="-342900" algn="just">
              <a:buFont typeface="Arial" panose="020B0604020202020204" pitchFamily="34" charset="0"/>
              <a:buChar char="•"/>
            </a:pPr>
            <a:r>
              <a:rPr lang="en-US" sz="1800" b="1" i="0" dirty="0">
                <a:solidFill>
                  <a:srgbClr val="0D0D0D"/>
                </a:solidFill>
                <a:effectLst/>
                <a:highlight>
                  <a:srgbClr val="FFFFFF"/>
                </a:highlight>
                <a:latin typeface="Söhne"/>
              </a:rPr>
              <a:t>Color Space Management Module</a:t>
            </a:r>
            <a:r>
              <a:rPr lang="en-US" sz="1800" b="0" i="0" dirty="0">
                <a:solidFill>
                  <a:srgbClr val="0D0D0D"/>
                </a:solidFill>
                <a:effectLst/>
                <a:highlight>
                  <a:srgbClr val="FFFFFF"/>
                </a:highlight>
                <a:latin typeface="Söhne"/>
              </a:rPr>
              <a:t>: This module handles the conversion of colors between different color  spaces (e.g., RGB, CMYK, CIE Lab) to ensure uniform color representation across devices and platforms.</a:t>
            </a:r>
          </a:p>
          <a:p>
            <a:pPr marL="342900" indent="-342900" algn="just">
              <a:buFont typeface="Arial" panose="020B0604020202020204" pitchFamily="34" charset="0"/>
              <a:buChar char="•"/>
            </a:pPr>
            <a:r>
              <a:rPr lang="en-US" sz="1800" b="1" i="0" dirty="0">
                <a:solidFill>
                  <a:srgbClr val="0D0D0D"/>
                </a:solidFill>
                <a:effectLst/>
                <a:highlight>
                  <a:srgbClr val="FFFFFF"/>
                </a:highlight>
                <a:latin typeface="Söhne"/>
              </a:rPr>
              <a:t>Color Matching Module</a:t>
            </a:r>
            <a:r>
              <a:rPr lang="en-US" sz="1800" b="0" i="0" dirty="0">
                <a:solidFill>
                  <a:srgbClr val="0D0D0D"/>
                </a:solidFill>
                <a:effectLst/>
                <a:highlight>
                  <a:srgbClr val="FFFFFF"/>
                </a:highlight>
                <a:latin typeface="Söhne"/>
              </a:rPr>
              <a:t>: This module compares colors from different sources and adjusts them to match a reference color. It ensures consistency in color appearance across different media and devices.</a:t>
            </a:r>
          </a:p>
          <a:p>
            <a:pPr marL="342900" indent="-342900" algn="just">
              <a:buFont typeface="Arial" panose="020B0604020202020204" pitchFamily="34" charset="0"/>
              <a:buChar char="•"/>
            </a:pPr>
            <a:r>
              <a:rPr lang="en-US" sz="1800" b="1" i="0" dirty="0">
                <a:solidFill>
                  <a:srgbClr val="0D0D0D"/>
                </a:solidFill>
                <a:effectLst/>
                <a:highlight>
                  <a:srgbClr val="FFFFFF"/>
                </a:highlight>
                <a:latin typeface="Söhne"/>
              </a:rPr>
              <a:t>Real-time Color Synchronization Module</a:t>
            </a:r>
            <a:r>
              <a:rPr lang="en-US" sz="1800" b="0" i="0" dirty="0">
                <a:solidFill>
                  <a:srgbClr val="0D0D0D"/>
                </a:solidFill>
                <a:effectLst/>
                <a:highlight>
                  <a:srgbClr val="FFFFFF"/>
                </a:highlight>
                <a:latin typeface="Söhne"/>
              </a:rPr>
              <a:t>: This module provides real-time adjustment and synchronization of colors to accommodate dynamic changes in input data or environmental conditions.</a:t>
            </a:r>
          </a:p>
          <a:p>
            <a:pPr marL="342900" indent="-342900" algn="just">
              <a:buFont typeface="Arial" panose="020B0604020202020204" pitchFamily="34" charset="0"/>
              <a:buChar char="•"/>
            </a:pPr>
            <a:r>
              <a:rPr lang="en-US" sz="1800" b="1" i="0" dirty="0">
                <a:solidFill>
                  <a:srgbClr val="0D0D0D"/>
                </a:solidFill>
                <a:effectLst/>
                <a:highlight>
                  <a:srgbClr val="FFFFFF"/>
                </a:highlight>
                <a:latin typeface="Söhne"/>
              </a:rPr>
              <a:t>Quality Assessment and Monitoring Module</a:t>
            </a:r>
            <a:r>
              <a:rPr lang="en-US" sz="1800" b="0" i="0" dirty="0">
                <a:solidFill>
                  <a:srgbClr val="0D0D0D"/>
                </a:solidFill>
                <a:effectLst/>
                <a:highlight>
                  <a:srgbClr val="FFFFFF"/>
                </a:highlight>
                <a:latin typeface="Söhne"/>
              </a:rPr>
              <a:t>: This module evaluates the quality of color synchronization by analyzing color accuracy, consistency, and uniformity.</a:t>
            </a:r>
          </a:p>
          <a:p>
            <a:pPr marL="0" lvl="0" indent="0" algn="l" rtl="0">
              <a:lnSpc>
                <a:spcPct val="90000"/>
              </a:lnSpc>
              <a:spcBef>
                <a:spcPts val="1800"/>
              </a:spcBef>
              <a:spcAft>
                <a:spcPts val="0"/>
              </a:spcAft>
              <a:buClr>
                <a:schemeClr val="dk1"/>
              </a:buClr>
              <a:buSzPts val="1800"/>
              <a:buFont typeface="Arial"/>
              <a:buNone/>
            </a:pPr>
            <a:endParaRPr sz="1800" dirty="0">
              <a:solidFill>
                <a:schemeClr val="dk1"/>
              </a:solidFill>
              <a:latin typeface="Corbel"/>
              <a:ea typeface="Corbel"/>
              <a:cs typeface="Corbel"/>
              <a:sym typeface="Corbel"/>
            </a:endParaRPr>
          </a:p>
        </p:txBody>
      </p:sp>
      <p:sp>
        <p:nvSpPr>
          <p:cNvPr id="124" name="Google Shape;124;p9"/>
          <p:cNvSpPr txBox="1">
            <a:spLocks noGrp="1"/>
          </p:cNvSpPr>
          <p:nvPr>
            <p:ph type="ftr" idx="11"/>
          </p:nvPr>
        </p:nvSpPr>
        <p:spPr>
          <a:xfrm>
            <a:off x="530225" y="6466763"/>
            <a:ext cx="123698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27 September 2023</a:t>
            </a:r>
            <a:endParaRPr/>
          </a:p>
        </p:txBody>
      </p:sp>
      <p:sp>
        <p:nvSpPr>
          <p:cNvPr id="125" name="Google Shape;125;p9"/>
          <p:cNvSpPr txBox="1">
            <a:spLocks noGrp="1"/>
          </p:cNvSpPr>
          <p:nvPr>
            <p:ph type="dt" idx="10"/>
          </p:nvPr>
        </p:nvSpPr>
        <p:spPr>
          <a:xfrm>
            <a:off x="3971503" y="6466763"/>
            <a:ext cx="120015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Department of CSE</a:t>
            </a:r>
            <a:endParaRPr/>
          </a:p>
        </p:txBody>
      </p:sp>
      <p:sp>
        <p:nvSpPr>
          <p:cNvPr id="126" name="Google Shape;126;p9"/>
          <p:cNvSpPr txBox="1">
            <a:spLocks noGrp="1"/>
          </p:cNvSpPr>
          <p:nvPr>
            <p:ph type="sldNum" idx="12"/>
          </p:nvPr>
        </p:nvSpPr>
        <p:spPr>
          <a:xfrm>
            <a:off x="8408491" y="6466763"/>
            <a:ext cx="231140"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10</a:t>
            </a:fld>
            <a:endParaRPr/>
          </a:p>
        </p:txBody>
      </p:sp>
      <p:sp>
        <p:nvSpPr>
          <p:cNvPr id="127" name="Google Shape;127;p9"/>
          <p:cNvSpPr txBox="1">
            <a:spLocks noGrp="1"/>
          </p:cNvSpPr>
          <p:nvPr>
            <p:ph type="title"/>
          </p:nvPr>
        </p:nvSpPr>
        <p:spPr>
          <a:xfrm>
            <a:off x="454025" y="450450"/>
            <a:ext cx="5155500" cy="62220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sz="3950" dirty="0">
                <a:latin typeface="Arial"/>
                <a:ea typeface="Arial"/>
                <a:cs typeface="Arial"/>
                <a:sym typeface="Arial"/>
              </a:rPr>
              <a:t>Modules</a:t>
            </a:r>
            <a:endParaRPr sz="3950" dirty="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530225" y="414779"/>
            <a:ext cx="8109406" cy="641937"/>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sz="3950" dirty="0"/>
              <a:t>Software &amp; Hardware Requirements</a:t>
            </a:r>
            <a:endParaRPr sz="3950" dirty="0"/>
          </a:p>
        </p:txBody>
      </p:sp>
      <p:sp>
        <p:nvSpPr>
          <p:cNvPr id="178" name="Google Shape;178;p13"/>
          <p:cNvSpPr txBox="1">
            <a:spLocks noGrp="1"/>
          </p:cNvSpPr>
          <p:nvPr>
            <p:ph type="ftr" idx="11"/>
          </p:nvPr>
        </p:nvSpPr>
        <p:spPr>
          <a:xfrm>
            <a:off x="530225" y="6466763"/>
            <a:ext cx="123698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27 September 2023</a:t>
            </a:r>
            <a:endParaRPr/>
          </a:p>
        </p:txBody>
      </p:sp>
      <p:sp>
        <p:nvSpPr>
          <p:cNvPr id="179" name="Google Shape;179;p13"/>
          <p:cNvSpPr txBox="1">
            <a:spLocks noGrp="1"/>
          </p:cNvSpPr>
          <p:nvPr>
            <p:ph type="dt" idx="10"/>
          </p:nvPr>
        </p:nvSpPr>
        <p:spPr>
          <a:xfrm>
            <a:off x="3971503" y="6466763"/>
            <a:ext cx="120015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Department of CSE</a:t>
            </a:r>
            <a:endParaRPr/>
          </a:p>
        </p:txBody>
      </p:sp>
      <p:sp>
        <p:nvSpPr>
          <p:cNvPr id="180" name="Google Shape;180;p13"/>
          <p:cNvSpPr txBox="1">
            <a:spLocks noGrp="1"/>
          </p:cNvSpPr>
          <p:nvPr>
            <p:ph type="sldNum" idx="12"/>
          </p:nvPr>
        </p:nvSpPr>
        <p:spPr>
          <a:xfrm>
            <a:off x="8408491" y="6466763"/>
            <a:ext cx="231140"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11</a:t>
            </a:fld>
            <a:endParaRPr/>
          </a:p>
        </p:txBody>
      </p:sp>
      <p:sp>
        <p:nvSpPr>
          <p:cNvPr id="181" name="Google Shape;181;p13"/>
          <p:cNvSpPr txBox="1"/>
          <p:nvPr/>
        </p:nvSpPr>
        <p:spPr>
          <a:xfrm>
            <a:off x="622168" y="1904213"/>
            <a:ext cx="7863981" cy="3978012"/>
          </a:xfrm>
          <a:prstGeom prst="rect">
            <a:avLst/>
          </a:prstGeom>
          <a:noFill/>
          <a:ln>
            <a:noFill/>
          </a:ln>
        </p:spPr>
        <p:txBody>
          <a:bodyPr spcFirstLastPara="1" wrap="square" lIns="0" tIns="12700" rIns="0" bIns="0" anchor="t" anchorCtr="0">
            <a:spAutoFit/>
          </a:bodyPr>
          <a:lstStyle/>
          <a:p>
            <a:pPr marL="88265" marR="0" lvl="0" indent="0" algn="l" rtl="0">
              <a:lnSpc>
                <a:spcPct val="100000"/>
              </a:lnSpc>
              <a:spcBef>
                <a:spcPts val="0"/>
              </a:spcBef>
              <a:spcAft>
                <a:spcPts val="0"/>
              </a:spcAft>
              <a:buNone/>
            </a:pPr>
            <a:r>
              <a:rPr lang="en-US" sz="2000" b="1" dirty="0">
                <a:latin typeface="Arial"/>
                <a:ea typeface="Arial"/>
                <a:cs typeface="Arial"/>
                <a:sym typeface="Arial"/>
              </a:rPr>
              <a:t>Software Requirements &amp; Hardware Requirements</a:t>
            </a:r>
            <a:endParaRPr sz="2000" dirty="0">
              <a:latin typeface="Arial"/>
              <a:ea typeface="Arial"/>
              <a:cs typeface="Arial"/>
              <a:sym typeface="Arial"/>
            </a:endParaRPr>
          </a:p>
          <a:p>
            <a:pPr marL="316865" marR="0" lvl="0" indent="-304800" algn="l" rtl="0">
              <a:lnSpc>
                <a:spcPct val="100000"/>
              </a:lnSpc>
              <a:spcBef>
                <a:spcPts val="1600"/>
              </a:spcBef>
              <a:spcAft>
                <a:spcPts val="0"/>
              </a:spcAft>
              <a:buSzPts val="2000"/>
              <a:buFont typeface="Arial"/>
              <a:buChar char="•"/>
            </a:pPr>
            <a:r>
              <a:rPr lang="en-US" sz="1800" dirty="0">
                <a:latin typeface="Arial"/>
                <a:ea typeface="Arial"/>
                <a:cs typeface="Arial"/>
                <a:sym typeface="Arial"/>
              </a:rPr>
              <a:t>PROCESSOR : Intel Core i5 or a better processor</a:t>
            </a:r>
            <a:endParaRPr sz="1800" dirty="0">
              <a:latin typeface="Arial"/>
              <a:ea typeface="Arial"/>
              <a:cs typeface="Arial"/>
              <a:sym typeface="Arial"/>
            </a:endParaRPr>
          </a:p>
          <a:p>
            <a:pPr marL="0" marR="0" lvl="0" indent="0" algn="l" rtl="0">
              <a:lnSpc>
                <a:spcPct val="100000"/>
              </a:lnSpc>
              <a:spcBef>
                <a:spcPts val="15"/>
              </a:spcBef>
              <a:spcAft>
                <a:spcPts val="0"/>
              </a:spcAft>
              <a:buSzPts val="1900"/>
              <a:buFont typeface="Arial"/>
              <a:buNone/>
            </a:pPr>
            <a:endParaRPr sz="1800" dirty="0">
              <a:latin typeface="Arial"/>
              <a:ea typeface="Arial"/>
              <a:cs typeface="Arial"/>
              <a:sym typeface="Arial"/>
            </a:endParaRPr>
          </a:p>
          <a:p>
            <a:pPr marL="316865" marR="0" lvl="0" indent="-304800" algn="l" rtl="0">
              <a:lnSpc>
                <a:spcPct val="100000"/>
              </a:lnSpc>
              <a:spcBef>
                <a:spcPts val="0"/>
              </a:spcBef>
              <a:spcAft>
                <a:spcPts val="0"/>
              </a:spcAft>
              <a:buSzPts val="2000"/>
              <a:buFont typeface="Arial"/>
              <a:buChar char="•"/>
            </a:pPr>
            <a:r>
              <a:rPr lang="en-US" sz="1800" dirty="0">
                <a:latin typeface="Arial"/>
                <a:ea typeface="Arial"/>
                <a:cs typeface="Arial"/>
                <a:sym typeface="Arial"/>
              </a:rPr>
              <a:t>OPERATING SYSTEM : Windows 8, Windows 10, MAC OS, Linux.</a:t>
            </a:r>
            <a:endParaRPr sz="1800" dirty="0">
              <a:latin typeface="Arial"/>
              <a:ea typeface="Arial"/>
              <a:cs typeface="Arial"/>
              <a:sym typeface="Arial"/>
            </a:endParaRPr>
          </a:p>
          <a:p>
            <a:pPr marL="0" marR="0" lvl="0" indent="0" algn="l" rtl="0">
              <a:lnSpc>
                <a:spcPct val="100000"/>
              </a:lnSpc>
              <a:spcBef>
                <a:spcPts val="15"/>
              </a:spcBef>
              <a:spcAft>
                <a:spcPts val="0"/>
              </a:spcAft>
              <a:buSzPts val="1900"/>
              <a:buFont typeface="Arial"/>
              <a:buNone/>
            </a:pPr>
            <a:endParaRPr sz="1800" dirty="0">
              <a:latin typeface="Arial"/>
              <a:ea typeface="Arial"/>
              <a:cs typeface="Arial"/>
              <a:sym typeface="Arial"/>
            </a:endParaRPr>
          </a:p>
          <a:p>
            <a:pPr marL="316865" marR="0" lvl="0" indent="-304800" algn="l" rtl="0">
              <a:lnSpc>
                <a:spcPct val="100000"/>
              </a:lnSpc>
              <a:spcBef>
                <a:spcPts val="0"/>
              </a:spcBef>
              <a:spcAft>
                <a:spcPts val="0"/>
              </a:spcAft>
              <a:buSzPts val="2000"/>
              <a:buFont typeface="Arial"/>
              <a:buChar char="•"/>
            </a:pPr>
            <a:r>
              <a:rPr lang="en-US" sz="1800" dirty="0">
                <a:latin typeface="Arial"/>
                <a:ea typeface="Arial"/>
                <a:cs typeface="Arial"/>
                <a:sym typeface="Arial"/>
              </a:rPr>
              <a:t>MEMORY :	8 GB RAM or higher</a:t>
            </a:r>
            <a:endParaRPr sz="1800" dirty="0">
              <a:latin typeface="Arial"/>
              <a:ea typeface="Arial"/>
              <a:cs typeface="Arial"/>
              <a:sym typeface="Arial"/>
            </a:endParaRPr>
          </a:p>
          <a:p>
            <a:pPr marL="0" marR="0" lvl="0" indent="0" algn="l" rtl="0">
              <a:lnSpc>
                <a:spcPct val="100000"/>
              </a:lnSpc>
              <a:spcBef>
                <a:spcPts val="15"/>
              </a:spcBef>
              <a:spcAft>
                <a:spcPts val="0"/>
              </a:spcAft>
              <a:buSzPts val="1900"/>
              <a:buFont typeface="Arial"/>
              <a:buNone/>
            </a:pPr>
            <a:endParaRPr sz="1800" dirty="0">
              <a:latin typeface="Arial"/>
              <a:ea typeface="Arial"/>
              <a:cs typeface="Arial"/>
              <a:sym typeface="Arial"/>
            </a:endParaRPr>
          </a:p>
          <a:p>
            <a:pPr marL="316865" marR="0" lvl="0" indent="-304800" algn="l" rtl="0">
              <a:lnSpc>
                <a:spcPct val="100000"/>
              </a:lnSpc>
              <a:spcBef>
                <a:spcPts val="0"/>
              </a:spcBef>
              <a:spcAft>
                <a:spcPts val="0"/>
              </a:spcAft>
              <a:buSzPts val="2000"/>
              <a:buFont typeface="Arial"/>
              <a:buChar char="•"/>
            </a:pPr>
            <a:r>
              <a:rPr lang="en-US" sz="1800" dirty="0">
                <a:latin typeface="Arial"/>
                <a:ea typeface="Arial"/>
                <a:cs typeface="Arial"/>
                <a:sym typeface="Arial"/>
              </a:rPr>
              <a:t>HARD DISK SPACE : Minimum 30 GB or higher</a:t>
            </a:r>
            <a:endParaRPr sz="1800" dirty="0">
              <a:latin typeface="Arial"/>
              <a:ea typeface="Arial"/>
              <a:cs typeface="Arial"/>
              <a:sym typeface="Arial"/>
            </a:endParaRPr>
          </a:p>
          <a:p>
            <a:pPr marL="316865" marR="429894" lvl="0" indent="-304800" algn="l" rtl="0">
              <a:lnSpc>
                <a:spcPct val="150000"/>
              </a:lnSpc>
              <a:spcBef>
                <a:spcPts val="1000"/>
              </a:spcBef>
              <a:spcAft>
                <a:spcPts val="0"/>
              </a:spcAft>
              <a:buSzPts val="2000"/>
              <a:buFont typeface="Arial"/>
              <a:buChar char="•"/>
            </a:pPr>
            <a:r>
              <a:rPr lang="en-US" sz="1800" dirty="0">
                <a:latin typeface="Arial"/>
                <a:ea typeface="Arial"/>
                <a:cs typeface="Arial"/>
                <a:sym typeface="Arial"/>
              </a:rPr>
              <a:t>GRAPHICS CARD: A better graphics card is recommended for  better performance of emulator.</a:t>
            </a:r>
            <a:endParaRPr sz="1800" dirty="0">
              <a:latin typeface="Arial"/>
              <a:ea typeface="Arial"/>
              <a:cs typeface="Arial"/>
              <a:sym typeface="Arial"/>
            </a:endParaRPr>
          </a:p>
          <a:p>
            <a:pPr marL="0" marR="0" lvl="0" indent="0" algn="l" rtl="0">
              <a:lnSpc>
                <a:spcPct val="100000"/>
              </a:lnSpc>
              <a:spcBef>
                <a:spcPts val="15"/>
              </a:spcBef>
              <a:spcAft>
                <a:spcPts val="0"/>
              </a:spcAft>
              <a:buSzPts val="1900"/>
              <a:buFont typeface="Arial"/>
              <a:buNone/>
            </a:pPr>
            <a:endParaRPr sz="1800" dirty="0">
              <a:latin typeface="Arial"/>
              <a:ea typeface="Arial"/>
              <a:cs typeface="Arial"/>
              <a:sym typeface="Arial"/>
            </a:endParaRPr>
          </a:p>
          <a:p>
            <a:pPr marL="316865" marR="0" lvl="0" indent="-304800" algn="l" rtl="0">
              <a:lnSpc>
                <a:spcPct val="100000"/>
              </a:lnSpc>
              <a:spcBef>
                <a:spcPts val="0"/>
              </a:spcBef>
              <a:spcAft>
                <a:spcPts val="0"/>
              </a:spcAft>
              <a:buSzPts val="2000"/>
              <a:buFont typeface="Arial"/>
              <a:buChar char="•"/>
            </a:pPr>
            <a:r>
              <a:rPr lang="en-US" sz="1800" dirty="0">
                <a:latin typeface="Arial"/>
                <a:ea typeface="Arial"/>
                <a:cs typeface="Arial"/>
                <a:sym typeface="Arial"/>
              </a:rPr>
              <a:t>INTERNET : Must have a good internet connection.</a:t>
            </a:r>
            <a:endParaRPr sz="1800"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517820" y="337692"/>
            <a:ext cx="4653833"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Results Section</a:t>
            </a:r>
            <a:endParaRPr dirty="0"/>
          </a:p>
        </p:txBody>
      </p:sp>
      <p:sp>
        <p:nvSpPr>
          <p:cNvPr id="187" name="Google Shape;187;p14"/>
          <p:cNvSpPr txBox="1">
            <a:spLocks noGrp="1"/>
          </p:cNvSpPr>
          <p:nvPr>
            <p:ph type="ftr" idx="11"/>
          </p:nvPr>
        </p:nvSpPr>
        <p:spPr>
          <a:xfrm>
            <a:off x="530225" y="6466763"/>
            <a:ext cx="123698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27 September 2023</a:t>
            </a:r>
            <a:endParaRPr/>
          </a:p>
        </p:txBody>
      </p:sp>
      <p:sp>
        <p:nvSpPr>
          <p:cNvPr id="188" name="Google Shape;188;p14"/>
          <p:cNvSpPr txBox="1">
            <a:spLocks noGrp="1"/>
          </p:cNvSpPr>
          <p:nvPr>
            <p:ph type="dt" idx="10"/>
          </p:nvPr>
        </p:nvSpPr>
        <p:spPr>
          <a:xfrm>
            <a:off x="3971503" y="6466763"/>
            <a:ext cx="120015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Department of CSE</a:t>
            </a:r>
            <a:endParaRPr/>
          </a:p>
        </p:txBody>
      </p:sp>
      <p:sp>
        <p:nvSpPr>
          <p:cNvPr id="189" name="Google Shape;189;p14"/>
          <p:cNvSpPr txBox="1">
            <a:spLocks noGrp="1"/>
          </p:cNvSpPr>
          <p:nvPr>
            <p:ph type="sldNum" idx="12"/>
          </p:nvPr>
        </p:nvSpPr>
        <p:spPr>
          <a:xfrm>
            <a:off x="8408491" y="6466763"/>
            <a:ext cx="231140"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12</a:t>
            </a:fld>
            <a:endParaRPr/>
          </a:p>
        </p:txBody>
      </p:sp>
      <p:sp>
        <p:nvSpPr>
          <p:cNvPr id="190" name="Google Shape;190;p14"/>
          <p:cNvSpPr txBox="1"/>
          <p:nvPr/>
        </p:nvSpPr>
        <p:spPr>
          <a:xfrm>
            <a:off x="530225" y="2336800"/>
            <a:ext cx="7878266" cy="2598147"/>
          </a:xfrm>
          <a:prstGeom prst="rect">
            <a:avLst/>
          </a:prstGeom>
          <a:noFill/>
          <a:ln>
            <a:noFill/>
          </a:ln>
        </p:spPr>
        <p:txBody>
          <a:bodyPr spcFirstLastPara="1" wrap="square" lIns="0" tIns="12700" rIns="0" bIns="0" anchor="t" anchorCtr="0">
            <a:spAutoFit/>
          </a:bodyPr>
          <a:lstStyle/>
          <a:p>
            <a:pPr marL="223837" lvl="0" indent="0" algn="l" rtl="0">
              <a:lnSpc>
                <a:spcPct val="90000"/>
              </a:lnSpc>
              <a:spcBef>
                <a:spcPts val="0"/>
              </a:spcBef>
              <a:spcAft>
                <a:spcPts val="0"/>
              </a:spcAft>
              <a:buNone/>
            </a:pPr>
            <a:r>
              <a:rPr lang="en-US" sz="1800" dirty="0">
                <a:solidFill>
                  <a:schemeClr val="dk1"/>
                </a:solidFill>
                <a:latin typeface="Corbel"/>
                <a:ea typeface="Corbel"/>
                <a:cs typeface="Corbel"/>
                <a:sym typeface="Corbel"/>
              </a:rPr>
              <a:t>The code can be </a:t>
            </a:r>
            <a:r>
              <a:rPr lang="en-US" sz="1800" dirty="0" err="1">
                <a:solidFill>
                  <a:schemeClr val="dk1"/>
                </a:solidFill>
                <a:latin typeface="Corbel"/>
                <a:ea typeface="Corbel"/>
                <a:cs typeface="Corbel"/>
                <a:sym typeface="Corbel"/>
              </a:rPr>
              <a:t>runned</a:t>
            </a:r>
            <a:r>
              <a:rPr lang="en-US" sz="1800" dirty="0">
                <a:solidFill>
                  <a:schemeClr val="dk1"/>
                </a:solidFill>
                <a:latin typeface="Corbel"/>
                <a:ea typeface="Corbel"/>
                <a:cs typeface="Corbel"/>
                <a:sym typeface="Corbel"/>
              </a:rPr>
              <a:t> in </a:t>
            </a:r>
            <a:r>
              <a:rPr lang="en-US" sz="1800" dirty="0" err="1">
                <a:solidFill>
                  <a:schemeClr val="dk1"/>
                </a:solidFill>
                <a:latin typeface="Corbel"/>
                <a:ea typeface="Corbel"/>
                <a:cs typeface="Corbel"/>
                <a:sym typeface="Corbel"/>
              </a:rPr>
              <a:t>Jupyter</a:t>
            </a:r>
            <a:r>
              <a:rPr lang="en-US" sz="1800" dirty="0">
                <a:solidFill>
                  <a:schemeClr val="dk1"/>
                </a:solidFill>
                <a:latin typeface="Corbel"/>
                <a:ea typeface="Corbel"/>
                <a:cs typeface="Corbel"/>
                <a:sym typeface="Corbel"/>
              </a:rPr>
              <a:t> Notebook or VS code or idle. The code was executed successfully.</a:t>
            </a:r>
            <a:endParaRPr sz="1800" dirty="0">
              <a:solidFill>
                <a:schemeClr val="dk1"/>
              </a:solidFill>
              <a:latin typeface="Corbel"/>
              <a:ea typeface="Corbel"/>
              <a:cs typeface="Corbel"/>
              <a:sym typeface="Corbel"/>
            </a:endParaRPr>
          </a:p>
          <a:p>
            <a:pPr marL="566737" lvl="0" indent="-342900" algn="l" rtl="0">
              <a:lnSpc>
                <a:spcPct val="90000"/>
              </a:lnSpc>
              <a:spcBef>
                <a:spcPts val="1800"/>
              </a:spcBef>
              <a:spcAft>
                <a:spcPts val="0"/>
              </a:spcAft>
              <a:buFont typeface="Arial" panose="020B0604020202020204" pitchFamily="34" charset="0"/>
              <a:buChar char="•"/>
            </a:pPr>
            <a:r>
              <a:rPr lang="en-US" sz="2000" b="1" dirty="0">
                <a:solidFill>
                  <a:schemeClr val="dk1"/>
                </a:solidFill>
                <a:latin typeface="Corbel"/>
                <a:ea typeface="Corbel"/>
                <a:cs typeface="Corbel"/>
                <a:sym typeface="Corbel"/>
              </a:rPr>
              <a:t>Data Description:</a:t>
            </a:r>
          </a:p>
          <a:p>
            <a:pPr marL="223837" lvl="0" algn="l" rtl="0">
              <a:lnSpc>
                <a:spcPct val="90000"/>
              </a:lnSpc>
              <a:spcBef>
                <a:spcPts val="1800"/>
              </a:spcBef>
              <a:spcAft>
                <a:spcPts val="0"/>
              </a:spcAft>
            </a:pPr>
            <a:r>
              <a:rPr lang="en-US" sz="2000" dirty="0">
                <a:solidFill>
                  <a:schemeClr val="dk1"/>
                </a:solidFill>
                <a:latin typeface="Corbel"/>
                <a:ea typeface="Corbel"/>
                <a:cs typeface="Corbel"/>
                <a:sym typeface="Corbel"/>
              </a:rPr>
              <a:t>       </a:t>
            </a:r>
            <a:r>
              <a:rPr lang="en-US" sz="1800" dirty="0">
                <a:solidFill>
                  <a:schemeClr val="dk1"/>
                </a:solidFill>
                <a:latin typeface="Corbel"/>
                <a:ea typeface="Corbel"/>
                <a:cs typeface="Corbel"/>
                <a:sym typeface="Corbel"/>
              </a:rPr>
              <a:t>For this project we created dataset Manually .Data set Size: 70 images</a:t>
            </a:r>
          </a:p>
          <a:p>
            <a:pPr marL="566737" lvl="0" indent="-342900" algn="l" rtl="0">
              <a:lnSpc>
                <a:spcPct val="90000"/>
              </a:lnSpc>
              <a:spcBef>
                <a:spcPts val="1800"/>
              </a:spcBef>
              <a:spcAft>
                <a:spcPts val="0"/>
              </a:spcAft>
              <a:buFont typeface="Arial" panose="020B0604020202020204" pitchFamily="34" charset="0"/>
              <a:buChar char="•"/>
            </a:pPr>
            <a:r>
              <a:rPr lang="en-US" sz="2000" b="1" dirty="0">
                <a:solidFill>
                  <a:schemeClr val="dk1"/>
                </a:solidFill>
                <a:latin typeface="Corbel"/>
                <a:ea typeface="Corbel"/>
                <a:cs typeface="Corbel"/>
                <a:sym typeface="Corbel"/>
              </a:rPr>
              <a:t>Model Performance:</a:t>
            </a:r>
            <a:endParaRPr sz="2000" b="1" dirty="0">
              <a:solidFill>
                <a:schemeClr val="dk1"/>
              </a:solidFill>
              <a:latin typeface="Corbel"/>
              <a:ea typeface="Corbel"/>
              <a:cs typeface="Corbel"/>
              <a:sym typeface="Corbel"/>
            </a:endParaRPr>
          </a:p>
          <a:p>
            <a:pPr marL="0" lvl="0" indent="0" algn="l" rtl="0">
              <a:lnSpc>
                <a:spcPct val="90000"/>
              </a:lnSpc>
              <a:spcBef>
                <a:spcPts val="1800"/>
              </a:spcBef>
              <a:spcAft>
                <a:spcPts val="0"/>
              </a:spcAft>
              <a:buClr>
                <a:schemeClr val="dk1"/>
              </a:buClr>
              <a:buSzPts val="2400"/>
              <a:buFont typeface="Arial"/>
              <a:buNone/>
            </a:pPr>
            <a:r>
              <a:rPr lang="en-US" sz="2400" dirty="0">
                <a:solidFill>
                  <a:schemeClr val="dk1"/>
                </a:solidFill>
                <a:latin typeface="Corbel"/>
                <a:ea typeface="Corbel"/>
                <a:cs typeface="Corbel"/>
                <a:sym typeface="Corbel"/>
              </a:rPr>
              <a:t>          </a:t>
            </a:r>
            <a:r>
              <a:rPr lang="en-US" sz="1800" dirty="0">
                <a:solidFill>
                  <a:schemeClr val="dk1"/>
                </a:solidFill>
                <a:latin typeface="Corbel"/>
                <a:ea typeface="Corbel"/>
                <a:cs typeface="Corbel"/>
                <a:sym typeface="Corbel"/>
              </a:rPr>
              <a:t>Accuracy : 90%</a:t>
            </a:r>
            <a:endParaRPr sz="2400"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48f1f0915c_0_31"/>
          <p:cNvSpPr txBox="1">
            <a:spLocks noGrp="1"/>
          </p:cNvSpPr>
          <p:nvPr>
            <p:ph type="title"/>
          </p:nvPr>
        </p:nvSpPr>
        <p:spPr>
          <a:xfrm>
            <a:off x="377825" y="361505"/>
            <a:ext cx="8388300" cy="6774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Application - Snapshot</a:t>
            </a:r>
            <a:endParaRPr/>
          </a:p>
        </p:txBody>
      </p:sp>
      <p:pic>
        <p:nvPicPr>
          <p:cNvPr id="196" name="Google Shape;196;g248f1f0915c_0_31"/>
          <p:cNvPicPr preferRelativeResize="0"/>
          <p:nvPr/>
        </p:nvPicPr>
        <p:blipFill rotWithShape="1">
          <a:blip r:embed="rId3">
            <a:alphaModFix/>
          </a:blip>
          <a:srcRect/>
          <a:stretch/>
        </p:blipFill>
        <p:spPr>
          <a:xfrm>
            <a:off x="586200" y="1610100"/>
            <a:ext cx="3229800" cy="5009400"/>
          </a:xfrm>
          <a:prstGeom prst="rect">
            <a:avLst/>
          </a:prstGeom>
          <a:noFill/>
          <a:ln>
            <a:noFill/>
          </a:ln>
        </p:spPr>
      </p:pic>
      <p:pic>
        <p:nvPicPr>
          <p:cNvPr id="197" name="Google Shape;197;g248f1f0915c_0_31"/>
          <p:cNvPicPr preferRelativeResize="0"/>
          <p:nvPr/>
        </p:nvPicPr>
        <p:blipFill rotWithShape="1">
          <a:blip r:embed="rId4">
            <a:alphaModFix/>
          </a:blip>
          <a:srcRect/>
          <a:stretch/>
        </p:blipFill>
        <p:spPr>
          <a:xfrm>
            <a:off x="4854675" y="2310650"/>
            <a:ext cx="3563050" cy="1636250"/>
          </a:xfrm>
          <a:prstGeom prst="rect">
            <a:avLst/>
          </a:prstGeom>
          <a:noFill/>
          <a:ln>
            <a:noFill/>
          </a:ln>
        </p:spPr>
      </p:pic>
      <p:pic>
        <p:nvPicPr>
          <p:cNvPr id="198" name="Google Shape;198;g248f1f0915c_0_31"/>
          <p:cNvPicPr preferRelativeResize="0"/>
          <p:nvPr/>
        </p:nvPicPr>
        <p:blipFill rotWithShape="1">
          <a:blip r:embed="rId5">
            <a:alphaModFix/>
          </a:blip>
          <a:srcRect/>
          <a:stretch/>
        </p:blipFill>
        <p:spPr>
          <a:xfrm>
            <a:off x="4214400" y="5512000"/>
            <a:ext cx="4274575" cy="494500"/>
          </a:xfrm>
          <a:prstGeom prst="rect">
            <a:avLst/>
          </a:prstGeom>
          <a:noFill/>
          <a:ln>
            <a:noFill/>
          </a:ln>
        </p:spPr>
      </p:pic>
      <p:sp>
        <p:nvSpPr>
          <p:cNvPr id="199" name="Google Shape;199;g248f1f0915c_0_31"/>
          <p:cNvSpPr txBox="1"/>
          <p:nvPr/>
        </p:nvSpPr>
        <p:spPr>
          <a:xfrm>
            <a:off x="657200" y="1215100"/>
            <a:ext cx="3229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solidFill>
                  <a:schemeClr val="dk1"/>
                </a:solidFill>
                <a:latin typeface="Corbel"/>
                <a:ea typeface="Corbel"/>
                <a:cs typeface="Corbel"/>
                <a:sym typeface="Corbel"/>
              </a:rPr>
              <a:t>Predicting its Shirt or Phant</a:t>
            </a:r>
            <a:endParaRPr sz="1500" b="1">
              <a:solidFill>
                <a:schemeClr val="dk1"/>
              </a:solidFill>
            </a:endParaRPr>
          </a:p>
        </p:txBody>
      </p:sp>
      <p:sp>
        <p:nvSpPr>
          <p:cNvPr id="200" name="Google Shape;200;g248f1f0915c_0_31"/>
          <p:cNvSpPr txBox="1"/>
          <p:nvPr/>
        </p:nvSpPr>
        <p:spPr>
          <a:xfrm>
            <a:off x="4996950" y="1414275"/>
            <a:ext cx="36852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a:solidFill>
                  <a:schemeClr val="dk1"/>
                </a:solidFill>
                <a:latin typeface="Corbel"/>
                <a:ea typeface="Corbel"/>
                <a:cs typeface="Corbel"/>
                <a:sym typeface="Corbel"/>
              </a:rPr>
              <a:t>Extracting the color from the image</a:t>
            </a:r>
            <a:endParaRPr sz="1500" b="1">
              <a:solidFill>
                <a:schemeClr val="dk1"/>
              </a:solidFill>
            </a:endParaRPr>
          </a:p>
        </p:txBody>
      </p:sp>
      <p:sp>
        <p:nvSpPr>
          <p:cNvPr id="201" name="Google Shape;201;g248f1f0915c_0_31"/>
          <p:cNvSpPr txBox="1"/>
          <p:nvPr/>
        </p:nvSpPr>
        <p:spPr>
          <a:xfrm rot="10800000">
            <a:off x="3475527" y="3284260"/>
            <a:ext cx="19806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latin typeface="Corbel"/>
                <a:ea typeface="Corbel"/>
                <a:cs typeface="Corbel"/>
                <a:sym typeface="Corbel"/>
              </a:rPr>
              <a:t>Extracting the color from the image</a:t>
            </a:r>
            <a:endParaRPr/>
          </a:p>
        </p:txBody>
      </p:sp>
      <p:sp>
        <p:nvSpPr>
          <p:cNvPr id="202" name="Google Shape;202;g248f1f0915c_0_31"/>
          <p:cNvSpPr txBox="1"/>
          <p:nvPr/>
        </p:nvSpPr>
        <p:spPr>
          <a:xfrm flipH="1">
            <a:off x="4578100" y="4928656"/>
            <a:ext cx="4274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Corbel"/>
                <a:ea typeface="Corbel"/>
                <a:cs typeface="Corbel"/>
                <a:sym typeface="Corbel"/>
              </a:rPr>
              <a:t>Final result of the model</a:t>
            </a:r>
            <a:endParaRPr sz="1600"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248f1f0915c_0_1"/>
          <p:cNvSpPr txBox="1">
            <a:spLocks noGrp="1"/>
          </p:cNvSpPr>
          <p:nvPr>
            <p:ph type="title"/>
          </p:nvPr>
        </p:nvSpPr>
        <p:spPr>
          <a:xfrm>
            <a:off x="629919" y="426719"/>
            <a:ext cx="8136205" cy="677108"/>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t>CONCLUSION</a:t>
            </a:r>
            <a:endParaRPr dirty="0"/>
          </a:p>
        </p:txBody>
      </p:sp>
      <p:sp>
        <p:nvSpPr>
          <p:cNvPr id="5" name="TextBox 4">
            <a:extLst>
              <a:ext uri="{FF2B5EF4-FFF2-40B4-BE49-F238E27FC236}">
                <a16:creationId xmlns:a16="http://schemas.microsoft.com/office/drawing/2014/main" id="{75546E08-0463-33FD-418B-491EF3ABC4D5}"/>
              </a:ext>
            </a:extLst>
          </p:cNvPr>
          <p:cNvSpPr txBox="1"/>
          <p:nvPr/>
        </p:nvSpPr>
        <p:spPr>
          <a:xfrm>
            <a:off x="756920" y="2214880"/>
            <a:ext cx="7630160" cy="3354467"/>
          </a:xfrm>
          <a:prstGeom prst="rect">
            <a:avLst/>
          </a:prstGeom>
          <a:noFill/>
        </p:spPr>
        <p:txBody>
          <a:bodyPr wrap="square">
            <a:spAutoFit/>
          </a:bodyPr>
          <a:lstStyle/>
          <a:p>
            <a:pPr marL="285750" indent="-285750">
              <a:buFont typeface="Arial" panose="020B0604020202020204" pitchFamily="34" charset="0"/>
              <a:buChar char="•"/>
            </a:pPr>
            <a:r>
              <a:rPr lang="en-US" sz="18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In conclusion, the integration of machine learning techniques for color synchronization represents a significant advancement with far-reaching implications across numerous domains</a:t>
            </a:r>
            <a:r>
              <a:rPr lang="en-US" sz="24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 </a:t>
            </a:r>
          </a:p>
          <a:p>
            <a:endParaRPr lang="en-US" sz="2400" dirty="0">
              <a:latin typeface="Segoe UI" panose="020B0502040204020203" pitchFamily="34" charset="0"/>
              <a:ea typeface="Calibri" panose="020F0502020204030204" pitchFamily="34" charset="0"/>
              <a:cs typeface="Segoe UI" panose="020B0502040204020203" pitchFamily="34" charset="0"/>
            </a:endParaRPr>
          </a:p>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By harnessing the power of machine learning, we have the potential to enhance the quality and consistency of visual content, leading to more accurate and visually appealing representations in the digital realm. </a:t>
            </a:r>
          </a:p>
          <a:p>
            <a:endParaRPr lang="en-US" sz="1800" dirty="0">
              <a:solidFill>
                <a:srgbClr val="000000"/>
              </a:solidFill>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US" sz="1800" dirty="0">
                <a:solidFill>
                  <a:srgbClr val="000000"/>
                </a:solidFill>
                <a:effectLst/>
                <a:latin typeface="Calibri" panose="020F0502020204030204" pitchFamily="34" charset="0"/>
                <a:ea typeface="Calibri" panose="020F0502020204030204" pitchFamily="34" charset="0"/>
              </a:rPr>
              <a:t>This ongoing research and innovation in color synchronization through machine learning are poised to revolutionize how we perceive and interact with visual information.</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248f1f0915c_0_20"/>
          <p:cNvSpPr txBox="1">
            <a:spLocks noGrp="1"/>
          </p:cNvSpPr>
          <p:nvPr>
            <p:ph type="title"/>
          </p:nvPr>
        </p:nvSpPr>
        <p:spPr>
          <a:xfrm>
            <a:off x="629919" y="335280"/>
            <a:ext cx="8136206" cy="703625"/>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t> Reference</a:t>
            </a:r>
            <a:endParaRPr dirty="0"/>
          </a:p>
        </p:txBody>
      </p:sp>
      <p:sp>
        <p:nvSpPr>
          <p:cNvPr id="172" name="Google Shape;172;g248f1f0915c_0_20"/>
          <p:cNvSpPr txBox="1">
            <a:spLocks noGrp="1"/>
          </p:cNvSpPr>
          <p:nvPr>
            <p:ph type="body" idx="1"/>
          </p:nvPr>
        </p:nvSpPr>
        <p:spPr>
          <a:xfrm>
            <a:off x="629919" y="1788160"/>
            <a:ext cx="7945121" cy="4247317"/>
          </a:xfrm>
          <a:prstGeom prst="rect">
            <a:avLst/>
          </a:prstGeom>
        </p:spPr>
        <p:txBody>
          <a:bodyPr spcFirstLastPara="1" wrap="square" lIns="0" tIns="0" rIns="0" bIns="0" anchor="t" anchorCtr="0">
            <a:spAutoFit/>
          </a:bodyPr>
          <a:lstStyle/>
          <a:p>
            <a:pPr marL="285750" lvl="0" indent="-285750" algn="just" rtl="0">
              <a:lnSpc>
                <a:spcPct val="90000"/>
              </a:lnSpc>
              <a:spcBef>
                <a:spcPts val="1800"/>
              </a:spcBef>
              <a:spcAft>
                <a:spcPts val="0"/>
              </a:spcAft>
              <a:buClr>
                <a:schemeClr val="dk1"/>
              </a:buClr>
              <a:buSzPts val="1100"/>
              <a:buFont typeface="Arial" panose="020B0604020202020204" pitchFamily="34" charset="0"/>
              <a:buChar char="•"/>
            </a:pPr>
            <a:r>
              <a:rPr lang="en-IN" sz="1600" dirty="0">
                <a:solidFill>
                  <a:srgbClr val="000000"/>
                </a:solidFill>
                <a:effectLst/>
                <a:latin typeface="Segoe UI" panose="020B0502040204020203" pitchFamily="34" charset="0"/>
                <a:ea typeface="Arial" panose="020B0604020202020204" pitchFamily="34" charset="0"/>
                <a:cs typeface="Segoe UI" panose="020B0502040204020203" pitchFamily="34" charset="0"/>
              </a:rPr>
              <a:t>"Image Processing Techniques for Object Detection in Fashion" Authors: Fahad Saeed, Muhammad Sharif, et al. Published in: Journal of Theoretical and Applied Information Technology, 2013.</a:t>
            </a:r>
          </a:p>
          <a:p>
            <a:pPr marL="285750" lvl="0" indent="-285750" algn="just" rtl="0">
              <a:lnSpc>
                <a:spcPct val="90000"/>
              </a:lnSpc>
              <a:spcBef>
                <a:spcPts val="1800"/>
              </a:spcBef>
              <a:spcAft>
                <a:spcPts val="0"/>
              </a:spcAft>
              <a:buClr>
                <a:schemeClr val="dk1"/>
              </a:buClr>
              <a:buSzPts val="1100"/>
              <a:buFont typeface="Arial" panose="020B0604020202020204" pitchFamily="34" charset="0"/>
              <a:buChar char="•"/>
            </a:pPr>
            <a:r>
              <a:rPr lang="en-IN" sz="1600" dirty="0">
                <a:solidFill>
                  <a:srgbClr val="000000"/>
                </a:solidFill>
                <a:effectLst/>
                <a:latin typeface="Segoe UI" panose="020B0502040204020203" pitchFamily="34" charset="0"/>
                <a:ea typeface="Arial" panose="020B0604020202020204" pitchFamily="34" charset="0"/>
                <a:cs typeface="Segoe UI" panose="020B0502040204020203" pitchFamily="34" charset="0"/>
              </a:rPr>
              <a:t>"</a:t>
            </a:r>
            <a:r>
              <a:rPr lang="en-IN" sz="1600" dirty="0" err="1">
                <a:solidFill>
                  <a:srgbClr val="000000"/>
                </a:solidFill>
                <a:effectLst/>
                <a:latin typeface="Segoe UI" panose="020B0502040204020203" pitchFamily="34" charset="0"/>
                <a:ea typeface="Arial" panose="020B0604020202020204" pitchFamily="34" charset="0"/>
                <a:cs typeface="Segoe UI" panose="020B0502040204020203" pitchFamily="34" charset="0"/>
              </a:rPr>
              <a:t>Color</a:t>
            </a:r>
            <a:r>
              <a:rPr lang="en-IN" sz="1600" dirty="0">
                <a:solidFill>
                  <a:srgbClr val="000000"/>
                </a:solidFill>
                <a:effectLst/>
                <a:latin typeface="Segoe UI" panose="020B0502040204020203" pitchFamily="34" charset="0"/>
                <a:ea typeface="Arial" panose="020B0604020202020204" pitchFamily="34" charset="0"/>
                <a:cs typeface="Segoe UI" panose="020B0502040204020203" pitchFamily="34" charset="0"/>
              </a:rPr>
              <a:t> Image Segmentation: A State-of-the-Art Survey" Authors: Junaid Ali         Siddiqui, M. Usman Akram, et al. Published in: IEEE Access, 2020.This comprehensive   survey covers </a:t>
            </a:r>
            <a:r>
              <a:rPr lang="en-IN" sz="1600" dirty="0" err="1">
                <a:solidFill>
                  <a:srgbClr val="000000"/>
                </a:solidFill>
                <a:effectLst/>
                <a:latin typeface="Segoe UI" panose="020B0502040204020203" pitchFamily="34" charset="0"/>
                <a:ea typeface="Arial" panose="020B0604020202020204" pitchFamily="34" charset="0"/>
                <a:cs typeface="Segoe UI" panose="020B0502040204020203" pitchFamily="34" charset="0"/>
              </a:rPr>
              <a:t>color</a:t>
            </a:r>
            <a:r>
              <a:rPr lang="en-IN" sz="1600" dirty="0">
                <a:solidFill>
                  <a:srgbClr val="000000"/>
                </a:solidFill>
                <a:effectLst/>
                <a:latin typeface="Segoe UI" panose="020B0502040204020203" pitchFamily="34" charset="0"/>
                <a:ea typeface="Arial" panose="020B0604020202020204" pitchFamily="34" charset="0"/>
                <a:cs typeface="Segoe UI" panose="020B0502040204020203" pitchFamily="34" charset="0"/>
              </a:rPr>
              <a:t> image segmentation methods, which can be relevant for </a:t>
            </a:r>
            <a:r>
              <a:rPr lang="en-IN" sz="1600" dirty="0" err="1">
                <a:solidFill>
                  <a:srgbClr val="000000"/>
                </a:solidFill>
                <a:effectLst/>
                <a:latin typeface="Segoe UI" panose="020B0502040204020203" pitchFamily="34" charset="0"/>
                <a:ea typeface="Arial" panose="020B0604020202020204" pitchFamily="34" charset="0"/>
                <a:cs typeface="Segoe UI" panose="020B0502040204020203" pitchFamily="34" charset="0"/>
              </a:rPr>
              <a:t>color</a:t>
            </a:r>
            <a:r>
              <a:rPr lang="en-IN" sz="1600" dirty="0">
                <a:solidFill>
                  <a:srgbClr val="000000"/>
                </a:solidFill>
                <a:effectLst/>
                <a:latin typeface="Segoe UI" panose="020B0502040204020203" pitchFamily="34" charset="0"/>
                <a:ea typeface="Arial" panose="020B0604020202020204" pitchFamily="34" charset="0"/>
                <a:cs typeface="Segoe UI" panose="020B0502040204020203" pitchFamily="34" charset="0"/>
              </a:rPr>
              <a:t> extraction in clothing images.</a:t>
            </a:r>
            <a:endParaRPr lang="en-IN" sz="1600" dirty="0">
              <a:solidFill>
                <a:srgbClr val="000000"/>
              </a:solidFill>
              <a:latin typeface="Segoe UI" panose="020B0502040204020203" pitchFamily="34" charset="0"/>
              <a:ea typeface="Arial" panose="020B0604020202020204" pitchFamily="34" charset="0"/>
              <a:cs typeface="Segoe UI" panose="020B0502040204020203" pitchFamily="34" charset="0"/>
            </a:endParaRPr>
          </a:p>
          <a:p>
            <a:pPr marL="285750" indent="-285750" algn="just">
              <a:lnSpc>
                <a:spcPct val="90000"/>
              </a:lnSpc>
              <a:spcBef>
                <a:spcPts val="1800"/>
              </a:spcBef>
              <a:buClr>
                <a:schemeClr val="dk1"/>
              </a:buClr>
              <a:buSzPts val="1100"/>
              <a:buFont typeface="Arial" panose="020B0604020202020204" pitchFamily="34" charset="0"/>
              <a:buChar char="•"/>
            </a:pPr>
            <a:r>
              <a:rPr lang="en-IN" sz="1600" u="none" strike="noStrike" kern="100" dirty="0">
                <a:solidFill>
                  <a:srgbClr val="000000"/>
                </a:solidFill>
                <a:effectLst/>
                <a:uFill>
                  <a:solidFill>
                    <a:srgbClr val="000000"/>
                  </a:solidFill>
                </a:uFill>
                <a:latin typeface="Segoe UI" panose="020B0502040204020203" pitchFamily="34" charset="0"/>
                <a:ea typeface="Arial" panose="020B0604020202020204" pitchFamily="34" charset="0"/>
                <a:cs typeface="Segoe UI" panose="020B0502040204020203" pitchFamily="34" charset="0"/>
              </a:rPr>
              <a:t>"Fashion-MNIST: A Novel Image Dataset for Benchmarking Machine Learning Algorithms" Authors: Han Xiao, Kashif Rasul, et </a:t>
            </a:r>
            <a:r>
              <a:rPr lang="en-IN" sz="1600" u="none" strike="noStrike" kern="100" dirty="0" err="1">
                <a:solidFill>
                  <a:srgbClr val="000000"/>
                </a:solidFill>
                <a:effectLst/>
                <a:uFill>
                  <a:solidFill>
                    <a:srgbClr val="000000"/>
                  </a:solidFill>
                </a:uFill>
                <a:latin typeface="Segoe UI" panose="020B0502040204020203" pitchFamily="34" charset="0"/>
                <a:ea typeface="Arial" panose="020B0604020202020204" pitchFamily="34" charset="0"/>
                <a:cs typeface="Segoe UI" panose="020B0502040204020203" pitchFamily="34" charset="0"/>
              </a:rPr>
              <a:t>al.Published</a:t>
            </a:r>
            <a:r>
              <a:rPr lang="en-IN" sz="1600" u="none" strike="noStrike" kern="100" dirty="0">
                <a:solidFill>
                  <a:srgbClr val="000000"/>
                </a:solidFill>
                <a:effectLst/>
                <a:uFill>
                  <a:solidFill>
                    <a:srgbClr val="000000"/>
                  </a:solidFill>
                </a:uFill>
                <a:latin typeface="Segoe UI" panose="020B0502040204020203" pitchFamily="34" charset="0"/>
                <a:ea typeface="Arial" panose="020B0604020202020204" pitchFamily="34" charset="0"/>
                <a:cs typeface="Segoe UI" panose="020B0502040204020203" pitchFamily="34" charset="0"/>
              </a:rPr>
              <a:t> in: </a:t>
            </a:r>
            <a:r>
              <a:rPr lang="en-IN" sz="1600" u="none" strike="noStrike" kern="100" dirty="0" err="1">
                <a:solidFill>
                  <a:srgbClr val="000000"/>
                </a:solidFill>
                <a:effectLst/>
                <a:uFill>
                  <a:solidFill>
                    <a:srgbClr val="000000"/>
                  </a:solidFill>
                </a:uFill>
                <a:latin typeface="Segoe UI" panose="020B0502040204020203" pitchFamily="34" charset="0"/>
                <a:ea typeface="Arial" panose="020B0604020202020204" pitchFamily="34" charset="0"/>
                <a:cs typeface="Segoe UI" panose="020B0502040204020203" pitchFamily="34" charset="0"/>
              </a:rPr>
              <a:t>arXiv</a:t>
            </a:r>
            <a:r>
              <a:rPr lang="en-IN" sz="1600" u="none" strike="noStrike" kern="100" dirty="0">
                <a:solidFill>
                  <a:srgbClr val="000000"/>
                </a:solidFill>
                <a:effectLst/>
                <a:uFill>
                  <a:solidFill>
                    <a:srgbClr val="000000"/>
                  </a:solidFill>
                </a:uFill>
                <a:latin typeface="Segoe UI" panose="020B0502040204020203" pitchFamily="34" charset="0"/>
                <a:ea typeface="Arial" panose="020B0604020202020204" pitchFamily="34" charset="0"/>
                <a:cs typeface="Segoe UI" panose="020B0502040204020203" pitchFamily="34" charset="0"/>
              </a:rPr>
              <a:t>, 2017. While this dataset is primarily for fashion classification, it can be useful for </a:t>
            </a:r>
            <a:r>
              <a:rPr lang="en-IN" sz="1600" u="none" strike="noStrike" kern="100" dirty="0" err="1">
                <a:solidFill>
                  <a:srgbClr val="000000"/>
                </a:solidFill>
                <a:effectLst/>
                <a:uFill>
                  <a:solidFill>
                    <a:srgbClr val="000000"/>
                  </a:solidFill>
                </a:uFill>
                <a:latin typeface="Segoe UI" panose="020B0502040204020203" pitchFamily="34" charset="0"/>
                <a:ea typeface="Arial" panose="020B0604020202020204" pitchFamily="34" charset="0"/>
                <a:cs typeface="Segoe UI" panose="020B0502040204020203" pitchFamily="34" charset="0"/>
              </a:rPr>
              <a:t>color</a:t>
            </a:r>
            <a:r>
              <a:rPr lang="en-IN" sz="1600" u="none" strike="noStrike" kern="100" dirty="0">
                <a:solidFill>
                  <a:srgbClr val="000000"/>
                </a:solidFill>
                <a:effectLst/>
                <a:uFill>
                  <a:solidFill>
                    <a:srgbClr val="000000"/>
                  </a:solidFill>
                </a:uFill>
                <a:latin typeface="Segoe UI" panose="020B0502040204020203" pitchFamily="34" charset="0"/>
                <a:ea typeface="Arial" panose="020B0604020202020204" pitchFamily="34" charset="0"/>
                <a:cs typeface="Segoe UI" panose="020B0502040204020203" pitchFamily="34" charset="0"/>
              </a:rPr>
              <a:t> analysis and matching as well. </a:t>
            </a:r>
          </a:p>
          <a:p>
            <a:pPr marL="285750" lvl="0" indent="-285750" algn="just" rtl="0">
              <a:lnSpc>
                <a:spcPct val="90000"/>
              </a:lnSpc>
              <a:spcBef>
                <a:spcPts val="1800"/>
              </a:spcBef>
              <a:spcAft>
                <a:spcPts val="0"/>
              </a:spcAft>
              <a:buClr>
                <a:schemeClr val="dk1"/>
              </a:buClr>
              <a:buSzPts val="1100"/>
              <a:buFont typeface="Arial" panose="020B0604020202020204" pitchFamily="34" charset="0"/>
              <a:buChar char="•"/>
            </a:pPr>
            <a:r>
              <a:rPr lang="en-IN" sz="1600" dirty="0">
                <a:solidFill>
                  <a:srgbClr val="000000"/>
                </a:solidFill>
                <a:effectLst/>
                <a:latin typeface="Segoe UI" panose="020B0502040204020203" pitchFamily="34" charset="0"/>
                <a:ea typeface="Arial" panose="020B0604020202020204" pitchFamily="34" charset="0"/>
                <a:cs typeface="Segoe UI" panose="020B0502040204020203" pitchFamily="34" charset="0"/>
              </a:rPr>
              <a:t>"Machine Learning Techniques for </a:t>
            </a:r>
            <a:r>
              <a:rPr lang="en-IN" sz="1600" dirty="0" err="1">
                <a:solidFill>
                  <a:srgbClr val="000000"/>
                </a:solidFill>
                <a:effectLst/>
                <a:latin typeface="Segoe UI" panose="020B0502040204020203" pitchFamily="34" charset="0"/>
                <a:ea typeface="Arial" panose="020B0604020202020204" pitchFamily="34" charset="0"/>
                <a:cs typeface="Segoe UI" panose="020B0502040204020203" pitchFamily="34" charset="0"/>
              </a:rPr>
              <a:t>Color</a:t>
            </a:r>
            <a:r>
              <a:rPr lang="en-IN" sz="1600" dirty="0">
                <a:solidFill>
                  <a:srgbClr val="000000"/>
                </a:solidFill>
                <a:effectLst/>
                <a:latin typeface="Segoe UI" panose="020B0502040204020203" pitchFamily="34" charset="0"/>
                <a:ea typeface="Arial" panose="020B0604020202020204" pitchFamily="34" charset="0"/>
                <a:cs typeface="Segoe UI" panose="020B0502040204020203" pitchFamily="34" charset="0"/>
              </a:rPr>
              <a:t> Harmonization in Fashion" Authors: S. Vijayalakshmi, S. M. </a:t>
            </a:r>
            <a:r>
              <a:rPr lang="en-IN" sz="1600" dirty="0" err="1">
                <a:solidFill>
                  <a:srgbClr val="000000"/>
                </a:solidFill>
                <a:effectLst/>
                <a:latin typeface="Segoe UI" panose="020B0502040204020203" pitchFamily="34" charset="0"/>
                <a:ea typeface="Arial" panose="020B0604020202020204" pitchFamily="34" charset="0"/>
                <a:cs typeface="Segoe UI" panose="020B0502040204020203" pitchFamily="34" charset="0"/>
              </a:rPr>
              <a:t>Shalinie</a:t>
            </a:r>
            <a:r>
              <a:rPr lang="en-IN" sz="1600" dirty="0">
                <a:solidFill>
                  <a:srgbClr val="000000"/>
                </a:solidFill>
                <a:effectLst/>
                <a:latin typeface="Segoe UI" panose="020B0502040204020203" pitchFamily="34" charset="0"/>
                <a:ea typeface="Arial" panose="020B0604020202020204" pitchFamily="34" charset="0"/>
                <a:cs typeface="Segoe UI" panose="020B0502040204020203" pitchFamily="34" charset="0"/>
              </a:rPr>
              <a:t>, et </a:t>
            </a:r>
            <a:r>
              <a:rPr lang="en-IN" sz="1600" dirty="0" err="1">
                <a:solidFill>
                  <a:srgbClr val="000000"/>
                </a:solidFill>
                <a:effectLst/>
                <a:latin typeface="Segoe UI" panose="020B0502040204020203" pitchFamily="34" charset="0"/>
                <a:ea typeface="Arial" panose="020B0604020202020204" pitchFamily="34" charset="0"/>
                <a:cs typeface="Segoe UI" panose="020B0502040204020203" pitchFamily="34" charset="0"/>
              </a:rPr>
              <a:t>al.Published</a:t>
            </a:r>
            <a:r>
              <a:rPr lang="en-IN" sz="1600" dirty="0">
                <a:solidFill>
                  <a:srgbClr val="000000"/>
                </a:solidFill>
                <a:effectLst/>
                <a:latin typeface="Segoe UI" panose="020B0502040204020203" pitchFamily="34" charset="0"/>
                <a:ea typeface="Arial" panose="020B0604020202020204" pitchFamily="34" charset="0"/>
                <a:cs typeface="Segoe UI" panose="020B0502040204020203" pitchFamily="34" charset="0"/>
              </a:rPr>
              <a:t> in: Procedia Computer Science, 2018.The paper discusses how machine learning techniques can be applied for </a:t>
            </a:r>
            <a:r>
              <a:rPr lang="en-IN" sz="1600" dirty="0" err="1">
                <a:solidFill>
                  <a:srgbClr val="000000"/>
                </a:solidFill>
                <a:effectLst/>
                <a:latin typeface="Segoe UI" panose="020B0502040204020203" pitchFamily="34" charset="0"/>
                <a:ea typeface="Arial" panose="020B0604020202020204" pitchFamily="34" charset="0"/>
                <a:cs typeface="Segoe UI" panose="020B0502040204020203" pitchFamily="34" charset="0"/>
              </a:rPr>
              <a:t>color</a:t>
            </a:r>
            <a:r>
              <a:rPr lang="en-IN" sz="1600" dirty="0">
                <a:solidFill>
                  <a:srgbClr val="000000"/>
                </a:solidFill>
                <a:effectLst/>
                <a:latin typeface="Segoe UI" panose="020B0502040204020203" pitchFamily="34" charset="0"/>
                <a:ea typeface="Arial" panose="020B0604020202020204" pitchFamily="34" charset="0"/>
                <a:cs typeface="Segoe UI" panose="020B0502040204020203" pitchFamily="34" charset="0"/>
              </a:rPr>
              <a:t> harmonization in fashion design.</a:t>
            </a:r>
            <a:endParaRPr sz="1600" dirty="0">
              <a:latin typeface="Segoe UI" panose="020B0502040204020203" pitchFamily="34" charset="0"/>
              <a:cs typeface="Segoe U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a:spLocks noGrp="1"/>
          </p:cNvSpPr>
          <p:nvPr>
            <p:ph type="title"/>
          </p:nvPr>
        </p:nvSpPr>
        <p:spPr>
          <a:xfrm>
            <a:off x="530225" y="429775"/>
            <a:ext cx="83226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latin typeface="Arial"/>
                <a:ea typeface="Arial"/>
                <a:cs typeface="Arial"/>
                <a:sym typeface="Arial"/>
              </a:rPr>
              <a:t>Presentation Outline</a:t>
            </a:r>
            <a:endParaRPr dirty="0"/>
          </a:p>
        </p:txBody>
      </p:sp>
      <p:sp>
        <p:nvSpPr>
          <p:cNvPr id="56" name="Google Shape;56;p2"/>
          <p:cNvSpPr txBox="1">
            <a:spLocks noGrp="1"/>
          </p:cNvSpPr>
          <p:nvPr>
            <p:ph type="ftr" idx="11"/>
          </p:nvPr>
        </p:nvSpPr>
        <p:spPr>
          <a:xfrm>
            <a:off x="530225" y="6466763"/>
            <a:ext cx="123698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27 September 2023</a:t>
            </a:r>
            <a:endParaRPr/>
          </a:p>
        </p:txBody>
      </p:sp>
      <p:sp>
        <p:nvSpPr>
          <p:cNvPr id="57" name="Google Shape;57;p2"/>
          <p:cNvSpPr txBox="1">
            <a:spLocks noGrp="1"/>
          </p:cNvSpPr>
          <p:nvPr>
            <p:ph type="dt" idx="10"/>
          </p:nvPr>
        </p:nvSpPr>
        <p:spPr>
          <a:xfrm>
            <a:off x="3971503" y="6466763"/>
            <a:ext cx="120015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Department of CSE</a:t>
            </a:r>
            <a:endParaRPr/>
          </a:p>
        </p:txBody>
      </p:sp>
      <p:sp>
        <p:nvSpPr>
          <p:cNvPr id="58" name="Google Shape;58;p2"/>
          <p:cNvSpPr txBox="1"/>
          <p:nvPr/>
        </p:nvSpPr>
        <p:spPr>
          <a:xfrm>
            <a:off x="8485733" y="6466776"/>
            <a:ext cx="153670" cy="177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2</a:t>
            </a:fld>
            <a:endParaRPr sz="1200">
              <a:latin typeface="Calibri"/>
              <a:ea typeface="Calibri"/>
              <a:cs typeface="Calibri"/>
              <a:sym typeface="Calibri"/>
            </a:endParaRPr>
          </a:p>
        </p:txBody>
      </p:sp>
      <p:sp>
        <p:nvSpPr>
          <p:cNvPr id="59" name="Google Shape;59;p2"/>
          <p:cNvSpPr txBox="1"/>
          <p:nvPr/>
        </p:nvSpPr>
        <p:spPr>
          <a:xfrm>
            <a:off x="612743" y="1593131"/>
            <a:ext cx="6315958" cy="3852327"/>
          </a:xfrm>
          <a:prstGeom prst="rect">
            <a:avLst/>
          </a:prstGeom>
          <a:noFill/>
          <a:ln>
            <a:noFill/>
          </a:ln>
        </p:spPr>
        <p:txBody>
          <a:bodyPr spcFirstLastPara="1" wrap="square" lIns="0" tIns="73650" rIns="0" bIns="0" anchor="t" anchorCtr="0">
            <a:spAutoFit/>
          </a:bodyPr>
          <a:lstStyle/>
          <a:p>
            <a:pPr marL="309880" marR="0" lvl="0" indent="-297815" algn="l" rtl="0">
              <a:lnSpc>
                <a:spcPct val="100000"/>
              </a:lnSpc>
              <a:spcBef>
                <a:spcPts val="0"/>
              </a:spcBef>
              <a:spcAft>
                <a:spcPts val="0"/>
              </a:spcAft>
              <a:buSzPts val="2400"/>
              <a:buFont typeface="Arial"/>
              <a:buChar char="•"/>
            </a:pPr>
            <a:endParaRPr sz="2400" dirty="0">
              <a:latin typeface="Arial"/>
              <a:ea typeface="Arial"/>
              <a:cs typeface="Arial"/>
              <a:sym typeface="Arial"/>
            </a:endParaRPr>
          </a:p>
          <a:p>
            <a:pPr marL="309880" marR="0" lvl="0" indent="-297815" algn="l" rtl="0">
              <a:lnSpc>
                <a:spcPct val="100000"/>
              </a:lnSpc>
              <a:spcBef>
                <a:spcPts val="480"/>
              </a:spcBef>
              <a:spcAft>
                <a:spcPts val="0"/>
              </a:spcAft>
              <a:buSzPts val="2400"/>
              <a:buFont typeface="Arial"/>
              <a:buChar char="•"/>
            </a:pPr>
            <a:r>
              <a:rPr lang="en-US" sz="2000" dirty="0">
                <a:latin typeface="Segoe UI" panose="020B0502040204020203" pitchFamily="34" charset="0"/>
                <a:cs typeface="Segoe UI" panose="020B0502040204020203" pitchFamily="34" charset="0"/>
                <a:sym typeface="Arial"/>
              </a:rPr>
              <a:t>Objectives of the </a:t>
            </a:r>
            <a:r>
              <a:rPr lang="en-US" sz="2000" dirty="0">
                <a:latin typeface="Segoe UI" panose="020B0502040204020203" pitchFamily="34" charset="0"/>
                <a:cs typeface="Segoe UI" panose="020B0502040204020203" pitchFamily="34" charset="0"/>
              </a:rPr>
              <a:t>P</a:t>
            </a:r>
            <a:r>
              <a:rPr lang="en-US" sz="2000" dirty="0">
                <a:latin typeface="Segoe UI" panose="020B0502040204020203" pitchFamily="34" charset="0"/>
                <a:cs typeface="Segoe UI" panose="020B0502040204020203" pitchFamily="34" charset="0"/>
                <a:sym typeface="Arial"/>
              </a:rPr>
              <a:t>roposed </a:t>
            </a:r>
            <a:r>
              <a:rPr lang="en-US" sz="2000" dirty="0">
                <a:latin typeface="Segoe UI" panose="020B0502040204020203" pitchFamily="34" charset="0"/>
                <a:cs typeface="Segoe UI" panose="020B0502040204020203" pitchFamily="34" charset="0"/>
              </a:rPr>
              <a:t>W</a:t>
            </a:r>
            <a:r>
              <a:rPr lang="en-US" sz="2000" dirty="0">
                <a:latin typeface="Segoe UI" panose="020B0502040204020203" pitchFamily="34" charset="0"/>
                <a:cs typeface="Segoe UI" panose="020B0502040204020203" pitchFamily="34" charset="0"/>
                <a:sym typeface="Arial"/>
              </a:rPr>
              <a:t>ork</a:t>
            </a:r>
          </a:p>
          <a:p>
            <a:pPr marL="309880" marR="0" lvl="0" indent="-297815" algn="l" rtl="0">
              <a:lnSpc>
                <a:spcPct val="100000"/>
              </a:lnSpc>
              <a:spcBef>
                <a:spcPts val="480"/>
              </a:spcBef>
              <a:spcAft>
                <a:spcPts val="0"/>
              </a:spcAft>
              <a:buSzPts val="2400"/>
              <a:buFont typeface="Arial"/>
              <a:buChar char="•"/>
            </a:pPr>
            <a:r>
              <a:rPr lang="en-US" sz="2000" dirty="0">
                <a:latin typeface="Segoe UI" panose="020B0502040204020203" pitchFamily="34" charset="0"/>
                <a:cs typeface="Segoe UI" panose="020B0502040204020203" pitchFamily="34" charset="0"/>
              </a:rPr>
              <a:t>Literature Survey</a:t>
            </a:r>
            <a:endParaRPr sz="2000" dirty="0">
              <a:latin typeface="Segoe UI" panose="020B0502040204020203" pitchFamily="34" charset="0"/>
              <a:cs typeface="Segoe UI" panose="020B0502040204020203" pitchFamily="34" charset="0"/>
              <a:sym typeface="Arial"/>
            </a:endParaRPr>
          </a:p>
          <a:p>
            <a:pPr marL="309880" marR="0" lvl="0" indent="-297815" algn="l" rtl="0">
              <a:lnSpc>
                <a:spcPct val="100000"/>
              </a:lnSpc>
              <a:spcBef>
                <a:spcPts val="480"/>
              </a:spcBef>
              <a:spcAft>
                <a:spcPts val="0"/>
              </a:spcAft>
              <a:buSzPts val="2400"/>
              <a:buFont typeface="Arial"/>
              <a:buChar char="•"/>
            </a:pPr>
            <a:r>
              <a:rPr lang="en-US" sz="2000" dirty="0">
                <a:latin typeface="Segoe UI" panose="020B0502040204020203" pitchFamily="34" charset="0"/>
                <a:cs typeface="Segoe UI" panose="020B0502040204020203" pitchFamily="34" charset="0"/>
                <a:sym typeface="Arial"/>
              </a:rPr>
              <a:t>Ideation Map</a:t>
            </a:r>
          </a:p>
          <a:p>
            <a:pPr marL="309880" marR="0" lvl="0" indent="-297815" algn="l" rtl="0">
              <a:lnSpc>
                <a:spcPct val="100000"/>
              </a:lnSpc>
              <a:spcBef>
                <a:spcPts val="480"/>
              </a:spcBef>
              <a:spcAft>
                <a:spcPts val="0"/>
              </a:spcAft>
              <a:buSzPts val="2400"/>
              <a:buFont typeface="Arial"/>
              <a:buChar char="•"/>
            </a:pPr>
            <a:r>
              <a:rPr lang="en-US" sz="2000" dirty="0">
                <a:latin typeface="Segoe UI" panose="020B0502040204020203" pitchFamily="34" charset="0"/>
                <a:cs typeface="Segoe UI" panose="020B0502040204020203" pitchFamily="34" charset="0"/>
              </a:rPr>
              <a:t>Proposed System</a:t>
            </a:r>
            <a:endParaRPr sz="2000" dirty="0">
              <a:latin typeface="Segoe UI" panose="020B0502040204020203" pitchFamily="34" charset="0"/>
              <a:cs typeface="Segoe UI" panose="020B0502040204020203" pitchFamily="34" charset="0"/>
              <a:sym typeface="Arial"/>
            </a:endParaRPr>
          </a:p>
          <a:p>
            <a:pPr marL="309880" marR="0" lvl="0" indent="-297815" algn="l" rtl="0">
              <a:lnSpc>
                <a:spcPct val="100000"/>
              </a:lnSpc>
              <a:spcBef>
                <a:spcPts val="480"/>
              </a:spcBef>
              <a:spcAft>
                <a:spcPts val="0"/>
              </a:spcAft>
              <a:buSzPts val="2400"/>
              <a:buFont typeface="Arial"/>
              <a:buChar char="•"/>
            </a:pPr>
            <a:r>
              <a:rPr lang="en-US" sz="2000" dirty="0">
                <a:latin typeface="Segoe UI" panose="020B0502040204020203" pitchFamily="34" charset="0"/>
                <a:cs typeface="Segoe UI" panose="020B0502040204020203" pitchFamily="34" charset="0"/>
                <a:sym typeface="Arial"/>
              </a:rPr>
              <a:t>Modules</a:t>
            </a:r>
            <a:endParaRPr sz="2000" dirty="0">
              <a:latin typeface="Segoe UI" panose="020B0502040204020203" pitchFamily="34" charset="0"/>
              <a:cs typeface="Segoe UI" panose="020B0502040204020203" pitchFamily="34" charset="0"/>
              <a:sym typeface="Arial"/>
            </a:endParaRPr>
          </a:p>
          <a:p>
            <a:pPr marL="309880" marR="0" lvl="0" indent="-297815" algn="l" rtl="0">
              <a:lnSpc>
                <a:spcPct val="100000"/>
              </a:lnSpc>
              <a:spcBef>
                <a:spcPts val="480"/>
              </a:spcBef>
              <a:spcAft>
                <a:spcPts val="0"/>
              </a:spcAft>
              <a:buSzPts val="2400"/>
              <a:buFont typeface="Arial"/>
              <a:buChar char="•"/>
            </a:pPr>
            <a:r>
              <a:rPr lang="en-US" sz="2000" dirty="0">
                <a:latin typeface="Segoe UI" panose="020B0502040204020203" pitchFamily="34" charset="0"/>
                <a:cs typeface="Segoe UI" panose="020B0502040204020203" pitchFamily="34" charset="0"/>
                <a:sym typeface="Arial"/>
              </a:rPr>
              <a:t>Results and Discussions</a:t>
            </a:r>
            <a:endParaRPr sz="2000" dirty="0">
              <a:latin typeface="Segoe UI" panose="020B0502040204020203" pitchFamily="34" charset="0"/>
              <a:cs typeface="Segoe UI" panose="020B0502040204020203" pitchFamily="34" charset="0"/>
              <a:sym typeface="Arial"/>
            </a:endParaRPr>
          </a:p>
          <a:p>
            <a:pPr marL="309880" marR="0" lvl="0" indent="-297815" algn="l" rtl="0">
              <a:lnSpc>
                <a:spcPct val="100000"/>
              </a:lnSpc>
              <a:spcBef>
                <a:spcPts val="480"/>
              </a:spcBef>
              <a:spcAft>
                <a:spcPts val="0"/>
              </a:spcAft>
              <a:buSzPts val="2400"/>
              <a:buFont typeface="Arial"/>
              <a:buChar char="•"/>
            </a:pPr>
            <a:r>
              <a:rPr lang="en-US" sz="2000" dirty="0">
                <a:latin typeface="Segoe UI" panose="020B0502040204020203" pitchFamily="34" charset="0"/>
                <a:cs typeface="Segoe UI" panose="020B0502040204020203" pitchFamily="34" charset="0"/>
                <a:sym typeface="Arial"/>
              </a:rPr>
              <a:t>Conclusion</a:t>
            </a:r>
          </a:p>
          <a:p>
            <a:pPr marL="309880" marR="0" lvl="0" indent="-297815" algn="l" rtl="0">
              <a:lnSpc>
                <a:spcPct val="100000"/>
              </a:lnSpc>
              <a:spcBef>
                <a:spcPts val="480"/>
              </a:spcBef>
              <a:spcAft>
                <a:spcPts val="0"/>
              </a:spcAft>
              <a:buSzPts val="2400"/>
              <a:buFont typeface="Arial"/>
              <a:buChar char="•"/>
            </a:pPr>
            <a:r>
              <a:rPr lang="en-US" sz="2000" dirty="0">
                <a:latin typeface="Segoe UI" panose="020B0502040204020203" pitchFamily="34" charset="0"/>
                <a:cs typeface="Segoe UI" panose="020B0502040204020203" pitchFamily="34" charset="0"/>
              </a:rPr>
              <a:t>References</a:t>
            </a:r>
            <a:endParaRPr sz="2000" dirty="0">
              <a:latin typeface="Segoe UI" panose="020B0502040204020203" pitchFamily="34" charset="0"/>
              <a:cs typeface="Segoe UI" panose="020B0502040204020203" pitchFamily="34" charset="0"/>
              <a:sym typeface="Arial"/>
            </a:endParaRPr>
          </a:p>
          <a:p>
            <a:pPr marL="457200" marR="0" lvl="0" indent="0" algn="l" rtl="0">
              <a:lnSpc>
                <a:spcPct val="100000"/>
              </a:lnSpc>
              <a:spcBef>
                <a:spcPts val="480"/>
              </a:spcBef>
              <a:spcAft>
                <a:spcPts val="0"/>
              </a:spcAft>
              <a:buNone/>
            </a:pPr>
            <a:endParaRPr sz="24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530225" y="424205"/>
            <a:ext cx="3441278" cy="68993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Objectives</a:t>
            </a:r>
            <a:endParaRPr dirty="0"/>
          </a:p>
        </p:txBody>
      </p:sp>
      <p:sp>
        <p:nvSpPr>
          <p:cNvPr id="74" name="Google Shape;74;p4"/>
          <p:cNvSpPr txBox="1">
            <a:spLocks noGrp="1"/>
          </p:cNvSpPr>
          <p:nvPr>
            <p:ph type="ftr" idx="11"/>
          </p:nvPr>
        </p:nvSpPr>
        <p:spPr>
          <a:xfrm>
            <a:off x="530225" y="6466763"/>
            <a:ext cx="123698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27 September 2023</a:t>
            </a:r>
            <a:endParaRPr/>
          </a:p>
        </p:txBody>
      </p:sp>
      <p:sp>
        <p:nvSpPr>
          <p:cNvPr id="75" name="Google Shape;75;p4"/>
          <p:cNvSpPr txBox="1">
            <a:spLocks noGrp="1"/>
          </p:cNvSpPr>
          <p:nvPr>
            <p:ph type="dt" idx="10"/>
          </p:nvPr>
        </p:nvSpPr>
        <p:spPr>
          <a:xfrm>
            <a:off x="3971503" y="6466763"/>
            <a:ext cx="120015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Department of CSE</a:t>
            </a:r>
            <a:endParaRPr/>
          </a:p>
        </p:txBody>
      </p:sp>
      <p:sp>
        <p:nvSpPr>
          <p:cNvPr id="76" name="Google Shape;76;p4"/>
          <p:cNvSpPr txBox="1"/>
          <p:nvPr/>
        </p:nvSpPr>
        <p:spPr>
          <a:xfrm>
            <a:off x="8485733" y="6466776"/>
            <a:ext cx="153670" cy="177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3</a:t>
            </a:fld>
            <a:endParaRPr sz="1200">
              <a:latin typeface="Calibri"/>
              <a:ea typeface="Calibri"/>
              <a:cs typeface="Calibri"/>
              <a:sym typeface="Calibri"/>
            </a:endParaRPr>
          </a:p>
        </p:txBody>
      </p:sp>
      <p:sp>
        <p:nvSpPr>
          <p:cNvPr id="77" name="Google Shape;77;p4"/>
          <p:cNvSpPr txBox="1"/>
          <p:nvPr/>
        </p:nvSpPr>
        <p:spPr>
          <a:xfrm>
            <a:off x="530225" y="2253005"/>
            <a:ext cx="7955508" cy="3276729"/>
          </a:xfrm>
          <a:prstGeom prst="rect">
            <a:avLst/>
          </a:prstGeom>
          <a:noFill/>
          <a:ln>
            <a:noFill/>
          </a:ln>
        </p:spPr>
        <p:txBody>
          <a:bodyPr spcFirstLastPara="1" wrap="square" lIns="0" tIns="53975" rIns="0" bIns="0" anchor="t" anchorCtr="0">
            <a:spAutoFit/>
          </a:bodyPr>
          <a:lstStyle/>
          <a:p>
            <a:pPr marL="223837" lvl="0" indent="0" algn="just" rtl="0">
              <a:lnSpc>
                <a:spcPct val="90000"/>
              </a:lnSpc>
              <a:spcBef>
                <a:spcPts val="0"/>
              </a:spcBef>
              <a:spcAft>
                <a:spcPts val="0"/>
              </a:spcAft>
              <a:buNone/>
            </a:pPr>
            <a:r>
              <a:rPr lang="en-US" sz="1800" dirty="0">
                <a:solidFill>
                  <a:srgbClr val="001027"/>
                </a:solidFill>
                <a:latin typeface="Corbel"/>
                <a:ea typeface="Corbel"/>
                <a:cs typeface="Corbel"/>
                <a:sym typeface="Corbel"/>
              </a:rPr>
              <a:t>The primary objective of this project is to develop a machine learning-based solution for automating and enhancing the process of color coordination in clothing. </a:t>
            </a:r>
            <a:endParaRPr sz="1800" dirty="0">
              <a:solidFill>
                <a:srgbClr val="001027"/>
              </a:solidFill>
              <a:latin typeface="Corbel"/>
              <a:ea typeface="Corbel"/>
              <a:cs typeface="Corbel"/>
              <a:sym typeface="Corbel"/>
            </a:endParaRPr>
          </a:p>
          <a:p>
            <a:pPr marL="223837" lvl="0" indent="0" algn="just" rtl="0">
              <a:lnSpc>
                <a:spcPct val="90000"/>
              </a:lnSpc>
              <a:spcBef>
                <a:spcPts val="0"/>
              </a:spcBef>
              <a:spcAft>
                <a:spcPts val="0"/>
              </a:spcAft>
              <a:buNone/>
            </a:pPr>
            <a:endParaRPr sz="1800" dirty="0">
              <a:solidFill>
                <a:srgbClr val="001027"/>
              </a:solidFill>
              <a:latin typeface="Corbel"/>
              <a:ea typeface="Corbel"/>
              <a:cs typeface="Corbel"/>
              <a:sym typeface="Corbel"/>
            </a:endParaRPr>
          </a:p>
          <a:p>
            <a:pPr marL="223837" lvl="0" indent="0" algn="just" rtl="0">
              <a:lnSpc>
                <a:spcPct val="90000"/>
              </a:lnSpc>
              <a:spcBef>
                <a:spcPts val="0"/>
              </a:spcBef>
              <a:spcAft>
                <a:spcPts val="0"/>
              </a:spcAft>
              <a:buNone/>
            </a:pPr>
            <a:r>
              <a:rPr lang="en-US" sz="2000" b="1" dirty="0">
                <a:solidFill>
                  <a:srgbClr val="001027"/>
                </a:solidFill>
                <a:latin typeface="Corbel"/>
                <a:ea typeface="Corbel"/>
                <a:cs typeface="Corbel"/>
                <a:sym typeface="Corbel"/>
              </a:rPr>
              <a:t>This objective can be broken down into several key components:</a:t>
            </a:r>
            <a:endParaRPr sz="2000" b="1" dirty="0">
              <a:solidFill>
                <a:srgbClr val="001027"/>
              </a:solidFill>
              <a:latin typeface="Corbel"/>
              <a:ea typeface="Corbel"/>
              <a:cs typeface="Corbel"/>
              <a:sym typeface="Corbel"/>
            </a:endParaRPr>
          </a:p>
          <a:p>
            <a:pPr marL="566737" lvl="0" indent="-342900" algn="just" rtl="0">
              <a:lnSpc>
                <a:spcPct val="90000"/>
              </a:lnSpc>
              <a:spcBef>
                <a:spcPts val="1800"/>
              </a:spcBef>
              <a:spcAft>
                <a:spcPts val="0"/>
              </a:spcAft>
              <a:buFont typeface="Arial" panose="020B0604020202020204" pitchFamily="34" charset="0"/>
              <a:buChar char="•"/>
            </a:pPr>
            <a:r>
              <a:rPr lang="en-US" sz="1800" b="1" dirty="0">
                <a:solidFill>
                  <a:srgbClr val="001027"/>
                </a:solidFill>
                <a:latin typeface="Corbel"/>
                <a:ea typeface="Corbel"/>
                <a:cs typeface="Corbel"/>
                <a:sym typeface="Corbel"/>
              </a:rPr>
              <a:t>Image Classification</a:t>
            </a:r>
            <a:r>
              <a:rPr lang="en-US" sz="1800" dirty="0">
                <a:solidFill>
                  <a:srgbClr val="001027"/>
                </a:solidFill>
                <a:latin typeface="Corbel"/>
                <a:ea typeface="Corbel"/>
                <a:cs typeface="Corbel"/>
                <a:sym typeface="Corbel"/>
              </a:rPr>
              <a:t>: Implement a Convolutional Neural Network (CNN) to classify clothing items as either shirts or pants from input images. This classification forms the foundation for subsequent color analysis.</a:t>
            </a:r>
          </a:p>
          <a:p>
            <a:pPr marL="566737" lvl="0" indent="-342900" algn="just" rtl="0">
              <a:lnSpc>
                <a:spcPct val="90000"/>
              </a:lnSpc>
              <a:spcBef>
                <a:spcPts val="1800"/>
              </a:spcBef>
              <a:spcAft>
                <a:spcPts val="0"/>
              </a:spcAft>
              <a:buFont typeface="Arial" panose="020B0604020202020204" pitchFamily="34" charset="0"/>
              <a:buChar char="•"/>
            </a:pPr>
            <a:r>
              <a:rPr lang="en-US" sz="1800" b="1" dirty="0">
                <a:solidFill>
                  <a:srgbClr val="001027"/>
                </a:solidFill>
                <a:latin typeface="Corbel"/>
                <a:ea typeface="Corbel"/>
                <a:cs typeface="Corbel"/>
                <a:sym typeface="Corbel"/>
              </a:rPr>
              <a:t>Dominant Color Extraction</a:t>
            </a:r>
            <a:r>
              <a:rPr lang="en-US" sz="1800" dirty="0">
                <a:solidFill>
                  <a:srgbClr val="001027"/>
                </a:solidFill>
                <a:latin typeface="Corbel"/>
                <a:ea typeface="Corbel"/>
                <a:cs typeface="Corbel"/>
                <a:sym typeface="Corbel"/>
              </a:rPr>
              <a:t>: Utilize the Color Thief library to extract the dominant color from each clothing item image, providing a hexadecimal representation of the dominant color.</a:t>
            </a:r>
            <a:r>
              <a:rPr lang="en-US" sz="1800" dirty="0">
                <a:latin typeface="Calibri"/>
                <a:ea typeface="Calibri"/>
                <a:cs typeface="Calibri"/>
                <a:sym typeface="Calibri"/>
              </a:rPr>
              <a:t>.</a:t>
            </a:r>
            <a:endParaRPr sz="18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4" name="Google Shape;74;p4"/>
          <p:cNvSpPr txBox="1">
            <a:spLocks noGrp="1"/>
          </p:cNvSpPr>
          <p:nvPr>
            <p:ph type="ftr" idx="11"/>
          </p:nvPr>
        </p:nvSpPr>
        <p:spPr>
          <a:xfrm>
            <a:off x="530225" y="6466763"/>
            <a:ext cx="123698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27 September 2023</a:t>
            </a:r>
            <a:endParaRPr/>
          </a:p>
        </p:txBody>
      </p:sp>
      <p:sp>
        <p:nvSpPr>
          <p:cNvPr id="75" name="Google Shape;75;p4"/>
          <p:cNvSpPr txBox="1">
            <a:spLocks noGrp="1"/>
          </p:cNvSpPr>
          <p:nvPr>
            <p:ph type="dt" idx="10"/>
          </p:nvPr>
        </p:nvSpPr>
        <p:spPr>
          <a:xfrm>
            <a:off x="3971503" y="6466763"/>
            <a:ext cx="120015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Department of CSE</a:t>
            </a:r>
            <a:endParaRPr/>
          </a:p>
        </p:txBody>
      </p:sp>
      <p:sp>
        <p:nvSpPr>
          <p:cNvPr id="76" name="Google Shape;76;p4"/>
          <p:cNvSpPr txBox="1"/>
          <p:nvPr/>
        </p:nvSpPr>
        <p:spPr>
          <a:xfrm>
            <a:off x="8485733" y="6466776"/>
            <a:ext cx="153670" cy="177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4</a:t>
            </a:fld>
            <a:endParaRPr sz="1200">
              <a:latin typeface="Calibri"/>
              <a:ea typeface="Calibri"/>
              <a:cs typeface="Calibri"/>
              <a:sym typeface="Calibri"/>
            </a:endParaRPr>
          </a:p>
        </p:txBody>
      </p:sp>
      <p:sp>
        <p:nvSpPr>
          <p:cNvPr id="77" name="Google Shape;77;p4"/>
          <p:cNvSpPr txBox="1"/>
          <p:nvPr/>
        </p:nvSpPr>
        <p:spPr>
          <a:xfrm>
            <a:off x="226243" y="2026762"/>
            <a:ext cx="8413160" cy="3969420"/>
          </a:xfrm>
          <a:prstGeom prst="rect">
            <a:avLst/>
          </a:prstGeom>
          <a:noFill/>
          <a:ln>
            <a:noFill/>
          </a:ln>
        </p:spPr>
        <p:txBody>
          <a:bodyPr spcFirstLastPara="1" wrap="square" lIns="0" tIns="53975" rIns="0" bIns="0" anchor="t" anchorCtr="0">
            <a:spAutoFit/>
          </a:bodyPr>
          <a:lstStyle/>
          <a:p>
            <a:pPr marL="509587" lvl="0" indent="-285750" algn="just" rtl="0">
              <a:lnSpc>
                <a:spcPct val="90000"/>
              </a:lnSpc>
              <a:spcBef>
                <a:spcPts val="1800"/>
              </a:spcBef>
              <a:spcAft>
                <a:spcPts val="0"/>
              </a:spcAft>
              <a:buFont typeface="Arial" panose="020B0604020202020204" pitchFamily="34" charset="0"/>
              <a:buChar char="•"/>
            </a:pPr>
            <a:r>
              <a:rPr lang="en-US" sz="1800" b="1" dirty="0">
                <a:solidFill>
                  <a:schemeClr val="dk1"/>
                </a:solidFill>
                <a:latin typeface="Arial"/>
                <a:ea typeface="Arial"/>
                <a:cs typeface="Arial"/>
                <a:sym typeface="Arial"/>
              </a:rPr>
              <a:t>Color Similarity Calculation:</a:t>
            </a:r>
            <a:r>
              <a:rPr lang="en-US" sz="1800" dirty="0">
                <a:solidFill>
                  <a:schemeClr val="dk1"/>
                </a:solidFill>
                <a:latin typeface="Arial"/>
                <a:ea typeface="Arial"/>
                <a:cs typeface="Arial"/>
                <a:sym typeface="Arial"/>
              </a:rPr>
              <a:t> Calculate the similarity percentage between the dominant colors of the shirt and pants. This percentage quantifies how well the colors of the two clothing items match.</a:t>
            </a:r>
            <a:endParaRPr lang="en-US" sz="1800" dirty="0">
              <a:solidFill>
                <a:schemeClr val="dk1"/>
              </a:solidFill>
              <a:latin typeface="Corbel"/>
              <a:sym typeface="Corbel"/>
            </a:endParaRPr>
          </a:p>
          <a:p>
            <a:pPr marL="509587" lvl="0" indent="-285750" algn="just" rtl="0">
              <a:lnSpc>
                <a:spcPct val="90000"/>
              </a:lnSpc>
              <a:spcBef>
                <a:spcPts val="1800"/>
              </a:spcBef>
              <a:spcAft>
                <a:spcPts val="0"/>
              </a:spcAft>
              <a:buFont typeface="Arial" panose="020B0604020202020204" pitchFamily="34" charset="0"/>
              <a:buChar char="•"/>
            </a:pPr>
            <a:r>
              <a:rPr lang="en-US" sz="1800" b="1" dirty="0">
                <a:solidFill>
                  <a:schemeClr val="dk1"/>
                </a:solidFill>
                <a:latin typeface="Arial"/>
                <a:ea typeface="Arial"/>
                <a:cs typeface="Arial"/>
                <a:sym typeface="Arial"/>
              </a:rPr>
              <a:t>User-Friendly Interface:</a:t>
            </a:r>
            <a:r>
              <a:rPr lang="en-US" sz="1800" dirty="0">
                <a:solidFill>
                  <a:schemeClr val="dk1"/>
                </a:solidFill>
                <a:latin typeface="Arial"/>
                <a:ea typeface="Arial"/>
                <a:cs typeface="Arial"/>
                <a:sym typeface="Arial"/>
              </a:rPr>
              <a:t> Create an intuitive and user-friendly interface that allows users to upload images of clothing items and receive instant feedback on color coordination.</a:t>
            </a:r>
            <a:endParaRPr lang="en-US" sz="1800" dirty="0">
              <a:solidFill>
                <a:schemeClr val="dk1"/>
              </a:solidFill>
              <a:latin typeface="Corbel"/>
              <a:sym typeface="Corbel"/>
            </a:endParaRPr>
          </a:p>
          <a:p>
            <a:pPr marL="509587" lvl="0" indent="-285750" algn="just" rtl="0">
              <a:lnSpc>
                <a:spcPct val="90000"/>
              </a:lnSpc>
              <a:spcBef>
                <a:spcPts val="1800"/>
              </a:spcBef>
              <a:spcAft>
                <a:spcPts val="0"/>
              </a:spcAft>
              <a:buFont typeface="Arial" panose="020B0604020202020204" pitchFamily="34" charset="0"/>
              <a:buChar char="•"/>
            </a:pPr>
            <a:r>
              <a:rPr lang="en-US" sz="1800" b="1" dirty="0">
                <a:solidFill>
                  <a:schemeClr val="dk1"/>
                </a:solidFill>
                <a:latin typeface="Arial"/>
                <a:ea typeface="Arial"/>
                <a:cs typeface="Arial"/>
                <a:sym typeface="Arial"/>
              </a:rPr>
              <a:t>Real-World Application:</a:t>
            </a:r>
            <a:r>
              <a:rPr lang="en-US" sz="1800" dirty="0">
                <a:solidFill>
                  <a:schemeClr val="dk1"/>
                </a:solidFill>
                <a:latin typeface="Arial"/>
                <a:ea typeface="Arial"/>
                <a:cs typeface="Arial"/>
                <a:sym typeface="Arial"/>
              </a:rPr>
              <a:t> Showcase the practicality of the system by analyzing a collection of clothing item images and providing feedback on color matching.</a:t>
            </a:r>
            <a:endParaRPr lang="en-US" sz="1800" dirty="0">
              <a:solidFill>
                <a:schemeClr val="dk1"/>
              </a:solidFill>
              <a:latin typeface="Corbel"/>
              <a:sym typeface="Corbel"/>
            </a:endParaRPr>
          </a:p>
          <a:p>
            <a:pPr marL="509587" lvl="0" indent="-285750" algn="just" rtl="0">
              <a:lnSpc>
                <a:spcPct val="90000"/>
              </a:lnSpc>
              <a:spcBef>
                <a:spcPts val="1800"/>
              </a:spcBef>
              <a:spcAft>
                <a:spcPts val="0"/>
              </a:spcAft>
              <a:buFont typeface="Arial" panose="020B0604020202020204" pitchFamily="34" charset="0"/>
              <a:buChar char="•"/>
            </a:pPr>
            <a:r>
              <a:rPr lang="en-US" sz="1800" b="1" dirty="0">
                <a:solidFill>
                  <a:schemeClr val="dk1"/>
                </a:solidFill>
                <a:latin typeface="Arial"/>
                <a:ea typeface="Arial"/>
                <a:cs typeface="Arial"/>
                <a:sym typeface="Arial"/>
              </a:rPr>
              <a:t>Accuracy and Efficiency:</a:t>
            </a:r>
            <a:r>
              <a:rPr lang="en-US" sz="1800" dirty="0">
                <a:solidFill>
                  <a:schemeClr val="dk1"/>
                </a:solidFill>
                <a:latin typeface="Arial"/>
                <a:ea typeface="Arial"/>
                <a:cs typeface="Arial"/>
                <a:sym typeface="Arial"/>
              </a:rPr>
              <a:t> Ensure that the image classification and color analysis processes are accurate and efficient, providing reliable results to users.</a:t>
            </a:r>
            <a:endParaRPr sz="1800" dirty="0">
              <a:latin typeface="Calibri"/>
              <a:ea typeface="Calibri"/>
              <a:cs typeface="Calibri"/>
              <a:sym typeface="Calibri"/>
            </a:endParaRPr>
          </a:p>
        </p:txBody>
      </p:sp>
      <p:sp>
        <p:nvSpPr>
          <p:cNvPr id="2" name="TextBox 1">
            <a:extLst>
              <a:ext uri="{FF2B5EF4-FFF2-40B4-BE49-F238E27FC236}">
                <a16:creationId xmlns:a16="http://schemas.microsoft.com/office/drawing/2014/main" id="{7232F307-3128-F4EF-B562-78F947F13A56}"/>
              </a:ext>
            </a:extLst>
          </p:cNvPr>
          <p:cNvSpPr txBox="1"/>
          <p:nvPr/>
        </p:nvSpPr>
        <p:spPr>
          <a:xfrm>
            <a:off x="433633" y="395926"/>
            <a:ext cx="2997724" cy="707886"/>
          </a:xfrm>
          <a:prstGeom prst="rect">
            <a:avLst/>
          </a:prstGeom>
          <a:noFill/>
        </p:spPr>
        <p:txBody>
          <a:bodyPr wrap="square" rtlCol="0">
            <a:spAutoFit/>
          </a:bodyPr>
          <a:lstStyle/>
          <a:p>
            <a:r>
              <a:rPr lang="en-IN" sz="4000" dirty="0">
                <a:solidFill>
                  <a:srgbClr val="C00000"/>
                </a:solidFill>
              </a:rPr>
              <a:t>Objectives</a:t>
            </a:r>
          </a:p>
        </p:txBody>
      </p:sp>
    </p:spTree>
    <p:extLst>
      <p:ext uri="{BB962C8B-B14F-4D97-AF65-F5344CB8AC3E}">
        <p14:creationId xmlns:p14="http://schemas.microsoft.com/office/powerpoint/2010/main" val="2294349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8"/>
          <p:cNvSpPr txBox="1">
            <a:spLocks noGrp="1"/>
          </p:cNvSpPr>
          <p:nvPr>
            <p:ph type="title"/>
          </p:nvPr>
        </p:nvSpPr>
        <p:spPr>
          <a:xfrm>
            <a:off x="454025" y="450450"/>
            <a:ext cx="5155500" cy="568084"/>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sz="3600" dirty="0">
                <a:latin typeface="Arial"/>
                <a:ea typeface="Arial"/>
                <a:cs typeface="Arial"/>
                <a:sym typeface="Arial"/>
              </a:rPr>
              <a:t>Literature Survey</a:t>
            </a:r>
            <a:endParaRPr sz="3600" dirty="0">
              <a:latin typeface="Arial"/>
              <a:ea typeface="Arial"/>
              <a:cs typeface="Arial"/>
              <a:sym typeface="Arial"/>
            </a:endParaRPr>
          </a:p>
        </p:txBody>
      </p:sp>
      <p:sp>
        <p:nvSpPr>
          <p:cNvPr id="115" name="Google Shape;115;p8"/>
          <p:cNvSpPr txBox="1">
            <a:spLocks noGrp="1"/>
          </p:cNvSpPr>
          <p:nvPr>
            <p:ph type="ftr" idx="11"/>
          </p:nvPr>
        </p:nvSpPr>
        <p:spPr>
          <a:xfrm>
            <a:off x="530225" y="6466763"/>
            <a:ext cx="123698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27 September 2023</a:t>
            </a:r>
            <a:endParaRPr/>
          </a:p>
        </p:txBody>
      </p:sp>
      <p:sp>
        <p:nvSpPr>
          <p:cNvPr id="116" name="Google Shape;116;p8"/>
          <p:cNvSpPr txBox="1">
            <a:spLocks noGrp="1"/>
          </p:cNvSpPr>
          <p:nvPr>
            <p:ph type="dt" idx="10"/>
          </p:nvPr>
        </p:nvSpPr>
        <p:spPr>
          <a:xfrm>
            <a:off x="3971503" y="6466763"/>
            <a:ext cx="120015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Department of CSE</a:t>
            </a:r>
            <a:endParaRPr/>
          </a:p>
        </p:txBody>
      </p:sp>
      <p:sp>
        <p:nvSpPr>
          <p:cNvPr id="117" name="Google Shape;117;p8"/>
          <p:cNvSpPr txBox="1">
            <a:spLocks noGrp="1"/>
          </p:cNvSpPr>
          <p:nvPr>
            <p:ph type="sldNum" idx="12"/>
          </p:nvPr>
        </p:nvSpPr>
        <p:spPr>
          <a:xfrm>
            <a:off x="8408491" y="6466763"/>
            <a:ext cx="231140"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5</a:t>
            </a:fld>
            <a:endParaRPr/>
          </a:p>
        </p:txBody>
      </p:sp>
      <p:sp>
        <p:nvSpPr>
          <p:cNvPr id="118" name="Google Shape;118;p8"/>
          <p:cNvSpPr txBox="1"/>
          <p:nvPr/>
        </p:nvSpPr>
        <p:spPr>
          <a:xfrm>
            <a:off x="530225" y="2196445"/>
            <a:ext cx="7699375" cy="3529299"/>
          </a:xfrm>
          <a:prstGeom prst="rect">
            <a:avLst/>
          </a:prstGeom>
          <a:noFill/>
          <a:ln>
            <a:noFill/>
          </a:ln>
        </p:spPr>
        <p:txBody>
          <a:bodyPr spcFirstLastPara="1" wrap="square" lIns="0" tIns="15875" rIns="0" bIns="0" anchor="t" anchorCtr="0">
            <a:spAutoFit/>
          </a:bodyPr>
          <a:lstStyle/>
          <a:p>
            <a:pPr marL="342900" indent="-342900" algn="just">
              <a:buFont typeface="Arial" panose="020B0604020202020204" pitchFamily="34" charset="0"/>
              <a:buChar char="•"/>
            </a:pPr>
            <a:r>
              <a:rPr lang="en-US" sz="1800" b="0" i="0" dirty="0">
                <a:solidFill>
                  <a:srgbClr val="0D0D0D"/>
                </a:solidFill>
                <a:effectLst/>
                <a:highlight>
                  <a:srgbClr val="FFFFFF"/>
                </a:highlight>
                <a:latin typeface="Söhne"/>
              </a:rPr>
              <a:t>Color synchronization, also known as color sync, is a crucial aspect of various technological applications, including image processing, multimedia, printing, and display technologies. Understanding color synchronization requires exploring its underpinnings in human color perception and psychology. </a:t>
            </a:r>
          </a:p>
          <a:p>
            <a:pPr algn="just"/>
            <a:endParaRPr lang="en-US" sz="1800" b="0" i="0" dirty="0">
              <a:solidFill>
                <a:srgbClr val="0D0D0D"/>
              </a:solidFill>
              <a:effectLst/>
              <a:highlight>
                <a:srgbClr val="FFFFFF"/>
              </a:highlight>
              <a:latin typeface="Söhne"/>
            </a:endParaRPr>
          </a:p>
          <a:p>
            <a:pPr marL="342900" indent="-342900" algn="just">
              <a:buFont typeface="Arial" panose="020B0604020202020204" pitchFamily="34" charset="0"/>
              <a:buChar char="•"/>
            </a:pPr>
            <a:r>
              <a:rPr lang="en-US" sz="1800" b="0" i="0" dirty="0">
                <a:solidFill>
                  <a:srgbClr val="0D0D0D"/>
                </a:solidFill>
                <a:effectLst/>
                <a:highlight>
                  <a:srgbClr val="FFFFFF"/>
                </a:highlight>
                <a:latin typeface="Söhne"/>
              </a:rPr>
              <a:t>Color synchronization relies on the utilization of different color spaces and models for accurate representation and conversion. This encompasses RGB, CMYK, CIE Lab, and HSV models, each offering unique advantages in specific contexts. Techniques and algorithms for color synchronization involve intricate processes such as color matching, calibration, transfer, mapping, correction, and enhancement.</a:t>
            </a:r>
          </a:p>
          <a:p>
            <a:pPr marL="0" lvl="0" indent="0" algn="l" rtl="0">
              <a:lnSpc>
                <a:spcPct val="90000"/>
              </a:lnSpc>
              <a:spcBef>
                <a:spcPts val="1800"/>
              </a:spcBef>
              <a:spcAft>
                <a:spcPts val="0"/>
              </a:spcAft>
              <a:buClr>
                <a:schemeClr val="dk1"/>
              </a:buClr>
              <a:buSzPts val="1600"/>
              <a:buFont typeface="Arial"/>
              <a:buNone/>
            </a:pPr>
            <a:endParaRPr sz="17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7"/>
          <p:cNvSpPr txBox="1">
            <a:spLocks noGrp="1"/>
          </p:cNvSpPr>
          <p:nvPr>
            <p:ph type="title"/>
          </p:nvPr>
        </p:nvSpPr>
        <p:spPr>
          <a:xfrm>
            <a:off x="530225" y="406909"/>
            <a:ext cx="6621838"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Literature Survey</a:t>
            </a:r>
            <a:endParaRPr dirty="0"/>
          </a:p>
        </p:txBody>
      </p:sp>
      <p:sp>
        <p:nvSpPr>
          <p:cNvPr id="106" name="Google Shape;106;p7"/>
          <p:cNvSpPr txBox="1">
            <a:spLocks noGrp="1"/>
          </p:cNvSpPr>
          <p:nvPr>
            <p:ph type="ftr" idx="11"/>
          </p:nvPr>
        </p:nvSpPr>
        <p:spPr>
          <a:xfrm>
            <a:off x="530225" y="6466763"/>
            <a:ext cx="123698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27 September 2023</a:t>
            </a:r>
            <a:endParaRPr/>
          </a:p>
        </p:txBody>
      </p:sp>
      <p:sp>
        <p:nvSpPr>
          <p:cNvPr id="107" name="Google Shape;107;p7"/>
          <p:cNvSpPr txBox="1">
            <a:spLocks noGrp="1"/>
          </p:cNvSpPr>
          <p:nvPr>
            <p:ph type="dt" idx="10"/>
          </p:nvPr>
        </p:nvSpPr>
        <p:spPr>
          <a:xfrm>
            <a:off x="3971503" y="6466763"/>
            <a:ext cx="120015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Department of CSE</a:t>
            </a:r>
            <a:endParaRPr/>
          </a:p>
        </p:txBody>
      </p:sp>
      <p:sp>
        <p:nvSpPr>
          <p:cNvPr id="108" name="Google Shape;108;p7"/>
          <p:cNvSpPr txBox="1">
            <a:spLocks noGrp="1"/>
          </p:cNvSpPr>
          <p:nvPr>
            <p:ph type="sldNum" idx="12"/>
          </p:nvPr>
        </p:nvSpPr>
        <p:spPr>
          <a:xfrm>
            <a:off x="8408491" y="6466763"/>
            <a:ext cx="231140"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6</a:t>
            </a:fld>
            <a:endParaRPr/>
          </a:p>
        </p:txBody>
      </p:sp>
      <p:sp>
        <p:nvSpPr>
          <p:cNvPr id="109" name="Google Shape;109;p7"/>
          <p:cNvSpPr txBox="1"/>
          <p:nvPr/>
        </p:nvSpPr>
        <p:spPr>
          <a:xfrm>
            <a:off x="530226" y="2017335"/>
            <a:ext cx="8109406" cy="3418372"/>
          </a:xfrm>
          <a:prstGeom prst="rect">
            <a:avLst/>
          </a:prstGeom>
          <a:noFill/>
          <a:ln>
            <a:noFill/>
          </a:ln>
        </p:spPr>
        <p:txBody>
          <a:bodyPr spcFirstLastPara="1" wrap="square" lIns="0" tIns="12700" rIns="0" bIns="0" anchor="t" anchorCtr="0">
            <a:spAutoFit/>
          </a:bodyPr>
          <a:lstStyle/>
          <a:p>
            <a:pPr algn="just"/>
            <a:endParaRPr lang="en-US" sz="2000" b="0" i="0" dirty="0">
              <a:solidFill>
                <a:srgbClr val="0D0D0D"/>
              </a:solidFill>
              <a:effectLst/>
              <a:highlight>
                <a:srgbClr val="FFFFFF"/>
              </a:highlight>
              <a:latin typeface="Söhne"/>
            </a:endParaRPr>
          </a:p>
          <a:p>
            <a:pPr marL="342900" indent="-342900" algn="just">
              <a:buFont typeface="Arial" panose="020B0604020202020204" pitchFamily="34" charset="0"/>
              <a:buChar char="•"/>
            </a:pPr>
            <a:r>
              <a:rPr lang="en-US" sz="1800" b="0" i="0" dirty="0">
                <a:solidFill>
                  <a:srgbClr val="0D0D0D"/>
                </a:solidFill>
                <a:effectLst/>
                <a:highlight>
                  <a:srgbClr val="FFFFFF"/>
                </a:highlight>
                <a:latin typeface="Söhne"/>
              </a:rPr>
              <a:t>The applications of color synchronization are widespread and diverse. From image and video processing to printing and color management, color sync plays a pivotal role in enhancing visual quality and user experience. It is also integral to multimedia broadcasting, streaming, and immersive technologies like virtual reality (VR) and augmented reality (AR).</a:t>
            </a:r>
          </a:p>
          <a:p>
            <a:pPr marL="342900" indent="-342900" algn="just">
              <a:buFont typeface="Arial" panose="020B0604020202020204" pitchFamily="34" charset="0"/>
              <a:buChar char="•"/>
            </a:pPr>
            <a:r>
              <a:rPr lang="en-US" sz="1800" b="0" i="0" dirty="0">
                <a:solidFill>
                  <a:srgbClr val="0D0D0D"/>
                </a:solidFill>
                <a:effectLst/>
                <a:highlight>
                  <a:srgbClr val="FFFFFF"/>
                </a:highlight>
                <a:latin typeface="Söhne"/>
              </a:rPr>
              <a:t>Evaluating the performance of color synchronization techniques involves rigorous methodologies and metrics, including color accuracy, perceptual quality, and computational efficiency. Recent research efforts focus on exploring innovative approaches and anticipating future trends in color synchronization, underscoring its significance in advancing technological applications</a:t>
            </a:r>
            <a:r>
              <a:rPr lang="en-US" sz="2400" b="0" i="0" dirty="0">
                <a:solidFill>
                  <a:srgbClr val="0D0D0D"/>
                </a:solidFill>
                <a:effectLst/>
                <a:highlight>
                  <a:srgbClr val="FFFFFF"/>
                </a:highlight>
                <a:latin typeface="Söhne"/>
              </a:rPr>
              <a:t>.</a:t>
            </a:r>
          </a:p>
          <a:p>
            <a:pPr marL="0" lvl="0" indent="0" algn="l" rtl="0">
              <a:lnSpc>
                <a:spcPct val="90000"/>
              </a:lnSpc>
              <a:spcBef>
                <a:spcPts val="0"/>
              </a:spcBef>
              <a:spcAft>
                <a:spcPts val="0"/>
              </a:spcAft>
              <a:buClr>
                <a:schemeClr val="dk1"/>
              </a:buClr>
              <a:buSzPts val="2400"/>
              <a:buFont typeface="Arial"/>
              <a:buNone/>
            </a:pPr>
            <a:endParaRPr sz="17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530225" y="397250"/>
            <a:ext cx="6885600"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solidFill>
                  <a:srgbClr val="CC0000"/>
                </a:solidFill>
                <a:latin typeface="Arial"/>
                <a:ea typeface="Arial"/>
                <a:cs typeface="Arial"/>
                <a:sym typeface="Arial"/>
              </a:rPr>
              <a:t>Proposed System</a:t>
            </a:r>
            <a:endParaRPr sz="3600" dirty="0">
              <a:solidFill>
                <a:srgbClr val="CC0000"/>
              </a:solidFill>
              <a:latin typeface="Arial"/>
              <a:ea typeface="Arial"/>
              <a:cs typeface="Arial"/>
              <a:sym typeface="Arial"/>
            </a:endParaRPr>
          </a:p>
        </p:txBody>
      </p:sp>
      <p:sp>
        <p:nvSpPr>
          <p:cNvPr id="65" name="Google Shape;65;p3"/>
          <p:cNvSpPr txBox="1">
            <a:spLocks noGrp="1"/>
          </p:cNvSpPr>
          <p:nvPr>
            <p:ph type="ftr" idx="11"/>
          </p:nvPr>
        </p:nvSpPr>
        <p:spPr>
          <a:xfrm>
            <a:off x="530225" y="6466763"/>
            <a:ext cx="123698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27 September 2023</a:t>
            </a:r>
            <a:endParaRPr/>
          </a:p>
        </p:txBody>
      </p:sp>
      <p:sp>
        <p:nvSpPr>
          <p:cNvPr id="66" name="Google Shape;66;p3"/>
          <p:cNvSpPr txBox="1">
            <a:spLocks noGrp="1"/>
          </p:cNvSpPr>
          <p:nvPr>
            <p:ph type="dt" idx="10"/>
          </p:nvPr>
        </p:nvSpPr>
        <p:spPr>
          <a:xfrm>
            <a:off x="3971503" y="6466763"/>
            <a:ext cx="120015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Department of CSE</a:t>
            </a:r>
            <a:endParaRPr/>
          </a:p>
        </p:txBody>
      </p:sp>
      <p:sp>
        <p:nvSpPr>
          <p:cNvPr id="67" name="Google Shape;67;p3"/>
          <p:cNvSpPr txBox="1"/>
          <p:nvPr/>
        </p:nvSpPr>
        <p:spPr>
          <a:xfrm>
            <a:off x="8485733" y="6466776"/>
            <a:ext cx="153670" cy="177800"/>
          </a:xfrm>
          <a:prstGeom prst="rect">
            <a:avLst/>
          </a:prstGeom>
          <a:noFill/>
          <a:ln>
            <a:noFill/>
          </a:ln>
        </p:spPr>
        <p:txBody>
          <a:bodyPr spcFirstLastPara="1" wrap="square" lIns="0" tIns="0" rIns="0" bIns="0" anchor="t" anchorCtr="0">
            <a:spAutoFit/>
          </a:bodyPr>
          <a:lstStyle/>
          <a:p>
            <a:pPr marL="38100" marR="0" lvl="0" indent="0" algn="l" rtl="0">
              <a:lnSpc>
                <a:spcPct val="103333"/>
              </a:lnSpc>
              <a:spcBef>
                <a:spcPts val="0"/>
              </a:spcBef>
              <a:spcAft>
                <a:spcPts val="0"/>
              </a:spcAft>
              <a:buNone/>
            </a:pPr>
            <a:fld id="{00000000-1234-1234-1234-123412341234}" type="slidenum">
              <a:rPr lang="en-US" sz="1200">
                <a:solidFill>
                  <a:srgbClr val="888888"/>
                </a:solidFill>
                <a:latin typeface="Calibri"/>
                <a:ea typeface="Calibri"/>
                <a:cs typeface="Calibri"/>
                <a:sym typeface="Calibri"/>
              </a:rPr>
              <a:t>7</a:t>
            </a:fld>
            <a:endParaRPr sz="1200">
              <a:latin typeface="Calibri"/>
              <a:ea typeface="Calibri"/>
              <a:cs typeface="Calibri"/>
              <a:sym typeface="Calibri"/>
            </a:endParaRPr>
          </a:p>
        </p:txBody>
      </p:sp>
      <p:sp>
        <p:nvSpPr>
          <p:cNvPr id="68" name="Google Shape;68;p3"/>
          <p:cNvSpPr txBox="1"/>
          <p:nvPr/>
        </p:nvSpPr>
        <p:spPr>
          <a:xfrm>
            <a:off x="530226" y="2073896"/>
            <a:ext cx="7955508" cy="3535051"/>
          </a:xfrm>
          <a:prstGeom prst="rect">
            <a:avLst/>
          </a:prstGeom>
          <a:noFill/>
          <a:ln>
            <a:noFill/>
          </a:ln>
        </p:spPr>
        <p:txBody>
          <a:bodyPr spcFirstLastPara="1" wrap="square" lIns="0" tIns="12700" rIns="0" bIns="0" anchor="t" anchorCtr="0">
            <a:spAutoFit/>
          </a:bodyPr>
          <a:lstStyle/>
          <a:p>
            <a:pPr marL="223837" lvl="0" indent="-223837" algn="just" rtl="0">
              <a:lnSpc>
                <a:spcPct val="90000"/>
              </a:lnSpc>
              <a:spcBef>
                <a:spcPts val="0"/>
              </a:spcBef>
              <a:spcAft>
                <a:spcPts val="0"/>
              </a:spcAft>
              <a:buClr>
                <a:schemeClr val="dk1"/>
              </a:buClr>
              <a:buSzPts val="2400"/>
              <a:buChar char="•"/>
            </a:pPr>
            <a:r>
              <a:rPr lang="en-US" sz="1800" dirty="0">
                <a:solidFill>
                  <a:schemeClr val="dk1"/>
                </a:solidFill>
                <a:latin typeface="Corbel"/>
                <a:ea typeface="Corbel"/>
                <a:cs typeface="Corbel"/>
                <a:sym typeface="Corbel"/>
              </a:rPr>
              <a:t>In the ever-evolving world of fashion and technology, finding the perfect color coordination for clothing can be a creative challenge. However, with the power of machine learning and image analysis, it's now possible to streamline this process and make it more accessible. This project harnesses the capabilities of computer vision and deep learning to create a versatile tool that can assist in color-matching outfits.</a:t>
            </a:r>
            <a:endParaRPr sz="1800" dirty="0">
              <a:solidFill>
                <a:schemeClr val="dk1"/>
              </a:solidFill>
              <a:latin typeface="Corbel"/>
              <a:ea typeface="Corbel"/>
              <a:cs typeface="Corbel"/>
              <a:sym typeface="Corbel"/>
            </a:endParaRPr>
          </a:p>
          <a:p>
            <a:pPr marL="223837" lvl="0" indent="-223837" algn="just" rtl="0">
              <a:lnSpc>
                <a:spcPct val="90000"/>
              </a:lnSpc>
              <a:spcBef>
                <a:spcPts val="1800"/>
              </a:spcBef>
              <a:spcAft>
                <a:spcPts val="0"/>
              </a:spcAft>
              <a:buClr>
                <a:schemeClr val="dk1"/>
              </a:buClr>
              <a:buSzPts val="2400"/>
              <a:buChar char="•"/>
            </a:pPr>
            <a:r>
              <a:rPr lang="en-US" sz="1800" dirty="0">
                <a:solidFill>
                  <a:schemeClr val="dk1"/>
                </a:solidFill>
                <a:latin typeface="Corbel"/>
                <a:ea typeface="Corbel"/>
                <a:cs typeface="Corbel"/>
                <a:sym typeface="Corbel"/>
              </a:rPr>
              <a:t>The project then proceeds to measure the color similarity between the shirt and pants. This is achieved by converting the extracted color information into RGB format and calculating the similarity percentage based on the Euclidean distance between the two colors in a three-dimensional color space.</a:t>
            </a:r>
            <a:endParaRPr sz="1800" dirty="0">
              <a:solidFill>
                <a:schemeClr val="dk1"/>
              </a:solidFill>
              <a:latin typeface="Corbel"/>
              <a:ea typeface="Corbel"/>
              <a:cs typeface="Corbel"/>
              <a:sym typeface="Corbel"/>
            </a:endParaRPr>
          </a:p>
          <a:p>
            <a:pPr marL="223837" lvl="0" indent="-223837" algn="just" rtl="0">
              <a:lnSpc>
                <a:spcPct val="90000"/>
              </a:lnSpc>
              <a:spcBef>
                <a:spcPts val="1800"/>
              </a:spcBef>
              <a:spcAft>
                <a:spcPts val="0"/>
              </a:spcAft>
              <a:buClr>
                <a:schemeClr val="dk1"/>
              </a:buClr>
              <a:buSzPts val="2400"/>
              <a:buChar char="•"/>
            </a:pPr>
            <a:r>
              <a:rPr lang="en-US" sz="1800" dirty="0">
                <a:solidFill>
                  <a:schemeClr val="dk1"/>
                </a:solidFill>
                <a:latin typeface="Corbel"/>
                <a:ea typeface="Corbel"/>
                <a:cs typeface="Corbel"/>
                <a:sym typeface="Corbel"/>
              </a:rPr>
              <a:t>The resulting percentage represents how well the colors of the shirt and pants match.</a:t>
            </a:r>
            <a:endParaRPr sz="2000"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6"/>
          <p:cNvPicPr preferRelativeResize="0"/>
          <p:nvPr/>
        </p:nvPicPr>
        <p:blipFill rotWithShape="1">
          <a:blip r:embed="rId3">
            <a:alphaModFix/>
          </a:blip>
          <a:srcRect/>
          <a:stretch/>
        </p:blipFill>
        <p:spPr>
          <a:xfrm>
            <a:off x="2585884" y="1295400"/>
            <a:ext cx="3341010" cy="4992142"/>
          </a:xfrm>
          <a:prstGeom prst="rect">
            <a:avLst/>
          </a:prstGeom>
          <a:noFill/>
          <a:ln>
            <a:noFill/>
          </a:ln>
        </p:spPr>
      </p:pic>
      <p:sp>
        <p:nvSpPr>
          <p:cNvPr id="91" name="Google Shape;91;p6"/>
          <p:cNvSpPr txBox="1">
            <a:spLocks noGrp="1"/>
          </p:cNvSpPr>
          <p:nvPr>
            <p:ph type="title"/>
          </p:nvPr>
        </p:nvSpPr>
        <p:spPr>
          <a:xfrm>
            <a:off x="530225" y="418169"/>
            <a:ext cx="2712720"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dirty="0">
                <a:solidFill>
                  <a:srgbClr val="CC0000"/>
                </a:solidFill>
                <a:latin typeface="Arial"/>
                <a:ea typeface="Arial"/>
                <a:cs typeface="Arial"/>
                <a:sym typeface="Arial"/>
              </a:rPr>
              <a:t>Ideation Map</a:t>
            </a:r>
            <a:endParaRPr sz="3600" dirty="0">
              <a:latin typeface="Arial"/>
              <a:ea typeface="Arial"/>
              <a:cs typeface="Arial"/>
              <a:sym typeface="Arial"/>
            </a:endParaRPr>
          </a:p>
        </p:txBody>
      </p:sp>
      <p:sp>
        <p:nvSpPr>
          <p:cNvPr id="92" name="Google Shape;92;p6"/>
          <p:cNvSpPr txBox="1">
            <a:spLocks noGrp="1"/>
          </p:cNvSpPr>
          <p:nvPr>
            <p:ph type="ftr" idx="11"/>
          </p:nvPr>
        </p:nvSpPr>
        <p:spPr>
          <a:xfrm>
            <a:off x="530225" y="6466763"/>
            <a:ext cx="123698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27 September 2023</a:t>
            </a:r>
            <a:endParaRPr/>
          </a:p>
        </p:txBody>
      </p:sp>
      <p:sp>
        <p:nvSpPr>
          <p:cNvPr id="93" name="Google Shape;93;p6"/>
          <p:cNvSpPr txBox="1">
            <a:spLocks noGrp="1"/>
          </p:cNvSpPr>
          <p:nvPr>
            <p:ph type="dt" idx="10"/>
          </p:nvPr>
        </p:nvSpPr>
        <p:spPr>
          <a:xfrm>
            <a:off x="3971503" y="6466763"/>
            <a:ext cx="1200150" cy="177800"/>
          </a:xfrm>
          <a:prstGeom prst="rect">
            <a:avLst/>
          </a:prstGeom>
          <a:noFill/>
          <a:ln>
            <a:noFill/>
          </a:ln>
        </p:spPr>
        <p:txBody>
          <a:bodyPr spcFirstLastPara="1" wrap="square" lIns="0" tIns="0" rIns="0" bIns="0" anchor="t" anchorCtr="0">
            <a:spAutoFit/>
          </a:bodyPr>
          <a:lstStyle/>
          <a:p>
            <a:pPr marL="12700" lvl="0" indent="0" algn="l" rtl="0">
              <a:lnSpc>
                <a:spcPct val="103333"/>
              </a:lnSpc>
              <a:spcBef>
                <a:spcPts val="0"/>
              </a:spcBef>
              <a:spcAft>
                <a:spcPts val="0"/>
              </a:spcAft>
              <a:buNone/>
            </a:pPr>
            <a:r>
              <a:rPr lang="en-US"/>
              <a:t>Department of CSE</a:t>
            </a:r>
            <a:endParaRPr/>
          </a:p>
        </p:txBody>
      </p:sp>
      <p:sp>
        <p:nvSpPr>
          <p:cNvPr id="94" name="Google Shape;94;p6"/>
          <p:cNvSpPr txBox="1">
            <a:spLocks noGrp="1"/>
          </p:cNvSpPr>
          <p:nvPr>
            <p:ph type="sldNum" idx="12"/>
          </p:nvPr>
        </p:nvSpPr>
        <p:spPr>
          <a:xfrm>
            <a:off x="8408491" y="6466763"/>
            <a:ext cx="231140" cy="178434"/>
          </a:xfrm>
          <a:prstGeom prst="rect">
            <a:avLst/>
          </a:prstGeom>
          <a:noFill/>
          <a:ln>
            <a:noFill/>
          </a:ln>
        </p:spPr>
        <p:txBody>
          <a:bodyPr spcFirstLastPara="1" wrap="square" lIns="0" tIns="0" rIns="0" bIns="0" anchor="t" anchorCtr="0">
            <a:spAutoFit/>
          </a:bodyPr>
          <a:lstStyle/>
          <a:p>
            <a:pPr marL="38100" lvl="0" indent="0" algn="l" rtl="0">
              <a:lnSpc>
                <a:spcPct val="103333"/>
              </a:lnSpc>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248f1f0915c_0_25"/>
          <p:cNvSpPr txBox="1">
            <a:spLocks noGrp="1"/>
          </p:cNvSpPr>
          <p:nvPr>
            <p:ph type="title"/>
          </p:nvPr>
        </p:nvSpPr>
        <p:spPr>
          <a:xfrm>
            <a:off x="546755" y="386499"/>
            <a:ext cx="8219370" cy="677108"/>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t>Modules Needed</a:t>
            </a:r>
            <a:endParaRPr dirty="0"/>
          </a:p>
        </p:txBody>
      </p:sp>
      <p:sp>
        <p:nvSpPr>
          <p:cNvPr id="100" name="Google Shape;100;g248f1f0915c_0_25"/>
          <p:cNvSpPr txBox="1"/>
          <p:nvPr/>
        </p:nvSpPr>
        <p:spPr>
          <a:xfrm>
            <a:off x="546755" y="1885361"/>
            <a:ext cx="7936170" cy="4013376"/>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1800" dirty="0">
                <a:solidFill>
                  <a:schemeClr val="dk1"/>
                </a:solidFill>
                <a:latin typeface="Corbel"/>
                <a:ea typeface="Corbel"/>
                <a:cs typeface="Corbel"/>
                <a:sym typeface="Corbel"/>
              </a:rPr>
              <a:t>There are some of the important modules used in this project. These are needed to installed before running the   program.</a:t>
            </a:r>
            <a:endParaRPr sz="1800" dirty="0">
              <a:solidFill>
                <a:schemeClr val="dk1"/>
              </a:solidFill>
              <a:latin typeface="Corbel"/>
              <a:ea typeface="Corbel"/>
              <a:cs typeface="Corbel"/>
              <a:sym typeface="Corbel"/>
            </a:endParaRPr>
          </a:p>
          <a:p>
            <a:pPr marL="223837" lvl="0" indent="0" algn="l" rtl="0">
              <a:lnSpc>
                <a:spcPct val="90000"/>
              </a:lnSpc>
              <a:spcBef>
                <a:spcPts val="1800"/>
              </a:spcBef>
              <a:spcAft>
                <a:spcPts val="0"/>
              </a:spcAft>
              <a:buNone/>
            </a:pPr>
            <a:r>
              <a:rPr lang="en-US" sz="2000" b="1" dirty="0">
                <a:solidFill>
                  <a:schemeClr val="dk1"/>
                </a:solidFill>
                <a:latin typeface="Corbel"/>
                <a:ea typeface="Corbel"/>
                <a:cs typeface="Corbel"/>
                <a:sym typeface="Corbel"/>
              </a:rPr>
              <a:t>Modules are:</a:t>
            </a:r>
            <a:endParaRPr sz="2000" b="1" dirty="0">
              <a:solidFill>
                <a:schemeClr val="dk1"/>
              </a:solidFill>
              <a:latin typeface="Corbel"/>
              <a:ea typeface="Corbel"/>
              <a:cs typeface="Corbel"/>
              <a:sym typeface="Corbel"/>
            </a:endParaRPr>
          </a:p>
          <a:p>
            <a:pPr marL="342900" lvl="0" indent="-342900" algn="l" rtl="0">
              <a:lnSpc>
                <a:spcPct val="90000"/>
              </a:lnSpc>
              <a:spcBef>
                <a:spcPts val="1200"/>
              </a:spcBef>
              <a:spcAft>
                <a:spcPts val="0"/>
              </a:spcAft>
              <a:buFont typeface="Arial" panose="020B0604020202020204" pitchFamily="34" charset="0"/>
              <a:buChar char="•"/>
            </a:pPr>
            <a:r>
              <a:rPr lang="en-US" sz="1800" dirty="0">
                <a:solidFill>
                  <a:schemeClr val="dk1"/>
                </a:solidFill>
                <a:latin typeface="Corbel"/>
                <a:ea typeface="Corbel"/>
                <a:cs typeface="Corbel"/>
                <a:sym typeface="Corbel"/>
              </a:rPr>
              <a:t>Open cv- OpenCV is used for image processing</a:t>
            </a:r>
          </a:p>
          <a:p>
            <a:pPr marL="342900" lvl="0" indent="-342900" algn="l" rtl="0">
              <a:lnSpc>
                <a:spcPct val="90000"/>
              </a:lnSpc>
              <a:spcBef>
                <a:spcPts val="1200"/>
              </a:spcBef>
              <a:spcAft>
                <a:spcPts val="0"/>
              </a:spcAft>
              <a:buFont typeface="Arial" panose="020B0604020202020204" pitchFamily="34" charset="0"/>
              <a:buChar char="•"/>
            </a:pPr>
            <a:r>
              <a:rPr lang="en-US" sz="1800" dirty="0">
                <a:solidFill>
                  <a:schemeClr val="dk1"/>
                </a:solidFill>
                <a:latin typeface="Corbel"/>
                <a:ea typeface="Corbel"/>
                <a:cs typeface="Corbel"/>
                <a:sym typeface="Corbel"/>
              </a:rPr>
              <a:t>Matplotlib- It is used for displaying images and plots</a:t>
            </a:r>
          </a:p>
          <a:p>
            <a:pPr marL="342900" lvl="0" indent="-342900" algn="l" rtl="0">
              <a:lnSpc>
                <a:spcPct val="90000"/>
              </a:lnSpc>
              <a:spcBef>
                <a:spcPts val="1200"/>
              </a:spcBef>
              <a:spcAft>
                <a:spcPts val="0"/>
              </a:spcAft>
              <a:buFont typeface="Arial" panose="020B0604020202020204" pitchFamily="34" charset="0"/>
              <a:buChar char="•"/>
            </a:pPr>
            <a:r>
              <a:rPr lang="en-US" sz="1800" dirty="0" err="1">
                <a:solidFill>
                  <a:schemeClr val="dk1"/>
                </a:solidFill>
                <a:latin typeface="Corbel"/>
                <a:ea typeface="Corbel"/>
                <a:cs typeface="Corbel"/>
                <a:sym typeface="Corbel"/>
              </a:rPr>
              <a:t>Numpy</a:t>
            </a:r>
            <a:r>
              <a:rPr lang="en-US" sz="1800" dirty="0">
                <a:solidFill>
                  <a:schemeClr val="dk1"/>
                </a:solidFill>
                <a:latin typeface="Corbel"/>
                <a:ea typeface="Corbel"/>
                <a:cs typeface="Corbel"/>
                <a:sym typeface="Corbel"/>
              </a:rPr>
              <a:t>- It is used for numerical operations on arrays.</a:t>
            </a:r>
          </a:p>
          <a:p>
            <a:pPr marL="342900" lvl="0" indent="-342900" algn="l" rtl="0">
              <a:lnSpc>
                <a:spcPct val="90000"/>
              </a:lnSpc>
              <a:spcBef>
                <a:spcPts val="1200"/>
              </a:spcBef>
              <a:spcAft>
                <a:spcPts val="0"/>
              </a:spcAft>
              <a:buFont typeface="Arial" panose="020B0604020202020204" pitchFamily="34" charset="0"/>
              <a:buChar char="•"/>
            </a:pPr>
            <a:r>
              <a:rPr lang="en-US" sz="1800" dirty="0">
                <a:solidFill>
                  <a:schemeClr val="dk1"/>
                </a:solidFill>
                <a:latin typeface="Corbel"/>
                <a:ea typeface="Corbel"/>
                <a:cs typeface="Corbel"/>
                <a:sym typeface="Corbel"/>
              </a:rPr>
              <a:t>Tensor flow- It  is used for building and training deep learning models</a:t>
            </a:r>
          </a:p>
          <a:p>
            <a:pPr marL="342900" lvl="0" indent="-342900" algn="l" rtl="0">
              <a:lnSpc>
                <a:spcPct val="90000"/>
              </a:lnSpc>
              <a:spcBef>
                <a:spcPts val="1200"/>
              </a:spcBef>
              <a:spcAft>
                <a:spcPts val="0"/>
              </a:spcAft>
              <a:buFont typeface="Arial" panose="020B0604020202020204" pitchFamily="34" charset="0"/>
              <a:buChar char="•"/>
            </a:pPr>
            <a:r>
              <a:rPr lang="en-US" sz="1800" dirty="0">
                <a:solidFill>
                  <a:schemeClr val="dk1"/>
                </a:solidFill>
                <a:latin typeface="Corbel"/>
                <a:ea typeface="Corbel"/>
                <a:cs typeface="Corbel"/>
                <a:sym typeface="Corbel"/>
              </a:rPr>
              <a:t>Pillow- It is used for image loading and manipulation.</a:t>
            </a:r>
          </a:p>
          <a:p>
            <a:pPr marL="342900" lvl="0" indent="-342900" algn="l" rtl="0">
              <a:lnSpc>
                <a:spcPct val="90000"/>
              </a:lnSpc>
              <a:spcBef>
                <a:spcPts val="1200"/>
              </a:spcBef>
              <a:spcAft>
                <a:spcPts val="0"/>
              </a:spcAft>
              <a:buFont typeface="Arial" panose="020B0604020202020204" pitchFamily="34" charset="0"/>
              <a:buChar char="•"/>
            </a:pPr>
            <a:r>
              <a:rPr lang="en-US" sz="1800" dirty="0">
                <a:solidFill>
                  <a:schemeClr val="dk1"/>
                </a:solidFill>
                <a:latin typeface="Corbel"/>
                <a:ea typeface="Corbel"/>
                <a:cs typeface="Corbel"/>
                <a:sym typeface="Corbel"/>
              </a:rPr>
              <a:t> </a:t>
            </a:r>
            <a:r>
              <a:rPr lang="en-US" sz="1800" dirty="0" err="1">
                <a:solidFill>
                  <a:schemeClr val="dk1"/>
                </a:solidFill>
                <a:latin typeface="Corbel"/>
                <a:ea typeface="Corbel"/>
                <a:cs typeface="Corbel"/>
                <a:sym typeface="Corbel"/>
              </a:rPr>
              <a:t>Colour</a:t>
            </a:r>
            <a:r>
              <a:rPr lang="en-US" sz="1800" dirty="0">
                <a:solidFill>
                  <a:schemeClr val="dk1"/>
                </a:solidFill>
                <a:latin typeface="Corbel"/>
                <a:ea typeface="Corbel"/>
                <a:cs typeface="Corbel"/>
                <a:sym typeface="Corbel"/>
              </a:rPr>
              <a:t> </a:t>
            </a:r>
            <a:r>
              <a:rPr lang="en-US" sz="1800" dirty="0" err="1">
                <a:solidFill>
                  <a:schemeClr val="dk1"/>
                </a:solidFill>
                <a:latin typeface="Corbel"/>
                <a:ea typeface="Corbel"/>
                <a:cs typeface="Corbel"/>
                <a:sym typeface="Corbel"/>
              </a:rPr>
              <a:t>theif</a:t>
            </a:r>
            <a:r>
              <a:rPr lang="en-US" sz="1800" dirty="0">
                <a:solidFill>
                  <a:schemeClr val="dk1"/>
                </a:solidFill>
                <a:latin typeface="Corbel"/>
                <a:ea typeface="Corbel"/>
                <a:cs typeface="Corbel"/>
                <a:sym typeface="Corbel"/>
              </a:rPr>
              <a:t>-  It is used for extracting dominant colors from images.</a:t>
            </a:r>
          </a:p>
          <a:p>
            <a:pPr marL="342900" lvl="0" indent="-342900" algn="l" rtl="0">
              <a:lnSpc>
                <a:spcPct val="90000"/>
              </a:lnSpc>
              <a:spcBef>
                <a:spcPts val="1200"/>
              </a:spcBef>
              <a:spcAft>
                <a:spcPts val="0"/>
              </a:spcAft>
              <a:buFont typeface="Arial" panose="020B0604020202020204" pitchFamily="34" charset="0"/>
              <a:buChar char="•"/>
            </a:pPr>
            <a:r>
              <a:rPr lang="en-US" sz="1800" dirty="0">
                <a:solidFill>
                  <a:schemeClr val="dk1"/>
                </a:solidFill>
                <a:latin typeface="Corbel"/>
                <a:ea typeface="Corbel"/>
                <a:cs typeface="Corbel"/>
                <a:sym typeface="Corbel"/>
              </a:rPr>
              <a:t>Web color-  It is used for working with color names</a:t>
            </a:r>
            <a:endParaRPr sz="1200" dirty="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1327</Words>
  <Application>Microsoft Office PowerPoint</Application>
  <PresentationFormat>On-screen Show (4:3)</PresentationFormat>
  <Paragraphs>123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Corbel</vt:lpstr>
      <vt:lpstr>Calibri</vt:lpstr>
      <vt:lpstr>Söhne</vt:lpstr>
      <vt:lpstr>Segoe UI</vt:lpstr>
      <vt:lpstr>Arial</vt:lpstr>
      <vt:lpstr>Office Theme</vt:lpstr>
      <vt:lpstr>        COLOUR SYNC</vt:lpstr>
      <vt:lpstr>Presentation Outline</vt:lpstr>
      <vt:lpstr>Objectives</vt:lpstr>
      <vt:lpstr>PowerPoint Presentation</vt:lpstr>
      <vt:lpstr>Literature Survey</vt:lpstr>
      <vt:lpstr>Literature Survey</vt:lpstr>
      <vt:lpstr>Proposed System</vt:lpstr>
      <vt:lpstr>Ideation Map</vt:lpstr>
      <vt:lpstr>Modules Needed</vt:lpstr>
      <vt:lpstr>Modules</vt:lpstr>
      <vt:lpstr>Software &amp; Hardware Requirements</vt:lpstr>
      <vt:lpstr>Results Section</vt:lpstr>
      <vt:lpstr>Application - Snapshot</vt:lpstr>
      <vt:lpstr>CONCLUSION</vt:lpstr>
      <vt:lpstr>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COLOUR SYNC</dc:title>
  <dc:creator>Sravanti</dc:creator>
  <cp:lastModifiedBy>sravanti j</cp:lastModifiedBy>
  <cp:revision>8</cp:revision>
  <dcterms:created xsi:type="dcterms:W3CDTF">2023-09-28T11:28:42Z</dcterms:created>
  <dcterms:modified xsi:type="dcterms:W3CDTF">2024-05-01T18:19:43Z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