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2" r:id="rId3"/>
    <p:sldId id="294" r:id="rId4"/>
    <p:sldId id="287" r:id="rId5"/>
    <p:sldId id="293" r:id="rId6"/>
    <p:sldId id="300" r:id="rId7"/>
    <p:sldId id="301" r:id="rId8"/>
    <p:sldId id="302" r:id="rId9"/>
    <p:sldId id="297" r:id="rId10"/>
    <p:sldId id="281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B1D"/>
    <a:srgbClr val="D83B01"/>
    <a:srgbClr val="D7D7D7"/>
    <a:srgbClr val="C8C8C8"/>
    <a:srgbClr val="DD462F"/>
    <a:srgbClr val="0078D7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314" autoAdjust="0"/>
  </p:normalViewPr>
  <p:slideViewPr>
    <p:cSldViewPr snapToGrid="0">
      <p:cViewPr varScale="1">
        <p:scale>
          <a:sx n="119" d="100"/>
          <a:sy n="119" d="100"/>
        </p:scale>
        <p:origin x="101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24-10-2024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24-10-2024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208" y="341376"/>
            <a:ext cx="11311128" cy="885444"/>
          </a:xfrm>
        </p:spPr>
        <p:txBody>
          <a:bodyPr>
            <a:normAutofit/>
          </a:bodyPr>
          <a:lstStyle>
            <a:lvl1pPr marL="174625" indent="0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24-10-2024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24-10-2024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24-10-2024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38475" y="3622527"/>
            <a:ext cx="6703585" cy="111149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E_TUTOR PLATFORM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2" t="-16382" r="-11212" b="-14477"/>
          <a:stretch/>
        </p:blipFill>
        <p:spPr>
          <a:xfrm>
            <a:off x="2829234" y="3541486"/>
            <a:ext cx="1700276" cy="1712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137410" y="4580909"/>
            <a:ext cx="349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universal hub of knowledge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/>
          <a:lstStyle/>
          <a:p>
            <a:r>
              <a:rPr lang="en-US" dirty="0" smtClean="0"/>
              <a:t>Website Screenshots – 2 (Courses)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14" y="1427018"/>
            <a:ext cx="10141232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/>
          <a:lstStyle/>
          <a:p>
            <a:r>
              <a:rPr lang="en-US" dirty="0" smtClean="0"/>
              <a:t>Website Screenshots – 3 (Individual Courses)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48" y="1157749"/>
            <a:ext cx="5755267" cy="57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/>
          <a:lstStyle/>
          <a:p>
            <a:r>
              <a:rPr lang="en-US" dirty="0" smtClean="0"/>
              <a:t>Website Screenshots – 4 (Browse Instructors)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79" y="1316754"/>
            <a:ext cx="9935477" cy="4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Used – 1 (Back End)</a:t>
            </a:r>
            <a:endParaRPr lang="en-US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3729963" y="1889760"/>
            <a:ext cx="7425717" cy="4206240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 lnSpcReduction="10000"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ar-SA" sz="1500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bcrypt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compression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cookie-parser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cors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dotenv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express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express-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async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-handler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express-validator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fluent-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jsonwebtoken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mongoose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morgan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multer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nodemailer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sharp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slugify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</a:rPr>
              <a:t>uuid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validator</a:t>
            </a:r>
            <a:endParaRPr lang="ar-SA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Used – </a:t>
            </a:r>
            <a:r>
              <a:rPr lang="ar-SA" dirty="0" smtClean="0"/>
              <a:t>2</a:t>
            </a:r>
            <a:r>
              <a:rPr lang="en-US" dirty="0" smtClean="0"/>
              <a:t> (Front End)</a:t>
            </a:r>
            <a:endParaRPr lang="en-US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2773681" y="1280160"/>
            <a:ext cx="8382000" cy="4815840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ar-SA" sz="1500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Fontawesome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-free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React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axios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bootstrap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formic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framer-motion: ^11.5.4,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js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-cookie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jwt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-decode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react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react-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en-US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react-helmet-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async</a:t>
            </a:r>
            <a:endParaRPr lang="en-US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react-router-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en-US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react-select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react-spinners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sweetalert2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web-vitals</a:t>
            </a:r>
          </a:p>
          <a:p>
            <a:pPr marL="342900" indent="-342900" algn="l">
              <a:lnSpc>
                <a:spcPct val="220000"/>
              </a:lnSpc>
              <a:buFont typeface="+mj-lt"/>
              <a:buAutoNum type="arabicPeriod"/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 yup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 Team Members </a:t>
            </a:r>
            <a:r>
              <a:rPr lang="en-US" sz="2000" dirty="0" smtClean="0"/>
              <a:t>(Alphabetically)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1755648" y="1294726"/>
            <a:ext cx="10074908" cy="4539403"/>
          </a:xfrm>
        </p:spPr>
        <p:txBody>
          <a:bodyPr anchor="ctr" anchorCtr="0">
            <a:noAutofit/>
          </a:bodyPr>
          <a:lstStyle/>
          <a:p>
            <a:pPr marL="74612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Ahmed Mohamed </a:t>
            </a:r>
            <a:r>
              <a:rPr lang="en-US" sz="2400" dirty="0" err="1" smtClean="0"/>
              <a:t>Ateya</a:t>
            </a:r>
            <a:endParaRPr lang="en-US" sz="2400" dirty="0" smtClean="0"/>
          </a:p>
          <a:p>
            <a:pPr marL="746125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74612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Karen Ashraf</a:t>
            </a:r>
          </a:p>
          <a:p>
            <a:pPr marL="746125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6125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Mohamed </a:t>
            </a:r>
            <a:r>
              <a:rPr lang="en-US" sz="2400" dirty="0" err="1" smtClean="0"/>
              <a:t>Abd-Elhakim</a:t>
            </a:r>
            <a:r>
              <a:rPr lang="en-US" sz="2400" dirty="0" smtClean="0"/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Abd-Elrahman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4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1755648" y="1294726"/>
            <a:ext cx="10074908" cy="4539403"/>
          </a:xfrm>
        </p:spPr>
        <p:txBody>
          <a:bodyPr lIns="457200" tIns="457200" rIns="457200" bIns="457200" anchor="ctr" anchorCtr="0">
            <a:noAutofit/>
          </a:bodyPr>
          <a:lstStyle/>
          <a:p>
            <a:r>
              <a:rPr lang="en-US" sz="2800" dirty="0"/>
              <a:t>This web site is meant to be a universal hub for exchanging knowledge around the </a:t>
            </a:r>
            <a:r>
              <a:rPr lang="en-US" sz="2800" dirty="0" smtClean="0"/>
              <a:t>globe, leveraging the </a:t>
            </a:r>
            <a:r>
              <a:rPr lang="en-US" sz="2800" b="1" dirty="0" smtClean="0"/>
              <a:t>fast performance </a:t>
            </a:r>
            <a:r>
              <a:rPr lang="en-US" sz="2800" dirty="0" smtClean="0"/>
              <a:t>of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NodeJS</a:t>
            </a:r>
            <a:r>
              <a:rPr lang="en-US" sz="2800" dirty="0" smtClean="0"/>
              <a:t>, the </a:t>
            </a:r>
            <a:r>
              <a:rPr lang="en-US" sz="2800" b="1" dirty="0" smtClean="0"/>
              <a:t>responsiveness</a:t>
            </a:r>
            <a:r>
              <a:rPr lang="en-US" sz="2800" dirty="0" smtClean="0"/>
              <a:t> and snappiness of Single Page Applications built with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React</a:t>
            </a:r>
            <a:r>
              <a:rPr lang="en-US" sz="2800" dirty="0" smtClean="0"/>
              <a:t>, and the </a:t>
            </a:r>
            <a:r>
              <a:rPr lang="en-US" sz="2800" b="1" dirty="0" smtClean="0"/>
              <a:t>flexibility</a:t>
            </a:r>
            <a:r>
              <a:rPr lang="en-US" sz="2800" dirty="0" smtClean="0"/>
              <a:t> of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MongoDB.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6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7" name="Picture 46" descr="SmartAr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8" y="5713160"/>
            <a:ext cx="817684" cy="82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65" t="7664" r="2972" b="3985"/>
          <a:stretch/>
        </p:blipFill>
        <p:spPr>
          <a:xfrm>
            <a:off x="5555673" y="1088136"/>
            <a:ext cx="4946072" cy="5527963"/>
          </a:xfrm>
          <a:prstGeom prst="rect">
            <a:avLst/>
          </a:prstGeom>
        </p:spPr>
      </p:pic>
      <p:sp>
        <p:nvSpPr>
          <p:cNvPr id="35" name="Text Placeholder 7"/>
          <p:cNvSpPr txBox="1">
            <a:spLocks/>
          </p:cNvSpPr>
          <p:nvPr/>
        </p:nvSpPr>
        <p:spPr>
          <a:xfrm>
            <a:off x="2091823" y="1330575"/>
            <a:ext cx="2272359" cy="5536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Activities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0582" y="2036618"/>
            <a:ext cx="415636" cy="29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2853823" y="1884219"/>
            <a:ext cx="2300068" cy="5536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Priority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30582" y="2722581"/>
            <a:ext cx="415636" cy="29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2853823" y="2570182"/>
            <a:ext cx="2300068" cy="5536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 Priority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Sample Screenshots From The Low Fidelity Wireframe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2570" y="1460500"/>
            <a:ext cx="4103510" cy="2308225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6570" y="1460500"/>
            <a:ext cx="4103510" cy="2308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570" y="4042929"/>
            <a:ext cx="4103510" cy="23082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570" y="4042930"/>
            <a:ext cx="4103510" cy="23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Database Structure – Schema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2716133"/>
              </p:ext>
            </p:extLst>
          </p:nvPr>
        </p:nvGraphicFramePr>
        <p:xfrm>
          <a:off x="1554481" y="1173479"/>
          <a:ext cx="10142218" cy="4930294"/>
        </p:xfrm>
        <a:graphic>
          <a:graphicData uri="http://schemas.openxmlformats.org/drawingml/2006/table">
            <a:tbl>
              <a:tblPr/>
              <a:tblGrid>
                <a:gridCol w="725080">
                  <a:extLst>
                    <a:ext uri="{9D8B030D-6E8A-4147-A177-3AD203B41FA5}">
                      <a16:colId xmlns:a16="http://schemas.microsoft.com/office/drawing/2014/main" val="384802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26826713"/>
                    </a:ext>
                  </a:extLst>
                </a:gridCol>
                <a:gridCol w="951007">
                  <a:extLst>
                    <a:ext uri="{9D8B030D-6E8A-4147-A177-3AD203B41FA5}">
                      <a16:colId xmlns:a16="http://schemas.microsoft.com/office/drawing/2014/main" val="844266797"/>
                    </a:ext>
                  </a:extLst>
                </a:gridCol>
                <a:gridCol w="832717">
                  <a:extLst>
                    <a:ext uri="{9D8B030D-6E8A-4147-A177-3AD203B41FA5}">
                      <a16:colId xmlns:a16="http://schemas.microsoft.com/office/drawing/2014/main" val="3467597108"/>
                    </a:ext>
                  </a:extLst>
                </a:gridCol>
                <a:gridCol w="804929">
                  <a:extLst>
                    <a:ext uri="{9D8B030D-6E8A-4147-A177-3AD203B41FA5}">
                      <a16:colId xmlns:a16="http://schemas.microsoft.com/office/drawing/2014/main" val="4209446606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3612443911"/>
                    </a:ext>
                  </a:extLst>
                </a:gridCol>
                <a:gridCol w="495836">
                  <a:extLst>
                    <a:ext uri="{9D8B030D-6E8A-4147-A177-3AD203B41FA5}">
                      <a16:colId xmlns:a16="http://schemas.microsoft.com/office/drawing/2014/main" val="296297564"/>
                    </a:ext>
                  </a:extLst>
                </a:gridCol>
                <a:gridCol w="982142">
                  <a:extLst>
                    <a:ext uri="{9D8B030D-6E8A-4147-A177-3AD203B41FA5}">
                      <a16:colId xmlns:a16="http://schemas.microsoft.com/office/drawing/2014/main" val="2070821289"/>
                    </a:ext>
                  </a:extLst>
                </a:gridCol>
                <a:gridCol w="838438">
                  <a:extLst>
                    <a:ext uri="{9D8B030D-6E8A-4147-A177-3AD203B41FA5}">
                      <a16:colId xmlns:a16="http://schemas.microsoft.com/office/drawing/2014/main" val="123543317"/>
                    </a:ext>
                  </a:extLst>
                </a:gridCol>
                <a:gridCol w="896263">
                  <a:extLst>
                    <a:ext uri="{9D8B030D-6E8A-4147-A177-3AD203B41FA5}">
                      <a16:colId xmlns:a16="http://schemas.microsoft.com/office/drawing/2014/main" val="4110263914"/>
                    </a:ext>
                  </a:extLst>
                </a:gridCol>
                <a:gridCol w="1017692">
                  <a:extLst>
                    <a:ext uri="{9D8B030D-6E8A-4147-A177-3AD203B41FA5}">
                      <a16:colId xmlns:a16="http://schemas.microsoft.com/office/drawing/2014/main" val="2387073407"/>
                    </a:ext>
                  </a:extLst>
                </a:gridCol>
                <a:gridCol w="936739">
                  <a:extLst>
                    <a:ext uri="{9D8B030D-6E8A-4147-A177-3AD203B41FA5}">
                      <a16:colId xmlns:a16="http://schemas.microsoft.com/office/drawing/2014/main" val="4146345955"/>
                    </a:ext>
                  </a:extLst>
                </a:gridCol>
              </a:tblGrid>
              <a:tr h="42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user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737535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email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user_name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first_name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last_name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profile_pic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about_me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user_role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Mobile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Education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Social_Media_Links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Introductory_video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941852"/>
                  </a:ext>
                </a:extLst>
              </a:tr>
              <a:tr h="627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{user , admin , instructor}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of object [{title :"" , description :" " , time : Date}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of object [{title :"" , link :" "}]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24625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"user"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optinal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5827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8175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90578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37491"/>
                  </a:ext>
                </a:extLst>
              </a:tr>
              <a:tr h="69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enrolled_courses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progress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category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32734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courses_id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Is_complete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lesson_id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 err="1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ete</a:t>
                      </a:r>
                      <a:endParaRPr lang="en-US" sz="1000" b="1" i="0" u="sng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slug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cover_image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067375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99374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Course Model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"false"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Lesson Model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defualt</a:t>
                      </a:r>
                      <a:r>
                        <a:rPr lang="en-US" sz="1000" b="1" i="0" u="sng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"false"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 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69231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23" marR="1623" marT="162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5237"/>
                  </a:ext>
                </a:extLst>
              </a:tr>
              <a:tr h="30627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" marR="1623" marT="162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8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Database Structure – Schema 2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3296976"/>
              </p:ext>
            </p:extLst>
          </p:nvPr>
        </p:nvGraphicFramePr>
        <p:xfrm>
          <a:off x="1371602" y="1714502"/>
          <a:ext cx="10401297" cy="4606993"/>
        </p:xfrm>
        <a:graphic>
          <a:graphicData uri="http://schemas.openxmlformats.org/drawingml/2006/table">
            <a:tbl>
              <a:tblPr/>
              <a:tblGrid>
                <a:gridCol w="563878">
                  <a:extLst>
                    <a:ext uri="{9D8B030D-6E8A-4147-A177-3AD203B41FA5}">
                      <a16:colId xmlns:a16="http://schemas.microsoft.com/office/drawing/2014/main" val="2350823640"/>
                    </a:ext>
                  </a:extLst>
                </a:gridCol>
                <a:gridCol w="1157127">
                  <a:extLst>
                    <a:ext uri="{9D8B030D-6E8A-4147-A177-3AD203B41FA5}">
                      <a16:colId xmlns:a16="http://schemas.microsoft.com/office/drawing/2014/main" val="493324817"/>
                    </a:ext>
                  </a:extLst>
                </a:gridCol>
                <a:gridCol w="526840">
                  <a:extLst>
                    <a:ext uri="{9D8B030D-6E8A-4147-A177-3AD203B41FA5}">
                      <a16:colId xmlns:a16="http://schemas.microsoft.com/office/drawing/2014/main" val="1956033605"/>
                    </a:ext>
                  </a:extLst>
                </a:gridCol>
                <a:gridCol w="958343">
                  <a:extLst>
                    <a:ext uri="{9D8B030D-6E8A-4147-A177-3AD203B41FA5}">
                      <a16:colId xmlns:a16="http://schemas.microsoft.com/office/drawing/2014/main" val="3422061095"/>
                    </a:ext>
                  </a:extLst>
                </a:gridCol>
                <a:gridCol w="587048">
                  <a:extLst>
                    <a:ext uri="{9D8B030D-6E8A-4147-A177-3AD203B41FA5}">
                      <a16:colId xmlns:a16="http://schemas.microsoft.com/office/drawing/2014/main" val="2041830701"/>
                    </a:ext>
                  </a:extLst>
                </a:gridCol>
                <a:gridCol w="506769">
                  <a:extLst>
                    <a:ext uri="{9D8B030D-6E8A-4147-A177-3AD203B41FA5}">
                      <a16:colId xmlns:a16="http://schemas.microsoft.com/office/drawing/2014/main" val="282640951"/>
                    </a:ext>
                  </a:extLst>
                </a:gridCol>
                <a:gridCol w="707469">
                  <a:extLst>
                    <a:ext uri="{9D8B030D-6E8A-4147-A177-3AD203B41FA5}">
                      <a16:colId xmlns:a16="http://schemas.microsoft.com/office/drawing/2014/main" val="4062203603"/>
                    </a:ext>
                  </a:extLst>
                </a:gridCol>
                <a:gridCol w="592067">
                  <a:extLst>
                    <a:ext uri="{9D8B030D-6E8A-4147-A177-3AD203B41FA5}">
                      <a16:colId xmlns:a16="http://schemas.microsoft.com/office/drawing/2014/main" val="634092479"/>
                    </a:ext>
                  </a:extLst>
                </a:gridCol>
                <a:gridCol w="727540">
                  <a:extLst>
                    <a:ext uri="{9D8B030D-6E8A-4147-A177-3AD203B41FA5}">
                      <a16:colId xmlns:a16="http://schemas.microsoft.com/office/drawing/2014/main" val="1876336602"/>
                    </a:ext>
                  </a:extLst>
                </a:gridCol>
                <a:gridCol w="777714">
                  <a:extLst>
                    <a:ext uri="{9D8B030D-6E8A-4147-A177-3AD203B41FA5}">
                      <a16:colId xmlns:a16="http://schemas.microsoft.com/office/drawing/2014/main" val="405806483"/>
                    </a:ext>
                  </a:extLst>
                </a:gridCol>
                <a:gridCol w="883081">
                  <a:extLst>
                    <a:ext uri="{9D8B030D-6E8A-4147-A177-3AD203B41FA5}">
                      <a16:colId xmlns:a16="http://schemas.microsoft.com/office/drawing/2014/main" val="1442693399"/>
                    </a:ext>
                  </a:extLst>
                </a:gridCol>
                <a:gridCol w="812836">
                  <a:extLst>
                    <a:ext uri="{9D8B030D-6E8A-4147-A177-3AD203B41FA5}">
                      <a16:colId xmlns:a16="http://schemas.microsoft.com/office/drawing/2014/main" val="2409741886"/>
                    </a:ext>
                  </a:extLst>
                </a:gridCol>
                <a:gridCol w="546908">
                  <a:extLst>
                    <a:ext uri="{9D8B030D-6E8A-4147-A177-3AD203B41FA5}">
                      <a16:colId xmlns:a16="http://schemas.microsoft.com/office/drawing/2014/main" val="4127775820"/>
                    </a:ext>
                  </a:extLst>
                </a:gridCol>
                <a:gridCol w="612136">
                  <a:extLst>
                    <a:ext uri="{9D8B030D-6E8A-4147-A177-3AD203B41FA5}">
                      <a16:colId xmlns:a16="http://schemas.microsoft.com/office/drawing/2014/main" val="259233997"/>
                    </a:ext>
                  </a:extLst>
                </a:gridCol>
                <a:gridCol w="441541">
                  <a:extLst>
                    <a:ext uri="{9D8B030D-6E8A-4147-A177-3AD203B41FA5}">
                      <a16:colId xmlns:a16="http://schemas.microsoft.com/office/drawing/2014/main" val="2155498453"/>
                    </a:ext>
                  </a:extLst>
                </a:gridCol>
              </a:tblGrid>
              <a:tr h="336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Courses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03393"/>
                  </a:ext>
                </a:extLst>
              </a:tr>
              <a:tr h="500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instructor_id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title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cover_image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price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discounted_price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not_finished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is_active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is_approved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Introductory_video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category_id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Audience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requirementes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will_teach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24820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[object_id]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[String]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[String]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[String]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43206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"true"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"true"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"false"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089077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max:8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max: 8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max: 8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45890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320154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970796"/>
                  </a:ext>
                </a:extLst>
              </a:tr>
              <a:tr h="336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Lessons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23121"/>
                  </a:ext>
                </a:extLst>
              </a:tr>
              <a:tr h="500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course_ID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title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objectives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duration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cover_image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video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Written summary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order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quiz_link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is_active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90596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srting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CURRENT: Google-form-link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885650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Course Model 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TODO: include-in-app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"true"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66075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pdf || word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1373" marR="1373" marT="1373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00912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" marR="1373" marT="1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09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Database Structure – Schema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23974"/>
              </p:ext>
            </p:extLst>
          </p:nvPr>
        </p:nvGraphicFramePr>
        <p:xfrm>
          <a:off x="2103818" y="2240278"/>
          <a:ext cx="9049706" cy="3598633"/>
        </p:xfrm>
        <a:graphic>
          <a:graphicData uri="http://schemas.openxmlformats.org/drawingml/2006/table">
            <a:tbl>
              <a:tblPr/>
              <a:tblGrid>
                <a:gridCol w="1143184">
                  <a:extLst>
                    <a:ext uri="{9D8B030D-6E8A-4147-A177-3AD203B41FA5}">
                      <a16:colId xmlns:a16="http://schemas.microsoft.com/office/drawing/2014/main" val="1979483331"/>
                    </a:ext>
                  </a:extLst>
                </a:gridCol>
                <a:gridCol w="909759">
                  <a:extLst>
                    <a:ext uri="{9D8B030D-6E8A-4147-A177-3AD203B41FA5}">
                      <a16:colId xmlns:a16="http://schemas.microsoft.com/office/drawing/2014/main" val="2037983302"/>
                    </a:ext>
                  </a:extLst>
                </a:gridCol>
                <a:gridCol w="628452">
                  <a:extLst>
                    <a:ext uri="{9D8B030D-6E8A-4147-A177-3AD203B41FA5}">
                      <a16:colId xmlns:a16="http://schemas.microsoft.com/office/drawing/2014/main" val="3044886180"/>
                    </a:ext>
                  </a:extLst>
                </a:gridCol>
                <a:gridCol w="1143184">
                  <a:extLst>
                    <a:ext uri="{9D8B030D-6E8A-4147-A177-3AD203B41FA5}">
                      <a16:colId xmlns:a16="http://schemas.microsoft.com/office/drawing/2014/main" val="327820267"/>
                    </a:ext>
                  </a:extLst>
                </a:gridCol>
                <a:gridCol w="700275">
                  <a:extLst>
                    <a:ext uri="{9D8B030D-6E8A-4147-A177-3AD203B41FA5}">
                      <a16:colId xmlns:a16="http://schemas.microsoft.com/office/drawing/2014/main" val="666723316"/>
                    </a:ext>
                  </a:extLst>
                </a:gridCol>
                <a:gridCol w="660704">
                  <a:extLst>
                    <a:ext uri="{9D8B030D-6E8A-4147-A177-3AD203B41FA5}">
                      <a16:colId xmlns:a16="http://schemas.microsoft.com/office/drawing/2014/main" val="2736407573"/>
                    </a:ext>
                  </a:extLst>
                </a:gridCol>
                <a:gridCol w="913418">
                  <a:extLst>
                    <a:ext uri="{9D8B030D-6E8A-4147-A177-3AD203B41FA5}">
                      <a16:colId xmlns:a16="http://schemas.microsoft.com/office/drawing/2014/main" val="2265996280"/>
                    </a:ext>
                  </a:extLst>
                </a:gridCol>
                <a:gridCol w="927714">
                  <a:extLst>
                    <a:ext uri="{9D8B030D-6E8A-4147-A177-3AD203B41FA5}">
                      <a16:colId xmlns:a16="http://schemas.microsoft.com/office/drawing/2014/main" val="2388183951"/>
                    </a:ext>
                  </a:extLst>
                </a:gridCol>
                <a:gridCol w="1053405">
                  <a:extLst>
                    <a:ext uri="{9D8B030D-6E8A-4147-A177-3AD203B41FA5}">
                      <a16:colId xmlns:a16="http://schemas.microsoft.com/office/drawing/2014/main" val="3749184783"/>
                    </a:ext>
                  </a:extLst>
                </a:gridCol>
                <a:gridCol w="969611">
                  <a:extLst>
                    <a:ext uri="{9D8B030D-6E8A-4147-A177-3AD203B41FA5}">
                      <a16:colId xmlns:a16="http://schemas.microsoft.com/office/drawing/2014/main" val="1984022267"/>
                    </a:ext>
                  </a:extLst>
                </a:gridCol>
              </a:tblGrid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reviews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Cart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341556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title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course_id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Rating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cart_item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total_price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discounted_price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09556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 [{object_id}]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62005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Course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: 1 , max : 5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Course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49461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545232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85914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42707"/>
                  </a:ext>
                </a:extLst>
              </a:tr>
              <a:tr h="275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order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52387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cart_item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total_price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is_Paid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payment_at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71124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 [{object_id}]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object_id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171959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Course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 user Model 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defualt "true"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492354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47" marR="3447" marT="3447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551107"/>
                  </a:ext>
                </a:extLst>
              </a:tr>
              <a:tr h="2544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7" marR="3447" marT="3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43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/>
          <a:lstStyle/>
          <a:p>
            <a:r>
              <a:rPr lang="en-US" dirty="0" smtClean="0"/>
              <a:t>Website Screenshots – 1 (Landing Page)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0" y="1453449"/>
            <a:ext cx="10029465" cy="49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171"/>
      </p:ext>
    </p:extLst>
  </p:cSld>
  <p:clrMapOvr>
    <a:masterClrMapping/>
  </p:clrMapOvr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171</TotalTime>
  <Words>654</Words>
  <Application>Microsoft Office PowerPoint</Application>
  <PresentationFormat>Widescreen</PresentationFormat>
  <Paragraphs>323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Segoe UI</vt:lpstr>
      <vt:lpstr>Tahoma</vt:lpstr>
      <vt:lpstr>Making Templates Accessible</vt:lpstr>
      <vt:lpstr>E_TUTOR PLATFORM</vt:lpstr>
      <vt:lpstr> Team Members (Alphabetically)</vt:lpstr>
      <vt:lpstr> About the project</vt:lpstr>
      <vt:lpstr>Use Case Diagram</vt:lpstr>
      <vt:lpstr> Sample Screenshots From The Low Fidelity Wireframe</vt:lpstr>
      <vt:lpstr> Database Structure – Schema 1</vt:lpstr>
      <vt:lpstr> Database Structure – Schema 2</vt:lpstr>
      <vt:lpstr> Database Structure – Schema 2</vt:lpstr>
      <vt:lpstr>Website Screenshots – 1 (Landing Page)</vt:lpstr>
      <vt:lpstr>Website Screenshots – 2 (Courses)</vt:lpstr>
      <vt:lpstr>Website Screenshots – 3 (Individual Courses)</vt:lpstr>
      <vt:lpstr>Website Screenshots – 4 (Browse Instructors)</vt:lpstr>
      <vt:lpstr>Technologies Used – 1 (Back End)</vt:lpstr>
      <vt:lpstr>Technologies Used – 2 (Front 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E_TUTOR PLATFORM</dc:title>
  <dc:creator>Windows User</dc:creator>
  <cp:lastModifiedBy>Windows User</cp:lastModifiedBy>
  <cp:revision>17</cp:revision>
  <dcterms:created xsi:type="dcterms:W3CDTF">2024-10-24T13:14:21Z</dcterms:created>
  <dcterms:modified xsi:type="dcterms:W3CDTF">2024-10-24T16:18:11Z</dcterms:modified>
  <cp:version/>
</cp:coreProperties>
</file>