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68" r:id="rId5"/>
    <p:sldId id="269" r:id="rId6"/>
    <p:sldId id="271" r:id="rId7"/>
    <p:sldId id="272" r:id="rId8"/>
    <p:sldId id="275" r:id="rId9"/>
    <p:sldId id="274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0181" autoAdjust="0"/>
  </p:normalViewPr>
  <p:slideViewPr>
    <p:cSldViewPr snapToGrid="0" showGuides="1">
      <p:cViewPr varScale="1">
        <p:scale>
          <a:sx n="85" d="100"/>
          <a:sy n="85" d="100"/>
        </p:scale>
        <p:origin x="24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7BA41-08C5-422B-9136-9F273557C382}" type="datetimeFigureOut">
              <a:rPr lang="ko-KR" altLang="en-US" smtClean="0"/>
              <a:t>2015-05-10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F173B-DE09-48AA-A246-90ED7C556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8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F173B-DE09-48AA-A246-90ED7C556B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269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http://unfold.no/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http://www.earlybird.com/#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F173B-DE09-48AA-A246-90ED7C556BF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326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http://unfold.no/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http://www.earlybird.com/#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F173B-DE09-48AA-A246-90ED7C556BF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344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http://unfold.no/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http://www.earlybird.com/#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F173B-DE09-48AA-A246-90ED7C556BF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509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http://unfold.no/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http://www.earlybird.com/#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F173B-DE09-48AA-A246-90ED7C556BF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561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http://unfold.no/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http://www.earlybird.com/#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F173B-DE09-48AA-A246-90ED7C556BF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93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김민경</a:t>
            </a:r>
            <a:endParaRPr lang="en-US" altLang="ko-KR" dirty="0" smtClean="0"/>
          </a:p>
          <a:p>
            <a:r>
              <a:rPr lang="ko-KR" altLang="en-US" dirty="0" err="1" smtClean="0"/>
              <a:t>배경리</a:t>
            </a:r>
            <a:endParaRPr lang="en-US" altLang="ko-KR" dirty="0" smtClean="0"/>
          </a:p>
          <a:p>
            <a:r>
              <a:rPr lang="ko-KR" altLang="en-US" dirty="0" smtClean="0"/>
              <a:t>박재현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이우리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김브이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F173B-DE09-48AA-A246-90ED7C556BF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915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김민경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배경리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박재현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이우리</a:t>
            </a:r>
            <a:r>
              <a:rPr lang="en-US" altLang="ko-KR" dirty="0" smtClean="0"/>
              <a:t>=</a:t>
            </a:r>
            <a:r>
              <a:rPr lang="ko-KR" altLang="en-US" dirty="0" err="1" smtClean="0"/>
              <a:t>김브이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ko-KR" altLang="en-US" dirty="0" smtClean="0"/>
              <a:t>주제선정</a:t>
            </a:r>
            <a:endParaRPr lang="en-US" altLang="ko-KR" dirty="0" smtClean="0"/>
          </a:p>
          <a:p>
            <a:r>
              <a:rPr lang="ko-KR" altLang="en-US" dirty="0" smtClean="0"/>
              <a:t>정보수집</a:t>
            </a:r>
            <a:endParaRPr lang="en-US" altLang="ko-KR" dirty="0" smtClean="0"/>
          </a:p>
          <a:p>
            <a:r>
              <a:rPr lang="ko-KR" altLang="en-US" dirty="0" smtClean="0"/>
              <a:t>데이터 수집</a:t>
            </a:r>
            <a:endParaRPr lang="en-US" altLang="ko-KR" dirty="0" smtClean="0"/>
          </a:p>
          <a:p>
            <a:r>
              <a:rPr lang="ko-KR" altLang="en-US" dirty="0" smtClean="0"/>
              <a:t>데이터 정제</a:t>
            </a:r>
            <a:endParaRPr lang="en-US" altLang="ko-KR" dirty="0" smtClean="0"/>
          </a:p>
          <a:p>
            <a:r>
              <a:rPr lang="ko-KR" altLang="en-US" dirty="0" smtClean="0"/>
              <a:t>데이터 가공</a:t>
            </a:r>
            <a:endParaRPr lang="en-US" altLang="ko-KR" dirty="0" smtClean="0"/>
          </a:p>
          <a:p>
            <a:r>
              <a:rPr lang="ko-KR" altLang="en-US" dirty="0" smtClean="0"/>
              <a:t>디자인 기획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F173B-DE09-48AA-A246-90ED7C556BF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02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http://unfold.no/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http://www.earlybird.com/#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F173B-DE09-48AA-A246-90ED7C556BF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591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http://unfold.no/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http://www.earlybird.com/#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F173B-DE09-48AA-A246-90ED7C556BF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156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http://unfold.no/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http://www.earlybird.com/#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F173B-DE09-48AA-A246-90ED7C556BF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551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http://unfold.no/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http://www.earlybird.com/#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F173B-DE09-48AA-A246-90ED7C556BF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092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http://unfold.no/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http://www.earlybird.com/#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F173B-DE09-48AA-A246-90ED7C556BF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795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http://unfold.no/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http://www.earlybird.com/#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F173B-DE09-48AA-A246-90ED7C556BF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25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29C1-8408-473D-B444-085D18321B1B}" type="datetimeFigureOut">
              <a:rPr lang="ko-KR" altLang="en-US" smtClean="0"/>
              <a:t>2015-05-10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E80-930F-49A2-86C0-545BE0962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1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29C1-8408-473D-B444-085D18321B1B}" type="datetimeFigureOut">
              <a:rPr lang="ko-KR" altLang="en-US" smtClean="0"/>
              <a:t>2015-05-10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E80-930F-49A2-86C0-545BE0962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84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29C1-8408-473D-B444-085D18321B1B}" type="datetimeFigureOut">
              <a:rPr lang="ko-KR" altLang="en-US" smtClean="0"/>
              <a:t>2015-05-10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E80-930F-49A2-86C0-545BE0962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35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29C1-8408-473D-B444-085D18321B1B}" type="datetimeFigureOut">
              <a:rPr lang="ko-KR" altLang="en-US" smtClean="0"/>
              <a:t>2015-05-10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E80-930F-49A2-86C0-545BE0962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27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29C1-8408-473D-B444-085D18321B1B}" type="datetimeFigureOut">
              <a:rPr lang="ko-KR" altLang="en-US" smtClean="0"/>
              <a:t>2015-05-10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E80-930F-49A2-86C0-545BE0962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20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29C1-8408-473D-B444-085D18321B1B}" type="datetimeFigureOut">
              <a:rPr lang="ko-KR" altLang="en-US" smtClean="0"/>
              <a:t>2015-05-10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E80-930F-49A2-86C0-545BE0962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2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29C1-8408-473D-B444-085D18321B1B}" type="datetimeFigureOut">
              <a:rPr lang="ko-KR" altLang="en-US" smtClean="0"/>
              <a:t>2015-05-10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E80-930F-49A2-86C0-545BE0962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87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29C1-8408-473D-B444-085D18321B1B}" type="datetimeFigureOut">
              <a:rPr lang="ko-KR" altLang="en-US" smtClean="0"/>
              <a:t>2015-05-10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E80-930F-49A2-86C0-545BE0962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20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29C1-8408-473D-B444-085D18321B1B}" type="datetimeFigureOut">
              <a:rPr lang="ko-KR" altLang="en-US" smtClean="0"/>
              <a:t>2015-05-10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E80-930F-49A2-86C0-545BE0962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9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29C1-8408-473D-B444-085D18321B1B}" type="datetimeFigureOut">
              <a:rPr lang="ko-KR" altLang="en-US" smtClean="0"/>
              <a:t>2015-05-10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E80-930F-49A2-86C0-545BE0962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9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29C1-8408-473D-B444-085D18321B1B}" type="datetimeFigureOut">
              <a:rPr lang="ko-KR" altLang="en-US" smtClean="0"/>
              <a:t>2015-05-10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1E80-930F-49A2-86C0-545BE0962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21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529C1-8408-473D-B444-085D18321B1B}" type="datetimeFigureOut">
              <a:rPr lang="ko-KR" altLang="en-US" smtClean="0"/>
              <a:t>2015-05-10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E1E80-930F-49A2-86C0-545BE0962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7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409950" y="742950"/>
            <a:ext cx="5372100" cy="5372100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 smtClean="0"/>
              <a:t>꿈꾸는</a:t>
            </a:r>
            <a:endParaRPr lang="en-US" altLang="ko-KR" sz="5400" b="1" dirty="0" smtClean="0"/>
          </a:p>
          <a:p>
            <a:pPr algn="ctr"/>
            <a:r>
              <a:rPr lang="ko-KR" altLang="en-US" sz="5400" b="1" dirty="0" smtClean="0"/>
              <a:t>데이터</a:t>
            </a:r>
            <a:endParaRPr lang="en-US" altLang="ko-KR" sz="5400" b="1" dirty="0" smtClean="0"/>
          </a:p>
          <a:p>
            <a:pPr algn="ctr"/>
            <a:r>
              <a:rPr lang="ko-KR" altLang="en-US" sz="5400" b="1" dirty="0" smtClean="0"/>
              <a:t>디자이너</a:t>
            </a:r>
            <a:endParaRPr lang="en-US" altLang="ko-KR" sz="5400" b="1" dirty="0" smtClean="0"/>
          </a:p>
          <a:p>
            <a:pPr algn="ctr"/>
            <a:r>
              <a:rPr lang="ko-KR" altLang="en-US" sz="5400" b="1" dirty="0" smtClean="0"/>
              <a:t>붕괴된 </a:t>
            </a:r>
            <a:r>
              <a:rPr lang="en-US" altLang="ko-KR" sz="5400" b="1" dirty="0" smtClean="0"/>
              <a:t>5</a:t>
            </a:r>
            <a:r>
              <a:rPr lang="ko-KR" altLang="en-US" sz="5400" b="1" dirty="0" smtClean="0"/>
              <a:t>조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838309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213186"/>
              </p:ext>
            </p:extLst>
          </p:nvPr>
        </p:nvGraphicFramePr>
        <p:xfrm>
          <a:off x="9042401" y="131837"/>
          <a:ext cx="3065738" cy="6562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5738"/>
              </a:tblGrid>
              <a:tr h="290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Description(</a:t>
                      </a:r>
                      <a:r>
                        <a:rPr lang="ko-KR" altLang="en-US" sz="1200" dirty="0" smtClean="0"/>
                        <a:t>상세설명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71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Frame size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1280*800 fixed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 smtClean="0"/>
                        <a:t>선택된 영역 메뉴는 </a:t>
                      </a:r>
                      <a:r>
                        <a:rPr lang="en-US" altLang="ko-KR" sz="1200" baseline="0" dirty="0" smtClean="0"/>
                        <a:t>bold </a:t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dirty="0" smtClean="0"/>
                        <a:t>History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main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image</a:t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민경이가 제작한 디자인시안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/>
                        <a:t>김브이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팀명의</a:t>
                      </a:r>
                      <a:r>
                        <a:rPr lang="ko-KR" altLang="en-US" sz="1200" dirty="0" smtClean="0"/>
                        <a:t> 유래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/>
                        <a:t>프로젝트 </a:t>
                      </a:r>
                      <a:r>
                        <a:rPr lang="ko-KR" altLang="en-US" sz="1200" dirty="0" err="1" smtClean="0"/>
                        <a:t>플로우</a:t>
                      </a:r>
                      <a:r>
                        <a:rPr lang="ko-KR" altLang="en-US" sz="1200" dirty="0" smtClean="0"/>
                        <a:t> 텍스트 입력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/>
                        <a:t>플젝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가지 순서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이미지는 민경의 손길로 탄생되길</a:t>
                      </a:r>
                      <a:r>
                        <a:rPr lang="en-US" altLang="ko-KR" sz="1200" dirty="0" smtClean="0"/>
                        <a:t>..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 smtClean="0"/>
                        <a:t>02-1. </a:t>
                      </a:r>
                      <a:r>
                        <a:rPr lang="ko-KR" altLang="en-US" sz="1200" dirty="0" smtClean="0"/>
                        <a:t>주제선정</a:t>
                      </a:r>
                      <a:r>
                        <a:rPr lang="ko-KR" altLang="en-US" sz="1200" baseline="0" dirty="0" smtClean="0"/>
                        <a:t> 영역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궁금증 유발을 통한 </a:t>
                      </a:r>
                      <a:r>
                        <a:rPr lang="ko-KR" altLang="en-US" sz="1200" baseline="0" dirty="0" err="1" smtClean="0"/>
                        <a:t>미리보기</a:t>
                      </a:r>
                      <a:r>
                        <a:rPr lang="ko-KR" altLang="en-US" sz="1200" baseline="0" dirty="0" smtClean="0"/>
                        <a:t> 영역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뭔가 </a:t>
                      </a:r>
                      <a:r>
                        <a:rPr lang="ko-KR" altLang="en-US" sz="1200" dirty="0" err="1" smtClean="0"/>
                        <a:t>더치커피</a:t>
                      </a:r>
                      <a:r>
                        <a:rPr lang="ko-KR" altLang="en-US" sz="1200" dirty="0" smtClean="0"/>
                        <a:t> 추출과정처럼 그래픽을 만들고 싶구려</a:t>
                      </a:r>
                      <a:r>
                        <a:rPr lang="en-US" altLang="ko-KR" sz="1200" dirty="0" smtClean="0"/>
                        <a:t>..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6953" y="824088"/>
            <a:ext cx="8759980" cy="5474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6953" y="166511"/>
          <a:ext cx="8771269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825"/>
                <a:gridCol w="4865511"/>
                <a:gridCol w="1162755"/>
                <a:gridCol w="1648178"/>
              </a:tblGrid>
              <a:tr h="1876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화면명</a:t>
                      </a:r>
                      <a:r>
                        <a:rPr lang="en-US" altLang="ko-KR" sz="1200" dirty="0" smtClean="0"/>
                        <a:t>(no.)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02. History &gt;</a:t>
                      </a:r>
                      <a:r>
                        <a:rPr lang="en-US" altLang="ko-KR" sz="1200" dirty="0" smtClean="0"/>
                        <a:t>02-2.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주제선정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2015.04.28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4797081" y="914400"/>
            <a:ext cx="3991484" cy="307777"/>
            <a:chOff x="4839285" y="914400"/>
            <a:chExt cx="3991484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4839285" y="914400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Main</a:t>
              </a:r>
              <a:endParaRPr lang="ko-KR" alt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08008" y="914400"/>
              <a:ext cx="8087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History</a:t>
              </a:r>
              <a:endParaRPr lang="ko-KR" altLang="en-US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99613" y="914400"/>
              <a:ext cx="744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/>
              </a:lvl1pPr>
            </a:lstStyle>
            <a:p>
              <a:r>
                <a:rPr lang="en-US" altLang="ko-KR" b="0" dirty="0"/>
                <a:t>Project</a:t>
              </a:r>
              <a:endParaRPr lang="ko-KR" altLang="en-US" b="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63838" y="914400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About us</a:t>
              </a:r>
              <a:endParaRPr lang="ko-KR" altLang="en-US" sz="14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46953" y="6006905"/>
            <a:ext cx="8759980" cy="292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12612" y="914400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1698" y="914400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김</a:t>
            </a:r>
            <a:r>
              <a:rPr lang="en-US" altLang="ko-KR" sz="1400" b="1" dirty="0" smtClean="0"/>
              <a:t>V(</a:t>
            </a:r>
            <a:r>
              <a:rPr lang="ko-KR" altLang="en-US" sz="1400" b="1" dirty="0" err="1" smtClean="0"/>
              <a:t>브이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25" name="타원 24"/>
          <p:cNvSpPr/>
          <p:nvPr/>
        </p:nvSpPr>
        <p:spPr>
          <a:xfrm>
            <a:off x="252292" y="6030934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588" y="1635363"/>
            <a:ext cx="511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김</a:t>
            </a:r>
            <a:r>
              <a:rPr lang="en-US" altLang="ko-KR" b="1" dirty="0" smtClean="0"/>
              <a:t>V</a:t>
            </a:r>
            <a:r>
              <a:rPr lang="ko-KR" altLang="en-US" b="1" dirty="0"/>
              <a:t>는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“</a:t>
            </a:r>
            <a:r>
              <a:rPr lang="ko-KR" altLang="en-US" b="1" dirty="0" smtClean="0"/>
              <a:t>가맹점 데이터</a:t>
            </a:r>
            <a:r>
              <a:rPr lang="en-US" altLang="ko-KR" b="1" dirty="0" smtClean="0"/>
              <a:t>”</a:t>
            </a:r>
            <a:r>
              <a:rPr lang="ko-KR" altLang="en-US" b="1" dirty="0" smtClean="0"/>
              <a:t>를 정제하기 시작했어요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937626" y="1702708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-430121" y="4678360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47114" y="2342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-510305" y="1859017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14300" y="2018787"/>
            <a:ext cx="461941" cy="3637956"/>
            <a:chOff x="3994633" y="-432466"/>
            <a:chExt cx="1042513" cy="8210175"/>
          </a:xfrm>
        </p:grpSpPr>
        <p:sp>
          <p:nvSpPr>
            <p:cNvPr id="24" name="타원 23"/>
            <p:cNvSpPr/>
            <p:nvPr/>
          </p:nvSpPr>
          <p:spPr>
            <a:xfrm>
              <a:off x="3994633" y="-432466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주제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선정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3994633" y="76214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정보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탐색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3994633" y="195675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데이터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수집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994633" y="3151364"/>
              <a:ext cx="1042513" cy="104251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lt1"/>
                  </a:solidFill>
                </a:rPr>
                <a:t>데이터</a:t>
              </a:r>
              <a:endParaRPr lang="en-US" altLang="ko-KR" sz="800" dirty="0">
                <a:solidFill>
                  <a:schemeClr val="lt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lt1"/>
                  </a:solidFill>
                </a:rPr>
                <a:t>정제</a:t>
              </a:r>
              <a:endParaRPr lang="ko-KR" altLang="en-US" sz="800" dirty="0">
                <a:solidFill>
                  <a:schemeClr val="lt1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3994633" y="434597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데이터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가공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3994633" y="6735196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</a:rPr>
                <a:t>비주얼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</a:rPr>
                <a:t>레이션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3994633" y="554058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디자인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기획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43588" y="2056455"/>
            <a:ext cx="5083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2011</a:t>
            </a:r>
            <a:r>
              <a:rPr lang="ko-KR" altLang="en-US" sz="1400" b="1" dirty="0" smtClean="0"/>
              <a:t>년</a:t>
            </a:r>
            <a:r>
              <a:rPr lang="en-US" altLang="ko-KR" sz="1400" b="1" dirty="0" smtClean="0"/>
              <a:t>~2013</a:t>
            </a:r>
            <a:r>
              <a:rPr lang="ko-KR" altLang="en-US" sz="1400" b="1" dirty="0" smtClean="0"/>
              <a:t>년 가맹점</a:t>
            </a:r>
            <a:r>
              <a:rPr lang="en-US" altLang="ko-KR" sz="1400" b="1" dirty="0" smtClean="0"/>
              <a:t>(Franchise) </a:t>
            </a:r>
            <a:r>
              <a:rPr lang="ko-KR" altLang="en-US" sz="1400" b="1" dirty="0" smtClean="0"/>
              <a:t>신규계약 및 해약 데이터</a:t>
            </a:r>
            <a:endParaRPr lang="en-US" altLang="ko-KR" sz="1400" b="1" dirty="0" smtClean="0"/>
          </a:p>
        </p:txBody>
      </p:sp>
      <p:sp>
        <p:nvSpPr>
          <p:cNvPr id="36" name="타원 35"/>
          <p:cNvSpPr/>
          <p:nvPr/>
        </p:nvSpPr>
        <p:spPr>
          <a:xfrm>
            <a:off x="-510305" y="3606794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222558" y="2457555"/>
            <a:ext cx="6769721" cy="1156985"/>
            <a:chOff x="1222558" y="4616878"/>
            <a:chExt cx="6769721" cy="1156985"/>
          </a:xfrm>
        </p:grpSpPr>
        <p:sp>
          <p:nvSpPr>
            <p:cNvPr id="34" name="타원 33"/>
            <p:cNvSpPr/>
            <p:nvPr/>
          </p:nvSpPr>
          <p:spPr>
            <a:xfrm>
              <a:off x="1222558" y="4616878"/>
              <a:ext cx="1122156" cy="1156985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커피</a:t>
              </a:r>
              <a:endParaRPr lang="en-US" altLang="ko-KR" sz="1600" dirty="0" smtClean="0"/>
            </a:p>
            <a:p>
              <a:pPr algn="ctr"/>
              <a:r>
                <a:rPr lang="en-US" altLang="ko-KR" sz="1600" dirty="0" smtClean="0"/>
                <a:t>N</a:t>
              </a:r>
              <a:endParaRPr lang="ko-KR" altLang="en-US" sz="1600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3709445" y="4616878"/>
              <a:ext cx="1122156" cy="1156985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떡볶이</a:t>
              </a:r>
              <a:endParaRPr lang="en-US" altLang="ko-KR" sz="1600" dirty="0" smtClean="0"/>
            </a:p>
            <a:p>
              <a:pPr algn="ctr"/>
              <a:r>
                <a:rPr lang="en-US" altLang="ko-KR" sz="1600" dirty="0"/>
                <a:t>N</a:t>
              </a:r>
              <a:endParaRPr lang="ko-KR" altLang="en-US" sz="1600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6196331" y="4616878"/>
              <a:ext cx="1122156" cy="1156985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/>
                <a:t>닭강정</a:t>
              </a:r>
              <a:endParaRPr lang="en-US" altLang="ko-KR" sz="1600" dirty="0" smtClean="0"/>
            </a:p>
            <a:p>
              <a:pPr algn="ctr"/>
              <a:r>
                <a:rPr lang="en-US" altLang="ko-KR" sz="1600" dirty="0"/>
                <a:t>N</a:t>
              </a:r>
              <a:endParaRPr lang="ko-KR" alt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35281" y="468406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상호명</a:t>
              </a:r>
              <a:endParaRPr lang="ko-KR" alt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35281" y="495499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상호명</a:t>
              </a:r>
              <a:endParaRPr lang="ko-KR" alt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35281" y="522593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상호명</a:t>
              </a:r>
              <a:endParaRPr lang="ko-KR" alt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35281" y="549686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상호명</a:t>
              </a:r>
              <a:endParaRPr lang="ko-KR" alt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96259" y="468406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상호명</a:t>
              </a:r>
              <a:endParaRPr lang="ko-KR" alt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96259" y="495499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상호명</a:t>
              </a:r>
              <a:endParaRPr lang="ko-KR" alt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96259" y="522593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상호명</a:t>
              </a:r>
              <a:endParaRPr lang="ko-KR" alt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96259" y="549686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상호명</a:t>
              </a:r>
              <a:endParaRPr lang="ko-KR" alt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45948" y="468406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상호명</a:t>
              </a:r>
              <a:endParaRPr lang="ko-KR" alt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45948" y="495499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상호명</a:t>
              </a:r>
              <a:endParaRPr lang="ko-KR" alt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45948" y="522593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상호명</a:t>
              </a:r>
              <a:endParaRPr lang="ko-KR" alt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45948" y="549686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상호명</a:t>
              </a:r>
              <a:endParaRPr lang="ko-KR" altLang="en-US" sz="12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580323" y="4104573"/>
            <a:ext cx="5825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김</a:t>
            </a:r>
            <a:r>
              <a:rPr lang="en-US" altLang="ko-KR" sz="1400" b="1" dirty="0" smtClean="0"/>
              <a:t>V</a:t>
            </a:r>
            <a:r>
              <a:rPr lang="ko-KR" altLang="en-US" sz="1400" b="1" dirty="0" smtClean="0"/>
              <a:t>는 </a:t>
            </a:r>
            <a:r>
              <a:rPr lang="en-US" altLang="ko-KR" sz="1400" b="1" dirty="0" smtClean="0"/>
              <a:t>Google Open Refine</a:t>
            </a:r>
            <a:r>
              <a:rPr lang="ko-KR" altLang="en-US" sz="1400" b="1" dirty="0" smtClean="0"/>
              <a:t>을 통해 필요한 정보만 쏙쏙 정제했습니다</a:t>
            </a:r>
            <a:r>
              <a:rPr lang="en-US" altLang="ko-KR" sz="1400" b="1" dirty="0" smtClean="0"/>
              <a:t>.</a:t>
            </a:r>
          </a:p>
        </p:txBody>
      </p:sp>
      <p:sp>
        <p:nvSpPr>
          <p:cNvPr id="16" name="오른쪽 중괄호 15"/>
          <p:cNvSpPr/>
          <p:nvPr/>
        </p:nvSpPr>
        <p:spPr>
          <a:xfrm rot="5400000">
            <a:off x="4245022" y="451147"/>
            <a:ext cx="640849" cy="6853662"/>
          </a:xfrm>
          <a:prstGeom prst="rightBrace">
            <a:avLst>
              <a:gd name="adj1" fmla="val 168633"/>
              <a:gd name="adj2" fmla="val 50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눈물 방울 16"/>
          <p:cNvSpPr/>
          <p:nvPr/>
        </p:nvSpPr>
        <p:spPr>
          <a:xfrm rot="18927987">
            <a:off x="3992987" y="4781794"/>
            <a:ext cx="1122358" cy="1122358"/>
          </a:xfrm>
          <a:prstGeom prst="teardrop">
            <a:avLst>
              <a:gd name="adj" fmla="val 118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73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42401" y="131837"/>
          <a:ext cx="3065738" cy="6562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5738"/>
              </a:tblGrid>
              <a:tr h="290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Description(</a:t>
                      </a:r>
                      <a:r>
                        <a:rPr lang="ko-KR" altLang="en-US" sz="1200" dirty="0" smtClean="0"/>
                        <a:t>상세설명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71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Frame size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1280*800 fixed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 smtClean="0"/>
                        <a:t>선택된 영역 메뉴는 </a:t>
                      </a:r>
                      <a:r>
                        <a:rPr lang="en-US" altLang="ko-KR" sz="1200" baseline="0" dirty="0" smtClean="0"/>
                        <a:t>bold </a:t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dirty="0" smtClean="0"/>
                        <a:t>History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main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image</a:t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민경이가 제작한 디자인시안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/>
                        <a:t>김브이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팀명의</a:t>
                      </a:r>
                      <a:r>
                        <a:rPr lang="ko-KR" altLang="en-US" sz="1200" dirty="0" smtClean="0"/>
                        <a:t> 유래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/>
                        <a:t>프로젝트 </a:t>
                      </a:r>
                      <a:r>
                        <a:rPr lang="ko-KR" altLang="en-US" sz="1200" dirty="0" err="1" smtClean="0"/>
                        <a:t>플로우</a:t>
                      </a:r>
                      <a:r>
                        <a:rPr lang="ko-KR" altLang="en-US" sz="1200" dirty="0" smtClean="0"/>
                        <a:t> 텍스트 입력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/>
                        <a:t>플젝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가지 순서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이미지는 민경의 손길로 탄생되길</a:t>
                      </a:r>
                      <a:r>
                        <a:rPr lang="en-US" altLang="ko-KR" sz="1200" dirty="0" smtClean="0"/>
                        <a:t>..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 smtClean="0"/>
                        <a:t>02-1. </a:t>
                      </a:r>
                      <a:r>
                        <a:rPr lang="ko-KR" altLang="en-US" sz="1200" dirty="0" smtClean="0"/>
                        <a:t>주제선정</a:t>
                      </a:r>
                      <a:r>
                        <a:rPr lang="ko-KR" altLang="en-US" sz="1200" baseline="0" dirty="0" smtClean="0"/>
                        <a:t> 영역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궁금증 유발을 통한 </a:t>
                      </a:r>
                      <a:r>
                        <a:rPr lang="ko-KR" altLang="en-US" sz="1200" baseline="0" dirty="0" err="1" smtClean="0"/>
                        <a:t>미리보기</a:t>
                      </a:r>
                      <a:r>
                        <a:rPr lang="ko-KR" altLang="en-US" sz="1200" baseline="0" dirty="0" smtClean="0"/>
                        <a:t> 영역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뭔가 </a:t>
                      </a:r>
                      <a:r>
                        <a:rPr lang="ko-KR" altLang="en-US" sz="1200" dirty="0" err="1" smtClean="0"/>
                        <a:t>더치커피</a:t>
                      </a:r>
                      <a:r>
                        <a:rPr lang="ko-KR" altLang="en-US" sz="1200" dirty="0" smtClean="0"/>
                        <a:t> 추출과정처럼 그래픽을 만들고 싶구려</a:t>
                      </a:r>
                      <a:r>
                        <a:rPr lang="en-US" altLang="ko-KR" sz="1200" dirty="0" smtClean="0"/>
                        <a:t>..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6953" y="824088"/>
            <a:ext cx="8759980" cy="5474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6953" y="166511"/>
          <a:ext cx="8771269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825"/>
                <a:gridCol w="4865511"/>
                <a:gridCol w="1162755"/>
                <a:gridCol w="1648178"/>
              </a:tblGrid>
              <a:tr h="1876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화면명</a:t>
                      </a:r>
                      <a:r>
                        <a:rPr lang="en-US" altLang="ko-KR" sz="1200" dirty="0" smtClean="0"/>
                        <a:t>(no.)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02. History &gt;</a:t>
                      </a:r>
                      <a:r>
                        <a:rPr lang="en-US" altLang="ko-KR" sz="1200" dirty="0" smtClean="0"/>
                        <a:t>02-2.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주제선정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2015.04.28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4797081" y="914400"/>
            <a:ext cx="3991484" cy="307777"/>
            <a:chOff x="4839285" y="914400"/>
            <a:chExt cx="3991484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4839285" y="914400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Main</a:t>
              </a:r>
              <a:endParaRPr lang="ko-KR" alt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08008" y="914400"/>
              <a:ext cx="8087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History</a:t>
              </a:r>
              <a:endParaRPr lang="ko-KR" altLang="en-US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99613" y="914400"/>
              <a:ext cx="744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/>
              </a:lvl1pPr>
            </a:lstStyle>
            <a:p>
              <a:r>
                <a:rPr lang="en-US" altLang="ko-KR" b="0" dirty="0"/>
                <a:t>Project</a:t>
              </a:r>
              <a:endParaRPr lang="ko-KR" altLang="en-US" b="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63838" y="914400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About us</a:t>
              </a:r>
              <a:endParaRPr lang="ko-KR" altLang="en-US" sz="14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46953" y="6006905"/>
            <a:ext cx="8759980" cy="292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12612" y="914400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1698" y="914400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김</a:t>
            </a:r>
            <a:r>
              <a:rPr lang="en-US" altLang="ko-KR" sz="1400" b="1" dirty="0" smtClean="0"/>
              <a:t>V(</a:t>
            </a:r>
            <a:r>
              <a:rPr lang="ko-KR" altLang="en-US" sz="1400" b="1" dirty="0" err="1" smtClean="0"/>
              <a:t>브이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25" name="타원 24"/>
          <p:cNvSpPr/>
          <p:nvPr/>
        </p:nvSpPr>
        <p:spPr>
          <a:xfrm>
            <a:off x="252292" y="6030934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588" y="1635363"/>
            <a:ext cx="511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김</a:t>
            </a:r>
            <a:r>
              <a:rPr lang="en-US" altLang="ko-KR" b="1" dirty="0" smtClean="0"/>
              <a:t>V</a:t>
            </a:r>
            <a:r>
              <a:rPr lang="ko-KR" altLang="en-US" b="1" dirty="0"/>
              <a:t>는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“</a:t>
            </a:r>
            <a:r>
              <a:rPr lang="ko-KR" altLang="en-US" b="1" dirty="0" smtClean="0"/>
              <a:t>가맹점 데이터</a:t>
            </a:r>
            <a:r>
              <a:rPr lang="en-US" altLang="ko-KR" b="1" dirty="0" smtClean="0"/>
              <a:t>”</a:t>
            </a:r>
            <a:r>
              <a:rPr lang="ko-KR" altLang="en-US" b="1" dirty="0" smtClean="0"/>
              <a:t>를 가공하기 시작했어요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937626" y="1702708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-430121" y="4678360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47114" y="2342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-510305" y="1859017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14300" y="2018787"/>
            <a:ext cx="461941" cy="3637956"/>
            <a:chOff x="3994633" y="-432466"/>
            <a:chExt cx="1042513" cy="8210175"/>
          </a:xfrm>
        </p:grpSpPr>
        <p:sp>
          <p:nvSpPr>
            <p:cNvPr id="24" name="타원 23"/>
            <p:cNvSpPr/>
            <p:nvPr/>
          </p:nvSpPr>
          <p:spPr>
            <a:xfrm>
              <a:off x="3994633" y="-432466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주제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선정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3994633" y="76214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정보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탐색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3994633" y="195675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데이터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수집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994633" y="315136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데이터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정제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3994633" y="4345974"/>
              <a:ext cx="1042513" cy="104251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lt1"/>
                  </a:solidFill>
                </a:rPr>
                <a:t>데이터</a:t>
              </a:r>
              <a:endParaRPr lang="en-US" altLang="ko-KR" sz="800" dirty="0">
                <a:solidFill>
                  <a:schemeClr val="lt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lt1"/>
                  </a:solidFill>
                </a:rPr>
                <a:t>가공</a:t>
              </a:r>
              <a:endParaRPr lang="ko-KR" altLang="en-US" sz="800" dirty="0">
                <a:solidFill>
                  <a:schemeClr val="lt1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3994633" y="6735196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</a:rPr>
                <a:t>비주얼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</a:rPr>
                <a:t>레이션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3994633" y="554058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디자인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기획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43588" y="2056455"/>
            <a:ext cx="4299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정제된 가맹점</a:t>
            </a:r>
            <a:r>
              <a:rPr lang="en-US" altLang="ko-KR" sz="1400" b="1" dirty="0" smtClean="0"/>
              <a:t>(Franchise) </a:t>
            </a:r>
            <a:r>
              <a:rPr lang="ko-KR" altLang="en-US" sz="1400" b="1" dirty="0" smtClean="0"/>
              <a:t>신규계약 및 해약 데이터</a:t>
            </a:r>
            <a:endParaRPr lang="en-US" altLang="ko-KR" sz="1400" b="1" dirty="0" smtClean="0"/>
          </a:p>
        </p:txBody>
      </p:sp>
      <p:sp>
        <p:nvSpPr>
          <p:cNvPr id="36" name="타원 35"/>
          <p:cNvSpPr/>
          <p:nvPr/>
        </p:nvSpPr>
        <p:spPr>
          <a:xfrm>
            <a:off x="-510305" y="3606794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62001" y="4104573"/>
            <a:ext cx="5168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김</a:t>
            </a:r>
            <a:r>
              <a:rPr lang="en-US" altLang="ko-KR" sz="1400" b="1" dirty="0" smtClean="0"/>
              <a:t>V</a:t>
            </a:r>
            <a:r>
              <a:rPr lang="ko-KR" altLang="en-US" sz="1400" b="1" dirty="0" smtClean="0"/>
              <a:t>는 </a:t>
            </a:r>
            <a:r>
              <a:rPr lang="en-US" altLang="ko-KR" sz="1400" b="1" dirty="0" smtClean="0"/>
              <a:t>R</a:t>
            </a:r>
            <a:r>
              <a:rPr lang="ko-KR" altLang="en-US" sz="1400" b="1" dirty="0" smtClean="0"/>
              <a:t>을 통해 가맹점 항목에 대한 의미를 도출해보았습니다</a:t>
            </a:r>
            <a:r>
              <a:rPr lang="en-US" altLang="ko-KR" sz="1400" b="1" dirty="0" smtClean="0"/>
              <a:t>.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170046" y="2864238"/>
            <a:ext cx="1122358" cy="1122358"/>
            <a:chOff x="1170046" y="2864238"/>
            <a:chExt cx="1122358" cy="1122358"/>
          </a:xfrm>
        </p:grpSpPr>
        <p:sp>
          <p:nvSpPr>
            <p:cNvPr id="17" name="눈물 방울 16"/>
            <p:cNvSpPr/>
            <p:nvPr/>
          </p:nvSpPr>
          <p:spPr>
            <a:xfrm rot="18927987">
              <a:off x="1170046" y="2864238"/>
              <a:ext cx="1122358" cy="1122358"/>
            </a:xfrm>
            <a:prstGeom prst="teardrop">
              <a:avLst>
                <a:gd name="adj" fmla="val 11848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92643" y="3045029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커피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데이터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879379" y="2864239"/>
            <a:ext cx="1122358" cy="1122358"/>
            <a:chOff x="3879379" y="2864239"/>
            <a:chExt cx="1122358" cy="1122358"/>
          </a:xfrm>
        </p:grpSpPr>
        <p:sp>
          <p:nvSpPr>
            <p:cNvPr id="51" name="눈물 방울 50"/>
            <p:cNvSpPr/>
            <p:nvPr/>
          </p:nvSpPr>
          <p:spPr>
            <a:xfrm rot="18927987">
              <a:off x="3879379" y="2864239"/>
              <a:ext cx="1122358" cy="1122358"/>
            </a:xfrm>
            <a:prstGeom prst="teardrop">
              <a:avLst>
                <a:gd name="adj" fmla="val 11848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01976" y="3045030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떡볶이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데이터</a:t>
              </a:r>
              <a:endParaRPr lang="ko-KR" altLang="en-US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600001" y="2864239"/>
            <a:ext cx="1122358" cy="1122358"/>
            <a:chOff x="6600001" y="2864239"/>
            <a:chExt cx="1122358" cy="1122358"/>
          </a:xfrm>
        </p:grpSpPr>
        <p:sp>
          <p:nvSpPr>
            <p:cNvPr id="53" name="눈물 방울 52"/>
            <p:cNvSpPr/>
            <p:nvPr/>
          </p:nvSpPr>
          <p:spPr>
            <a:xfrm rot="18927987">
              <a:off x="6600001" y="2864239"/>
              <a:ext cx="1122358" cy="1122358"/>
            </a:xfrm>
            <a:prstGeom prst="teardrop">
              <a:avLst>
                <a:gd name="adj" fmla="val 11848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22598" y="3045030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/>
                <a:t>닭강정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데이터</a:t>
              </a:r>
              <a:endParaRPr lang="ko-KR" altLang="en-US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862001" y="4887285"/>
            <a:ext cx="981151" cy="981151"/>
            <a:chOff x="1170046" y="2864238"/>
            <a:chExt cx="1122358" cy="1122358"/>
          </a:xfrm>
        </p:grpSpPr>
        <p:sp>
          <p:nvSpPr>
            <p:cNvPr id="57" name="눈물 방울 56"/>
            <p:cNvSpPr/>
            <p:nvPr/>
          </p:nvSpPr>
          <p:spPr>
            <a:xfrm rot="18927987">
              <a:off x="1170046" y="2864238"/>
              <a:ext cx="1122358" cy="1122358"/>
            </a:xfrm>
            <a:prstGeom prst="teardrop">
              <a:avLst>
                <a:gd name="adj" fmla="val 11848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92643" y="3045029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커피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데이터</a:t>
              </a:r>
              <a:endParaRPr lang="ko-KR" altLang="en-US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004706" y="5162807"/>
            <a:ext cx="669017" cy="669017"/>
            <a:chOff x="3879379" y="2864239"/>
            <a:chExt cx="1122358" cy="1122358"/>
          </a:xfrm>
        </p:grpSpPr>
        <p:sp>
          <p:nvSpPr>
            <p:cNvPr id="60" name="눈물 방울 59"/>
            <p:cNvSpPr/>
            <p:nvPr/>
          </p:nvSpPr>
          <p:spPr>
            <a:xfrm rot="18927987">
              <a:off x="3879379" y="2864239"/>
              <a:ext cx="1122358" cy="1122358"/>
            </a:xfrm>
            <a:prstGeom prst="teardrop">
              <a:avLst>
                <a:gd name="adj" fmla="val 11848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10195" y="3045030"/>
              <a:ext cx="1060723" cy="767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/>
                <a:t>떡볶이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데이터</a:t>
              </a:r>
              <a:endParaRPr lang="ko-KR" altLang="en-US" sz="1400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660680" y="5109888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의미를 도출한 자료를 넣을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586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42401" y="131837"/>
          <a:ext cx="3065738" cy="6562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5738"/>
              </a:tblGrid>
              <a:tr h="290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Description(</a:t>
                      </a:r>
                      <a:r>
                        <a:rPr lang="ko-KR" altLang="en-US" sz="1200" dirty="0" smtClean="0"/>
                        <a:t>상세설명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71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Frame size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1280*800 fixed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 smtClean="0"/>
                        <a:t>선택된 영역 메뉴는 </a:t>
                      </a:r>
                      <a:r>
                        <a:rPr lang="en-US" altLang="ko-KR" sz="1200" baseline="0" dirty="0" smtClean="0"/>
                        <a:t>bold </a:t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dirty="0" smtClean="0"/>
                        <a:t>History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main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image</a:t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민경이가 제작한 디자인시안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/>
                        <a:t>김브이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팀명의</a:t>
                      </a:r>
                      <a:r>
                        <a:rPr lang="ko-KR" altLang="en-US" sz="1200" dirty="0" smtClean="0"/>
                        <a:t> 유래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/>
                        <a:t>프로젝트 </a:t>
                      </a:r>
                      <a:r>
                        <a:rPr lang="ko-KR" altLang="en-US" sz="1200" dirty="0" err="1" smtClean="0"/>
                        <a:t>플로우</a:t>
                      </a:r>
                      <a:r>
                        <a:rPr lang="ko-KR" altLang="en-US" sz="1200" dirty="0" smtClean="0"/>
                        <a:t> 텍스트 입력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/>
                        <a:t>플젝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가지 순서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이미지는 민경의 손길로 탄생되길</a:t>
                      </a:r>
                      <a:r>
                        <a:rPr lang="en-US" altLang="ko-KR" sz="1200" dirty="0" smtClean="0"/>
                        <a:t>..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 smtClean="0"/>
                        <a:t>02-1. </a:t>
                      </a:r>
                      <a:r>
                        <a:rPr lang="ko-KR" altLang="en-US" sz="1200" dirty="0" smtClean="0"/>
                        <a:t>주제선정</a:t>
                      </a:r>
                      <a:r>
                        <a:rPr lang="ko-KR" altLang="en-US" sz="1200" baseline="0" dirty="0" smtClean="0"/>
                        <a:t> 영역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궁금증 유발을 통한 </a:t>
                      </a:r>
                      <a:r>
                        <a:rPr lang="ko-KR" altLang="en-US" sz="1200" baseline="0" dirty="0" err="1" smtClean="0"/>
                        <a:t>미리보기</a:t>
                      </a:r>
                      <a:r>
                        <a:rPr lang="ko-KR" altLang="en-US" sz="1200" baseline="0" dirty="0" smtClean="0"/>
                        <a:t> 영역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뭔가 </a:t>
                      </a:r>
                      <a:r>
                        <a:rPr lang="ko-KR" altLang="en-US" sz="1200" dirty="0" err="1" smtClean="0"/>
                        <a:t>더치커피</a:t>
                      </a:r>
                      <a:r>
                        <a:rPr lang="ko-KR" altLang="en-US" sz="1200" dirty="0" smtClean="0"/>
                        <a:t> 추출과정처럼 그래픽을 만들고 싶구려</a:t>
                      </a:r>
                      <a:r>
                        <a:rPr lang="en-US" altLang="ko-KR" sz="1200" dirty="0" smtClean="0"/>
                        <a:t>..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6953" y="824088"/>
            <a:ext cx="8759980" cy="5474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6953" y="166511"/>
          <a:ext cx="8771269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825"/>
                <a:gridCol w="4865511"/>
                <a:gridCol w="1162755"/>
                <a:gridCol w="1648178"/>
              </a:tblGrid>
              <a:tr h="1876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화면명</a:t>
                      </a:r>
                      <a:r>
                        <a:rPr lang="en-US" altLang="ko-KR" sz="1200" dirty="0" smtClean="0"/>
                        <a:t>(no.)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02. History &gt;</a:t>
                      </a:r>
                      <a:r>
                        <a:rPr lang="en-US" altLang="ko-KR" sz="1200" dirty="0" smtClean="0"/>
                        <a:t>02-2.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주제선정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2015.04.28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4797081" y="914400"/>
            <a:ext cx="3991484" cy="307777"/>
            <a:chOff x="4839285" y="914400"/>
            <a:chExt cx="3991484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4839285" y="914400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Main</a:t>
              </a:r>
              <a:endParaRPr lang="ko-KR" alt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08008" y="914400"/>
              <a:ext cx="8087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History</a:t>
              </a:r>
              <a:endParaRPr lang="ko-KR" altLang="en-US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99613" y="914400"/>
              <a:ext cx="744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/>
              </a:lvl1pPr>
            </a:lstStyle>
            <a:p>
              <a:r>
                <a:rPr lang="en-US" altLang="ko-KR" b="0" dirty="0"/>
                <a:t>Project</a:t>
              </a:r>
              <a:endParaRPr lang="ko-KR" altLang="en-US" b="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63838" y="914400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About us</a:t>
              </a:r>
              <a:endParaRPr lang="ko-KR" altLang="en-US" sz="14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46953" y="6006905"/>
            <a:ext cx="8759980" cy="292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12612" y="914400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1698" y="914400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김</a:t>
            </a:r>
            <a:r>
              <a:rPr lang="en-US" altLang="ko-KR" sz="1400" b="1" dirty="0" smtClean="0"/>
              <a:t>V(</a:t>
            </a:r>
            <a:r>
              <a:rPr lang="ko-KR" altLang="en-US" sz="1400" b="1" dirty="0" err="1" smtClean="0"/>
              <a:t>브이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25" name="타원 24"/>
          <p:cNvSpPr/>
          <p:nvPr/>
        </p:nvSpPr>
        <p:spPr>
          <a:xfrm>
            <a:off x="252292" y="6030934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588" y="1635363"/>
            <a:ext cx="666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김</a:t>
            </a:r>
            <a:r>
              <a:rPr lang="en-US" altLang="ko-KR" b="1" dirty="0" smtClean="0"/>
              <a:t>V</a:t>
            </a:r>
            <a:r>
              <a:rPr lang="ko-KR" altLang="en-US" b="1" dirty="0"/>
              <a:t>는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“</a:t>
            </a:r>
            <a:r>
              <a:rPr lang="ko-KR" altLang="en-US" b="1" dirty="0" smtClean="0"/>
              <a:t>가맹점 데이터</a:t>
            </a:r>
            <a:r>
              <a:rPr lang="en-US" altLang="ko-KR" b="1" dirty="0" smtClean="0"/>
              <a:t>”</a:t>
            </a:r>
            <a:r>
              <a:rPr lang="ko-KR" altLang="en-US" b="1" dirty="0" smtClean="0"/>
              <a:t>에 대한 디자인을 기획하기 시작했어요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937626" y="1702708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-430121" y="4678360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47114" y="2342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-510305" y="1859017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14300" y="2018787"/>
            <a:ext cx="461941" cy="3637956"/>
            <a:chOff x="3994633" y="-432466"/>
            <a:chExt cx="1042513" cy="8210175"/>
          </a:xfrm>
        </p:grpSpPr>
        <p:sp>
          <p:nvSpPr>
            <p:cNvPr id="24" name="타원 23"/>
            <p:cNvSpPr/>
            <p:nvPr/>
          </p:nvSpPr>
          <p:spPr>
            <a:xfrm>
              <a:off x="3994633" y="-432466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주제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선정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3994633" y="76214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정보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탐색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3994633" y="195675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데이터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수집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994633" y="315136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데이터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정제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3994633" y="434597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데이터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가공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3994633" y="6735196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</a:rPr>
                <a:t>비주얼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</a:rPr>
                <a:t>레이션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3994633" y="5540584"/>
              <a:ext cx="1042513" cy="104251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lt1"/>
                  </a:solidFill>
                </a:rPr>
                <a:t>디자인</a:t>
              </a:r>
              <a:endParaRPr lang="en-US" altLang="ko-KR" sz="800" dirty="0">
                <a:solidFill>
                  <a:schemeClr val="lt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lt1"/>
                  </a:solidFill>
                </a:rPr>
                <a:t>기획</a:t>
              </a:r>
              <a:endParaRPr lang="ko-KR" altLang="en-US" sz="800" dirty="0">
                <a:solidFill>
                  <a:schemeClr val="lt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21010" y="2056455"/>
            <a:ext cx="6362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데이터의 목적과 의미가 가장 잘 전달할 수 있는 디자인은 무엇일까</a:t>
            </a:r>
            <a:r>
              <a:rPr lang="en-US" altLang="ko-KR" sz="1400" b="1" dirty="0" smtClean="0"/>
              <a:t>?</a:t>
            </a:r>
          </a:p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김</a:t>
            </a:r>
            <a:r>
              <a:rPr lang="en-US" altLang="ko-KR" sz="1400" dirty="0" smtClean="0"/>
              <a:t>V</a:t>
            </a:r>
            <a:r>
              <a:rPr lang="ko-KR" altLang="en-US" sz="1400" dirty="0" smtClean="0"/>
              <a:t>는 다양한 그래픽 디자인과 표현할 수 있는 방안을 벤치마킹 해보았어요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36" name="타원 35"/>
          <p:cNvSpPr/>
          <p:nvPr/>
        </p:nvSpPr>
        <p:spPr>
          <a:xfrm>
            <a:off x="-510305" y="3606794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54448" y="5102606"/>
            <a:ext cx="1811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김</a:t>
            </a:r>
            <a:r>
              <a:rPr lang="en-US" altLang="ko-KR" sz="1200" dirty="0" smtClean="0"/>
              <a:t>V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Web</a:t>
            </a:r>
            <a:r>
              <a:rPr lang="ko-KR" altLang="en-US" sz="1200" dirty="0" smtClean="0"/>
              <a:t>이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 공유와 배포가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용이하다고 생각했어요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1121010" y="3077458"/>
            <a:ext cx="1745153" cy="11682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54978" y="267972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Platform(Web)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121010" y="4245748"/>
            <a:ext cx="1745153" cy="747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Paper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006488" y="2679725"/>
            <a:ext cx="127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</a:t>
            </a:r>
            <a:r>
              <a:rPr lang="en-US" altLang="ko-KR" dirty="0"/>
              <a:t>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3764902" y="3077458"/>
            <a:ext cx="1745153" cy="6817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Responsive</a:t>
            </a:r>
          </a:p>
          <a:p>
            <a:pPr algn="ctr"/>
            <a:r>
              <a:rPr lang="en-US" altLang="ko-KR" dirty="0"/>
              <a:t>Web 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3764902" y="3754791"/>
            <a:ext cx="1745153" cy="12324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Parallax</a:t>
            </a:r>
          </a:p>
          <a:p>
            <a:pPr algn="ctr"/>
            <a:r>
              <a:rPr lang="en-US" altLang="ko-KR" dirty="0" smtClean="0"/>
              <a:t>Web 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689864" y="5102606"/>
            <a:ext cx="1941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김</a:t>
            </a:r>
            <a:r>
              <a:rPr lang="en-US" altLang="ko-KR" sz="1200" dirty="0" smtClean="0"/>
              <a:t>V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Parallax Web</a:t>
            </a:r>
            <a:r>
              <a:rPr lang="ko-KR" altLang="en-US" sz="1200" dirty="0" smtClean="0"/>
              <a:t>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기획의도와 목적을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가장 잘 표현할 것이라고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생각했어요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6526206" y="2679725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Design type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6396601" y="3077458"/>
            <a:ext cx="1745153" cy="11682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Flat Design 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396601" y="4245748"/>
            <a:ext cx="1745153" cy="747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Picture Design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372599" y="5102606"/>
            <a:ext cx="2020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김</a:t>
            </a:r>
            <a:r>
              <a:rPr lang="en-US" altLang="ko-KR" sz="1200" dirty="0" smtClean="0"/>
              <a:t>V</a:t>
            </a:r>
            <a:r>
              <a:rPr lang="ko-KR" altLang="en-US" sz="1200" dirty="0" smtClean="0"/>
              <a:t>는 데이터 디자인이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간결하면서도 명확하게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표현될 수 있는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플랫 디자인을 선택했어요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8161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42401" y="131837"/>
          <a:ext cx="3065738" cy="6562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5738"/>
              </a:tblGrid>
              <a:tr h="290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Description(</a:t>
                      </a:r>
                      <a:r>
                        <a:rPr lang="ko-KR" altLang="en-US" sz="1200" dirty="0" smtClean="0"/>
                        <a:t>상세설명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71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Frame size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1280*800 fixed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 smtClean="0"/>
                        <a:t>선택된 영역 메뉴는 </a:t>
                      </a:r>
                      <a:r>
                        <a:rPr lang="en-US" altLang="ko-KR" sz="1200" baseline="0" dirty="0" smtClean="0"/>
                        <a:t>bold </a:t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dirty="0" smtClean="0"/>
                        <a:t>History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main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image</a:t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민경이가 제작한 디자인시안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/>
                        <a:t>김브이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팀명의</a:t>
                      </a:r>
                      <a:r>
                        <a:rPr lang="ko-KR" altLang="en-US" sz="1200" dirty="0" smtClean="0"/>
                        <a:t> 유래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/>
                        <a:t>프로젝트 </a:t>
                      </a:r>
                      <a:r>
                        <a:rPr lang="ko-KR" altLang="en-US" sz="1200" dirty="0" err="1" smtClean="0"/>
                        <a:t>플로우</a:t>
                      </a:r>
                      <a:r>
                        <a:rPr lang="ko-KR" altLang="en-US" sz="1200" dirty="0" smtClean="0"/>
                        <a:t> 텍스트 입력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/>
                        <a:t>플젝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가지 순서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이미지는 민경의 손길로 탄생되길</a:t>
                      </a:r>
                      <a:r>
                        <a:rPr lang="en-US" altLang="ko-KR" sz="1200" dirty="0" smtClean="0"/>
                        <a:t>..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 smtClean="0"/>
                        <a:t>02-1. </a:t>
                      </a:r>
                      <a:r>
                        <a:rPr lang="ko-KR" altLang="en-US" sz="1200" dirty="0" smtClean="0"/>
                        <a:t>주제선정</a:t>
                      </a:r>
                      <a:r>
                        <a:rPr lang="ko-KR" altLang="en-US" sz="1200" baseline="0" dirty="0" smtClean="0"/>
                        <a:t> 영역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궁금증 유발을 통한 </a:t>
                      </a:r>
                      <a:r>
                        <a:rPr lang="ko-KR" altLang="en-US" sz="1200" baseline="0" dirty="0" err="1" smtClean="0"/>
                        <a:t>미리보기</a:t>
                      </a:r>
                      <a:r>
                        <a:rPr lang="ko-KR" altLang="en-US" sz="1200" baseline="0" dirty="0" smtClean="0"/>
                        <a:t> 영역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뭔가 </a:t>
                      </a:r>
                      <a:r>
                        <a:rPr lang="ko-KR" altLang="en-US" sz="1200" dirty="0" err="1" smtClean="0"/>
                        <a:t>더치커피</a:t>
                      </a:r>
                      <a:r>
                        <a:rPr lang="ko-KR" altLang="en-US" sz="1200" dirty="0" smtClean="0"/>
                        <a:t> 추출과정처럼 그래픽을 만들고 싶구려</a:t>
                      </a:r>
                      <a:r>
                        <a:rPr lang="en-US" altLang="ko-KR" sz="1200" dirty="0" smtClean="0"/>
                        <a:t>..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6953" y="824088"/>
            <a:ext cx="8759980" cy="5474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6953" y="166511"/>
          <a:ext cx="8771269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825"/>
                <a:gridCol w="4865511"/>
                <a:gridCol w="1162755"/>
                <a:gridCol w="1648178"/>
              </a:tblGrid>
              <a:tr h="1876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화면명</a:t>
                      </a:r>
                      <a:r>
                        <a:rPr lang="en-US" altLang="ko-KR" sz="1200" dirty="0" smtClean="0"/>
                        <a:t>(no.)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02. History &gt;</a:t>
                      </a:r>
                      <a:r>
                        <a:rPr lang="en-US" altLang="ko-KR" sz="1200" dirty="0" smtClean="0"/>
                        <a:t>02-2.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주제선정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2015.04.28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4797081" y="914400"/>
            <a:ext cx="3991484" cy="307777"/>
            <a:chOff x="4839285" y="914400"/>
            <a:chExt cx="3991484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4839285" y="914400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Main</a:t>
              </a:r>
              <a:endParaRPr lang="ko-KR" alt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08008" y="914400"/>
              <a:ext cx="8087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History</a:t>
              </a:r>
              <a:endParaRPr lang="ko-KR" altLang="en-US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99613" y="914400"/>
              <a:ext cx="744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/>
              </a:lvl1pPr>
            </a:lstStyle>
            <a:p>
              <a:r>
                <a:rPr lang="en-US" altLang="ko-KR" b="0" dirty="0"/>
                <a:t>Project</a:t>
              </a:r>
              <a:endParaRPr lang="ko-KR" altLang="en-US" b="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63838" y="914400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About us</a:t>
              </a:r>
              <a:endParaRPr lang="ko-KR" altLang="en-US" sz="14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46953" y="6006905"/>
            <a:ext cx="8759980" cy="292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12612" y="914400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1698" y="914400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김</a:t>
            </a:r>
            <a:r>
              <a:rPr lang="en-US" altLang="ko-KR" sz="1400" b="1" dirty="0" smtClean="0"/>
              <a:t>V(</a:t>
            </a:r>
            <a:r>
              <a:rPr lang="ko-KR" altLang="en-US" sz="1400" b="1" dirty="0" err="1" smtClean="0"/>
              <a:t>브이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25" name="타원 24"/>
          <p:cNvSpPr/>
          <p:nvPr/>
        </p:nvSpPr>
        <p:spPr>
          <a:xfrm>
            <a:off x="252292" y="6030934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588" y="1635363"/>
            <a:ext cx="565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김</a:t>
            </a:r>
            <a:r>
              <a:rPr lang="en-US" altLang="ko-KR" b="1" dirty="0" smtClean="0"/>
              <a:t>V</a:t>
            </a:r>
            <a:r>
              <a:rPr lang="ko-KR" altLang="en-US" b="1" dirty="0"/>
              <a:t>는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“</a:t>
            </a:r>
            <a:r>
              <a:rPr lang="ko-KR" altLang="en-US" b="1" dirty="0" smtClean="0"/>
              <a:t>가맹점 데이터</a:t>
            </a:r>
            <a:r>
              <a:rPr lang="en-US" altLang="ko-KR" b="1" dirty="0" smtClean="0"/>
              <a:t>”</a:t>
            </a:r>
            <a:r>
              <a:rPr lang="ko-KR" altLang="en-US" b="1" dirty="0" smtClean="0"/>
              <a:t>에 다양한 옷을 입혀보았어요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937626" y="1702708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-430121" y="4678360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-510305" y="1859017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14300" y="2018787"/>
            <a:ext cx="461941" cy="3637956"/>
            <a:chOff x="3994633" y="-432466"/>
            <a:chExt cx="1042513" cy="8210175"/>
          </a:xfrm>
        </p:grpSpPr>
        <p:sp>
          <p:nvSpPr>
            <p:cNvPr id="24" name="타원 23"/>
            <p:cNvSpPr/>
            <p:nvPr/>
          </p:nvSpPr>
          <p:spPr>
            <a:xfrm>
              <a:off x="3994633" y="-432466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주제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선정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3994633" y="76214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정보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탐색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3994633" y="195675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데이터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수집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994633" y="315136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데이터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정제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3994633" y="434597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데이터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가공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3994633" y="6735196"/>
              <a:ext cx="1042513" cy="104251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err="1">
                  <a:solidFill>
                    <a:schemeClr val="lt1"/>
                  </a:solidFill>
                </a:rPr>
                <a:t>비주얼</a:t>
              </a:r>
              <a:endParaRPr lang="en-US" altLang="ko-KR" sz="800" dirty="0">
                <a:solidFill>
                  <a:schemeClr val="lt1"/>
                </a:solidFill>
              </a:endParaRPr>
            </a:p>
            <a:p>
              <a:pPr algn="ctr"/>
              <a:r>
                <a:rPr lang="ko-KR" altLang="en-US" sz="800" dirty="0" err="1">
                  <a:solidFill>
                    <a:schemeClr val="lt1"/>
                  </a:solidFill>
                </a:rPr>
                <a:t>레이션</a:t>
              </a:r>
              <a:endParaRPr lang="en-US" altLang="ko-KR" sz="800" dirty="0">
                <a:solidFill>
                  <a:schemeClr val="lt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3994633" y="554058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디자인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기획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6" name="타원 35"/>
          <p:cNvSpPr/>
          <p:nvPr/>
        </p:nvSpPr>
        <p:spPr>
          <a:xfrm>
            <a:off x="-510305" y="3606794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21010" y="2049087"/>
            <a:ext cx="7202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김</a:t>
            </a:r>
            <a:r>
              <a:rPr lang="en-US" altLang="ko-KR" sz="1400" b="1" dirty="0" smtClean="0"/>
              <a:t>V</a:t>
            </a:r>
            <a:r>
              <a:rPr lang="ko-KR" altLang="en-US" sz="1400" b="1" dirty="0" smtClean="0"/>
              <a:t>는 </a:t>
            </a:r>
            <a:r>
              <a:rPr lang="en-US" altLang="ko-KR" sz="1400" b="1" dirty="0" smtClean="0"/>
              <a:t>D3.js</a:t>
            </a:r>
            <a:r>
              <a:rPr lang="ko-KR" altLang="en-US" sz="1400" b="1" dirty="0" smtClean="0"/>
              <a:t>을 통해 데이터가 잘 전달 될 수 있도록 다양한 디자인을 시도해보았습니다</a:t>
            </a:r>
            <a:r>
              <a:rPr lang="en-US" altLang="ko-KR" sz="1400" b="1" dirty="0" smtClean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21818" y="2412592"/>
            <a:ext cx="1905204" cy="16708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도넛차트</a:t>
            </a:r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186085" y="2412592"/>
            <a:ext cx="1905204" cy="16708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뭐시기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차트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5139063" y="2412592"/>
            <a:ext cx="1905204" cy="16708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뭐시기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차트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221818" y="4161508"/>
            <a:ext cx="5822449" cy="10566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뭐시기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차트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21010" y="5300287"/>
            <a:ext cx="7630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그 중에서도 김</a:t>
            </a:r>
            <a:r>
              <a:rPr lang="en-US" altLang="ko-KR" sz="1400" b="1" dirty="0" smtClean="0"/>
              <a:t>V</a:t>
            </a:r>
            <a:r>
              <a:rPr lang="ko-KR" altLang="en-US" sz="1400" b="1" dirty="0" smtClean="0"/>
              <a:t>의 데이터 전달 의도가 가장 명확하게 표현되는 디자인은 바로 이것이더군요</a:t>
            </a:r>
            <a:r>
              <a:rPr lang="en-US" altLang="ko-KR" sz="1400" b="1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5318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42401" y="131837"/>
          <a:ext cx="3065738" cy="6562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5738"/>
              </a:tblGrid>
              <a:tr h="290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Description(</a:t>
                      </a:r>
                      <a:r>
                        <a:rPr lang="ko-KR" altLang="en-US" sz="1200" dirty="0" smtClean="0"/>
                        <a:t>상세설명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71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Frame size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1280*800 fixed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 smtClean="0"/>
                        <a:t>선택된 영역 메뉴는 </a:t>
                      </a:r>
                      <a:r>
                        <a:rPr lang="en-US" altLang="ko-KR" sz="1200" baseline="0" dirty="0" smtClean="0"/>
                        <a:t>bold </a:t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dirty="0" smtClean="0"/>
                        <a:t>History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main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image</a:t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민경이가 제작한 디자인시안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/>
                        <a:t>김브이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팀명의</a:t>
                      </a:r>
                      <a:r>
                        <a:rPr lang="ko-KR" altLang="en-US" sz="1200" dirty="0" smtClean="0"/>
                        <a:t> 유래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/>
                        <a:t>프로젝트 </a:t>
                      </a:r>
                      <a:r>
                        <a:rPr lang="ko-KR" altLang="en-US" sz="1200" dirty="0" err="1" smtClean="0"/>
                        <a:t>플로우</a:t>
                      </a:r>
                      <a:r>
                        <a:rPr lang="ko-KR" altLang="en-US" sz="1200" dirty="0" smtClean="0"/>
                        <a:t> 텍스트 입력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/>
                        <a:t>플젝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가지 순서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이미지는 민경의 손길로 탄생되길</a:t>
                      </a:r>
                      <a:r>
                        <a:rPr lang="en-US" altLang="ko-KR" sz="1200" dirty="0" smtClean="0"/>
                        <a:t>..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 smtClean="0"/>
                        <a:t>02-1. </a:t>
                      </a:r>
                      <a:r>
                        <a:rPr lang="ko-KR" altLang="en-US" sz="1200" dirty="0" smtClean="0"/>
                        <a:t>주제선정</a:t>
                      </a:r>
                      <a:r>
                        <a:rPr lang="ko-KR" altLang="en-US" sz="1200" baseline="0" dirty="0" smtClean="0"/>
                        <a:t> 영역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궁금증 유발을 통한 </a:t>
                      </a:r>
                      <a:r>
                        <a:rPr lang="ko-KR" altLang="en-US" sz="1200" baseline="0" dirty="0" err="1" smtClean="0"/>
                        <a:t>미리보기</a:t>
                      </a:r>
                      <a:r>
                        <a:rPr lang="ko-KR" altLang="en-US" sz="1200" baseline="0" dirty="0" smtClean="0"/>
                        <a:t> 영역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뭔가 </a:t>
                      </a:r>
                      <a:r>
                        <a:rPr lang="ko-KR" altLang="en-US" sz="1200" dirty="0" err="1" smtClean="0"/>
                        <a:t>더치커피</a:t>
                      </a:r>
                      <a:r>
                        <a:rPr lang="ko-KR" altLang="en-US" sz="1200" dirty="0" smtClean="0"/>
                        <a:t> 추출과정처럼 그래픽을 만들고 싶구려</a:t>
                      </a:r>
                      <a:r>
                        <a:rPr lang="en-US" altLang="ko-KR" sz="1200" dirty="0" smtClean="0"/>
                        <a:t>..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6953" y="824088"/>
            <a:ext cx="8759980" cy="5474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6953" y="166511"/>
          <a:ext cx="8771269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825"/>
                <a:gridCol w="4865511"/>
                <a:gridCol w="1162755"/>
                <a:gridCol w="1648178"/>
              </a:tblGrid>
              <a:tr h="1876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화면명</a:t>
                      </a:r>
                      <a:r>
                        <a:rPr lang="en-US" altLang="ko-KR" sz="1200" dirty="0" smtClean="0"/>
                        <a:t>(no.)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02. History &gt;</a:t>
                      </a:r>
                      <a:r>
                        <a:rPr lang="en-US" altLang="ko-KR" sz="1200" dirty="0" smtClean="0"/>
                        <a:t>02-2.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주제선정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2015.04.28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4797081" y="914400"/>
            <a:ext cx="3991484" cy="307777"/>
            <a:chOff x="4839285" y="914400"/>
            <a:chExt cx="3991484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4839285" y="914400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Main</a:t>
              </a:r>
              <a:endParaRPr lang="ko-KR" alt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08008" y="914400"/>
              <a:ext cx="766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History</a:t>
              </a:r>
              <a:endParaRPr lang="ko-KR" alt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99613" y="914400"/>
              <a:ext cx="781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/>
              </a:lvl1pPr>
            </a:lstStyle>
            <a:p>
              <a:r>
                <a:rPr lang="en-US" altLang="ko-KR" dirty="0"/>
                <a:t>Project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63838" y="914400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About us</a:t>
              </a:r>
              <a:endParaRPr lang="ko-KR" altLang="en-US" sz="14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46953" y="6006905"/>
            <a:ext cx="8759980" cy="292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12612" y="914400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1698" y="914400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김</a:t>
            </a:r>
            <a:r>
              <a:rPr lang="en-US" altLang="ko-KR" sz="1400" b="1" dirty="0" smtClean="0"/>
              <a:t>V(</a:t>
            </a:r>
            <a:r>
              <a:rPr lang="ko-KR" altLang="en-US" sz="1400" b="1" dirty="0" err="1" smtClean="0"/>
              <a:t>브이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25" name="타원 24"/>
          <p:cNvSpPr/>
          <p:nvPr/>
        </p:nvSpPr>
        <p:spPr>
          <a:xfrm>
            <a:off x="252292" y="6030934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588" y="1635363"/>
            <a:ext cx="554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김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가 정리한 유행하는 가맹점의 신규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해약 데이터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937626" y="1702708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-430121" y="4678360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-510305" y="1859017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-510305" y="3606794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21010" y="2049087"/>
            <a:ext cx="2111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바로 </a:t>
            </a:r>
            <a:r>
              <a:rPr lang="en-US" altLang="ko-KR" sz="1400" b="1" dirty="0" smtClean="0"/>
              <a:t>Sankey Diagram!!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21010" y="5144205"/>
            <a:ext cx="655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Sankey Diagram</a:t>
            </a:r>
            <a:r>
              <a:rPr lang="ko-KR" altLang="en-US" sz="1400" b="1" dirty="0" smtClean="0"/>
              <a:t>은 가맹점 별 데이터의 유입과 유출을 한눈에 확인 할 수 있다</a:t>
            </a:r>
            <a:r>
              <a:rPr lang="en-US" altLang="ko-KR" sz="1400" b="1" dirty="0" smtClean="0"/>
              <a:t>.</a:t>
            </a:r>
          </a:p>
          <a:p>
            <a:r>
              <a:rPr lang="ko-KR" altLang="en-US" sz="1400" b="1" dirty="0" smtClean="0"/>
              <a:t>가맹점의 항목과 상호에 따른 생성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소멸 주기를 알 수 있다</a:t>
            </a:r>
            <a:r>
              <a:rPr lang="en-US" altLang="ko-KR" sz="1400" b="1" dirty="0" smtClean="0"/>
              <a:t>.</a:t>
            </a:r>
          </a:p>
        </p:txBody>
      </p:sp>
      <p:pic>
        <p:nvPicPr>
          <p:cNvPr id="1026" name="Picture 2" descr="http://1.bp.blogspot.com/-k5B57X4HF0U/USfChF-mnfI/AAAAAAAAAHI/9pZjXk5s318/s1600/sankey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63" y="2353157"/>
            <a:ext cx="6709360" cy="279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554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42401" y="131837"/>
          <a:ext cx="3065738" cy="6562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5738"/>
              </a:tblGrid>
              <a:tr h="290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Description(</a:t>
                      </a:r>
                      <a:r>
                        <a:rPr lang="ko-KR" altLang="en-US" sz="1200" dirty="0" smtClean="0"/>
                        <a:t>상세설명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71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Frame size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1280*800 fixed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 smtClean="0"/>
                        <a:t>선택된 영역 메뉴는 </a:t>
                      </a:r>
                      <a:r>
                        <a:rPr lang="en-US" altLang="ko-KR" sz="1200" baseline="0" dirty="0" smtClean="0"/>
                        <a:t>bold </a:t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dirty="0" smtClean="0"/>
                        <a:t>History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main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image</a:t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민경이가 제작한 디자인시안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/>
                        <a:t>김브이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팀명의</a:t>
                      </a:r>
                      <a:r>
                        <a:rPr lang="ko-KR" altLang="en-US" sz="1200" dirty="0" smtClean="0"/>
                        <a:t> 유래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/>
                        <a:t>프로젝트 </a:t>
                      </a:r>
                      <a:r>
                        <a:rPr lang="ko-KR" altLang="en-US" sz="1200" dirty="0" err="1" smtClean="0"/>
                        <a:t>플로우</a:t>
                      </a:r>
                      <a:r>
                        <a:rPr lang="ko-KR" altLang="en-US" sz="1200" dirty="0" smtClean="0"/>
                        <a:t> 텍스트 입력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/>
                        <a:t>플젝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가지 순서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이미지는 민경의 손길로 탄생되길</a:t>
                      </a:r>
                      <a:r>
                        <a:rPr lang="en-US" altLang="ko-KR" sz="1200" dirty="0" smtClean="0"/>
                        <a:t>..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 smtClean="0"/>
                        <a:t>02-1. </a:t>
                      </a:r>
                      <a:r>
                        <a:rPr lang="ko-KR" altLang="en-US" sz="1200" dirty="0" smtClean="0"/>
                        <a:t>주제선정</a:t>
                      </a:r>
                      <a:r>
                        <a:rPr lang="ko-KR" altLang="en-US" sz="1200" baseline="0" dirty="0" smtClean="0"/>
                        <a:t> 영역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궁금증 유발을 통한 </a:t>
                      </a:r>
                      <a:r>
                        <a:rPr lang="ko-KR" altLang="en-US" sz="1200" baseline="0" dirty="0" err="1" smtClean="0"/>
                        <a:t>미리보기</a:t>
                      </a:r>
                      <a:r>
                        <a:rPr lang="ko-KR" altLang="en-US" sz="1200" baseline="0" dirty="0" smtClean="0"/>
                        <a:t> 영역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뭔가 </a:t>
                      </a:r>
                      <a:r>
                        <a:rPr lang="ko-KR" altLang="en-US" sz="1200" dirty="0" err="1" smtClean="0"/>
                        <a:t>더치커피</a:t>
                      </a:r>
                      <a:r>
                        <a:rPr lang="ko-KR" altLang="en-US" sz="1200" dirty="0" smtClean="0"/>
                        <a:t> 추출과정처럼 그래픽을 만들고 싶구려</a:t>
                      </a:r>
                      <a:r>
                        <a:rPr lang="en-US" altLang="ko-KR" sz="1200" dirty="0" smtClean="0"/>
                        <a:t>..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6953" y="824088"/>
            <a:ext cx="8759980" cy="5474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6953" y="166511"/>
          <a:ext cx="8771269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825"/>
                <a:gridCol w="4865511"/>
                <a:gridCol w="1162755"/>
                <a:gridCol w="1648178"/>
              </a:tblGrid>
              <a:tr h="1876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화면명</a:t>
                      </a:r>
                      <a:r>
                        <a:rPr lang="en-US" altLang="ko-KR" sz="1200" dirty="0" smtClean="0"/>
                        <a:t>(no.)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02. History &gt;</a:t>
                      </a:r>
                      <a:r>
                        <a:rPr lang="en-US" altLang="ko-KR" sz="1200" dirty="0" smtClean="0"/>
                        <a:t>02-2.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주제선정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2015.04.28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4797081" y="914400"/>
            <a:ext cx="3991484" cy="307777"/>
            <a:chOff x="4839285" y="914400"/>
            <a:chExt cx="3991484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4839285" y="914400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Main</a:t>
              </a:r>
              <a:endParaRPr lang="ko-KR" alt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08008" y="914400"/>
              <a:ext cx="766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History</a:t>
              </a:r>
              <a:endParaRPr lang="ko-KR" alt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99613" y="914400"/>
              <a:ext cx="744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/>
              </a:lvl1pPr>
            </a:lstStyle>
            <a:p>
              <a:r>
                <a:rPr lang="en-US" altLang="ko-KR" b="0" dirty="0"/>
                <a:t>Project</a:t>
              </a:r>
              <a:endParaRPr lang="ko-KR" altLang="en-US" b="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63838" y="914400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About us</a:t>
              </a:r>
              <a:endParaRPr lang="ko-KR" altLang="en-US" sz="1400" b="1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46953" y="6006905"/>
            <a:ext cx="8759980" cy="292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7561170" y="914400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1698" y="914400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김</a:t>
            </a:r>
            <a:r>
              <a:rPr lang="en-US" altLang="ko-KR" sz="1400" b="1" dirty="0" smtClean="0"/>
              <a:t>V(</a:t>
            </a:r>
            <a:r>
              <a:rPr lang="ko-KR" altLang="en-US" sz="1400" b="1" dirty="0" err="1" smtClean="0"/>
              <a:t>브이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25" name="타원 24"/>
          <p:cNvSpPr/>
          <p:nvPr/>
        </p:nvSpPr>
        <p:spPr>
          <a:xfrm>
            <a:off x="252292" y="6030934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588" y="1635363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김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의 구성원은 누구</a:t>
            </a:r>
            <a:r>
              <a:rPr lang="en-US" altLang="ko-KR" b="1" dirty="0" smtClean="0"/>
              <a:t>?!</a:t>
            </a:r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937626" y="1702708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-430121" y="4678360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-510305" y="1859017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-510305" y="3606794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순서도: 판단 1"/>
          <p:cNvSpPr/>
          <p:nvPr/>
        </p:nvSpPr>
        <p:spPr>
          <a:xfrm>
            <a:off x="2320693" y="2320879"/>
            <a:ext cx="2366843" cy="1585785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김민경</a:t>
            </a:r>
            <a:endParaRPr lang="ko-KR" altLang="en-US" dirty="0"/>
          </a:p>
        </p:txBody>
      </p:sp>
      <p:sp>
        <p:nvSpPr>
          <p:cNvPr id="24" name="순서도: 판단 23"/>
          <p:cNvSpPr/>
          <p:nvPr/>
        </p:nvSpPr>
        <p:spPr>
          <a:xfrm>
            <a:off x="3470949" y="3099938"/>
            <a:ext cx="2366843" cy="1585785"/>
          </a:xfrm>
          <a:prstGeom prst="flowChartDecis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김</a:t>
            </a:r>
            <a:r>
              <a:rPr lang="en-US" altLang="ko-KR" b="1" dirty="0" smtClean="0"/>
              <a:t>V</a:t>
            </a:r>
            <a:endParaRPr lang="ko-KR" altLang="en-US" b="1" dirty="0"/>
          </a:p>
        </p:txBody>
      </p:sp>
      <p:sp>
        <p:nvSpPr>
          <p:cNvPr id="26" name="순서도: 판단 25"/>
          <p:cNvSpPr/>
          <p:nvPr/>
        </p:nvSpPr>
        <p:spPr>
          <a:xfrm>
            <a:off x="2287527" y="3888148"/>
            <a:ext cx="2366843" cy="1585785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배경리</a:t>
            </a:r>
            <a:endParaRPr lang="ko-KR" altLang="en-US" dirty="0"/>
          </a:p>
        </p:txBody>
      </p:sp>
      <p:sp>
        <p:nvSpPr>
          <p:cNvPr id="27" name="순서도: 판단 26"/>
          <p:cNvSpPr/>
          <p:nvPr/>
        </p:nvSpPr>
        <p:spPr>
          <a:xfrm>
            <a:off x="4654370" y="3888148"/>
            <a:ext cx="2366843" cy="1585785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이우리</a:t>
            </a:r>
            <a:endParaRPr lang="ko-KR" altLang="en-US" dirty="0"/>
          </a:p>
        </p:txBody>
      </p:sp>
      <p:sp>
        <p:nvSpPr>
          <p:cNvPr id="28" name="순서도: 판단 27"/>
          <p:cNvSpPr/>
          <p:nvPr/>
        </p:nvSpPr>
        <p:spPr>
          <a:xfrm>
            <a:off x="4654370" y="2311621"/>
            <a:ext cx="2366843" cy="1585785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박재현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92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929210"/>
            <a:ext cx="10515600" cy="4351338"/>
          </a:xfrm>
        </p:spPr>
        <p:txBody>
          <a:bodyPr/>
          <a:lstStyle/>
          <a:p>
            <a:r>
              <a:rPr lang="ko-KR" altLang="en-US" dirty="0" smtClean="0">
                <a:latin typeface="+mn-ea"/>
              </a:rPr>
              <a:t>주제 선정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창업자는 늘어만 가는데 가게는 문을 닫는다</a:t>
            </a:r>
            <a:r>
              <a:rPr lang="en-US" altLang="ko-KR" dirty="0" smtClean="0">
                <a:latin typeface="+mn-ea"/>
              </a:rPr>
              <a:t>?</a:t>
            </a:r>
          </a:p>
          <a:p>
            <a:r>
              <a:rPr lang="ko-KR" altLang="en-US" dirty="0" smtClean="0">
                <a:latin typeface="+mn-ea"/>
              </a:rPr>
              <a:t>목적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lvl="1"/>
            <a:r>
              <a:rPr lang="ko-KR" altLang="en-US" dirty="0" smtClean="0">
                <a:latin typeface="+mn-ea"/>
              </a:rPr>
              <a:t>예비 창업자들이 업종 및 상권을 바르게 선택할 수 있도록 프랜차이즈 업종 현황 데이터 공개 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소상공인을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위한 정보 개방 서비스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상호 별 생성주기에 관한 정보 제공 서비스 기획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목표 프랜차이즈 선정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최근 </a:t>
            </a: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년 이내 매장이 가장 많이 증가한 프랜차이즈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차 선별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smtClean="0">
                <a:latin typeface="+mn-ea"/>
              </a:rPr>
              <a:t>커피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떡볶이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닭강정</a:t>
            </a:r>
            <a:r>
              <a:rPr lang="en-US" altLang="ko-KR" dirty="0" smtClean="0">
                <a:latin typeface="+mn-ea"/>
              </a:rPr>
              <a:t>’ </a:t>
            </a:r>
            <a:r>
              <a:rPr lang="ko-KR" altLang="en-US" dirty="0" smtClean="0">
                <a:latin typeface="+mn-ea"/>
              </a:rPr>
              <a:t>항목이 강세를 보임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세부 프랜차이즈 </a:t>
            </a: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차 선별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990600" y="19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프렌차이즈</a:t>
            </a:r>
            <a:r>
              <a:rPr lang="ko-KR" altLang="en-US" b="1" dirty="0" smtClean="0"/>
              <a:t> 현황 데이터 서비스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845" y="196218"/>
            <a:ext cx="983947" cy="98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0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346270"/>
              </p:ext>
            </p:extLst>
          </p:nvPr>
        </p:nvGraphicFramePr>
        <p:xfrm>
          <a:off x="9042401" y="131837"/>
          <a:ext cx="3065738" cy="6562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5738"/>
              </a:tblGrid>
              <a:tr h="290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Description(</a:t>
                      </a:r>
                      <a:r>
                        <a:rPr lang="ko-KR" altLang="en-US" sz="1200" dirty="0" smtClean="0"/>
                        <a:t>상세설명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71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Frame size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1280*800 fixed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 smtClean="0"/>
                        <a:t>Team logo </a:t>
                      </a:r>
                      <a:r>
                        <a:rPr lang="ko-KR" altLang="en-US" sz="1200" dirty="0" smtClean="0"/>
                        <a:t>좌측 상단 </a:t>
                      </a:r>
                      <a:r>
                        <a:rPr lang="en-US" altLang="ko-KR" sz="1200" dirty="0" smtClean="0"/>
                        <a:t>fixed</a:t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b="1" dirty="0" smtClean="0"/>
                        <a:t>김</a:t>
                      </a:r>
                      <a:r>
                        <a:rPr lang="en-US" altLang="ko-KR" sz="1200" b="1" dirty="0" smtClean="0"/>
                        <a:t>V</a:t>
                      </a:r>
                      <a:r>
                        <a:rPr lang="ko-KR" altLang="en-US" sz="1200" b="1" dirty="0" err="1" smtClean="0"/>
                        <a:t>브이</a:t>
                      </a:r>
                      <a:endParaRPr lang="en-US" altLang="ko-KR" sz="1200" b="1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 smtClean="0"/>
                        <a:t>Main menu </a:t>
                      </a:r>
                      <a:r>
                        <a:rPr lang="ko-KR" altLang="en-US" sz="1200" dirty="0" smtClean="0"/>
                        <a:t>우측</a:t>
                      </a:r>
                      <a:r>
                        <a:rPr lang="ko-KR" altLang="en-US" sz="1200" baseline="0" dirty="0" smtClean="0"/>
                        <a:t> 상단 </a:t>
                      </a:r>
                      <a:r>
                        <a:rPr lang="en-US" altLang="ko-KR" sz="1200" baseline="0" dirty="0" smtClean="0"/>
                        <a:t>fixed</a:t>
                      </a:r>
                      <a:br>
                        <a:rPr lang="en-US" altLang="ko-KR" sz="1200" baseline="0" dirty="0" smtClean="0"/>
                      </a:br>
                      <a:r>
                        <a:rPr lang="ko-KR" altLang="en-US" sz="1200" baseline="0" dirty="0" smtClean="0"/>
                        <a:t>선택된 영역 메뉴는 </a:t>
                      </a:r>
                      <a:r>
                        <a:rPr lang="en-US" altLang="ko-KR" sz="1200" baseline="0" dirty="0" smtClean="0"/>
                        <a:t>bold </a:t>
                      </a:r>
                    </a:p>
                    <a:p>
                      <a:pPr marL="266700" lvl="1" indent="-85725" latinLnBrk="1">
                        <a:buFont typeface="+mj-ea"/>
                        <a:buAutoNum type="circleNumDbPlain"/>
                      </a:pPr>
                      <a:r>
                        <a:rPr lang="en-US" altLang="ko-KR" sz="1200" dirty="0" smtClean="0"/>
                        <a:t> Main: 01.main </a:t>
                      </a:r>
                      <a:r>
                        <a:rPr lang="ko-KR" altLang="en-US" sz="1200" dirty="0" smtClean="0"/>
                        <a:t>화면으로 이동</a:t>
                      </a:r>
                      <a:endParaRPr lang="en-US" altLang="ko-KR" sz="1200" dirty="0" smtClean="0"/>
                    </a:p>
                    <a:p>
                      <a:pPr marL="266700" lvl="1" indent="-85725" latinLnBrk="1">
                        <a:buFont typeface="+mj-ea"/>
                        <a:buAutoNum type="circleNumDbPlain"/>
                      </a:pPr>
                      <a:r>
                        <a:rPr lang="en-US" altLang="ko-KR" sz="1200" dirty="0" smtClean="0"/>
                        <a:t> History: 02.History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화면으로 이동</a:t>
                      </a:r>
                      <a:endParaRPr lang="en-US" altLang="ko-KR" sz="1200" baseline="0" dirty="0" smtClean="0"/>
                    </a:p>
                    <a:p>
                      <a:pPr marL="365125" lvl="1" indent="-184150" latinLnBrk="1">
                        <a:buFont typeface="+mj-ea"/>
                        <a:buAutoNum type="circleNumDbPlain"/>
                      </a:pPr>
                      <a:r>
                        <a:rPr lang="en-US" altLang="ko-KR" sz="1200" baseline="0" dirty="0" err="1" smtClean="0"/>
                        <a:t>Projet</a:t>
                      </a:r>
                      <a:r>
                        <a:rPr lang="en-US" altLang="ko-KR" sz="1200" baseline="0" dirty="0" smtClean="0"/>
                        <a:t>: 03.Project </a:t>
                      </a:r>
                      <a:r>
                        <a:rPr lang="ko-KR" altLang="en-US" sz="1200" baseline="0" dirty="0" smtClean="0"/>
                        <a:t>화면으로 이동</a:t>
                      </a:r>
                      <a:endParaRPr lang="en-US" altLang="ko-KR" sz="1200" baseline="0" dirty="0" smtClean="0"/>
                    </a:p>
                    <a:p>
                      <a:pPr marL="365125" lvl="1" indent="-184150" latinLnBrk="1">
                        <a:buFont typeface="+mj-ea"/>
                        <a:buAutoNum type="circleNumDbPlain"/>
                      </a:pPr>
                      <a:r>
                        <a:rPr lang="en-US" altLang="ko-KR" sz="1200" dirty="0" smtClean="0"/>
                        <a:t>About us: 04.About us </a:t>
                      </a:r>
                      <a:r>
                        <a:rPr lang="ko-KR" altLang="en-US" sz="1200" dirty="0" smtClean="0"/>
                        <a:t>화면으로 이동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 smtClean="0"/>
                        <a:t>Main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image</a:t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민경이가 제작한 디자인시안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 smtClean="0"/>
                        <a:t>02.History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이미지 영역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궁금증 유발을 통한 </a:t>
                      </a:r>
                      <a:r>
                        <a:rPr lang="ko-KR" altLang="en-US" sz="1200" baseline="0" dirty="0" err="1" smtClean="0"/>
                        <a:t>미리보기영역</a:t>
                      </a:r>
                      <a:endParaRPr lang="en-US" altLang="ko-KR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6953" y="824088"/>
            <a:ext cx="8759980" cy="5474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46953" y="166511"/>
          <a:ext cx="8771269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825"/>
                <a:gridCol w="4865511"/>
                <a:gridCol w="1162755"/>
                <a:gridCol w="1648178"/>
              </a:tblGrid>
              <a:tr h="1876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화면명</a:t>
                      </a:r>
                      <a:r>
                        <a:rPr lang="en-US" altLang="ko-KR" sz="1200" dirty="0" smtClean="0"/>
                        <a:t>(no.)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01. Main 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2015.04.28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4797081" y="914400"/>
            <a:ext cx="3991484" cy="307777"/>
            <a:chOff x="4839285" y="914400"/>
            <a:chExt cx="3991484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4839285" y="914400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Main</a:t>
              </a:r>
              <a:endParaRPr lang="ko-KR" altLang="en-US" sz="1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08008" y="914400"/>
              <a:ext cx="766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History</a:t>
              </a:r>
              <a:endParaRPr lang="ko-KR" alt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99613" y="914400"/>
              <a:ext cx="744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Project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63838" y="914400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About us</a:t>
              </a:r>
              <a:endParaRPr lang="ko-KR" altLang="en-US" sz="1400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996192" y="2324686"/>
            <a:ext cx="5292291" cy="22086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 메인 이미지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953" y="6006905"/>
            <a:ext cx="8759980" cy="292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642338" y="914400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823573" y="3333187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1698" y="914400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김</a:t>
            </a:r>
            <a:r>
              <a:rPr lang="en-US" altLang="ko-KR" sz="1400" b="1" dirty="0" smtClean="0"/>
              <a:t>V(</a:t>
            </a:r>
            <a:r>
              <a:rPr lang="ko-KR" altLang="en-US" sz="1400" b="1" dirty="0" err="1" smtClean="0"/>
              <a:t>브이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24" name="타원 23"/>
          <p:cNvSpPr/>
          <p:nvPr/>
        </p:nvSpPr>
        <p:spPr>
          <a:xfrm>
            <a:off x="98474" y="914400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52292" y="6030934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33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423351"/>
              </p:ext>
            </p:extLst>
          </p:nvPr>
        </p:nvGraphicFramePr>
        <p:xfrm>
          <a:off x="9042401" y="131837"/>
          <a:ext cx="3065738" cy="6562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5738"/>
              </a:tblGrid>
              <a:tr h="290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Description(</a:t>
                      </a:r>
                      <a:r>
                        <a:rPr lang="ko-KR" altLang="en-US" sz="1200" dirty="0" smtClean="0"/>
                        <a:t>상세설명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71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Frame size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1280*800 fixed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 smtClean="0"/>
                        <a:t>선택된 영역 메뉴는 </a:t>
                      </a:r>
                      <a:r>
                        <a:rPr lang="en-US" altLang="ko-KR" sz="1200" baseline="0" dirty="0" smtClean="0"/>
                        <a:t>bold </a:t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dirty="0" smtClean="0"/>
                        <a:t>History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main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image</a:t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민경이가 제작한 디자인시안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/>
                        <a:t>김브이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팀명의</a:t>
                      </a:r>
                      <a:r>
                        <a:rPr lang="ko-KR" altLang="en-US" sz="1200" dirty="0" smtClean="0"/>
                        <a:t> 유래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/>
                        <a:t>프로젝트 </a:t>
                      </a:r>
                      <a:r>
                        <a:rPr lang="ko-KR" altLang="en-US" sz="1200" dirty="0" err="1" smtClean="0"/>
                        <a:t>플로우</a:t>
                      </a:r>
                      <a:r>
                        <a:rPr lang="ko-KR" altLang="en-US" sz="1200" dirty="0" smtClean="0"/>
                        <a:t> 텍스트 입력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/>
                        <a:t>플젝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가지 </a:t>
                      </a:r>
                      <a:r>
                        <a:rPr lang="ko-KR" altLang="en-US" sz="1200" dirty="0" smtClean="0"/>
                        <a:t>순서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그래픽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이미지는 </a:t>
                      </a:r>
                      <a:r>
                        <a:rPr lang="ko-KR" altLang="en-US" sz="1200" dirty="0" smtClean="0"/>
                        <a:t>민경의 손길로 탄생되길</a:t>
                      </a:r>
                      <a:r>
                        <a:rPr lang="en-US" altLang="ko-KR" sz="1200" dirty="0" smtClean="0"/>
                        <a:t>.. </a:t>
                      </a:r>
                      <a:r>
                        <a:rPr lang="ko-KR" altLang="en-US" sz="1200" dirty="0" smtClean="0"/>
                        <a:t>도형도 타원이 아니어도 됨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임의적인 도형이니 크게 얽매이지 </a:t>
                      </a:r>
                      <a:r>
                        <a:rPr lang="ko-KR" altLang="en-US" sz="1200" dirty="0" err="1" smtClean="0"/>
                        <a:t>않아도됨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 smtClean="0"/>
                        <a:t>02-1. </a:t>
                      </a:r>
                      <a:r>
                        <a:rPr lang="ko-KR" altLang="en-US" sz="1200" dirty="0" smtClean="0"/>
                        <a:t>주제선정</a:t>
                      </a:r>
                      <a:r>
                        <a:rPr lang="ko-KR" altLang="en-US" sz="1200" baseline="0" dirty="0" smtClean="0"/>
                        <a:t> 영역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궁금증 유발을 통한 </a:t>
                      </a:r>
                      <a:r>
                        <a:rPr lang="ko-KR" altLang="en-US" sz="1200" baseline="0" dirty="0" err="1" smtClean="0"/>
                        <a:t>미리보기</a:t>
                      </a:r>
                      <a:r>
                        <a:rPr lang="ko-KR" altLang="en-US" sz="1200" baseline="0" dirty="0" smtClean="0"/>
                        <a:t> 영역</a:t>
                      </a:r>
                      <a:endParaRPr lang="en-US" altLang="ko-KR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6953" y="824088"/>
            <a:ext cx="8759980" cy="5474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46953" y="166511"/>
          <a:ext cx="8771269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825"/>
                <a:gridCol w="4865511"/>
                <a:gridCol w="1162755"/>
                <a:gridCol w="1648178"/>
              </a:tblGrid>
              <a:tr h="1876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화면명</a:t>
                      </a:r>
                      <a:r>
                        <a:rPr lang="en-US" altLang="ko-KR" sz="1200" dirty="0" smtClean="0"/>
                        <a:t>(no.)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02. History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2015.04.28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4797081" y="914400"/>
            <a:ext cx="3991484" cy="307777"/>
            <a:chOff x="4839285" y="914400"/>
            <a:chExt cx="3991484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4839285" y="914400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Main</a:t>
              </a:r>
              <a:endParaRPr lang="ko-KR" alt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08008" y="914400"/>
              <a:ext cx="8087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History</a:t>
              </a:r>
              <a:endParaRPr lang="ko-KR" altLang="en-US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99613" y="914400"/>
              <a:ext cx="744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Project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63838" y="914400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About us</a:t>
              </a:r>
              <a:endParaRPr lang="ko-KR" altLang="en-US" sz="14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46953" y="6006905"/>
            <a:ext cx="8759980" cy="292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411834" y="914400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1698" y="914400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김</a:t>
            </a:r>
            <a:r>
              <a:rPr lang="en-US" altLang="ko-KR" sz="1400" b="1" dirty="0" smtClean="0"/>
              <a:t>V(</a:t>
            </a:r>
            <a:r>
              <a:rPr lang="ko-KR" altLang="en-US" sz="1400" b="1" dirty="0" err="1" smtClean="0"/>
              <a:t>브이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25" name="타원 24"/>
          <p:cNvSpPr/>
          <p:nvPr/>
        </p:nvSpPr>
        <p:spPr>
          <a:xfrm>
            <a:off x="252292" y="6030934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49479" y="1952339"/>
            <a:ext cx="3954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꿈꾸는 데이터 </a:t>
            </a:r>
            <a:r>
              <a:rPr lang="ko-KR" altLang="en-US" b="1" dirty="0" smtClean="0"/>
              <a:t>디자이너 </a:t>
            </a:r>
            <a:r>
              <a:rPr lang="en-US" altLang="ko-KR" b="1" dirty="0" smtClean="0"/>
              <a:t>5</a:t>
            </a:r>
            <a:r>
              <a:rPr lang="ko-KR" altLang="en-US" b="1" dirty="0" smtClean="0"/>
              <a:t>조명</a:t>
            </a:r>
            <a:endParaRPr lang="en-US" altLang="ko-KR" b="1" dirty="0" smtClean="0"/>
          </a:p>
          <a:p>
            <a:pPr algn="ctr"/>
            <a:endParaRPr lang="en-US" altLang="ko-KR" b="1" dirty="0"/>
          </a:p>
          <a:p>
            <a:pPr algn="ctr"/>
            <a:r>
              <a:rPr lang="ko-KR" altLang="en-US" dirty="0"/>
              <a:t>김민경</a:t>
            </a:r>
            <a:r>
              <a:rPr lang="en-US" altLang="ko-KR" dirty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박재현</a:t>
            </a:r>
            <a:r>
              <a:rPr lang="en-US" altLang="ko-KR" dirty="0" smtClean="0"/>
              <a:t> + </a:t>
            </a:r>
            <a:r>
              <a:rPr lang="ko-KR" altLang="en-US" dirty="0" err="1" smtClean="0"/>
              <a:t>배경리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이우리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=</a:t>
            </a:r>
            <a:r>
              <a:rPr lang="ko-KR" altLang="en-US" dirty="0" err="1" smtClean="0"/>
              <a:t>김박배이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김쁘이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err="1" smtClean="0">
                <a:sym typeface="Wingdings" panose="05000000000000000000" pitchFamily="2" charset="2"/>
              </a:rPr>
              <a:t>김브이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김</a:t>
            </a:r>
            <a:r>
              <a:rPr lang="en-US" altLang="ko-KR" dirty="0" smtClean="0">
                <a:sym typeface="Wingdings" panose="05000000000000000000" pitchFamily="2" charset="2"/>
              </a:rPr>
              <a:t>V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900276" y="3561582"/>
            <a:ext cx="49856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같은 목적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다른 생각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다양한 의견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데이터를 </a:t>
            </a:r>
            <a:r>
              <a:rPr lang="ko-KR" altLang="en-US" b="1" dirty="0"/>
              <a:t>통해 유용한 정보를 </a:t>
            </a:r>
            <a:r>
              <a:rPr lang="ko-KR" altLang="en-US" b="1" dirty="0" smtClean="0"/>
              <a:t>전달해보자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en-US" altLang="ko-KR" b="1" dirty="0" smtClean="0"/>
              <a:t>“</a:t>
            </a:r>
            <a:r>
              <a:rPr lang="ko-KR" altLang="en-US" b="1" dirty="0" smtClean="0"/>
              <a:t>김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는 데이터 정제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분석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그래픽 과정을 통해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 데이터 문맹률을 낮추고 싶었습니다</a:t>
            </a:r>
            <a:r>
              <a:rPr lang="en-US" altLang="ko-KR" b="1" dirty="0" smtClean="0"/>
              <a:t>.”</a:t>
            </a:r>
          </a:p>
          <a:p>
            <a:pPr algn="ctr"/>
            <a:endParaRPr lang="en-US" altLang="ko-KR" b="1" dirty="0"/>
          </a:p>
        </p:txBody>
      </p:sp>
      <p:sp>
        <p:nvSpPr>
          <p:cNvPr id="22" name="타원 21"/>
          <p:cNvSpPr/>
          <p:nvPr/>
        </p:nvSpPr>
        <p:spPr>
          <a:xfrm>
            <a:off x="2751545" y="1996328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841884" y="3970476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52292" y="4298433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7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42401" y="131837"/>
          <a:ext cx="3065738" cy="6562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5738"/>
              </a:tblGrid>
              <a:tr h="290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Description(</a:t>
                      </a:r>
                      <a:r>
                        <a:rPr lang="ko-KR" altLang="en-US" sz="1200" dirty="0" smtClean="0"/>
                        <a:t>상세설명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71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Frame size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1280*800 fixed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 smtClean="0"/>
                        <a:t>선택된 영역 메뉴는 </a:t>
                      </a:r>
                      <a:r>
                        <a:rPr lang="en-US" altLang="ko-KR" sz="1200" baseline="0" dirty="0" smtClean="0"/>
                        <a:t>bold </a:t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dirty="0" smtClean="0"/>
                        <a:t>History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main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image</a:t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민경이가 제작한 디자인시안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/>
                        <a:t>김브이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팀명의</a:t>
                      </a:r>
                      <a:r>
                        <a:rPr lang="ko-KR" altLang="en-US" sz="1200" dirty="0" smtClean="0"/>
                        <a:t> 유래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/>
                        <a:t>프로젝트 </a:t>
                      </a:r>
                      <a:r>
                        <a:rPr lang="ko-KR" altLang="en-US" sz="1200" dirty="0" err="1" smtClean="0"/>
                        <a:t>플로우</a:t>
                      </a:r>
                      <a:r>
                        <a:rPr lang="ko-KR" altLang="en-US" sz="1200" dirty="0" smtClean="0"/>
                        <a:t> 텍스트 입력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/>
                        <a:t>플젝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가지 순서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이미지는 민경의 손길로 탄생되길</a:t>
                      </a:r>
                      <a:r>
                        <a:rPr lang="en-US" altLang="ko-KR" sz="1200" dirty="0" smtClean="0"/>
                        <a:t>..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 smtClean="0"/>
                        <a:t>02-1. </a:t>
                      </a:r>
                      <a:r>
                        <a:rPr lang="ko-KR" altLang="en-US" sz="1200" dirty="0" smtClean="0"/>
                        <a:t>주제선정</a:t>
                      </a:r>
                      <a:r>
                        <a:rPr lang="ko-KR" altLang="en-US" sz="1200" baseline="0" dirty="0" smtClean="0"/>
                        <a:t> 영역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궁금증 유발을 통한 </a:t>
                      </a:r>
                      <a:r>
                        <a:rPr lang="ko-KR" altLang="en-US" sz="1200" baseline="0" dirty="0" err="1" smtClean="0"/>
                        <a:t>미리보기</a:t>
                      </a:r>
                      <a:r>
                        <a:rPr lang="ko-KR" altLang="en-US" sz="1200" baseline="0" dirty="0" smtClean="0"/>
                        <a:t> 영역</a:t>
                      </a:r>
                      <a:endParaRPr lang="en-US" altLang="ko-KR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6953" y="824088"/>
            <a:ext cx="8759980" cy="5474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09817"/>
              </p:ext>
            </p:extLst>
          </p:nvPr>
        </p:nvGraphicFramePr>
        <p:xfrm>
          <a:off x="146953" y="166511"/>
          <a:ext cx="8771269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825"/>
                <a:gridCol w="4865511"/>
                <a:gridCol w="1162755"/>
                <a:gridCol w="1648178"/>
              </a:tblGrid>
              <a:tr h="1876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화면명</a:t>
                      </a:r>
                      <a:r>
                        <a:rPr lang="en-US" altLang="ko-KR" sz="1200" dirty="0" smtClean="0"/>
                        <a:t>(no.)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02. History &gt;02-1. </a:t>
                      </a:r>
                      <a:r>
                        <a:rPr lang="ko-KR" altLang="en-US" sz="1200" dirty="0" err="1" smtClean="0"/>
                        <a:t>꿈데디과정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2015.04.28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4797081" y="914400"/>
            <a:ext cx="3991484" cy="307777"/>
            <a:chOff x="4839285" y="914400"/>
            <a:chExt cx="3991484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4839285" y="914400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Main</a:t>
              </a:r>
              <a:endParaRPr lang="ko-KR" alt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08008" y="914400"/>
              <a:ext cx="8087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History</a:t>
              </a:r>
              <a:endParaRPr lang="ko-KR" altLang="en-US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99613" y="914400"/>
              <a:ext cx="744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/>
              </a:lvl1pPr>
            </a:lstStyle>
            <a:p>
              <a:r>
                <a:rPr lang="en-US" altLang="ko-KR" b="0" dirty="0"/>
                <a:t>Project</a:t>
              </a:r>
              <a:endParaRPr lang="ko-KR" altLang="en-US" b="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63838" y="914400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About us</a:t>
              </a:r>
              <a:endParaRPr lang="ko-KR" altLang="en-US" sz="14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46953" y="6006905"/>
            <a:ext cx="8759980" cy="292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12612" y="914400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1698" y="914400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김</a:t>
            </a:r>
            <a:r>
              <a:rPr lang="en-US" altLang="ko-KR" sz="1400" b="1" dirty="0" smtClean="0"/>
              <a:t>V(</a:t>
            </a:r>
            <a:r>
              <a:rPr lang="ko-KR" altLang="en-US" sz="1400" b="1" dirty="0" err="1" smtClean="0"/>
              <a:t>브이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25" name="타원 24"/>
          <p:cNvSpPr/>
          <p:nvPr/>
        </p:nvSpPr>
        <p:spPr>
          <a:xfrm>
            <a:off x="252292" y="6030934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6668" y="2002105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김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의 데이터디자인은 이런 과정을 거쳤어요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1842476" y="2104175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476008" y="4678360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47114" y="2342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932058" y="2269368"/>
            <a:ext cx="7517531" cy="286981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52292" y="4298433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10802" y="3151365"/>
            <a:ext cx="1042513" cy="1042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주제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선정</a:t>
            </a:r>
            <a:endParaRPr lang="ko-KR" altLang="en-US" sz="1400" dirty="0"/>
          </a:p>
        </p:txBody>
      </p:sp>
      <p:sp>
        <p:nvSpPr>
          <p:cNvPr id="26" name="타원 25"/>
          <p:cNvSpPr/>
          <p:nvPr/>
        </p:nvSpPr>
        <p:spPr>
          <a:xfrm>
            <a:off x="1605412" y="3151365"/>
            <a:ext cx="1042513" cy="1042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정보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탐색</a:t>
            </a:r>
            <a:endParaRPr lang="ko-KR" altLang="en-US" sz="1400" dirty="0"/>
          </a:p>
        </p:txBody>
      </p:sp>
      <p:sp>
        <p:nvSpPr>
          <p:cNvPr id="27" name="타원 26"/>
          <p:cNvSpPr/>
          <p:nvPr/>
        </p:nvSpPr>
        <p:spPr>
          <a:xfrm>
            <a:off x="2800022" y="3151365"/>
            <a:ext cx="1042513" cy="1042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데이터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수집</a:t>
            </a:r>
            <a:endParaRPr lang="ko-KR" altLang="en-US" sz="1400" dirty="0"/>
          </a:p>
        </p:txBody>
      </p:sp>
      <p:sp>
        <p:nvSpPr>
          <p:cNvPr id="28" name="타원 27"/>
          <p:cNvSpPr/>
          <p:nvPr/>
        </p:nvSpPr>
        <p:spPr>
          <a:xfrm>
            <a:off x="3994632" y="3151365"/>
            <a:ext cx="1042513" cy="1042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데이터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정제</a:t>
            </a:r>
            <a:endParaRPr lang="ko-KR" altLang="en-US" sz="1400" dirty="0"/>
          </a:p>
        </p:txBody>
      </p:sp>
      <p:sp>
        <p:nvSpPr>
          <p:cNvPr id="29" name="타원 28"/>
          <p:cNvSpPr/>
          <p:nvPr/>
        </p:nvSpPr>
        <p:spPr>
          <a:xfrm>
            <a:off x="5189242" y="3151365"/>
            <a:ext cx="1042513" cy="1042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데이터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가공</a:t>
            </a:r>
            <a:endParaRPr lang="ko-KR" altLang="en-US" sz="1400" dirty="0"/>
          </a:p>
        </p:txBody>
      </p:sp>
      <p:sp>
        <p:nvSpPr>
          <p:cNvPr id="30" name="타원 29"/>
          <p:cNvSpPr/>
          <p:nvPr/>
        </p:nvSpPr>
        <p:spPr>
          <a:xfrm>
            <a:off x="7578464" y="3151365"/>
            <a:ext cx="1042513" cy="1042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비주얼레이션</a:t>
            </a:r>
            <a:endParaRPr lang="en-US" altLang="ko-KR" sz="1400" dirty="0" smtClean="0"/>
          </a:p>
        </p:txBody>
      </p:sp>
      <p:sp>
        <p:nvSpPr>
          <p:cNvPr id="31" name="타원 30"/>
          <p:cNvSpPr/>
          <p:nvPr/>
        </p:nvSpPr>
        <p:spPr>
          <a:xfrm>
            <a:off x="6383852" y="3151365"/>
            <a:ext cx="1042513" cy="1042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디자인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기획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6877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42401" y="131837"/>
          <a:ext cx="3065738" cy="6562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5738"/>
              </a:tblGrid>
              <a:tr h="290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Description(</a:t>
                      </a:r>
                      <a:r>
                        <a:rPr lang="ko-KR" altLang="en-US" sz="1200" dirty="0" smtClean="0"/>
                        <a:t>상세설명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71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Frame size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1280*800 fixed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 smtClean="0"/>
                        <a:t>선택된 영역 메뉴는 </a:t>
                      </a:r>
                      <a:r>
                        <a:rPr lang="en-US" altLang="ko-KR" sz="1200" baseline="0" dirty="0" smtClean="0"/>
                        <a:t>bold </a:t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dirty="0" smtClean="0"/>
                        <a:t>History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main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image</a:t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민경이가 제작한 디자인시안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/>
                        <a:t>김브이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팀명의</a:t>
                      </a:r>
                      <a:r>
                        <a:rPr lang="ko-KR" altLang="en-US" sz="1200" dirty="0" smtClean="0"/>
                        <a:t> 유래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/>
                        <a:t>프로젝트 </a:t>
                      </a:r>
                      <a:r>
                        <a:rPr lang="ko-KR" altLang="en-US" sz="1200" dirty="0" err="1" smtClean="0"/>
                        <a:t>플로우</a:t>
                      </a:r>
                      <a:r>
                        <a:rPr lang="ko-KR" altLang="en-US" sz="1200" dirty="0" smtClean="0"/>
                        <a:t> 텍스트 입력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/>
                        <a:t>플젝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가지 순서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이미지는 민경의 손길로 탄생되길</a:t>
                      </a:r>
                      <a:r>
                        <a:rPr lang="en-US" altLang="ko-KR" sz="1200" dirty="0" smtClean="0"/>
                        <a:t>..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 smtClean="0"/>
                        <a:t>02-1. </a:t>
                      </a:r>
                      <a:r>
                        <a:rPr lang="ko-KR" altLang="en-US" sz="1200" dirty="0" smtClean="0"/>
                        <a:t>주제선정</a:t>
                      </a:r>
                      <a:r>
                        <a:rPr lang="ko-KR" altLang="en-US" sz="1200" baseline="0" dirty="0" smtClean="0"/>
                        <a:t> 영역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궁금증 유발을 통한 </a:t>
                      </a:r>
                      <a:r>
                        <a:rPr lang="ko-KR" altLang="en-US" sz="1200" baseline="0" dirty="0" err="1" smtClean="0"/>
                        <a:t>미리보기</a:t>
                      </a:r>
                      <a:r>
                        <a:rPr lang="ko-KR" altLang="en-US" sz="1200" baseline="0" dirty="0" smtClean="0"/>
                        <a:t> 영역</a:t>
                      </a:r>
                      <a:endParaRPr lang="en-US" altLang="ko-KR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6953" y="824088"/>
            <a:ext cx="8759980" cy="5474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46336"/>
              </p:ext>
            </p:extLst>
          </p:nvPr>
        </p:nvGraphicFramePr>
        <p:xfrm>
          <a:off x="146953" y="166511"/>
          <a:ext cx="8771269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825"/>
                <a:gridCol w="4865511"/>
                <a:gridCol w="1162755"/>
                <a:gridCol w="1648178"/>
              </a:tblGrid>
              <a:tr h="1876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화면명</a:t>
                      </a:r>
                      <a:r>
                        <a:rPr lang="en-US" altLang="ko-KR" sz="1200" dirty="0" smtClean="0"/>
                        <a:t>(no.)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02. History &gt;</a:t>
                      </a:r>
                      <a:r>
                        <a:rPr lang="en-US" altLang="ko-KR" sz="1200" dirty="0" smtClean="0"/>
                        <a:t>02-2.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주제선정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2015.04.28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4797081" y="914400"/>
            <a:ext cx="3991484" cy="307777"/>
            <a:chOff x="4839285" y="914400"/>
            <a:chExt cx="3991484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4839285" y="914400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Main</a:t>
              </a:r>
              <a:endParaRPr lang="ko-KR" alt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08008" y="914400"/>
              <a:ext cx="8087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History</a:t>
              </a:r>
              <a:endParaRPr lang="ko-KR" altLang="en-US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99613" y="914400"/>
              <a:ext cx="744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/>
              </a:lvl1pPr>
            </a:lstStyle>
            <a:p>
              <a:r>
                <a:rPr lang="en-US" altLang="ko-KR" b="0" dirty="0"/>
                <a:t>Project</a:t>
              </a:r>
              <a:endParaRPr lang="ko-KR" altLang="en-US" b="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63838" y="914400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About us</a:t>
              </a:r>
              <a:endParaRPr lang="ko-KR" altLang="en-US" sz="14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46953" y="6006905"/>
            <a:ext cx="8759980" cy="292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12612" y="914400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1698" y="914400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김</a:t>
            </a:r>
            <a:r>
              <a:rPr lang="en-US" altLang="ko-KR" sz="1400" b="1" dirty="0" smtClean="0"/>
              <a:t>V(</a:t>
            </a:r>
            <a:r>
              <a:rPr lang="ko-KR" altLang="en-US" sz="1400" b="1" dirty="0" err="1" smtClean="0"/>
              <a:t>브이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25" name="타원 24"/>
          <p:cNvSpPr/>
          <p:nvPr/>
        </p:nvSpPr>
        <p:spPr>
          <a:xfrm>
            <a:off x="252292" y="6030934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3315" y="1635363"/>
            <a:ext cx="6011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김</a:t>
            </a:r>
            <a:r>
              <a:rPr lang="en-US" altLang="ko-KR" b="1" dirty="0" smtClean="0"/>
              <a:t>V</a:t>
            </a:r>
            <a:r>
              <a:rPr lang="ko-KR" altLang="en-US" b="1" dirty="0"/>
              <a:t>는</a:t>
            </a:r>
            <a:r>
              <a:rPr lang="ko-KR" altLang="en-US" b="1" dirty="0" smtClean="0"/>
              <a:t> 다양한 데이터 중에 </a:t>
            </a:r>
            <a:r>
              <a:rPr lang="en-US" altLang="ko-KR" b="1" dirty="0" smtClean="0"/>
              <a:t>“</a:t>
            </a:r>
            <a:r>
              <a:rPr lang="ko-KR" altLang="en-US" b="1" dirty="0" smtClean="0"/>
              <a:t>가맹점</a:t>
            </a:r>
            <a:r>
              <a:rPr lang="en-US" altLang="ko-KR" b="1" dirty="0" smtClean="0"/>
              <a:t>＂</a:t>
            </a:r>
            <a:r>
              <a:rPr lang="ko-KR" altLang="en-US" b="1" dirty="0" smtClean="0"/>
              <a:t>주제를 선정했어요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1169123" y="1737433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-430121" y="4678360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47114" y="2342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-430121" y="4298433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14300" y="2018787"/>
            <a:ext cx="461941" cy="3637956"/>
            <a:chOff x="3994633" y="-432466"/>
            <a:chExt cx="1042513" cy="8210175"/>
          </a:xfrm>
        </p:grpSpPr>
        <p:sp>
          <p:nvSpPr>
            <p:cNvPr id="24" name="타원 23"/>
            <p:cNvSpPr/>
            <p:nvPr/>
          </p:nvSpPr>
          <p:spPr>
            <a:xfrm>
              <a:off x="3994633" y="-432466"/>
              <a:ext cx="1042513" cy="104251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/>
                <a:t>주제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선정</a:t>
              </a:r>
              <a:endParaRPr lang="ko-KR" altLang="en-US" sz="800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3994633" y="76214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정보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탐색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3994633" y="195675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데이터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수집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994633" y="315136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데이터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정제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3994633" y="434597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데이터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가공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3994633" y="6735196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</a:rPr>
                <a:t>비주얼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</a:rPr>
                <a:t>레이션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3994633" y="554058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디자인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기획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43588" y="2109099"/>
            <a:ext cx="751038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김</a:t>
            </a:r>
            <a:r>
              <a:rPr lang="en-US" altLang="ko-KR" sz="1400" dirty="0" smtClean="0"/>
              <a:t>V</a:t>
            </a:r>
            <a:r>
              <a:rPr lang="ko-KR" altLang="en-US" sz="1400" dirty="0" smtClean="0"/>
              <a:t>는 주제 선정을 위해 다양한 </a:t>
            </a:r>
            <a:r>
              <a:rPr lang="en-US" altLang="ko-KR" sz="1400" dirty="0" smtClean="0"/>
              <a:t>issue</a:t>
            </a:r>
            <a:r>
              <a:rPr lang="ko-KR" altLang="en-US" sz="1400" dirty="0" smtClean="0"/>
              <a:t>를 찾아보았어요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데이터 개방이 이뤄진 곳은 공공기관 위주였기 때문에 </a:t>
            </a:r>
            <a:endParaRPr lang="en-US" altLang="ko-KR" sz="1400" dirty="0" smtClean="0"/>
          </a:p>
          <a:p>
            <a:r>
              <a:rPr lang="ko-KR" altLang="en-US" sz="1400" dirty="0" smtClean="0"/>
              <a:t>주제를 선정하는 것이 쉽지 않았습니다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두 달간 주제 선정에만 시간을 투자했어요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그러던 중 김</a:t>
            </a:r>
            <a:r>
              <a:rPr lang="en-US" altLang="ko-KR" sz="1400" dirty="0" smtClean="0"/>
              <a:t>V</a:t>
            </a:r>
            <a:r>
              <a:rPr lang="ko-KR" altLang="en-US" sz="1400" dirty="0" smtClean="0"/>
              <a:t>의 조원을 만족시킬 수 있는 주제를 발견하게 되었습니다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b="1" dirty="0" smtClean="0"/>
              <a:t>가맹점</a:t>
            </a:r>
            <a:r>
              <a:rPr lang="en-US" altLang="ko-KR" sz="1400" b="1" dirty="0" smtClean="0"/>
              <a:t>(Franchise)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>
                <a:latin typeface="+mn-ea"/>
              </a:rPr>
              <a:t>김</a:t>
            </a:r>
            <a:r>
              <a:rPr lang="en-US" altLang="ko-KR" sz="1400" dirty="0" smtClean="0">
                <a:latin typeface="+mn-ea"/>
              </a:rPr>
              <a:t>V</a:t>
            </a:r>
            <a:r>
              <a:rPr lang="ko-KR" altLang="en-US" sz="1400" dirty="0" smtClean="0">
                <a:latin typeface="+mn-ea"/>
              </a:rPr>
              <a:t>는 가맹점이 유행을 반영한다는 사실을 인지하게 되었고</a:t>
            </a:r>
            <a:r>
              <a:rPr lang="en-US" altLang="ko-KR" sz="1400" dirty="0" smtClean="0">
                <a:latin typeface="+mn-ea"/>
              </a:rPr>
              <a:t>,</a:t>
            </a:r>
          </a:p>
          <a:p>
            <a:r>
              <a:rPr lang="ko-KR" altLang="en-US" sz="1400" dirty="0" smtClean="0">
                <a:latin typeface="+mn-ea"/>
              </a:rPr>
              <a:t>최근</a:t>
            </a:r>
            <a:r>
              <a:rPr lang="en-US" altLang="ko-KR" sz="1400" dirty="0" smtClean="0">
                <a:latin typeface="+mn-ea"/>
              </a:rPr>
              <a:t>3</a:t>
            </a:r>
            <a:r>
              <a:rPr lang="ko-KR" altLang="en-US" sz="1400" dirty="0" smtClean="0">
                <a:latin typeface="+mn-ea"/>
              </a:rPr>
              <a:t>년 사이 유행하는 가맹점을 추적해보았습니다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ko-KR" altLang="en-US" sz="1400" dirty="0" smtClean="0">
                <a:latin typeface="+mn-ea"/>
              </a:rPr>
              <a:t>또한 정확한 참고 자료를 위해 가맹점 관련 뉴스들을 수집하였고</a:t>
            </a:r>
            <a:r>
              <a:rPr lang="en-US" altLang="ko-KR" sz="1400" dirty="0" smtClean="0">
                <a:latin typeface="+mn-ea"/>
              </a:rPr>
              <a:t>,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개방된 데이터 중 가맹점 데이터 정보를 제공하는 경로도 발견하게 되었습니다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창업자는 </a:t>
            </a:r>
            <a:r>
              <a:rPr lang="ko-KR" altLang="en-US" sz="1400" dirty="0">
                <a:latin typeface="+mn-ea"/>
              </a:rPr>
              <a:t>늘어만 가는데 가게는 문을 </a:t>
            </a:r>
            <a:r>
              <a:rPr lang="ko-KR" altLang="en-US" sz="1400" dirty="0" smtClean="0">
                <a:latin typeface="+mn-ea"/>
              </a:rPr>
              <a:t>닫는다</a:t>
            </a:r>
            <a:r>
              <a:rPr lang="en-US" altLang="ko-KR" sz="1400" dirty="0" smtClean="0">
                <a:latin typeface="+mn-ea"/>
              </a:rPr>
              <a:t>’ </a:t>
            </a:r>
            <a:r>
              <a:rPr lang="ko-KR" altLang="en-US" sz="1400" dirty="0" smtClean="0">
                <a:latin typeface="+mn-ea"/>
              </a:rPr>
              <a:t>헤드라인을 읽고 김</a:t>
            </a:r>
            <a:r>
              <a:rPr lang="en-US" altLang="ko-KR" sz="1400" dirty="0" smtClean="0">
                <a:latin typeface="+mn-ea"/>
              </a:rPr>
              <a:t>V</a:t>
            </a:r>
            <a:r>
              <a:rPr lang="ko-KR" altLang="en-US" sz="1400" dirty="0" smtClean="0">
                <a:latin typeface="+mn-ea"/>
              </a:rPr>
              <a:t>는 호기심이 생겼습니다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41929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42401" y="131837"/>
          <a:ext cx="3065738" cy="6562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5738"/>
              </a:tblGrid>
              <a:tr h="290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Description(</a:t>
                      </a:r>
                      <a:r>
                        <a:rPr lang="ko-KR" altLang="en-US" sz="1200" dirty="0" smtClean="0"/>
                        <a:t>상세설명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71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Frame size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1280*800 fixed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 smtClean="0"/>
                        <a:t>선택된 영역 메뉴는 </a:t>
                      </a:r>
                      <a:r>
                        <a:rPr lang="en-US" altLang="ko-KR" sz="1200" baseline="0" dirty="0" smtClean="0"/>
                        <a:t>bold </a:t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dirty="0" smtClean="0"/>
                        <a:t>History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main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image</a:t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민경이가 제작한 디자인시안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/>
                        <a:t>김브이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팀명의</a:t>
                      </a:r>
                      <a:r>
                        <a:rPr lang="ko-KR" altLang="en-US" sz="1200" dirty="0" smtClean="0"/>
                        <a:t> 유래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/>
                        <a:t>프로젝트 </a:t>
                      </a:r>
                      <a:r>
                        <a:rPr lang="ko-KR" altLang="en-US" sz="1200" dirty="0" err="1" smtClean="0"/>
                        <a:t>플로우</a:t>
                      </a:r>
                      <a:r>
                        <a:rPr lang="ko-KR" altLang="en-US" sz="1200" dirty="0" smtClean="0"/>
                        <a:t> 텍스트 입력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/>
                        <a:t>플젝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가지 순서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이미지는 민경의 손길로 탄생되길</a:t>
                      </a:r>
                      <a:r>
                        <a:rPr lang="en-US" altLang="ko-KR" sz="1200" dirty="0" smtClean="0"/>
                        <a:t>..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 smtClean="0"/>
                        <a:t>02-1. </a:t>
                      </a:r>
                      <a:r>
                        <a:rPr lang="ko-KR" altLang="en-US" sz="1200" dirty="0" smtClean="0"/>
                        <a:t>주제선정</a:t>
                      </a:r>
                      <a:r>
                        <a:rPr lang="ko-KR" altLang="en-US" sz="1200" baseline="0" dirty="0" smtClean="0"/>
                        <a:t> 영역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궁금증 유발을 통한 </a:t>
                      </a:r>
                      <a:r>
                        <a:rPr lang="ko-KR" altLang="en-US" sz="1200" baseline="0" dirty="0" err="1" smtClean="0"/>
                        <a:t>미리보기</a:t>
                      </a:r>
                      <a:r>
                        <a:rPr lang="ko-KR" altLang="en-US" sz="1200" baseline="0" dirty="0" smtClean="0"/>
                        <a:t> 영역</a:t>
                      </a:r>
                      <a:endParaRPr lang="en-US" altLang="ko-KR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6953" y="824088"/>
            <a:ext cx="8759980" cy="5474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6953" y="166511"/>
          <a:ext cx="8771269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825"/>
                <a:gridCol w="4865511"/>
                <a:gridCol w="1162755"/>
                <a:gridCol w="1648178"/>
              </a:tblGrid>
              <a:tr h="1876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화면명</a:t>
                      </a:r>
                      <a:r>
                        <a:rPr lang="en-US" altLang="ko-KR" sz="1200" dirty="0" smtClean="0"/>
                        <a:t>(no.)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02. History &gt;</a:t>
                      </a:r>
                      <a:r>
                        <a:rPr lang="en-US" altLang="ko-KR" sz="1200" dirty="0" smtClean="0"/>
                        <a:t>02-2.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주제선정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2015.04.28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4797081" y="914400"/>
            <a:ext cx="3991484" cy="307777"/>
            <a:chOff x="4839285" y="914400"/>
            <a:chExt cx="3991484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4839285" y="914400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Main</a:t>
              </a:r>
              <a:endParaRPr lang="ko-KR" alt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08008" y="914400"/>
              <a:ext cx="8087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History</a:t>
              </a:r>
              <a:endParaRPr lang="ko-KR" altLang="en-US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99613" y="914400"/>
              <a:ext cx="744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/>
              </a:lvl1pPr>
            </a:lstStyle>
            <a:p>
              <a:r>
                <a:rPr lang="en-US" altLang="ko-KR" b="0" dirty="0"/>
                <a:t>Project</a:t>
              </a:r>
              <a:endParaRPr lang="ko-KR" altLang="en-US" b="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63838" y="914400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About us</a:t>
              </a:r>
              <a:endParaRPr lang="ko-KR" altLang="en-US" sz="14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46953" y="6006905"/>
            <a:ext cx="8759980" cy="292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12612" y="914400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1698" y="914400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김</a:t>
            </a:r>
            <a:r>
              <a:rPr lang="en-US" altLang="ko-KR" sz="1400" b="1" dirty="0" smtClean="0"/>
              <a:t>V(</a:t>
            </a:r>
            <a:r>
              <a:rPr lang="ko-KR" altLang="en-US" sz="1400" b="1" dirty="0" err="1" smtClean="0"/>
              <a:t>브이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25" name="타원 24"/>
          <p:cNvSpPr/>
          <p:nvPr/>
        </p:nvSpPr>
        <p:spPr>
          <a:xfrm>
            <a:off x="252292" y="6030934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588" y="1635363"/>
            <a:ext cx="519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김</a:t>
            </a:r>
            <a:r>
              <a:rPr lang="en-US" altLang="ko-KR" b="1" dirty="0" smtClean="0"/>
              <a:t>V</a:t>
            </a:r>
            <a:r>
              <a:rPr lang="ko-KR" altLang="en-US" b="1" dirty="0"/>
              <a:t>는</a:t>
            </a:r>
            <a:r>
              <a:rPr lang="ko-KR" altLang="en-US" b="1" dirty="0" smtClean="0"/>
              <a:t> 다양한 주제 중에 </a:t>
            </a:r>
            <a:r>
              <a:rPr lang="en-US" altLang="ko-KR" b="1" dirty="0" smtClean="0"/>
              <a:t>“</a:t>
            </a:r>
            <a:r>
              <a:rPr lang="ko-KR" altLang="en-US" b="1" dirty="0" smtClean="0"/>
              <a:t>가맹점</a:t>
            </a:r>
            <a:r>
              <a:rPr lang="en-US" altLang="ko-KR" b="1" dirty="0" smtClean="0"/>
              <a:t>”</a:t>
            </a:r>
            <a:r>
              <a:rPr lang="ko-KR" altLang="en-US" b="1" dirty="0" smtClean="0"/>
              <a:t>을 선정했어요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937626" y="1702708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-430121" y="4678360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47114" y="2342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6187377" y="2276848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14300" y="2018787"/>
            <a:ext cx="461941" cy="3637956"/>
            <a:chOff x="3994633" y="-432466"/>
            <a:chExt cx="1042513" cy="8210175"/>
          </a:xfrm>
        </p:grpSpPr>
        <p:sp>
          <p:nvSpPr>
            <p:cNvPr id="24" name="타원 23"/>
            <p:cNvSpPr/>
            <p:nvPr/>
          </p:nvSpPr>
          <p:spPr>
            <a:xfrm>
              <a:off x="3994633" y="-432466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주제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선정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3994633" y="762144"/>
              <a:ext cx="1042513" cy="104251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lt1"/>
                  </a:solidFill>
                </a:rPr>
                <a:t>정보</a:t>
              </a:r>
              <a:endParaRPr lang="en-US" altLang="ko-KR" sz="800" dirty="0">
                <a:solidFill>
                  <a:schemeClr val="lt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lt1"/>
                  </a:solidFill>
                </a:rPr>
                <a:t>탐색</a:t>
              </a:r>
              <a:endParaRPr lang="ko-KR" altLang="en-US" sz="800" dirty="0">
                <a:solidFill>
                  <a:schemeClr val="lt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3994633" y="195675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데이터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수집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994633" y="315136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데이터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정제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3994633" y="434597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데이터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가공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3994633" y="6735196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</a:rPr>
                <a:t>비주얼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</a:rPr>
                <a:t>레이션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3994633" y="554058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디자인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기획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43588" y="2109099"/>
            <a:ext cx="4982454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가맹점</a:t>
            </a:r>
            <a:r>
              <a:rPr lang="en-US" altLang="ko-KR" sz="1400" b="1" dirty="0" smtClean="0"/>
              <a:t>(Franchise)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>
                <a:latin typeface="+mn-ea"/>
              </a:rPr>
              <a:t>김</a:t>
            </a:r>
            <a:r>
              <a:rPr lang="en-US" altLang="ko-KR" sz="1400" dirty="0" smtClean="0">
                <a:latin typeface="+mn-ea"/>
              </a:rPr>
              <a:t>V</a:t>
            </a:r>
            <a:r>
              <a:rPr lang="ko-KR" altLang="en-US" sz="1400" dirty="0" smtClean="0">
                <a:latin typeface="+mn-ea"/>
              </a:rPr>
              <a:t>는 가맹점에 대한 정보 탐색을 시작했고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창업자는 </a:t>
            </a:r>
            <a:r>
              <a:rPr lang="ko-KR" altLang="en-US" sz="1400" dirty="0">
                <a:latin typeface="+mn-ea"/>
              </a:rPr>
              <a:t>늘어만 가는데 가게는 문을 </a:t>
            </a:r>
            <a:r>
              <a:rPr lang="ko-KR" altLang="en-US" sz="1400" dirty="0" smtClean="0">
                <a:latin typeface="+mn-ea"/>
              </a:rPr>
              <a:t>닫는다</a:t>
            </a:r>
            <a:r>
              <a:rPr lang="en-US" altLang="ko-KR" sz="1400" dirty="0" smtClean="0">
                <a:latin typeface="+mn-ea"/>
              </a:rPr>
              <a:t>’ </a:t>
            </a:r>
          </a:p>
          <a:p>
            <a:r>
              <a:rPr lang="ko-KR" altLang="en-US" sz="1400" dirty="0" smtClean="0">
                <a:latin typeface="+mn-ea"/>
              </a:rPr>
              <a:t>주제의 뉴스를 많이 접하게 되었습니다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창업은 자체에 대한 관심이 높은 반면</a:t>
            </a:r>
            <a:r>
              <a:rPr lang="en-US" altLang="ko-KR" sz="1400" dirty="0" smtClean="0">
                <a:latin typeface="+mn-ea"/>
              </a:rPr>
              <a:t>, </a:t>
            </a:r>
          </a:p>
          <a:p>
            <a:r>
              <a:rPr lang="ko-KR" altLang="en-US" sz="1400" dirty="0" smtClean="0">
                <a:latin typeface="+mn-ea"/>
              </a:rPr>
              <a:t>객관적인 정보를 주는 곳이 부족하다는 사실을 알게 되었죠</a:t>
            </a:r>
            <a:r>
              <a:rPr lang="en-US" altLang="ko-KR" sz="1400" dirty="0" smtClean="0">
                <a:latin typeface="+mn-ea"/>
              </a:rPr>
              <a:t>!</a:t>
            </a:r>
          </a:p>
          <a:p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 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김</a:t>
            </a:r>
            <a:r>
              <a:rPr lang="en-US" altLang="ko-KR" sz="1400" dirty="0" smtClean="0">
                <a:latin typeface="+mn-ea"/>
              </a:rPr>
              <a:t>V</a:t>
            </a:r>
            <a:r>
              <a:rPr lang="ko-KR" altLang="en-US" sz="1400" dirty="0" smtClean="0">
                <a:latin typeface="+mn-ea"/>
              </a:rPr>
              <a:t>는 창업 관련 데이터를 탐색하기 시작했고</a:t>
            </a:r>
            <a:r>
              <a:rPr lang="en-US" altLang="ko-KR" sz="1400" dirty="0" smtClean="0">
                <a:latin typeface="+mn-ea"/>
              </a:rPr>
              <a:t>,</a:t>
            </a:r>
          </a:p>
          <a:p>
            <a:r>
              <a:rPr lang="ko-KR" altLang="en-US" sz="1400" dirty="0" smtClean="0">
                <a:latin typeface="+mn-ea"/>
              </a:rPr>
              <a:t>가맹점의 신규 계약과 해약에 대한 정보를 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얻을 수 있는 곳을 발견하게 되었습니다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가맹점의 정보를 어떻게 활용해야 할 것인가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고민 끝에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유행하는 가맹점의 계약 생성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해약 주기를 시각화하여 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가맹점의 정보를 제공하기로 하였습니다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532905" y="2401713"/>
            <a:ext cx="2044415" cy="794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창업관련 뉴스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모아보기</a:t>
            </a:r>
            <a:endParaRPr lang="ko-KR" altLang="en-US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532905" y="4055969"/>
            <a:ext cx="2044415" cy="794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데이터 출처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사이트 연결</a:t>
            </a:r>
            <a:endParaRPr lang="ko-KR" altLang="en-US" b="1" dirty="0"/>
          </a:p>
        </p:txBody>
      </p:sp>
      <p:sp>
        <p:nvSpPr>
          <p:cNvPr id="36" name="타원 35"/>
          <p:cNvSpPr/>
          <p:nvPr/>
        </p:nvSpPr>
        <p:spPr>
          <a:xfrm>
            <a:off x="6187377" y="4024625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09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42401" y="131837"/>
          <a:ext cx="3065738" cy="6562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5738"/>
              </a:tblGrid>
              <a:tr h="290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Description(</a:t>
                      </a:r>
                      <a:r>
                        <a:rPr lang="ko-KR" altLang="en-US" sz="1200" dirty="0" smtClean="0"/>
                        <a:t>상세설명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71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Frame size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1280*800 fixed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 smtClean="0"/>
                        <a:t>선택된 영역 메뉴는 </a:t>
                      </a:r>
                      <a:r>
                        <a:rPr lang="en-US" altLang="ko-KR" sz="1200" baseline="0" dirty="0" smtClean="0"/>
                        <a:t>bold </a:t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dirty="0" smtClean="0"/>
                        <a:t>History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main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image</a:t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민경이가 제작한 디자인시안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/>
                        <a:t>김브이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팀명의</a:t>
                      </a:r>
                      <a:r>
                        <a:rPr lang="ko-KR" altLang="en-US" sz="1200" dirty="0" smtClean="0"/>
                        <a:t> 유래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/>
                        <a:t>프로젝트 </a:t>
                      </a:r>
                      <a:r>
                        <a:rPr lang="ko-KR" altLang="en-US" sz="1200" dirty="0" err="1" smtClean="0"/>
                        <a:t>플로우</a:t>
                      </a:r>
                      <a:r>
                        <a:rPr lang="ko-KR" altLang="en-US" sz="1200" dirty="0" smtClean="0"/>
                        <a:t> 텍스트 입력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/>
                        <a:t>플젝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가지 순서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이미지는 민경의 손길로 탄생되길</a:t>
                      </a:r>
                      <a:r>
                        <a:rPr lang="en-US" altLang="ko-KR" sz="1200" dirty="0" smtClean="0"/>
                        <a:t>..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 smtClean="0"/>
                        <a:t>02-1. </a:t>
                      </a:r>
                      <a:r>
                        <a:rPr lang="ko-KR" altLang="en-US" sz="1200" dirty="0" smtClean="0"/>
                        <a:t>주제선정</a:t>
                      </a:r>
                      <a:r>
                        <a:rPr lang="ko-KR" altLang="en-US" sz="1200" baseline="0" dirty="0" smtClean="0"/>
                        <a:t> 영역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궁금증 유발을 통한 </a:t>
                      </a:r>
                      <a:r>
                        <a:rPr lang="ko-KR" altLang="en-US" sz="1200" baseline="0" dirty="0" err="1" smtClean="0"/>
                        <a:t>미리보기</a:t>
                      </a:r>
                      <a:r>
                        <a:rPr lang="ko-KR" altLang="en-US" sz="1200" baseline="0" dirty="0" smtClean="0"/>
                        <a:t> 영역</a:t>
                      </a:r>
                      <a:endParaRPr lang="en-US" altLang="ko-KR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6953" y="824088"/>
            <a:ext cx="8759980" cy="5474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6953" y="166511"/>
          <a:ext cx="8771269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825"/>
                <a:gridCol w="4865511"/>
                <a:gridCol w="1162755"/>
                <a:gridCol w="1648178"/>
              </a:tblGrid>
              <a:tr h="1876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화면명</a:t>
                      </a:r>
                      <a:r>
                        <a:rPr lang="en-US" altLang="ko-KR" sz="1200" dirty="0" smtClean="0"/>
                        <a:t>(no.)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02. History &gt;</a:t>
                      </a:r>
                      <a:r>
                        <a:rPr lang="en-US" altLang="ko-KR" sz="1200" dirty="0" smtClean="0"/>
                        <a:t>02-2.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주제선정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2015.04.28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4797081" y="914400"/>
            <a:ext cx="3991484" cy="307777"/>
            <a:chOff x="4839285" y="914400"/>
            <a:chExt cx="3991484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4839285" y="914400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Main</a:t>
              </a:r>
              <a:endParaRPr lang="ko-KR" alt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08008" y="914400"/>
              <a:ext cx="8087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History</a:t>
              </a:r>
              <a:endParaRPr lang="ko-KR" altLang="en-US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99613" y="914400"/>
              <a:ext cx="744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/>
              </a:lvl1pPr>
            </a:lstStyle>
            <a:p>
              <a:r>
                <a:rPr lang="en-US" altLang="ko-KR" b="0" dirty="0"/>
                <a:t>Project</a:t>
              </a:r>
              <a:endParaRPr lang="ko-KR" altLang="en-US" b="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63838" y="914400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About us</a:t>
              </a:r>
              <a:endParaRPr lang="ko-KR" altLang="en-US" sz="14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46953" y="6006905"/>
            <a:ext cx="8759980" cy="292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12612" y="914400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1698" y="914400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김</a:t>
            </a:r>
            <a:r>
              <a:rPr lang="en-US" altLang="ko-KR" sz="1400" b="1" dirty="0" smtClean="0"/>
              <a:t>V(</a:t>
            </a:r>
            <a:r>
              <a:rPr lang="ko-KR" altLang="en-US" sz="1400" b="1" dirty="0" err="1" smtClean="0"/>
              <a:t>브이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25" name="타원 24"/>
          <p:cNvSpPr/>
          <p:nvPr/>
        </p:nvSpPr>
        <p:spPr>
          <a:xfrm>
            <a:off x="252292" y="6030934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588" y="1635363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김</a:t>
            </a:r>
            <a:r>
              <a:rPr lang="en-US" altLang="ko-KR" b="1" dirty="0" smtClean="0"/>
              <a:t>V</a:t>
            </a:r>
            <a:r>
              <a:rPr lang="ko-KR" altLang="en-US" b="1" dirty="0"/>
              <a:t>는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년 내 가장 많이 생긴 </a:t>
            </a:r>
            <a:r>
              <a:rPr lang="en-US" altLang="ko-KR" b="1" dirty="0" smtClean="0"/>
              <a:t>“</a:t>
            </a:r>
            <a:r>
              <a:rPr lang="ko-KR" altLang="en-US" b="1" dirty="0" smtClean="0"/>
              <a:t>가맹점</a:t>
            </a:r>
            <a:r>
              <a:rPr lang="en-US" altLang="ko-KR" b="1" dirty="0" smtClean="0"/>
              <a:t>”</a:t>
            </a:r>
            <a:r>
              <a:rPr lang="ko-KR" altLang="en-US" b="1" dirty="0" smtClean="0"/>
              <a:t>을 선정했어요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937626" y="1702708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-430121" y="4678360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47114" y="2342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7846846" y="2276848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14300" y="2018787"/>
            <a:ext cx="461941" cy="3637956"/>
            <a:chOff x="3994633" y="-432466"/>
            <a:chExt cx="1042513" cy="8210175"/>
          </a:xfrm>
        </p:grpSpPr>
        <p:sp>
          <p:nvSpPr>
            <p:cNvPr id="24" name="타원 23"/>
            <p:cNvSpPr/>
            <p:nvPr/>
          </p:nvSpPr>
          <p:spPr>
            <a:xfrm>
              <a:off x="3994633" y="-432466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주제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선정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3994633" y="762144"/>
              <a:ext cx="1042513" cy="104251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lt1"/>
                  </a:solidFill>
                </a:rPr>
                <a:t>정보</a:t>
              </a:r>
              <a:endParaRPr lang="en-US" altLang="ko-KR" sz="800" dirty="0">
                <a:solidFill>
                  <a:schemeClr val="lt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lt1"/>
                  </a:solidFill>
                </a:rPr>
                <a:t>탐색</a:t>
              </a:r>
              <a:endParaRPr lang="ko-KR" altLang="en-US" sz="800" dirty="0">
                <a:solidFill>
                  <a:schemeClr val="lt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3994633" y="195675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데이터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수집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994633" y="315136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데이터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정제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3994633" y="434597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데이터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가공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3994633" y="6735196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</a:rPr>
                <a:t>비주얼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</a:rPr>
                <a:t>레이션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3994633" y="554058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디자인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기획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43588" y="2109099"/>
            <a:ext cx="691407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가맹점</a:t>
            </a:r>
            <a:r>
              <a:rPr lang="en-US" altLang="ko-KR" sz="1400" b="1" dirty="0" smtClean="0"/>
              <a:t>(Franchise)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>
                <a:latin typeface="+mn-ea"/>
              </a:rPr>
              <a:t>김</a:t>
            </a:r>
            <a:r>
              <a:rPr lang="en-US" altLang="ko-KR" sz="1400" dirty="0" smtClean="0">
                <a:latin typeface="+mn-ea"/>
              </a:rPr>
              <a:t>V</a:t>
            </a:r>
            <a:r>
              <a:rPr lang="ko-KR" altLang="en-US" sz="1400" dirty="0" smtClean="0">
                <a:latin typeface="+mn-ea"/>
              </a:rPr>
              <a:t>는 다양한 가맹점 중 </a:t>
            </a:r>
            <a:r>
              <a:rPr lang="en-US" altLang="ko-KR" sz="1400" dirty="0" smtClean="0">
                <a:latin typeface="+mn-ea"/>
              </a:rPr>
              <a:t>3</a:t>
            </a:r>
            <a:r>
              <a:rPr lang="ko-KR" altLang="en-US" sz="1400" dirty="0" smtClean="0">
                <a:latin typeface="+mn-ea"/>
              </a:rPr>
              <a:t>년 이내 유행했던 가맹점을 선별하고자 했습니다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ko-KR" altLang="en-US" sz="1400" dirty="0" smtClean="0">
                <a:latin typeface="+mn-ea"/>
              </a:rPr>
              <a:t>여러분은 </a:t>
            </a:r>
            <a:r>
              <a:rPr lang="en-US" altLang="ko-KR" sz="1400" dirty="0" smtClean="0">
                <a:latin typeface="+mn-ea"/>
              </a:rPr>
              <a:t>3</a:t>
            </a:r>
            <a:r>
              <a:rPr lang="ko-KR" altLang="en-US" sz="1400" dirty="0" smtClean="0">
                <a:latin typeface="+mn-ea"/>
              </a:rPr>
              <a:t>년 이내 가장 많이 보았던 가맹점 중 어떤 상호명이 떠오르시나요</a:t>
            </a:r>
            <a:r>
              <a:rPr lang="en-US" altLang="ko-KR" sz="1400" dirty="0" smtClean="0">
                <a:latin typeface="+mn-ea"/>
              </a:rPr>
              <a:t>?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김</a:t>
            </a:r>
            <a:r>
              <a:rPr lang="en-US" altLang="ko-KR" sz="1400" dirty="0" smtClean="0">
                <a:latin typeface="+mn-ea"/>
              </a:rPr>
              <a:t>V</a:t>
            </a:r>
            <a:r>
              <a:rPr lang="ko-KR" altLang="en-US" sz="1400" dirty="0" smtClean="0">
                <a:latin typeface="+mn-ea"/>
              </a:rPr>
              <a:t>는 커피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떡볶이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닭강정의</a:t>
            </a:r>
            <a:r>
              <a:rPr lang="ko-KR" altLang="en-US" sz="1400" dirty="0" smtClean="0">
                <a:latin typeface="+mn-ea"/>
              </a:rPr>
              <a:t> 가맹점이 증가율을 보였다는 것을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확인하였습니다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그렇다면 예를 들어 동일한 커피 가맹점이라 할지라도 다양한 브랜드가 존재하기에 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어떤 브랜드의 커피 전문점이 가장 많은 신규 계약과 해약을 했는지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분석해보기로 했습니다</a:t>
            </a:r>
            <a:r>
              <a:rPr lang="en-US" altLang="ko-KR" sz="1400" dirty="0" smtClean="0">
                <a:latin typeface="+mn-ea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7846846" y="4024625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85577" y="3689684"/>
            <a:ext cx="1122156" cy="103101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커피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그래픽</a:t>
            </a:r>
            <a:endParaRPr lang="ko-KR" altLang="en-US" sz="1600" dirty="0"/>
          </a:p>
        </p:txBody>
      </p:sp>
      <p:sp>
        <p:nvSpPr>
          <p:cNvPr id="38" name="타원 37"/>
          <p:cNvSpPr/>
          <p:nvPr/>
        </p:nvSpPr>
        <p:spPr>
          <a:xfrm>
            <a:off x="3574022" y="3689684"/>
            <a:ext cx="1122156" cy="103101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떡볶이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그래픽</a:t>
            </a:r>
            <a:endParaRPr lang="ko-KR" altLang="en-US" sz="1600" dirty="0"/>
          </a:p>
        </p:txBody>
      </p:sp>
      <p:sp>
        <p:nvSpPr>
          <p:cNvPr id="39" name="타원 38"/>
          <p:cNvSpPr/>
          <p:nvPr/>
        </p:nvSpPr>
        <p:spPr>
          <a:xfrm>
            <a:off x="5730200" y="3689684"/>
            <a:ext cx="1122156" cy="103101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닭강정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그래픽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382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42401" y="131837"/>
          <a:ext cx="3065738" cy="6562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5738"/>
              </a:tblGrid>
              <a:tr h="290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Description(</a:t>
                      </a:r>
                      <a:r>
                        <a:rPr lang="ko-KR" altLang="en-US" sz="1200" dirty="0" smtClean="0"/>
                        <a:t>상세설명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71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Frame size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1280*800 fixed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 smtClean="0"/>
                        <a:t>선택된 영역 메뉴는 </a:t>
                      </a:r>
                      <a:r>
                        <a:rPr lang="en-US" altLang="ko-KR" sz="1200" baseline="0" dirty="0" smtClean="0"/>
                        <a:t>bold </a:t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dirty="0" smtClean="0"/>
                        <a:t>History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main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image</a:t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민경이가 제작한 디자인시안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/>
                        <a:t>김브이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팀명의</a:t>
                      </a:r>
                      <a:r>
                        <a:rPr lang="ko-KR" altLang="en-US" sz="1200" dirty="0" smtClean="0"/>
                        <a:t> 유래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/>
                        <a:t>프로젝트 </a:t>
                      </a:r>
                      <a:r>
                        <a:rPr lang="ko-KR" altLang="en-US" sz="1200" dirty="0" err="1" smtClean="0"/>
                        <a:t>플로우</a:t>
                      </a:r>
                      <a:r>
                        <a:rPr lang="ko-KR" altLang="en-US" sz="1200" dirty="0" smtClean="0"/>
                        <a:t> 텍스트 입력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/>
                        <a:t>플젝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가지 순서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이미지는 민경의 손길로 탄생되길</a:t>
                      </a:r>
                      <a:r>
                        <a:rPr lang="en-US" altLang="ko-KR" sz="1200" dirty="0" smtClean="0"/>
                        <a:t>..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 smtClean="0"/>
                        <a:t>02-1. </a:t>
                      </a:r>
                      <a:r>
                        <a:rPr lang="ko-KR" altLang="en-US" sz="1200" dirty="0" smtClean="0"/>
                        <a:t>주제선정</a:t>
                      </a:r>
                      <a:r>
                        <a:rPr lang="ko-KR" altLang="en-US" sz="1200" baseline="0" dirty="0" smtClean="0"/>
                        <a:t> 영역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궁금증 유발을 통한 </a:t>
                      </a:r>
                      <a:r>
                        <a:rPr lang="ko-KR" altLang="en-US" sz="1200" baseline="0" dirty="0" err="1" smtClean="0"/>
                        <a:t>미리보기</a:t>
                      </a:r>
                      <a:r>
                        <a:rPr lang="ko-KR" altLang="en-US" sz="1200" baseline="0" dirty="0" smtClean="0"/>
                        <a:t> 영역</a:t>
                      </a:r>
                      <a:endParaRPr lang="en-US" altLang="ko-KR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6953" y="824088"/>
            <a:ext cx="8759980" cy="5474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6953" y="166511"/>
          <a:ext cx="8771269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825"/>
                <a:gridCol w="4865511"/>
                <a:gridCol w="1162755"/>
                <a:gridCol w="1648178"/>
              </a:tblGrid>
              <a:tr h="1876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화면명</a:t>
                      </a:r>
                      <a:r>
                        <a:rPr lang="en-US" altLang="ko-KR" sz="1200" dirty="0" smtClean="0"/>
                        <a:t>(no.)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02. History &gt;</a:t>
                      </a:r>
                      <a:r>
                        <a:rPr lang="en-US" altLang="ko-KR" sz="1200" dirty="0" smtClean="0"/>
                        <a:t>02-2.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주제선정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2015.04.28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4797081" y="914400"/>
            <a:ext cx="3991484" cy="307777"/>
            <a:chOff x="4839285" y="914400"/>
            <a:chExt cx="3991484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4839285" y="914400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Main</a:t>
              </a:r>
              <a:endParaRPr lang="ko-KR" alt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08008" y="914400"/>
              <a:ext cx="8087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History</a:t>
              </a:r>
              <a:endParaRPr lang="ko-KR" altLang="en-US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99613" y="914400"/>
              <a:ext cx="744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/>
              </a:lvl1pPr>
            </a:lstStyle>
            <a:p>
              <a:r>
                <a:rPr lang="en-US" altLang="ko-KR" b="0" dirty="0"/>
                <a:t>Project</a:t>
              </a:r>
              <a:endParaRPr lang="ko-KR" altLang="en-US" b="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63838" y="914400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About us</a:t>
              </a:r>
              <a:endParaRPr lang="ko-KR" altLang="en-US" sz="14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46953" y="6006905"/>
            <a:ext cx="8759980" cy="292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12612" y="914400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1698" y="914400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김</a:t>
            </a:r>
            <a:r>
              <a:rPr lang="en-US" altLang="ko-KR" sz="1400" b="1" dirty="0" smtClean="0"/>
              <a:t>V(</a:t>
            </a:r>
            <a:r>
              <a:rPr lang="ko-KR" altLang="en-US" sz="1400" b="1" dirty="0" err="1" smtClean="0"/>
              <a:t>브이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25" name="타원 24"/>
          <p:cNvSpPr/>
          <p:nvPr/>
        </p:nvSpPr>
        <p:spPr>
          <a:xfrm>
            <a:off x="252292" y="6030934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588" y="1635363"/>
            <a:ext cx="488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김</a:t>
            </a:r>
            <a:r>
              <a:rPr lang="en-US" altLang="ko-KR" b="1" dirty="0" smtClean="0"/>
              <a:t>V</a:t>
            </a:r>
            <a:r>
              <a:rPr lang="ko-KR" altLang="en-US" b="1" dirty="0"/>
              <a:t>는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“</a:t>
            </a:r>
            <a:r>
              <a:rPr lang="ko-KR" altLang="en-US" b="1" dirty="0" smtClean="0"/>
              <a:t>가맹점 데이터</a:t>
            </a:r>
            <a:r>
              <a:rPr lang="en-US" altLang="ko-KR" b="1" dirty="0" smtClean="0"/>
              <a:t>”</a:t>
            </a:r>
            <a:r>
              <a:rPr lang="ko-KR" altLang="en-US" b="1" dirty="0" smtClean="0"/>
              <a:t>를 모으기 시작했어요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937626" y="1702708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-430121" y="4678360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47114" y="2342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-510305" y="1859017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14300" y="2018787"/>
            <a:ext cx="461941" cy="3637956"/>
            <a:chOff x="3994633" y="-432466"/>
            <a:chExt cx="1042513" cy="8210175"/>
          </a:xfrm>
        </p:grpSpPr>
        <p:sp>
          <p:nvSpPr>
            <p:cNvPr id="24" name="타원 23"/>
            <p:cNvSpPr/>
            <p:nvPr/>
          </p:nvSpPr>
          <p:spPr>
            <a:xfrm>
              <a:off x="3994633" y="-432466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주제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선정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3994633" y="76214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정보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탐색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3994633" y="1956754"/>
              <a:ext cx="1042513" cy="104251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chemeClr val="lt1"/>
                  </a:solidFill>
                </a:rPr>
                <a:t>데이터</a:t>
              </a:r>
              <a:endParaRPr lang="en-US" altLang="ko-KR" sz="800" dirty="0">
                <a:solidFill>
                  <a:schemeClr val="lt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lt1"/>
                  </a:solidFill>
                </a:rPr>
                <a:t>수집</a:t>
              </a:r>
              <a:endParaRPr lang="ko-KR" altLang="en-US" sz="800" dirty="0">
                <a:solidFill>
                  <a:schemeClr val="lt1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994633" y="315136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데이터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정제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3994633" y="434597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데이터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가공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3994633" y="6735196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</a:rPr>
                <a:t>비주얼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</a:rPr>
                <a:t>레이션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3994633" y="5540584"/>
              <a:ext cx="1042513" cy="10425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디자인</a:t>
              </a:r>
              <a:endParaRPr lang="en-US" altLang="ko-KR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기획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43588" y="2109099"/>
            <a:ext cx="731642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가맹점</a:t>
            </a:r>
            <a:r>
              <a:rPr lang="en-US" altLang="ko-KR" sz="1400" b="1" dirty="0" smtClean="0"/>
              <a:t>(Franchise) </a:t>
            </a:r>
            <a:r>
              <a:rPr lang="ko-KR" altLang="en-US" sz="1400" b="1" dirty="0" smtClean="0"/>
              <a:t>신규계약 및 해약 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>
                <a:latin typeface="+mn-ea"/>
              </a:rPr>
              <a:t>김</a:t>
            </a:r>
            <a:r>
              <a:rPr lang="en-US" altLang="ko-KR" sz="1400" dirty="0" smtClean="0">
                <a:latin typeface="+mn-ea"/>
              </a:rPr>
              <a:t>V</a:t>
            </a:r>
            <a:r>
              <a:rPr lang="ko-KR" altLang="en-US" sz="1400" dirty="0" smtClean="0">
                <a:latin typeface="+mn-ea"/>
              </a:rPr>
              <a:t>는 </a:t>
            </a:r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사이트 </a:t>
            </a:r>
            <a:r>
              <a:rPr lang="ko-KR" altLang="en-US" sz="1400" dirty="0" err="1" smtClean="0">
                <a:latin typeface="+mn-ea"/>
              </a:rPr>
              <a:t>주소생각안나</a:t>
            </a:r>
            <a:r>
              <a:rPr lang="ko-KR" altLang="en-US" sz="1400" dirty="0" smtClean="0">
                <a:latin typeface="+mn-ea"/>
              </a:rPr>
              <a:t> 닷 </a:t>
            </a:r>
            <a:r>
              <a:rPr lang="ko-KR" altLang="en-US" sz="1400" dirty="0" err="1" smtClean="0">
                <a:latin typeface="+mn-ea"/>
              </a:rPr>
              <a:t>컴</a:t>
            </a:r>
            <a:r>
              <a:rPr lang="en-US" altLang="ko-KR" sz="1400" dirty="0" smtClean="0">
                <a:latin typeface="+mn-ea"/>
              </a:rPr>
              <a:t>＇</a:t>
            </a:r>
            <a:r>
              <a:rPr lang="ko-KR" altLang="en-US" sz="1400" dirty="0" smtClean="0">
                <a:latin typeface="+mn-ea"/>
              </a:rPr>
              <a:t>에서 제공하는 개방된 데이터를 통해 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3</a:t>
            </a:r>
            <a:r>
              <a:rPr lang="ko-KR" altLang="en-US" sz="1400" dirty="0" smtClean="0">
                <a:latin typeface="+mn-ea"/>
              </a:rPr>
              <a:t>년</a:t>
            </a:r>
            <a:r>
              <a:rPr lang="en-US" altLang="ko-KR" sz="1400" dirty="0" smtClean="0">
                <a:latin typeface="+mn-ea"/>
              </a:rPr>
              <a:t>(2011</a:t>
            </a:r>
            <a:r>
              <a:rPr lang="ko-KR" altLang="en-US" sz="1400" dirty="0" smtClean="0">
                <a:latin typeface="+mn-ea"/>
              </a:rPr>
              <a:t>년</a:t>
            </a:r>
            <a:r>
              <a:rPr lang="en-US" altLang="ko-KR" sz="1400" dirty="0" smtClean="0">
                <a:latin typeface="+mn-ea"/>
              </a:rPr>
              <a:t>~2013</a:t>
            </a:r>
            <a:r>
              <a:rPr lang="ko-KR" altLang="en-US" sz="1400" dirty="0" smtClean="0">
                <a:latin typeface="+mn-ea"/>
              </a:rPr>
              <a:t>년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내 커피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떡볶이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닭강정</a:t>
            </a:r>
            <a:r>
              <a:rPr lang="ko-KR" altLang="en-US" sz="1400" dirty="0" smtClean="0">
                <a:latin typeface="+mn-ea"/>
              </a:rPr>
              <a:t> 가맹점의 데이터를 수집해보았습니다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커피 전문점의 경우 </a:t>
            </a:r>
            <a:r>
              <a:rPr lang="ko-KR" altLang="en-US" sz="1400" dirty="0" err="1" smtClean="0">
                <a:latin typeface="+mn-ea"/>
              </a:rPr>
              <a:t>스타벅스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할리스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커피빈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이디야</a:t>
            </a:r>
            <a:r>
              <a:rPr lang="ko-KR" altLang="en-US" sz="1400" dirty="0" smtClean="0">
                <a:latin typeface="+mn-ea"/>
              </a:rPr>
              <a:t> 등의 다양한 브랜드가 존재합니다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r>
              <a:rPr lang="ko-KR" altLang="en-US" sz="1400" dirty="0" smtClean="0">
                <a:latin typeface="+mn-ea"/>
              </a:rPr>
              <a:t>이 중에 어떤 브랜드가 </a:t>
            </a:r>
            <a:r>
              <a:rPr lang="en-US" altLang="ko-KR" sz="1400" dirty="0" smtClean="0">
                <a:latin typeface="+mn-ea"/>
              </a:rPr>
              <a:t>3</a:t>
            </a:r>
            <a:r>
              <a:rPr lang="ko-KR" altLang="en-US" sz="1400" dirty="0" smtClean="0">
                <a:latin typeface="+mn-ea"/>
              </a:rPr>
              <a:t>년 내 가장 많은 점포를 신설하였고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해지 했는지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궁금하지 않으신가요</a:t>
            </a:r>
            <a:r>
              <a:rPr lang="en-US" altLang="ko-KR" sz="1400" dirty="0" smtClean="0">
                <a:latin typeface="+mn-ea"/>
              </a:rPr>
              <a:t>?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그래서</a:t>
            </a:r>
            <a:r>
              <a:rPr lang="en-US" altLang="ko-KR" sz="1400" dirty="0" smtClean="0">
                <a:latin typeface="+mn-ea"/>
              </a:rPr>
              <a:t>,</a:t>
            </a:r>
          </a:p>
          <a:p>
            <a:r>
              <a:rPr lang="ko-KR" altLang="en-US" sz="1400" dirty="0" smtClean="0">
                <a:latin typeface="+mn-ea"/>
              </a:rPr>
              <a:t>김</a:t>
            </a:r>
            <a:r>
              <a:rPr lang="en-US" altLang="ko-KR" sz="1400" dirty="0" smtClean="0">
                <a:latin typeface="+mn-ea"/>
              </a:rPr>
              <a:t>v</a:t>
            </a:r>
            <a:r>
              <a:rPr lang="ko-KR" altLang="en-US" sz="1400" dirty="0" smtClean="0">
                <a:latin typeface="+mn-ea"/>
              </a:rPr>
              <a:t>는 커피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떡볶이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닭강정의</a:t>
            </a:r>
            <a:r>
              <a:rPr lang="ko-KR" altLang="en-US" sz="1400" dirty="0" smtClean="0">
                <a:latin typeface="+mn-ea"/>
              </a:rPr>
              <a:t> 인기 브랜드 중심으로 데이터를 수집했습니다</a:t>
            </a:r>
            <a:r>
              <a:rPr lang="en-US" altLang="ko-KR" sz="1400" dirty="0" smtClean="0">
                <a:latin typeface="+mn-ea"/>
              </a:rPr>
              <a:t>! </a:t>
            </a:r>
            <a:r>
              <a:rPr lang="ko-KR" altLang="en-US" sz="1400" dirty="0" smtClean="0">
                <a:latin typeface="+mn-ea"/>
              </a:rPr>
              <a:t> 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-510305" y="3606794"/>
            <a:ext cx="284192" cy="281354"/>
          </a:xfrm>
          <a:prstGeom prst="ellipse">
            <a:avLst/>
          </a:prstGeom>
          <a:solidFill>
            <a:srgbClr val="FF7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222558" y="4616878"/>
            <a:ext cx="1122156" cy="115698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커피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N</a:t>
            </a:r>
            <a:endParaRPr lang="ko-KR" altLang="en-US" sz="1600" dirty="0"/>
          </a:p>
        </p:txBody>
      </p:sp>
      <p:sp>
        <p:nvSpPr>
          <p:cNvPr id="37" name="타원 36"/>
          <p:cNvSpPr/>
          <p:nvPr/>
        </p:nvSpPr>
        <p:spPr>
          <a:xfrm>
            <a:off x="3709445" y="4616878"/>
            <a:ext cx="1122156" cy="115698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떡볶이</a:t>
            </a:r>
            <a:endParaRPr lang="en-US" altLang="ko-KR" sz="1600" dirty="0" smtClean="0"/>
          </a:p>
          <a:p>
            <a:pPr algn="ctr"/>
            <a:r>
              <a:rPr lang="en-US" altLang="ko-KR" sz="1600" dirty="0"/>
              <a:t>N</a:t>
            </a:r>
            <a:endParaRPr lang="ko-KR" altLang="en-US" sz="1600" dirty="0"/>
          </a:p>
        </p:txBody>
      </p:sp>
      <p:sp>
        <p:nvSpPr>
          <p:cNvPr id="38" name="타원 37"/>
          <p:cNvSpPr/>
          <p:nvPr/>
        </p:nvSpPr>
        <p:spPr>
          <a:xfrm>
            <a:off x="6196331" y="4616878"/>
            <a:ext cx="1122156" cy="115698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닭강정</a:t>
            </a:r>
            <a:endParaRPr lang="en-US" altLang="ko-KR" sz="1600" dirty="0" smtClean="0"/>
          </a:p>
          <a:p>
            <a:pPr algn="ctr"/>
            <a:r>
              <a:rPr lang="en-US" altLang="ko-KR" sz="1600" dirty="0"/>
              <a:t>N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435281" y="46840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상호명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435281" y="495499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상호명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435281" y="522593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상호명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435281" y="549686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상호명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896259" y="46840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상호명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96259" y="495499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상호명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896259" y="522593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상호명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896259" y="549686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상호명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345948" y="46840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상호명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345948" y="495499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상호명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345948" y="522593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상호명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7345948" y="549686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상호명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0299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1635</Words>
  <Application>Microsoft Office PowerPoint</Application>
  <PresentationFormat>와이드스크린</PresentationFormat>
  <Paragraphs>668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</dc:creator>
  <cp:lastModifiedBy>shin</cp:lastModifiedBy>
  <cp:revision>50</cp:revision>
  <dcterms:created xsi:type="dcterms:W3CDTF">2015-04-24T16:41:37Z</dcterms:created>
  <dcterms:modified xsi:type="dcterms:W3CDTF">2015-05-10T10:44:29Z</dcterms:modified>
</cp:coreProperties>
</file>